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1"/>
  </p:notesMasterIdLst>
  <p:sldIdLst>
    <p:sldId id="270" r:id="rId5"/>
    <p:sldId id="287" r:id="rId6"/>
    <p:sldId id="298" r:id="rId7"/>
    <p:sldId id="302" r:id="rId8"/>
    <p:sldId id="267" r:id="rId9"/>
    <p:sldId id="263" r:id="rId10"/>
    <p:sldId id="265" r:id="rId11"/>
    <p:sldId id="273" r:id="rId12"/>
    <p:sldId id="266" r:id="rId13"/>
    <p:sldId id="282" r:id="rId14"/>
    <p:sldId id="284" r:id="rId15"/>
    <p:sldId id="285" r:id="rId16"/>
    <p:sldId id="286" r:id="rId17"/>
    <p:sldId id="296" r:id="rId18"/>
    <p:sldId id="290" r:id="rId19"/>
    <p:sldId id="292" r:id="rId20"/>
    <p:sldId id="294" r:id="rId21"/>
    <p:sldId id="303" r:id="rId22"/>
    <p:sldId id="279" r:id="rId23"/>
    <p:sldId id="291" r:id="rId24"/>
    <p:sldId id="299" r:id="rId25"/>
    <p:sldId id="268" r:id="rId26"/>
    <p:sldId id="289" r:id="rId27"/>
    <p:sldId id="288" r:id="rId28"/>
    <p:sldId id="275" r:id="rId29"/>
    <p:sldId id="295" r:id="rId3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287"/>
            <p14:sldId id="298"/>
            <p14:sldId id="302"/>
            <p14:sldId id="267"/>
            <p14:sldId id="263"/>
            <p14:sldId id="265"/>
            <p14:sldId id="273"/>
            <p14:sldId id="266"/>
            <p14:sldId id="282"/>
            <p14:sldId id="284"/>
            <p14:sldId id="285"/>
            <p14:sldId id="286"/>
            <p14:sldId id="296"/>
            <p14:sldId id="290"/>
            <p14:sldId id="292"/>
            <p14:sldId id="294"/>
            <p14:sldId id="303"/>
            <p14:sldId id="279"/>
            <p14:sldId id="291"/>
            <p14:sldId id="299"/>
            <p14:sldId id="268"/>
            <p14:sldId id="289"/>
            <p14:sldId id="288"/>
            <p14:sldId id="275"/>
            <p14:sldId id="29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2" d="100"/>
          <a:sy n="62" d="100"/>
        </p:scale>
        <p:origin x="387"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FFB7920-5B86-44EE-B6E1-B35323313C15}"/>
    <pc:docChg chg="undo custSel modSld">
      <pc:chgData name="James Williams" userId="c957a50b-491f-4d94-b4bc-52aca3e2340d" providerId="ADAL" clId="{2FFB7920-5B86-44EE-B6E1-B35323313C15}" dt="2020-09-22T10:00:58.066" v="210" actId="478"/>
      <pc:docMkLst>
        <pc:docMk/>
      </pc:docMkLst>
      <pc:sldChg chg="addSp modSp mod">
        <pc:chgData name="James Williams" userId="c957a50b-491f-4d94-b4bc-52aca3e2340d" providerId="ADAL" clId="{2FFB7920-5B86-44EE-B6E1-B35323313C15}" dt="2020-09-22T09:39:25.392" v="75" actId="20577"/>
        <pc:sldMkLst>
          <pc:docMk/>
          <pc:sldMk cId="3285734299" sldId="279"/>
        </pc:sldMkLst>
        <pc:spChg chg="add mod">
          <ac:chgData name="James Williams" userId="c957a50b-491f-4d94-b4bc-52aca3e2340d" providerId="ADAL" clId="{2FFB7920-5B86-44EE-B6E1-B35323313C15}" dt="2020-09-22T09:35:57.950" v="43" actId="1076"/>
          <ac:spMkLst>
            <pc:docMk/>
            <pc:sldMk cId="3285734299" sldId="279"/>
            <ac:spMk id="2" creationId="{78505289-923B-4162-897E-F588058E5D69}"/>
          </ac:spMkLst>
        </pc:spChg>
        <pc:spChg chg="mod">
          <ac:chgData name="James Williams" userId="c957a50b-491f-4d94-b4bc-52aca3e2340d" providerId="ADAL" clId="{2FFB7920-5B86-44EE-B6E1-B35323313C15}" dt="2020-09-22T09:39:25.392" v="75" actId="20577"/>
          <ac:spMkLst>
            <pc:docMk/>
            <pc:sldMk cId="3285734299" sldId="279"/>
            <ac:spMk id="4" creationId="{0833C173-4216-4B13-AEB2-DD282EBE7E44}"/>
          </ac:spMkLst>
        </pc:spChg>
        <pc:spChg chg="mod">
          <ac:chgData name="James Williams" userId="c957a50b-491f-4d94-b4bc-52aca3e2340d" providerId="ADAL" clId="{2FFB7920-5B86-44EE-B6E1-B35323313C15}" dt="2020-09-22T09:35:43.487" v="41" actId="20577"/>
          <ac:spMkLst>
            <pc:docMk/>
            <pc:sldMk cId="3285734299" sldId="279"/>
            <ac:spMk id="21" creationId="{BB38A1E2-3BDC-4484-999A-5C61E8E1B2CC}"/>
          </ac:spMkLst>
        </pc:spChg>
      </pc:sldChg>
      <pc:sldChg chg="addSp delSp modSp mod">
        <pc:chgData name="James Williams" userId="c957a50b-491f-4d94-b4bc-52aca3e2340d" providerId="ADAL" clId="{2FFB7920-5B86-44EE-B6E1-B35323313C15}" dt="2020-09-22T10:00:58.066" v="210" actId="478"/>
        <pc:sldMkLst>
          <pc:docMk/>
          <pc:sldMk cId="2110399098" sldId="291"/>
        </pc:sldMkLst>
        <pc:spChg chg="del mod">
          <ac:chgData name="James Williams" userId="c957a50b-491f-4d94-b4bc-52aca3e2340d" providerId="ADAL" clId="{2FFB7920-5B86-44EE-B6E1-B35323313C15}" dt="2020-09-22T10:00:50.902" v="208" actId="478"/>
          <ac:spMkLst>
            <pc:docMk/>
            <pc:sldMk cId="2110399098" sldId="291"/>
            <ac:spMk id="4" creationId="{0833C173-4216-4B13-AEB2-DD282EBE7E44}"/>
          </ac:spMkLst>
        </pc:spChg>
        <pc:spChg chg="add del mod">
          <ac:chgData name="James Williams" userId="c957a50b-491f-4d94-b4bc-52aca3e2340d" providerId="ADAL" clId="{2FFB7920-5B86-44EE-B6E1-B35323313C15}" dt="2020-09-22T10:00:58.066" v="210" actId="478"/>
          <ac:spMkLst>
            <pc:docMk/>
            <pc:sldMk cId="2110399098" sldId="291"/>
            <ac:spMk id="5" creationId="{04DB1F18-38FD-4F3E-B816-196957C2EFD9}"/>
          </ac:spMkLst>
        </pc:spChg>
        <pc:spChg chg="add mod">
          <ac:chgData name="James Williams" userId="c957a50b-491f-4d94-b4bc-52aca3e2340d" providerId="ADAL" clId="{2FFB7920-5B86-44EE-B6E1-B35323313C15}" dt="2020-09-22T10:00:52.447" v="209"/>
          <ac:spMkLst>
            <pc:docMk/>
            <pc:sldMk cId="2110399098" sldId="291"/>
            <ac:spMk id="7" creationId="{677AE73A-B26D-4882-BF0B-0835D6A911B4}"/>
          </ac:spMkLst>
        </pc:spChg>
        <pc:spChg chg="mod">
          <ac:chgData name="James Williams" userId="c957a50b-491f-4d94-b4bc-52aca3e2340d" providerId="ADAL" clId="{2FFB7920-5B86-44EE-B6E1-B35323313C15}" dt="2020-09-22T09:48:03.230" v="207" actId="404"/>
          <ac:spMkLst>
            <pc:docMk/>
            <pc:sldMk cId="2110399098" sldId="291"/>
            <ac:spMk id="21" creationId="{BB38A1E2-3BDC-4484-999A-5C61E8E1B2CC}"/>
          </ac:spMkLst>
        </pc:spChg>
      </pc:sldChg>
      <pc:sldChg chg="modSp mod">
        <pc:chgData name="James Williams" userId="c957a50b-491f-4d94-b4bc-52aca3e2340d" providerId="ADAL" clId="{2FFB7920-5B86-44EE-B6E1-B35323313C15}" dt="2020-09-22T09:41:24.342" v="115" actId="20577"/>
        <pc:sldMkLst>
          <pc:docMk/>
          <pc:sldMk cId="503530117" sldId="296"/>
        </pc:sldMkLst>
        <pc:spChg chg="mod">
          <ac:chgData name="James Williams" userId="c957a50b-491f-4d94-b4bc-52aca3e2340d" providerId="ADAL" clId="{2FFB7920-5B86-44EE-B6E1-B35323313C15}" dt="2020-09-22T09:41:24.342" v="115" actId="20577"/>
          <ac:spMkLst>
            <pc:docMk/>
            <pc:sldMk cId="503530117" sldId="296"/>
            <ac:spMk id="4" creationId="{0833C173-4216-4B13-AEB2-DD282EBE7E44}"/>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3046B01-02DB-47CB-8F1B-56E4B7717B2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FE4DE28-2B6A-4DBB-8309-2824DA4FEA6F}">
      <dgm:prSet/>
      <dgm:spPr/>
      <dgm:t>
        <a:bodyPr/>
        <a:lstStyle/>
        <a:p>
          <a:pPr>
            <a:defRPr cap="all"/>
          </a:pPr>
          <a:r>
            <a:rPr lang="en-GB" b="1" dirty="0"/>
            <a:t>Unit 1: </a:t>
          </a:r>
          <a:r>
            <a:rPr lang="en-GB" dirty="0"/>
            <a:t>Becoming an Independent Learner.</a:t>
          </a:r>
          <a:endParaRPr lang="en-US" dirty="0"/>
        </a:p>
      </dgm:t>
    </dgm:pt>
    <dgm:pt modelId="{45DA9D75-0267-4099-B6AA-2F1D522C9076}" type="parTrans" cxnId="{2067A3CD-3C57-404A-ACCF-1BC704B27DCB}">
      <dgm:prSet/>
      <dgm:spPr/>
      <dgm:t>
        <a:bodyPr/>
        <a:lstStyle/>
        <a:p>
          <a:endParaRPr lang="en-US" sz="3200"/>
        </a:p>
      </dgm:t>
    </dgm:pt>
    <dgm:pt modelId="{C9DC3C77-D0DF-42E1-B534-9CFBB82724A9}" type="sibTrans" cxnId="{2067A3CD-3C57-404A-ACCF-1BC704B27DCB}">
      <dgm:prSet/>
      <dgm:spPr/>
      <dgm:t>
        <a:bodyPr/>
        <a:lstStyle/>
        <a:p>
          <a:endParaRPr lang="en-US"/>
        </a:p>
      </dgm:t>
    </dgm:pt>
    <dgm:pt modelId="{DB56D54D-BF63-4454-AE6E-3F38F2B0CFB0}">
      <dgm:prSet/>
      <dgm:spPr/>
      <dgm:t>
        <a:bodyPr/>
        <a:lstStyle/>
        <a:p>
          <a:pPr>
            <a:defRPr cap="all"/>
          </a:pPr>
          <a:r>
            <a:rPr lang="en-GB" b="1" dirty="0"/>
            <a:t>Unit 2: </a:t>
          </a:r>
          <a:r>
            <a:rPr lang="en-GB" dirty="0"/>
            <a:t>Becoming a Life-long Learner.</a:t>
          </a:r>
          <a:endParaRPr lang="en-US" dirty="0"/>
        </a:p>
      </dgm:t>
    </dgm:pt>
    <dgm:pt modelId="{E01B9AFE-872C-47BA-B0A3-E155E22611FD}" type="parTrans" cxnId="{2F596CF7-3DED-4C0C-AC44-5C246E600EA0}">
      <dgm:prSet/>
      <dgm:spPr/>
      <dgm:t>
        <a:bodyPr/>
        <a:lstStyle/>
        <a:p>
          <a:endParaRPr lang="en-US" sz="3200"/>
        </a:p>
      </dgm:t>
    </dgm:pt>
    <dgm:pt modelId="{EC8799FB-F0C0-46F6-9A4C-B79611FE2789}" type="sibTrans" cxnId="{2F596CF7-3DED-4C0C-AC44-5C246E600EA0}">
      <dgm:prSet/>
      <dgm:spPr/>
      <dgm:t>
        <a:bodyPr/>
        <a:lstStyle/>
        <a:p>
          <a:endParaRPr lang="en-US"/>
        </a:p>
      </dgm:t>
    </dgm:pt>
    <dgm:pt modelId="{6CE3E910-516D-457F-8D67-F85D5BEE90E8}">
      <dgm:prSet/>
      <dgm:spPr/>
      <dgm:t>
        <a:bodyPr/>
        <a:lstStyle/>
        <a:p>
          <a:pPr>
            <a:defRPr cap="all"/>
          </a:pPr>
          <a:r>
            <a:rPr lang="en-GB" b="1" dirty="0"/>
            <a:t>Unit 3: </a:t>
          </a:r>
          <a:r>
            <a:rPr lang="en-GB" dirty="0"/>
            <a:t>Becoming a Digital </a:t>
          </a:r>
          <a:r>
            <a:rPr lang="en-GB" dirty="0">
              <a:latin typeface="Calibri Light" panose="020F0302020204030204"/>
            </a:rPr>
            <a:t>Learner.</a:t>
          </a:r>
          <a:endParaRPr lang="en-US" dirty="0"/>
        </a:p>
      </dgm:t>
    </dgm:pt>
    <dgm:pt modelId="{F07104A7-E067-47D7-93D4-1358C8CFE2CC}" type="parTrans" cxnId="{4E613F77-2804-4C14-AC1F-B2F68D13B970}">
      <dgm:prSet/>
      <dgm:spPr/>
      <dgm:t>
        <a:bodyPr/>
        <a:lstStyle/>
        <a:p>
          <a:endParaRPr lang="en-US" sz="3200"/>
        </a:p>
      </dgm:t>
    </dgm:pt>
    <dgm:pt modelId="{FAAFDF04-C4E9-40E0-9991-8BC70E8A3615}" type="sibTrans" cxnId="{4E613F77-2804-4C14-AC1F-B2F68D13B970}">
      <dgm:prSet/>
      <dgm:spPr/>
      <dgm:t>
        <a:bodyPr/>
        <a:lstStyle/>
        <a:p>
          <a:endParaRPr lang="en-US"/>
        </a:p>
      </dgm:t>
    </dgm:pt>
    <dgm:pt modelId="{A673CB00-95C3-4394-AC1F-AA962F8F3175}">
      <dgm:prSet/>
      <dgm:spPr/>
      <dgm:t>
        <a:bodyPr/>
        <a:lstStyle/>
        <a:p>
          <a:pPr>
            <a:defRPr cap="all"/>
          </a:pPr>
          <a:r>
            <a:rPr lang="en-GB" b="1" dirty="0"/>
            <a:t>Unit 4: </a:t>
          </a:r>
          <a:r>
            <a:rPr lang="en-GB" dirty="0"/>
            <a:t>Becoming a Team </a:t>
          </a:r>
          <a:r>
            <a:rPr lang="en-GB" dirty="0">
              <a:latin typeface="Calibri Light" panose="020F0302020204030204"/>
            </a:rPr>
            <a:t>Player.</a:t>
          </a:r>
          <a:endParaRPr lang="en-US" dirty="0"/>
        </a:p>
      </dgm:t>
    </dgm:pt>
    <dgm:pt modelId="{ABD8B91B-90C8-4EA6-9199-5A283600C7F5}" type="parTrans" cxnId="{98D35455-023A-4B08-B1A1-B6E9FA01B98F}">
      <dgm:prSet/>
      <dgm:spPr/>
      <dgm:t>
        <a:bodyPr/>
        <a:lstStyle/>
        <a:p>
          <a:endParaRPr lang="en-US" sz="3200"/>
        </a:p>
      </dgm:t>
    </dgm:pt>
    <dgm:pt modelId="{8DBAE8F7-A9AD-4087-9F61-8F9FDADC2157}" type="sibTrans" cxnId="{98D35455-023A-4B08-B1A1-B6E9FA01B98F}">
      <dgm:prSet/>
      <dgm:spPr/>
      <dgm:t>
        <a:bodyPr/>
        <a:lstStyle/>
        <a:p>
          <a:endParaRPr lang="en-US"/>
        </a:p>
      </dgm:t>
    </dgm:pt>
    <dgm:pt modelId="{493B080D-5A0F-4FCB-81D8-DC4914D92460}" type="pres">
      <dgm:prSet presAssocID="{E3046B01-02DB-47CB-8F1B-56E4B7717B23}" presName="outerComposite" presStyleCnt="0">
        <dgm:presLayoutVars>
          <dgm:chMax val="5"/>
          <dgm:dir/>
          <dgm:resizeHandles val="exact"/>
        </dgm:presLayoutVars>
      </dgm:prSet>
      <dgm:spPr/>
    </dgm:pt>
    <dgm:pt modelId="{8A59E825-A1EB-4333-9FA4-5A5174DA2F5E}" type="pres">
      <dgm:prSet presAssocID="{E3046B01-02DB-47CB-8F1B-56E4B7717B23}" presName="dummyMaxCanvas" presStyleCnt="0">
        <dgm:presLayoutVars/>
      </dgm:prSet>
      <dgm:spPr/>
    </dgm:pt>
    <dgm:pt modelId="{40890EB6-C971-4AF8-B43E-302BE639C953}" type="pres">
      <dgm:prSet presAssocID="{E3046B01-02DB-47CB-8F1B-56E4B7717B23}" presName="FourNodes_1" presStyleLbl="node1" presStyleIdx="0" presStyleCnt="4">
        <dgm:presLayoutVars>
          <dgm:bulletEnabled val="1"/>
        </dgm:presLayoutVars>
      </dgm:prSet>
      <dgm:spPr/>
    </dgm:pt>
    <dgm:pt modelId="{F5FA2563-D7F5-4B4A-8E13-037B9E52F6C1}" type="pres">
      <dgm:prSet presAssocID="{E3046B01-02DB-47CB-8F1B-56E4B7717B23}" presName="FourNodes_2" presStyleLbl="node1" presStyleIdx="1" presStyleCnt="4">
        <dgm:presLayoutVars>
          <dgm:bulletEnabled val="1"/>
        </dgm:presLayoutVars>
      </dgm:prSet>
      <dgm:spPr/>
    </dgm:pt>
    <dgm:pt modelId="{B71333A4-1EAF-4C0C-BDC0-B4B7A8A533F4}" type="pres">
      <dgm:prSet presAssocID="{E3046B01-02DB-47CB-8F1B-56E4B7717B23}" presName="FourNodes_3" presStyleLbl="node1" presStyleIdx="2" presStyleCnt="4">
        <dgm:presLayoutVars>
          <dgm:bulletEnabled val="1"/>
        </dgm:presLayoutVars>
      </dgm:prSet>
      <dgm:spPr/>
    </dgm:pt>
    <dgm:pt modelId="{33595811-D283-4F25-83CC-ABDEEC8705B8}" type="pres">
      <dgm:prSet presAssocID="{E3046B01-02DB-47CB-8F1B-56E4B7717B23}" presName="FourNodes_4" presStyleLbl="node1" presStyleIdx="3" presStyleCnt="4">
        <dgm:presLayoutVars>
          <dgm:bulletEnabled val="1"/>
        </dgm:presLayoutVars>
      </dgm:prSet>
      <dgm:spPr/>
    </dgm:pt>
    <dgm:pt modelId="{A6519CBF-A0B9-4FFC-8D22-82CB7E1F3236}" type="pres">
      <dgm:prSet presAssocID="{E3046B01-02DB-47CB-8F1B-56E4B7717B23}" presName="FourConn_1-2" presStyleLbl="fgAccFollowNode1" presStyleIdx="0" presStyleCnt="3">
        <dgm:presLayoutVars>
          <dgm:bulletEnabled val="1"/>
        </dgm:presLayoutVars>
      </dgm:prSet>
      <dgm:spPr/>
    </dgm:pt>
    <dgm:pt modelId="{5F7A84D7-EE63-4130-950D-7E0CD1AF328D}" type="pres">
      <dgm:prSet presAssocID="{E3046B01-02DB-47CB-8F1B-56E4B7717B23}" presName="FourConn_2-3" presStyleLbl="fgAccFollowNode1" presStyleIdx="1" presStyleCnt="3">
        <dgm:presLayoutVars>
          <dgm:bulletEnabled val="1"/>
        </dgm:presLayoutVars>
      </dgm:prSet>
      <dgm:spPr/>
    </dgm:pt>
    <dgm:pt modelId="{C7B8A07E-B374-4842-AF47-28B20DFB45C6}" type="pres">
      <dgm:prSet presAssocID="{E3046B01-02DB-47CB-8F1B-56E4B7717B23}" presName="FourConn_3-4" presStyleLbl="fgAccFollowNode1" presStyleIdx="2" presStyleCnt="3">
        <dgm:presLayoutVars>
          <dgm:bulletEnabled val="1"/>
        </dgm:presLayoutVars>
      </dgm:prSet>
      <dgm:spPr/>
    </dgm:pt>
    <dgm:pt modelId="{FA343416-A1D7-42B4-9431-C4A9EF5E4533}" type="pres">
      <dgm:prSet presAssocID="{E3046B01-02DB-47CB-8F1B-56E4B7717B23}" presName="FourNodes_1_text" presStyleLbl="node1" presStyleIdx="3" presStyleCnt="4">
        <dgm:presLayoutVars>
          <dgm:bulletEnabled val="1"/>
        </dgm:presLayoutVars>
      </dgm:prSet>
      <dgm:spPr/>
    </dgm:pt>
    <dgm:pt modelId="{785BDFCC-000C-44BF-9AE8-0FB7D649F86D}" type="pres">
      <dgm:prSet presAssocID="{E3046B01-02DB-47CB-8F1B-56E4B7717B23}" presName="FourNodes_2_text" presStyleLbl="node1" presStyleIdx="3" presStyleCnt="4">
        <dgm:presLayoutVars>
          <dgm:bulletEnabled val="1"/>
        </dgm:presLayoutVars>
      </dgm:prSet>
      <dgm:spPr/>
    </dgm:pt>
    <dgm:pt modelId="{320231E9-CE7D-465A-BCE7-14DF6E534F57}" type="pres">
      <dgm:prSet presAssocID="{E3046B01-02DB-47CB-8F1B-56E4B7717B23}" presName="FourNodes_3_text" presStyleLbl="node1" presStyleIdx="3" presStyleCnt="4">
        <dgm:presLayoutVars>
          <dgm:bulletEnabled val="1"/>
        </dgm:presLayoutVars>
      </dgm:prSet>
      <dgm:spPr/>
    </dgm:pt>
    <dgm:pt modelId="{0770A974-D1B1-4A9C-A479-DA07ED4F61F4}" type="pres">
      <dgm:prSet presAssocID="{E3046B01-02DB-47CB-8F1B-56E4B7717B23}" presName="FourNodes_4_text" presStyleLbl="node1" presStyleIdx="3" presStyleCnt="4">
        <dgm:presLayoutVars>
          <dgm:bulletEnabled val="1"/>
        </dgm:presLayoutVars>
      </dgm:prSet>
      <dgm:spPr/>
    </dgm:pt>
  </dgm:ptLst>
  <dgm:cxnLst>
    <dgm:cxn modelId="{FA04E006-5A98-4A8A-9757-256F1D68FC0D}" type="presOf" srcId="{A673CB00-95C3-4394-AC1F-AA962F8F3175}" destId="{33595811-D283-4F25-83CC-ABDEEC8705B8}" srcOrd="0" destOrd="0" presId="urn:microsoft.com/office/officeart/2005/8/layout/vProcess5"/>
    <dgm:cxn modelId="{C4B98711-2625-4A14-86A6-83F685B4ABBB}" type="presOf" srcId="{0FE4DE28-2B6A-4DBB-8309-2824DA4FEA6F}" destId="{40890EB6-C971-4AF8-B43E-302BE639C953}" srcOrd="0" destOrd="0" presId="urn:microsoft.com/office/officeart/2005/8/layout/vProcess5"/>
    <dgm:cxn modelId="{286A462E-81DD-452B-A01C-A617B512A005}" type="presOf" srcId="{A673CB00-95C3-4394-AC1F-AA962F8F3175}" destId="{0770A974-D1B1-4A9C-A479-DA07ED4F61F4}" srcOrd="1" destOrd="0" presId="urn:microsoft.com/office/officeart/2005/8/layout/vProcess5"/>
    <dgm:cxn modelId="{5A07F637-AF52-4542-8B21-9F0B35CA6F81}" type="presOf" srcId="{C9DC3C77-D0DF-42E1-B534-9CFBB82724A9}" destId="{A6519CBF-A0B9-4FFC-8D22-82CB7E1F3236}" srcOrd="0" destOrd="0" presId="urn:microsoft.com/office/officeart/2005/8/layout/vProcess5"/>
    <dgm:cxn modelId="{48C33F61-E407-4AE8-A871-830AB5972CC8}" type="presOf" srcId="{0FE4DE28-2B6A-4DBB-8309-2824DA4FEA6F}" destId="{FA343416-A1D7-42B4-9431-C4A9EF5E4533}" srcOrd="1" destOrd="0" presId="urn:microsoft.com/office/officeart/2005/8/layout/vProcess5"/>
    <dgm:cxn modelId="{C160EA64-CCD9-429C-B0F8-8FA93CE29F5F}" type="presOf" srcId="{6CE3E910-516D-457F-8D67-F85D5BEE90E8}" destId="{320231E9-CE7D-465A-BCE7-14DF6E534F57}" srcOrd="1" destOrd="0" presId="urn:microsoft.com/office/officeart/2005/8/layout/vProcess5"/>
    <dgm:cxn modelId="{078CAF4B-3087-44A8-9E3C-9C28B3F5C116}" type="presOf" srcId="{DB56D54D-BF63-4454-AE6E-3F38F2B0CFB0}" destId="{785BDFCC-000C-44BF-9AE8-0FB7D649F86D}" srcOrd="1" destOrd="0" presId="urn:microsoft.com/office/officeart/2005/8/layout/vProcess5"/>
    <dgm:cxn modelId="{BD0B0272-5FD8-4D6E-A47F-B0D024B2CD9A}" type="presOf" srcId="{FAAFDF04-C4E9-40E0-9991-8BC70E8A3615}" destId="{C7B8A07E-B374-4842-AF47-28B20DFB45C6}" srcOrd="0" destOrd="0" presId="urn:microsoft.com/office/officeart/2005/8/layout/vProcess5"/>
    <dgm:cxn modelId="{98D35455-023A-4B08-B1A1-B6E9FA01B98F}" srcId="{E3046B01-02DB-47CB-8F1B-56E4B7717B23}" destId="{A673CB00-95C3-4394-AC1F-AA962F8F3175}" srcOrd="3" destOrd="0" parTransId="{ABD8B91B-90C8-4EA6-9199-5A283600C7F5}" sibTransId="{8DBAE8F7-A9AD-4087-9F61-8F9FDADC2157}"/>
    <dgm:cxn modelId="{4E613F77-2804-4C14-AC1F-B2F68D13B970}" srcId="{E3046B01-02DB-47CB-8F1B-56E4B7717B23}" destId="{6CE3E910-516D-457F-8D67-F85D5BEE90E8}" srcOrd="2" destOrd="0" parTransId="{F07104A7-E067-47D7-93D4-1358C8CFE2CC}" sibTransId="{FAAFDF04-C4E9-40E0-9991-8BC70E8A3615}"/>
    <dgm:cxn modelId="{2837D0AC-8949-406C-8875-84CED0261A4C}" type="presOf" srcId="{EC8799FB-F0C0-46F6-9A4C-B79611FE2789}" destId="{5F7A84D7-EE63-4130-950D-7E0CD1AF328D}" srcOrd="0" destOrd="0" presId="urn:microsoft.com/office/officeart/2005/8/layout/vProcess5"/>
    <dgm:cxn modelId="{3EED1CAE-3354-43C2-B97F-9AFD4952CE59}" type="presOf" srcId="{DB56D54D-BF63-4454-AE6E-3F38F2B0CFB0}" destId="{F5FA2563-D7F5-4B4A-8E13-037B9E52F6C1}" srcOrd="0" destOrd="0" presId="urn:microsoft.com/office/officeart/2005/8/layout/vProcess5"/>
    <dgm:cxn modelId="{2067A3CD-3C57-404A-ACCF-1BC704B27DCB}" srcId="{E3046B01-02DB-47CB-8F1B-56E4B7717B23}" destId="{0FE4DE28-2B6A-4DBB-8309-2824DA4FEA6F}" srcOrd="0" destOrd="0" parTransId="{45DA9D75-0267-4099-B6AA-2F1D522C9076}" sibTransId="{C9DC3C77-D0DF-42E1-B534-9CFBB82724A9}"/>
    <dgm:cxn modelId="{539780E1-327D-435E-8999-7DC1D390EBD4}" type="presOf" srcId="{6CE3E910-516D-457F-8D67-F85D5BEE90E8}" destId="{B71333A4-1EAF-4C0C-BDC0-B4B7A8A533F4}" srcOrd="0" destOrd="0" presId="urn:microsoft.com/office/officeart/2005/8/layout/vProcess5"/>
    <dgm:cxn modelId="{10F27DE6-1A49-466A-ABD2-E8A3C6FD6D6D}" type="presOf" srcId="{E3046B01-02DB-47CB-8F1B-56E4B7717B23}" destId="{493B080D-5A0F-4FCB-81D8-DC4914D92460}" srcOrd="0" destOrd="0" presId="urn:microsoft.com/office/officeart/2005/8/layout/vProcess5"/>
    <dgm:cxn modelId="{2F596CF7-3DED-4C0C-AC44-5C246E600EA0}" srcId="{E3046B01-02DB-47CB-8F1B-56E4B7717B23}" destId="{DB56D54D-BF63-4454-AE6E-3F38F2B0CFB0}" srcOrd="1" destOrd="0" parTransId="{E01B9AFE-872C-47BA-B0A3-E155E22611FD}" sibTransId="{EC8799FB-F0C0-46F6-9A4C-B79611FE2789}"/>
    <dgm:cxn modelId="{10A21727-929D-4D15-B8F5-9606806CC4A2}" type="presParOf" srcId="{493B080D-5A0F-4FCB-81D8-DC4914D92460}" destId="{8A59E825-A1EB-4333-9FA4-5A5174DA2F5E}" srcOrd="0" destOrd="0" presId="urn:microsoft.com/office/officeart/2005/8/layout/vProcess5"/>
    <dgm:cxn modelId="{C1E3AB39-1924-491C-9A59-FE3BE962BB2A}" type="presParOf" srcId="{493B080D-5A0F-4FCB-81D8-DC4914D92460}" destId="{40890EB6-C971-4AF8-B43E-302BE639C953}" srcOrd="1" destOrd="0" presId="urn:microsoft.com/office/officeart/2005/8/layout/vProcess5"/>
    <dgm:cxn modelId="{AF792BEA-40AD-46AE-9401-BA21679D9D22}" type="presParOf" srcId="{493B080D-5A0F-4FCB-81D8-DC4914D92460}" destId="{F5FA2563-D7F5-4B4A-8E13-037B9E52F6C1}" srcOrd="2" destOrd="0" presId="urn:microsoft.com/office/officeart/2005/8/layout/vProcess5"/>
    <dgm:cxn modelId="{0BFC9DAA-6F21-482F-A9BF-348559869FEE}" type="presParOf" srcId="{493B080D-5A0F-4FCB-81D8-DC4914D92460}" destId="{B71333A4-1EAF-4C0C-BDC0-B4B7A8A533F4}" srcOrd="3" destOrd="0" presId="urn:microsoft.com/office/officeart/2005/8/layout/vProcess5"/>
    <dgm:cxn modelId="{B16DAF51-608E-4818-B819-633D7741A8F6}" type="presParOf" srcId="{493B080D-5A0F-4FCB-81D8-DC4914D92460}" destId="{33595811-D283-4F25-83CC-ABDEEC8705B8}" srcOrd="4" destOrd="0" presId="urn:microsoft.com/office/officeart/2005/8/layout/vProcess5"/>
    <dgm:cxn modelId="{8C5F4222-A2F3-4DD6-9F14-D2A6E259CCCE}" type="presParOf" srcId="{493B080D-5A0F-4FCB-81D8-DC4914D92460}" destId="{A6519CBF-A0B9-4FFC-8D22-82CB7E1F3236}" srcOrd="5" destOrd="0" presId="urn:microsoft.com/office/officeart/2005/8/layout/vProcess5"/>
    <dgm:cxn modelId="{05FC907B-FE64-4DE6-B51A-598AEF328EB5}" type="presParOf" srcId="{493B080D-5A0F-4FCB-81D8-DC4914D92460}" destId="{5F7A84D7-EE63-4130-950D-7E0CD1AF328D}" srcOrd="6" destOrd="0" presId="urn:microsoft.com/office/officeart/2005/8/layout/vProcess5"/>
    <dgm:cxn modelId="{5A93852E-5403-40AE-981B-6706EE0448F6}" type="presParOf" srcId="{493B080D-5A0F-4FCB-81D8-DC4914D92460}" destId="{C7B8A07E-B374-4842-AF47-28B20DFB45C6}" srcOrd="7" destOrd="0" presId="urn:microsoft.com/office/officeart/2005/8/layout/vProcess5"/>
    <dgm:cxn modelId="{27569194-F48D-4075-96EC-73495D67A7F5}" type="presParOf" srcId="{493B080D-5A0F-4FCB-81D8-DC4914D92460}" destId="{FA343416-A1D7-42B4-9431-C4A9EF5E4533}" srcOrd="8" destOrd="0" presId="urn:microsoft.com/office/officeart/2005/8/layout/vProcess5"/>
    <dgm:cxn modelId="{9D322233-B327-44AE-A214-0404B98106EE}" type="presParOf" srcId="{493B080D-5A0F-4FCB-81D8-DC4914D92460}" destId="{785BDFCC-000C-44BF-9AE8-0FB7D649F86D}" srcOrd="9" destOrd="0" presId="urn:microsoft.com/office/officeart/2005/8/layout/vProcess5"/>
    <dgm:cxn modelId="{DA75C215-1D64-4E26-88C1-CBD31D884739}" type="presParOf" srcId="{493B080D-5A0F-4FCB-81D8-DC4914D92460}" destId="{320231E9-CE7D-465A-BCE7-14DF6E534F57}" srcOrd="10" destOrd="0" presId="urn:microsoft.com/office/officeart/2005/8/layout/vProcess5"/>
    <dgm:cxn modelId="{B5CBB34A-E344-4226-9639-D583E0B4439C}" type="presParOf" srcId="{493B080D-5A0F-4FCB-81D8-DC4914D92460}" destId="{0770A974-D1B1-4A9C-A479-DA07ED4F61F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9B6CC3-9085-4252-9C11-C09AA4677C47}">
      <dgm:prSet/>
      <dgm:spPr/>
      <dgm:t>
        <a:bodyPr/>
        <a:lstStyle/>
        <a:p>
          <a:r>
            <a:rPr lang="en-GB"/>
            <a:t>Open and share screen.</a:t>
          </a:r>
          <a:endParaRPr lang="en-US"/>
        </a:p>
      </dgm:t>
    </dgm:pt>
    <dgm:pt modelId="{EB6F4414-5054-4940-90D4-3C4726F37305}" type="parTrans" cxnId="{295B8446-B0A4-49A3-AE49-F4C76DA68DFF}">
      <dgm:prSet/>
      <dgm:spPr/>
      <dgm:t>
        <a:bodyPr/>
        <a:lstStyle/>
        <a:p>
          <a:endParaRPr lang="en-US"/>
        </a:p>
      </dgm:t>
    </dgm:pt>
    <dgm:pt modelId="{F23143D5-29E4-4F05-9838-D024E28C6198}" type="sibTrans" cxnId="{295B8446-B0A4-49A3-AE49-F4C76DA68DFF}">
      <dgm:prSet/>
      <dgm:spPr/>
      <dgm:t>
        <a:bodyPr/>
        <a:lstStyle/>
        <a:p>
          <a:endParaRPr lang="en-US"/>
        </a:p>
      </dgm:t>
    </dgm:pt>
    <dgm:pt modelId="{6FE3DBE4-A099-40BA-98C4-0A22BEB08E79}">
      <dgm:prSet/>
      <dgm:spPr/>
      <dgm:t>
        <a:bodyPr/>
        <a:lstStyle/>
        <a:p>
          <a:r>
            <a:rPr lang="en-GB"/>
            <a:t>Available to download from Moodle.</a:t>
          </a:r>
          <a:endParaRPr lang="en-US"/>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r>
            <a:rPr lang="en-GB" dirty="0"/>
            <a:t>* Currently subject to minor changes through the internal &amp; external validation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63AA8BB2-0277-4BB0-832F-7C07FBD07C43}" type="pres">
      <dgm:prSet presAssocID="{549B6CC3-9085-4252-9C11-C09AA4677C47}" presName="compNode" presStyleCnt="0"/>
      <dgm:spPr/>
    </dgm:pt>
    <dgm:pt modelId="{D5533840-5419-4D0B-8DFE-7262C770ABD1}" type="pres">
      <dgm:prSet presAssocID="{549B6CC3-9085-4252-9C11-C09AA4677C47}" presName="bgRect" presStyleLbl="bgShp" presStyleIdx="0" presStyleCnt="2"/>
      <dgm:spPr/>
    </dgm:pt>
    <dgm:pt modelId="{5C7161E6-D357-47E1-BDDC-064EFDB821F7}" type="pres">
      <dgm:prSet presAssocID="{549B6CC3-9085-4252-9C11-C09AA4677C4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9D90EF92-2F15-4306-842B-B1D3CECE9A36}" type="pres">
      <dgm:prSet presAssocID="{549B6CC3-9085-4252-9C11-C09AA4677C47}" presName="spaceRect" presStyleCnt="0"/>
      <dgm:spPr/>
    </dgm:pt>
    <dgm:pt modelId="{D3E0625A-BEC9-45D3-9666-4E1F76D9D949}" type="pres">
      <dgm:prSet presAssocID="{549B6CC3-9085-4252-9C11-C09AA4677C47}" presName="parTx" presStyleLbl="revTx" presStyleIdx="0" presStyleCnt="3">
        <dgm:presLayoutVars>
          <dgm:chMax val="0"/>
          <dgm:chPref val="0"/>
        </dgm:presLayoutVars>
      </dgm:prSet>
      <dgm:spPr/>
    </dgm:pt>
    <dgm:pt modelId="{6684C30F-5688-487D-89EE-94AD60E451D8}" type="pres">
      <dgm:prSet presAssocID="{F23143D5-29E4-4F05-9838-D024E28C6198}" presName="sibTrans" presStyleCnt="0"/>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1" presStyleCnt="2"/>
      <dgm:spPr/>
    </dgm:pt>
    <dgm:pt modelId="{250B75B8-3524-439A-B57E-B27739EBB1AB}" type="pres">
      <dgm:prSet presAssocID="{6FE3DBE4-A099-40BA-98C4-0A22BEB08E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1" presStyleCnt="3">
        <dgm:presLayoutVars>
          <dgm:chMax val="0"/>
          <dgm:chPref val="0"/>
        </dgm:presLayoutVars>
      </dgm:prSet>
      <dgm:spPr/>
    </dgm:pt>
    <dgm:pt modelId="{99201AF6-7199-4CA3-B0F8-757F1AB06443}" type="pres">
      <dgm:prSet presAssocID="{6FE3DBE4-A099-40BA-98C4-0A22BEB08E79}" presName="desTx" presStyleLbl="revTx" presStyleIdx="2" presStyleCnt="3">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30B2BF07-D885-4282-ACFA-E02FF105C6B5}" type="presOf" srcId="{549B6CC3-9085-4252-9C11-C09AA4677C47}" destId="{D3E0625A-BEC9-45D3-9666-4E1F76D9D949}" srcOrd="0" destOrd="0" presId="urn:microsoft.com/office/officeart/2018/2/layout/IconVerticalSolidList"/>
    <dgm:cxn modelId="{82EA8F2F-25F9-446C-A4D2-BCA8E895E840}" srcId="{73D35838-1D43-4388-9B25-ED4CD7CA1FE6}" destId="{6FE3DBE4-A099-40BA-98C4-0A22BEB08E79}" srcOrd="1" destOrd="0" parTransId="{2DFC1172-77A0-49E4-846A-987C3F8C21DE}" sibTransId="{32C078C2-D499-4234-A21D-3FD8EC847F82}"/>
    <dgm:cxn modelId="{295B8446-B0A4-49A3-AE49-F4C76DA68DFF}" srcId="{73D35838-1D43-4388-9B25-ED4CD7CA1FE6}" destId="{549B6CC3-9085-4252-9C11-C09AA4677C47}" srcOrd="0" destOrd="0" parTransId="{EB6F4414-5054-4940-90D4-3C4726F37305}" sibTransId="{F23143D5-29E4-4F05-9838-D024E28C6198}"/>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33BC8C39-35E4-4D43-B1E3-29BD207C8B15}" type="presParOf" srcId="{168677C7-6A82-44A5-93BF-8218C11D1488}" destId="{63AA8BB2-0277-4BB0-832F-7C07FBD07C43}" srcOrd="0" destOrd="0" presId="urn:microsoft.com/office/officeart/2018/2/layout/IconVerticalSolidList"/>
    <dgm:cxn modelId="{E50E5C79-A834-4625-BEDA-227620DFCA64}" type="presParOf" srcId="{63AA8BB2-0277-4BB0-832F-7C07FBD07C43}" destId="{D5533840-5419-4D0B-8DFE-7262C770ABD1}" srcOrd="0" destOrd="0" presId="urn:microsoft.com/office/officeart/2018/2/layout/IconVerticalSolidList"/>
    <dgm:cxn modelId="{FC66BA60-BC38-45F9-B0F4-D1CBE79DCC63}" type="presParOf" srcId="{63AA8BB2-0277-4BB0-832F-7C07FBD07C43}" destId="{5C7161E6-D357-47E1-BDDC-064EFDB821F7}" srcOrd="1" destOrd="0" presId="urn:microsoft.com/office/officeart/2018/2/layout/IconVerticalSolidList"/>
    <dgm:cxn modelId="{CCDFCE6A-C955-471D-9B03-210245347D3C}" type="presParOf" srcId="{63AA8BB2-0277-4BB0-832F-7C07FBD07C43}" destId="{9D90EF92-2F15-4306-842B-B1D3CECE9A36}" srcOrd="2" destOrd="0" presId="urn:microsoft.com/office/officeart/2018/2/layout/IconVerticalSolidList"/>
    <dgm:cxn modelId="{ABA38602-528F-4326-85D0-59871650F54E}" type="presParOf" srcId="{63AA8BB2-0277-4BB0-832F-7C07FBD07C43}" destId="{D3E0625A-BEC9-45D3-9666-4E1F76D9D949}" srcOrd="3" destOrd="0" presId="urn:microsoft.com/office/officeart/2018/2/layout/IconVerticalSolidList"/>
    <dgm:cxn modelId="{50041C78-C58E-49AA-817F-4ADDD385DBC8}" type="presParOf" srcId="{168677C7-6A82-44A5-93BF-8218C11D1488}" destId="{6684C30F-5688-487D-89EE-94AD60E451D8}" srcOrd="1" destOrd="0" presId="urn:microsoft.com/office/officeart/2018/2/layout/IconVerticalSolidList"/>
    <dgm:cxn modelId="{BFD47942-BDAF-46D4-AF2E-0DED804931F6}" type="presParOf" srcId="{168677C7-6A82-44A5-93BF-8218C11D1488}" destId="{5C484AA4-395A-485B-BAEB-54E3DF4CEA8C}" srcOrd="2"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51C7C2-5D03-46C1-B094-8AA16397836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4D1E33B-DBA4-4FBF-A1C3-A0D797229328}">
      <dgm:prSet custT="1"/>
      <dgm:spPr/>
      <dgm:t>
        <a:bodyPr/>
        <a:lstStyle/>
        <a:p>
          <a:r>
            <a:rPr lang="en-GB" sz="2400" dirty="0"/>
            <a:t>Welcome to the University’s new Online Learning module at L4/Year.</a:t>
          </a:r>
          <a:endParaRPr lang="en-US" sz="2400" dirty="0"/>
        </a:p>
      </dgm:t>
    </dgm:pt>
    <dgm:pt modelId="{BDE17B31-0FDA-42F0-BC9A-45E1BB11012C}" type="parTrans" cxnId="{0ADF8122-919B-41DF-BC6B-E49B84A095F4}">
      <dgm:prSet/>
      <dgm:spPr/>
      <dgm:t>
        <a:bodyPr/>
        <a:lstStyle/>
        <a:p>
          <a:endParaRPr lang="en-US"/>
        </a:p>
      </dgm:t>
    </dgm:pt>
    <dgm:pt modelId="{A7908727-10B2-4D15-8AEA-4AEA023937D9}" type="sibTrans" cxnId="{0ADF8122-919B-41DF-BC6B-E49B84A095F4}">
      <dgm:prSet/>
      <dgm:spPr/>
      <dgm:t>
        <a:bodyPr/>
        <a:lstStyle/>
        <a:p>
          <a:endParaRPr lang="en-US"/>
        </a:p>
      </dgm:t>
    </dgm:pt>
    <dgm:pt modelId="{7B55838A-0580-4C3F-ABD8-1DAD3352B48C}">
      <dgm:prSet custT="1"/>
      <dgm:spPr/>
      <dgm:t>
        <a:bodyPr/>
        <a:lstStyle/>
        <a:p>
          <a:r>
            <a:rPr lang="en-GB" sz="2400"/>
            <a:t>Professionally designed to prepare you to succeed in your academic course, Graduate Career and in your everyday Life.</a:t>
          </a:r>
          <a:endParaRPr lang="en-US" sz="2400"/>
        </a:p>
      </dgm:t>
    </dgm:pt>
    <dgm:pt modelId="{89576D73-6678-4149-A1A2-AC81222FDD18}" type="parTrans" cxnId="{9C97C6A9-00F3-413D-A629-59E15652ABC5}">
      <dgm:prSet/>
      <dgm:spPr/>
      <dgm:t>
        <a:bodyPr/>
        <a:lstStyle/>
        <a:p>
          <a:endParaRPr lang="en-US"/>
        </a:p>
      </dgm:t>
    </dgm:pt>
    <dgm:pt modelId="{9E9ADFF3-9CCA-4809-B1F3-C76DE7FE3289}" type="sibTrans" cxnId="{9C97C6A9-00F3-413D-A629-59E15652ABC5}">
      <dgm:prSet/>
      <dgm:spPr/>
      <dgm:t>
        <a:bodyPr/>
        <a:lstStyle/>
        <a:p>
          <a:endParaRPr lang="en-US"/>
        </a:p>
      </dgm:t>
    </dgm:pt>
    <dgm:pt modelId="{3B8CE0DB-4188-4F74-B4AC-AF4231B03A2F}">
      <dgm:prSet custT="1"/>
      <dgm:spPr/>
      <dgm:t>
        <a:bodyPr/>
        <a:lstStyle/>
        <a:p>
          <a:r>
            <a:rPr lang="en-GB" sz="2400"/>
            <a:t>Designed to help you to self-realise, actualise and achieve your potential</a:t>
          </a:r>
          <a:r>
            <a:rPr lang="en-GB" sz="2000"/>
            <a:t>.</a:t>
          </a:r>
          <a:endParaRPr lang="en-US" sz="2000"/>
        </a:p>
      </dgm:t>
    </dgm:pt>
    <dgm:pt modelId="{7E1F1951-1EBE-4912-9630-4AE7AC61C819}" type="parTrans" cxnId="{07A448C3-FB09-45DF-A540-07EEE7F06FF8}">
      <dgm:prSet/>
      <dgm:spPr/>
      <dgm:t>
        <a:bodyPr/>
        <a:lstStyle/>
        <a:p>
          <a:endParaRPr lang="en-US"/>
        </a:p>
      </dgm:t>
    </dgm:pt>
    <dgm:pt modelId="{2BC46802-1684-4378-979A-CFA2F1C0EA5C}" type="sibTrans" cxnId="{07A448C3-FB09-45DF-A540-07EEE7F06FF8}">
      <dgm:prSet/>
      <dgm:spPr/>
      <dgm:t>
        <a:bodyPr/>
        <a:lstStyle/>
        <a:p>
          <a:endParaRPr lang="en-US"/>
        </a:p>
      </dgm:t>
    </dgm:pt>
    <dgm:pt modelId="{41AE3CC3-F5A1-4144-8878-DAD343D13404}">
      <dgm:prSet custT="1"/>
      <dgm:spPr/>
      <dgm:t>
        <a:bodyPr/>
        <a:lstStyle/>
        <a:p>
          <a:r>
            <a:rPr lang="en-GB" sz="2400"/>
            <a:t>All the learning content and activities are available and accessible through Moodle.</a:t>
          </a:r>
          <a:endParaRPr lang="en-US" sz="2400"/>
        </a:p>
      </dgm:t>
    </dgm:pt>
    <dgm:pt modelId="{3885BEC1-280A-4B6E-816E-2338E5C51079}" type="parTrans" cxnId="{2BE2203A-4882-41CD-914B-28138CF7BF9C}">
      <dgm:prSet/>
      <dgm:spPr/>
      <dgm:t>
        <a:bodyPr/>
        <a:lstStyle/>
        <a:p>
          <a:endParaRPr lang="en-US"/>
        </a:p>
      </dgm:t>
    </dgm:pt>
    <dgm:pt modelId="{70569603-23DE-4C3B-BD74-FF76501C6C98}" type="sibTrans" cxnId="{2BE2203A-4882-41CD-914B-28138CF7BF9C}">
      <dgm:prSet/>
      <dgm:spPr/>
      <dgm:t>
        <a:bodyPr/>
        <a:lstStyle/>
        <a:p>
          <a:endParaRPr lang="en-US"/>
        </a:p>
      </dgm:t>
    </dgm:pt>
    <dgm:pt modelId="{772C1F37-21E8-4ACE-ABF4-708A3A6FEDC2}">
      <dgm:prSet custT="1"/>
      <dgm:spPr/>
      <dgm:t>
        <a:bodyPr/>
        <a:lstStyle/>
        <a:p>
          <a:r>
            <a:rPr lang="en-GB" sz="2400"/>
            <a:t>You will progress through these independently and receive weekly tutorial and tutor support. </a:t>
          </a:r>
          <a:endParaRPr lang="en-US" sz="2400"/>
        </a:p>
      </dgm:t>
    </dgm:pt>
    <dgm:pt modelId="{DD92AC6D-6EC0-48DB-A816-FBC651A5CF41}" type="parTrans" cxnId="{771E4E5B-20E8-4618-8BEE-F566A324F761}">
      <dgm:prSet/>
      <dgm:spPr/>
      <dgm:t>
        <a:bodyPr/>
        <a:lstStyle/>
        <a:p>
          <a:endParaRPr lang="en-US"/>
        </a:p>
      </dgm:t>
    </dgm:pt>
    <dgm:pt modelId="{468EDF98-610B-4744-8D7E-F0889F195798}" type="sibTrans" cxnId="{771E4E5B-20E8-4618-8BEE-F566A324F761}">
      <dgm:prSet/>
      <dgm:spPr/>
      <dgm:t>
        <a:bodyPr/>
        <a:lstStyle/>
        <a:p>
          <a:endParaRPr lang="en-US"/>
        </a:p>
      </dgm:t>
    </dgm:pt>
    <dgm:pt modelId="{DA072CDE-E353-4930-A173-C73E51435240}" type="pres">
      <dgm:prSet presAssocID="{3051C7C2-5D03-46C1-B094-8AA163978361}" presName="root" presStyleCnt="0">
        <dgm:presLayoutVars>
          <dgm:dir/>
          <dgm:resizeHandles val="exact"/>
        </dgm:presLayoutVars>
      </dgm:prSet>
      <dgm:spPr/>
    </dgm:pt>
    <dgm:pt modelId="{B0554901-7093-4BC1-BEE3-ADAF61CDFE14}" type="pres">
      <dgm:prSet presAssocID="{24D1E33B-DBA4-4FBF-A1C3-A0D797229328}" presName="compNode" presStyleCnt="0"/>
      <dgm:spPr/>
    </dgm:pt>
    <dgm:pt modelId="{7F3140D8-64D0-4461-8155-D13DCE13CA47}" type="pres">
      <dgm:prSet presAssocID="{24D1E33B-DBA4-4FBF-A1C3-A0D797229328}" presName="bgRect" presStyleLbl="bgShp" presStyleIdx="0" presStyleCnt="5"/>
      <dgm:spPr/>
    </dgm:pt>
    <dgm:pt modelId="{DF0D9300-94EE-411F-AB59-61DA1E5DE220}" type="pres">
      <dgm:prSet presAssocID="{24D1E33B-DBA4-4FBF-A1C3-A0D79722932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7C9F2EF0-B183-4AD7-B873-8E94800AEE50}" type="pres">
      <dgm:prSet presAssocID="{24D1E33B-DBA4-4FBF-A1C3-A0D797229328}" presName="spaceRect" presStyleCnt="0"/>
      <dgm:spPr/>
    </dgm:pt>
    <dgm:pt modelId="{03105E2B-C5A1-439F-8615-B9D2EF3B72C6}" type="pres">
      <dgm:prSet presAssocID="{24D1E33B-DBA4-4FBF-A1C3-A0D797229328}" presName="parTx" presStyleLbl="revTx" presStyleIdx="0" presStyleCnt="5">
        <dgm:presLayoutVars>
          <dgm:chMax val="0"/>
          <dgm:chPref val="0"/>
        </dgm:presLayoutVars>
      </dgm:prSet>
      <dgm:spPr/>
    </dgm:pt>
    <dgm:pt modelId="{93816348-B66A-45ED-B7BE-1A2C943627B5}" type="pres">
      <dgm:prSet presAssocID="{A7908727-10B2-4D15-8AEA-4AEA023937D9}" presName="sibTrans" presStyleCnt="0"/>
      <dgm:spPr/>
    </dgm:pt>
    <dgm:pt modelId="{120F6545-1438-49B1-A598-3351A218F554}" type="pres">
      <dgm:prSet presAssocID="{7B55838A-0580-4C3F-ABD8-1DAD3352B48C}" presName="compNode" presStyleCnt="0"/>
      <dgm:spPr/>
    </dgm:pt>
    <dgm:pt modelId="{1470504E-6692-47DE-B5EB-FF5B72A32F19}" type="pres">
      <dgm:prSet presAssocID="{7B55838A-0580-4C3F-ABD8-1DAD3352B48C}" presName="bgRect" presStyleLbl="bgShp" presStyleIdx="1" presStyleCnt="5"/>
      <dgm:spPr/>
    </dgm:pt>
    <dgm:pt modelId="{4DC48FFE-9B87-4808-A2C9-2082F6502F25}" type="pres">
      <dgm:prSet presAssocID="{7B55838A-0580-4C3F-ABD8-1DAD3352B48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EA412E3C-E24D-4403-AEE6-513A05341F5B}" type="pres">
      <dgm:prSet presAssocID="{7B55838A-0580-4C3F-ABD8-1DAD3352B48C}" presName="spaceRect" presStyleCnt="0"/>
      <dgm:spPr/>
    </dgm:pt>
    <dgm:pt modelId="{DD2F5588-3019-45F2-983D-F5795D642D6B}" type="pres">
      <dgm:prSet presAssocID="{7B55838A-0580-4C3F-ABD8-1DAD3352B48C}" presName="parTx" presStyleLbl="revTx" presStyleIdx="1" presStyleCnt="5">
        <dgm:presLayoutVars>
          <dgm:chMax val="0"/>
          <dgm:chPref val="0"/>
        </dgm:presLayoutVars>
      </dgm:prSet>
      <dgm:spPr/>
    </dgm:pt>
    <dgm:pt modelId="{60F4E646-0FF7-4B77-9564-75E1169E7000}" type="pres">
      <dgm:prSet presAssocID="{9E9ADFF3-9CCA-4809-B1F3-C76DE7FE3289}" presName="sibTrans" presStyleCnt="0"/>
      <dgm:spPr/>
    </dgm:pt>
    <dgm:pt modelId="{6E904360-DAA8-463D-A478-341EEBFA202C}" type="pres">
      <dgm:prSet presAssocID="{3B8CE0DB-4188-4F74-B4AC-AF4231B03A2F}" presName="compNode" presStyleCnt="0"/>
      <dgm:spPr/>
    </dgm:pt>
    <dgm:pt modelId="{D4BD6D9D-8522-4889-9B77-D075114D9058}" type="pres">
      <dgm:prSet presAssocID="{3B8CE0DB-4188-4F74-B4AC-AF4231B03A2F}" presName="bgRect" presStyleLbl="bgShp" presStyleIdx="2" presStyleCnt="5"/>
      <dgm:spPr/>
    </dgm:pt>
    <dgm:pt modelId="{C11EED7D-AE1D-4712-85F5-ACDF48D5F482}" type="pres">
      <dgm:prSet presAssocID="{3B8CE0DB-4188-4F74-B4AC-AF4231B03A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17F18F72-E250-4357-872B-3C07A4A7EA4B}" type="pres">
      <dgm:prSet presAssocID="{3B8CE0DB-4188-4F74-B4AC-AF4231B03A2F}" presName="spaceRect" presStyleCnt="0"/>
      <dgm:spPr/>
    </dgm:pt>
    <dgm:pt modelId="{DE6C47DF-4A45-4094-8218-CCA4C42C29DF}" type="pres">
      <dgm:prSet presAssocID="{3B8CE0DB-4188-4F74-B4AC-AF4231B03A2F}" presName="parTx" presStyleLbl="revTx" presStyleIdx="2" presStyleCnt="5">
        <dgm:presLayoutVars>
          <dgm:chMax val="0"/>
          <dgm:chPref val="0"/>
        </dgm:presLayoutVars>
      </dgm:prSet>
      <dgm:spPr/>
    </dgm:pt>
    <dgm:pt modelId="{DC40CDF1-7E0E-47F3-AD19-C5C78F17F093}" type="pres">
      <dgm:prSet presAssocID="{2BC46802-1684-4378-979A-CFA2F1C0EA5C}" presName="sibTrans" presStyleCnt="0"/>
      <dgm:spPr/>
    </dgm:pt>
    <dgm:pt modelId="{D22FB081-DDA4-4754-8D93-A7D169A88388}" type="pres">
      <dgm:prSet presAssocID="{41AE3CC3-F5A1-4144-8878-DAD343D13404}" presName="compNode" presStyleCnt="0"/>
      <dgm:spPr/>
    </dgm:pt>
    <dgm:pt modelId="{2DF01B9E-7F70-45B3-9D39-4477EA486B2D}" type="pres">
      <dgm:prSet presAssocID="{41AE3CC3-F5A1-4144-8878-DAD343D13404}" presName="bgRect" presStyleLbl="bgShp" presStyleIdx="3" presStyleCnt="5"/>
      <dgm:spPr/>
    </dgm:pt>
    <dgm:pt modelId="{20EFCBFE-4EFA-4057-88F5-8C6C7F921F4A}" type="pres">
      <dgm:prSet presAssocID="{41AE3CC3-F5A1-4144-8878-DAD343D134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lackboard"/>
        </a:ext>
      </dgm:extLst>
    </dgm:pt>
    <dgm:pt modelId="{EB1131FB-BCD3-4A4A-AB05-DFB2D04903D8}" type="pres">
      <dgm:prSet presAssocID="{41AE3CC3-F5A1-4144-8878-DAD343D13404}" presName="spaceRect" presStyleCnt="0"/>
      <dgm:spPr/>
    </dgm:pt>
    <dgm:pt modelId="{848863C4-EC8C-4DC0-A304-1D06B08DF492}" type="pres">
      <dgm:prSet presAssocID="{41AE3CC3-F5A1-4144-8878-DAD343D13404}" presName="parTx" presStyleLbl="revTx" presStyleIdx="3" presStyleCnt="5">
        <dgm:presLayoutVars>
          <dgm:chMax val="0"/>
          <dgm:chPref val="0"/>
        </dgm:presLayoutVars>
      </dgm:prSet>
      <dgm:spPr/>
    </dgm:pt>
    <dgm:pt modelId="{6D1C896B-2565-4EB9-B0E1-974431D7E1B5}" type="pres">
      <dgm:prSet presAssocID="{70569603-23DE-4C3B-BD74-FF76501C6C98}" presName="sibTrans" presStyleCnt="0"/>
      <dgm:spPr/>
    </dgm:pt>
    <dgm:pt modelId="{DDEBFD1E-FFB2-498B-82A5-778A20FE9C60}" type="pres">
      <dgm:prSet presAssocID="{772C1F37-21E8-4ACE-ABF4-708A3A6FEDC2}" presName="compNode" presStyleCnt="0"/>
      <dgm:spPr/>
    </dgm:pt>
    <dgm:pt modelId="{CF0D500A-2A95-41DF-862C-E36F1AD32A7F}" type="pres">
      <dgm:prSet presAssocID="{772C1F37-21E8-4ACE-ABF4-708A3A6FEDC2}" presName="bgRect" presStyleLbl="bgShp" presStyleIdx="4" presStyleCnt="5"/>
      <dgm:spPr/>
    </dgm:pt>
    <dgm:pt modelId="{68B58FEE-6301-4EBC-87CA-EB76203BF49F}" type="pres">
      <dgm:prSet presAssocID="{772C1F37-21E8-4ACE-ABF4-708A3A6FED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1A769810-76C9-4C44-833B-0D0C9C719AD8}" type="pres">
      <dgm:prSet presAssocID="{772C1F37-21E8-4ACE-ABF4-708A3A6FEDC2}" presName="spaceRect" presStyleCnt="0"/>
      <dgm:spPr/>
    </dgm:pt>
    <dgm:pt modelId="{5D2E2AEB-E5C0-46D7-BC51-CC8A96EC0B2B}" type="pres">
      <dgm:prSet presAssocID="{772C1F37-21E8-4ACE-ABF4-708A3A6FEDC2}" presName="parTx" presStyleLbl="revTx" presStyleIdx="4" presStyleCnt="5">
        <dgm:presLayoutVars>
          <dgm:chMax val="0"/>
          <dgm:chPref val="0"/>
        </dgm:presLayoutVars>
      </dgm:prSet>
      <dgm:spPr/>
    </dgm:pt>
  </dgm:ptLst>
  <dgm:cxnLst>
    <dgm:cxn modelId="{0ADF8122-919B-41DF-BC6B-E49B84A095F4}" srcId="{3051C7C2-5D03-46C1-B094-8AA163978361}" destId="{24D1E33B-DBA4-4FBF-A1C3-A0D797229328}" srcOrd="0" destOrd="0" parTransId="{BDE17B31-0FDA-42F0-BC9A-45E1BB11012C}" sibTransId="{A7908727-10B2-4D15-8AEA-4AEA023937D9}"/>
    <dgm:cxn modelId="{D8B1E439-F0AF-4EA8-8AAA-2AA95242745D}" type="presOf" srcId="{24D1E33B-DBA4-4FBF-A1C3-A0D797229328}" destId="{03105E2B-C5A1-439F-8615-B9D2EF3B72C6}" srcOrd="0" destOrd="0" presId="urn:microsoft.com/office/officeart/2018/2/layout/IconVerticalSolidList"/>
    <dgm:cxn modelId="{2BE2203A-4882-41CD-914B-28138CF7BF9C}" srcId="{3051C7C2-5D03-46C1-B094-8AA163978361}" destId="{41AE3CC3-F5A1-4144-8878-DAD343D13404}" srcOrd="3" destOrd="0" parTransId="{3885BEC1-280A-4B6E-816E-2338E5C51079}" sibTransId="{70569603-23DE-4C3B-BD74-FF76501C6C98}"/>
    <dgm:cxn modelId="{771E4E5B-20E8-4618-8BEE-F566A324F761}" srcId="{3051C7C2-5D03-46C1-B094-8AA163978361}" destId="{772C1F37-21E8-4ACE-ABF4-708A3A6FEDC2}" srcOrd="4" destOrd="0" parTransId="{DD92AC6D-6EC0-48DB-A816-FBC651A5CF41}" sibTransId="{468EDF98-610B-4744-8D7E-F0889F195798}"/>
    <dgm:cxn modelId="{09C24555-C60E-4492-A5DA-BBEE446A65E9}" type="presOf" srcId="{41AE3CC3-F5A1-4144-8878-DAD343D13404}" destId="{848863C4-EC8C-4DC0-A304-1D06B08DF492}" srcOrd="0" destOrd="0" presId="urn:microsoft.com/office/officeart/2018/2/layout/IconVerticalSolidList"/>
    <dgm:cxn modelId="{73423D8E-2024-4A65-9CC2-042908874CDC}" type="presOf" srcId="{7B55838A-0580-4C3F-ABD8-1DAD3352B48C}" destId="{DD2F5588-3019-45F2-983D-F5795D642D6B}" srcOrd="0" destOrd="0" presId="urn:microsoft.com/office/officeart/2018/2/layout/IconVerticalSolidList"/>
    <dgm:cxn modelId="{1816F98F-9C03-4FB5-9167-ED86374688B4}" type="presOf" srcId="{3B8CE0DB-4188-4F74-B4AC-AF4231B03A2F}" destId="{DE6C47DF-4A45-4094-8218-CCA4C42C29DF}" srcOrd="0" destOrd="0" presId="urn:microsoft.com/office/officeart/2018/2/layout/IconVerticalSolidList"/>
    <dgm:cxn modelId="{9C97C6A9-00F3-413D-A629-59E15652ABC5}" srcId="{3051C7C2-5D03-46C1-B094-8AA163978361}" destId="{7B55838A-0580-4C3F-ABD8-1DAD3352B48C}" srcOrd="1" destOrd="0" parTransId="{89576D73-6678-4149-A1A2-AC81222FDD18}" sibTransId="{9E9ADFF3-9CCA-4809-B1F3-C76DE7FE3289}"/>
    <dgm:cxn modelId="{670026B1-161D-4393-89C9-C7B08B519DC3}" type="presOf" srcId="{3051C7C2-5D03-46C1-B094-8AA163978361}" destId="{DA072CDE-E353-4930-A173-C73E51435240}" srcOrd="0" destOrd="0" presId="urn:microsoft.com/office/officeart/2018/2/layout/IconVerticalSolidList"/>
    <dgm:cxn modelId="{07A448C3-FB09-45DF-A540-07EEE7F06FF8}" srcId="{3051C7C2-5D03-46C1-B094-8AA163978361}" destId="{3B8CE0DB-4188-4F74-B4AC-AF4231B03A2F}" srcOrd="2" destOrd="0" parTransId="{7E1F1951-1EBE-4912-9630-4AE7AC61C819}" sibTransId="{2BC46802-1684-4378-979A-CFA2F1C0EA5C}"/>
    <dgm:cxn modelId="{D634F5E5-4719-4F3A-A095-5543BFB0823F}" type="presOf" srcId="{772C1F37-21E8-4ACE-ABF4-708A3A6FEDC2}" destId="{5D2E2AEB-E5C0-46D7-BC51-CC8A96EC0B2B}" srcOrd="0" destOrd="0" presId="urn:microsoft.com/office/officeart/2018/2/layout/IconVerticalSolidList"/>
    <dgm:cxn modelId="{41BF3AFD-BC40-4C56-9A73-27C89BAE2A02}" type="presParOf" srcId="{DA072CDE-E353-4930-A173-C73E51435240}" destId="{B0554901-7093-4BC1-BEE3-ADAF61CDFE14}" srcOrd="0" destOrd="0" presId="urn:microsoft.com/office/officeart/2018/2/layout/IconVerticalSolidList"/>
    <dgm:cxn modelId="{D5ADBEBE-372B-4E42-8A7C-098126B7DB2B}" type="presParOf" srcId="{B0554901-7093-4BC1-BEE3-ADAF61CDFE14}" destId="{7F3140D8-64D0-4461-8155-D13DCE13CA47}" srcOrd="0" destOrd="0" presId="urn:microsoft.com/office/officeart/2018/2/layout/IconVerticalSolidList"/>
    <dgm:cxn modelId="{846F0256-BC05-47B1-B1A2-D1A5CA63D88F}" type="presParOf" srcId="{B0554901-7093-4BC1-BEE3-ADAF61CDFE14}" destId="{DF0D9300-94EE-411F-AB59-61DA1E5DE220}" srcOrd="1" destOrd="0" presId="urn:microsoft.com/office/officeart/2018/2/layout/IconVerticalSolidList"/>
    <dgm:cxn modelId="{D7DB76F3-4514-4215-8E9D-FC3F3853D157}" type="presParOf" srcId="{B0554901-7093-4BC1-BEE3-ADAF61CDFE14}" destId="{7C9F2EF0-B183-4AD7-B873-8E94800AEE50}" srcOrd="2" destOrd="0" presId="urn:microsoft.com/office/officeart/2018/2/layout/IconVerticalSolidList"/>
    <dgm:cxn modelId="{EB57FCC4-E7A7-40C8-A6F7-A7517907DC93}" type="presParOf" srcId="{B0554901-7093-4BC1-BEE3-ADAF61CDFE14}" destId="{03105E2B-C5A1-439F-8615-B9D2EF3B72C6}" srcOrd="3" destOrd="0" presId="urn:microsoft.com/office/officeart/2018/2/layout/IconVerticalSolidList"/>
    <dgm:cxn modelId="{41AB1A29-3305-410A-8B74-F93B57E66EB0}" type="presParOf" srcId="{DA072CDE-E353-4930-A173-C73E51435240}" destId="{93816348-B66A-45ED-B7BE-1A2C943627B5}" srcOrd="1" destOrd="0" presId="urn:microsoft.com/office/officeart/2018/2/layout/IconVerticalSolidList"/>
    <dgm:cxn modelId="{F30F1FB9-E6C9-48D1-B03C-9C4A44A0F588}" type="presParOf" srcId="{DA072CDE-E353-4930-A173-C73E51435240}" destId="{120F6545-1438-49B1-A598-3351A218F554}" srcOrd="2" destOrd="0" presId="urn:microsoft.com/office/officeart/2018/2/layout/IconVerticalSolidList"/>
    <dgm:cxn modelId="{CD833B84-A30A-43F4-969D-268D53DAA70A}" type="presParOf" srcId="{120F6545-1438-49B1-A598-3351A218F554}" destId="{1470504E-6692-47DE-B5EB-FF5B72A32F19}" srcOrd="0" destOrd="0" presId="urn:microsoft.com/office/officeart/2018/2/layout/IconVerticalSolidList"/>
    <dgm:cxn modelId="{2073CE92-0A39-4EAE-A567-A8A23C72985E}" type="presParOf" srcId="{120F6545-1438-49B1-A598-3351A218F554}" destId="{4DC48FFE-9B87-4808-A2C9-2082F6502F25}" srcOrd="1" destOrd="0" presId="urn:microsoft.com/office/officeart/2018/2/layout/IconVerticalSolidList"/>
    <dgm:cxn modelId="{B5474F76-EAB9-465C-AE4F-16321A440008}" type="presParOf" srcId="{120F6545-1438-49B1-A598-3351A218F554}" destId="{EA412E3C-E24D-4403-AEE6-513A05341F5B}" srcOrd="2" destOrd="0" presId="urn:microsoft.com/office/officeart/2018/2/layout/IconVerticalSolidList"/>
    <dgm:cxn modelId="{17300010-FC80-45E2-BB7E-DBB19B4C342A}" type="presParOf" srcId="{120F6545-1438-49B1-A598-3351A218F554}" destId="{DD2F5588-3019-45F2-983D-F5795D642D6B}" srcOrd="3" destOrd="0" presId="urn:microsoft.com/office/officeart/2018/2/layout/IconVerticalSolidList"/>
    <dgm:cxn modelId="{F9C72928-07E4-4B01-A9E0-DFD6F2742D7D}" type="presParOf" srcId="{DA072CDE-E353-4930-A173-C73E51435240}" destId="{60F4E646-0FF7-4B77-9564-75E1169E7000}" srcOrd="3" destOrd="0" presId="urn:microsoft.com/office/officeart/2018/2/layout/IconVerticalSolidList"/>
    <dgm:cxn modelId="{4A2626C9-6573-4213-95EF-3AABA0EB9C16}" type="presParOf" srcId="{DA072CDE-E353-4930-A173-C73E51435240}" destId="{6E904360-DAA8-463D-A478-341EEBFA202C}" srcOrd="4" destOrd="0" presId="urn:microsoft.com/office/officeart/2018/2/layout/IconVerticalSolidList"/>
    <dgm:cxn modelId="{B4AA2C51-3928-462E-B40B-3159047E9C36}" type="presParOf" srcId="{6E904360-DAA8-463D-A478-341EEBFA202C}" destId="{D4BD6D9D-8522-4889-9B77-D075114D9058}" srcOrd="0" destOrd="0" presId="urn:microsoft.com/office/officeart/2018/2/layout/IconVerticalSolidList"/>
    <dgm:cxn modelId="{73F7071D-9B6F-4C94-B416-F1EC1887AEAA}" type="presParOf" srcId="{6E904360-DAA8-463D-A478-341EEBFA202C}" destId="{C11EED7D-AE1D-4712-85F5-ACDF48D5F482}" srcOrd="1" destOrd="0" presId="urn:microsoft.com/office/officeart/2018/2/layout/IconVerticalSolidList"/>
    <dgm:cxn modelId="{A5BC912D-86C8-48C9-9843-305ED89DD723}" type="presParOf" srcId="{6E904360-DAA8-463D-A478-341EEBFA202C}" destId="{17F18F72-E250-4357-872B-3C07A4A7EA4B}" srcOrd="2" destOrd="0" presId="urn:microsoft.com/office/officeart/2018/2/layout/IconVerticalSolidList"/>
    <dgm:cxn modelId="{578C06F5-9020-41BD-8F0F-F7891CC2968E}" type="presParOf" srcId="{6E904360-DAA8-463D-A478-341EEBFA202C}" destId="{DE6C47DF-4A45-4094-8218-CCA4C42C29DF}" srcOrd="3" destOrd="0" presId="urn:microsoft.com/office/officeart/2018/2/layout/IconVerticalSolidList"/>
    <dgm:cxn modelId="{E0B3CAD5-C987-4A64-976D-2082C2EB656F}" type="presParOf" srcId="{DA072CDE-E353-4930-A173-C73E51435240}" destId="{DC40CDF1-7E0E-47F3-AD19-C5C78F17F093}" srcOrd="5" destOrd="0" presId="urn:microsoft.com/office/officeart/2018/2/layout/IconVerticalSolidList"/>
    <dgm:cxn modelId="{3F390436-8687-42B8-AF03-8CBD5B92021C}" type="presParOf" srcId="{DA072CDE-E353-4930-A173-C73E51435240}" destId="{D22FB081-DDA4-4754-8D93-A7D169A88388}" srcOrd="6" destOrd="0" presId="urn:microsoft.com/office/officeart/2018/2/layout/IconVerticalSolidList"/>
    <dgm:cxn modelId="{D07D6E0A-172E-403A-AA74-372D0EBB977B}" type="presParOf" srcId="{D22FB081-DDA4-4754-8D93-A7D169A88388}" destId="{2DF01B9E-7F70-45B3-9D39-4477EA486B2D}" srcOrd="0" destOrd="0" presId="urn:microsoft.com/office/officeart/2018/2/layout/IconVerticalSolidList"/>
    <dgm:cxn modelId="{D71C6C91-ED86-4936-BD1B-E98E0563EF02}" type="presParOf" srcId="{D22FB081-DDA4-4754-8D93-A7D169A88388}" destId="{20EFCBFE-4EFA-4057-88F5-8C6C7F921F4A}" srcOrd="1" destOrd="0" presId="urn:microsoft.com/office/officeart/2018/2/layout/IconVerticalSolidList"/>
    <dgm:cxn modelId="{CB973E31-C84C-4F50-8185-2A1BFA8F709E}" type="presParOf" srcId="{D22FB081-DDA4-4754-8D93-A7D169A88388}" destId="{EB1131FB-BCD3-4A4A-AB05-DFB2D04903D8}" srcOrd="2" destOrd="0" presId="urn:microsoft.com/office/officeart/2018/2/layout/IconVerticalSolidList"/>
    <dgm:cxn modelId="{CE48C95A-55AF-4A05-8338-426D017E4205}" type="presParOf" srcId="{D22FB081-DDA4-4754-8D93-A7D169A88388}" destId="{848863C4-EC8C-4DC0-A304-1D06B08DF492}" srcOrd="3" destOrd="0" presId="urn:microsoft.com/office/officeart/2018/2/layout/IconVerticalSolidList"/>
    <dgm:cxn modelId="{79F8E1F7-6593-4AF7-A555-19C4413F9A48}" type="presParOf" srcId="{DA072CDE-E353-4930-A173-C73E51435240}" destId="{6D1C896B-2565-4EB9-B0E1-974431D7E1B5}" srcOrd="7" destOrd="0" presId="urn:microsoft.com/office/officeart/2018/2/layout/IconVerticalSolidList"/>
    <dgm:cxn modelId="{178ABE7F-EB40-41D3-89D7-EB89CB05F5FF}" type="presParOf" srcId="{DA072CDE-E353-4930-A173-C73E51435240}" destId="{DDEBFD1E-FFB2-498B-82A5-778A20FE9C60}" srcOrd="8" destOrd="0" presId="urn:microsoft.com/office/officeart/2018/2/layout/IconVerticalSolidList"/>
    <dgm:cxn modelId="{48F806B9-A359-45C9-BE88-FAD83DB93D6D}" type="presParOf" srcId="{DDEBFD1E-FFB2-498B-82A5-778A20FE9C60}" destId="{CF0D500A-2A95-41DF-862C-E36F1AD32A7F}" srcOrd="0" destOrd="0" presId="urn:microsoft.com/office/officeart/2018/2/layout/IconVerticalSolidList"/>
    <dgm:cxn modelId="{8DE0104B-8C42-4FAA-92C9-CEC20D45757A}" type="presParOf" srcId="{DDEBFD1E-FFB2-498B-82A5-778A20FE9C60}" destId="{68B58FEE-6301-4EBC-87CA-EB76203BF49F}" srcOrd="1" destOrd="0" presId="urn:microsoft.com/office/officeart/2018/2/layout/IconVerticalSolidList"/>
    <dgm:cxn modelId="{36BFC6E1-B02D-45EB-B7E0-883365C5CEC1}" type="presParOf" srcId="{DDEBFD1E-FFB2-498B-82A5-778A20FE9C60}" destId="{1A769810-76C9-4C44-833B-0D0C9C719AD8}" srcOrd="2" destOrd="0" presId="urn:microsoft.com/office/officeart/2018/2/layout/IconVerticalSolidList"/>
    <dgm:cxn modelId="{7B500F80-CC23-4D32-ABCB-4368A629D913}" type="presParOf" srcId="{DDEBFD1E-FFB2-498B-82A5-778A20FE9C60}" destId="{5D2E2AEB-E5C0-46D7-BC51-CC8A96EC0B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90EB6-C971-4AF8-B43E-302BE639C953}">
      <dsp:nvSpPr>
        <dsp:cNvPr id="0" name=""/>
        <dsp:cNvSpPr/>
      </dsp:nvSpPr>
      <dsp:spPr>
        <a:xfrm>
          <a:off x="0" y="0"/>
          <a:ext cx="5194300" cy="11231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Unit 1: </a:t>
          </a:r>
          <a:r>
            <a:rPr lang="en-GB" sz="2800" kern="1200" dirty="0"/>
            <a:t>Becoming an Independent Learner.</a:t>
          </a:r>
          <a:endParaRPr lang="en-US" sz="2800" kern="1200" dirty="0"/>
        </a:p>
      </dsp:txBody>
      <dsp:txXfrm>
        <a:off x="32897" y="32897"/>
        <a:ext cx="3887383" cy="1057394"/>
      </dsp:txXfrm>
    </dsp:sp>
    <dsp:sp modelId="{F5FA2563-D7F5-4B4A-8E13-037B9E52F6C1}">
      <dsp:nvSpPr>
        <dsp:cNvPr id="0" name=""/>
        <dsp:cNvSpPr/>
      </dsp:nvSpPr>
      <dsp:spPr>
        <a:xfrm>
          <a:off x="435022" y="1327404"/>
          <a:ext cx="5194300" cy="112318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Unit 2: </a:t>
          </a:r>
          <a:r>
            <a:rPr lang="en-GB" sz="2800" kern="1200" dirty="0"/>
            <a:t>Becoming a Life-long Learner.</a:t>
          </a:r>
          <a:endParaRPr lang="en-US" sz="2800" kern="1200" dirty="0"/>
        </a:p>
      </dsp:txBody>
      <dsp:txXfrm>
        <a:off x="467919" y="1360301"/>
        <a:ext cx="3963411" cy="1057394"/>
      </dsp:txXfrm>
    </dsp:sp>
    <dsp:sp modelId="{B71333A4-1EAF-4C0C-BDC0-B4B7A8A533F4}">
      <dsp:nvSpPr>
        <dsp:cNvPr id="0" name=""/>
        <dsp:cNvSpPr/>
      </dsp:nvSpPr>
      <dsp:spPr>
        <a:xfrm>
          <a:off x="863552" y="2654808"/>
          <a:ext cx="5194300" cy="112318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Unit 3: </a:t>
          </a:r>
          <a:r>
            <a:rPr lang="en-GB" sz="2800" kern="1200" dirty="0"/>
            <a:t>Becoming a Digital </a:t>
          </a:r>
          <a:r>
            <a:rPr lang="en-GB" sz="2800" kern="1200" dirty="0">
              <a:latin typeface="Calibri Light" panose="020F0302020204030204"/>
            </a:rPr>
            <a:t>Learner.</a:t>
          </a:r>
          <a:endParaRPr lang="en-US" sz="2800" kern="1200" dirty="0"/>
        </a:p>
      </dsp:txBody>
      <dsp:txXfrm>
        <a:off x="896449" y="2687705"/>
        <a:ext cx="3969904" cy="1057394"/>
      </dsp:txXfrm>
    </dsp:sp>
    <dsp:sp modelId="{33595811-D283-4F25-83CC-ABDEEC8705B8}">
      <dsp:nvSpPr>
        <dsp:cNvPr id="0" name=""/>
        <dsp:cNvSpPr/>
      </dsp:nvSpPr>
      <dsp:spPr>
        <a:xfrm>
          <a:off x="1298574" y="3982212"/>
          <a:ext cx="5194300" cy="11231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Unit 4: </a:t>
          </a:r>
          <a:r>
            <a:rPr lang="en-GB" sz="2800" kern="1200" dirty="0"/>
            <a:t>Becoming a Team </a:t>
          </a:r>
          <a:r>
            <a:rPr lang="en-GB" sz="2800" kern="1200" dirty="0">
              <a:latin typeface="Calibri Light" panose="020F0302020204030204"/>
            </a:rPr>
            <a:t>Player.</a:t>
          </a:r>
          <a:endParaRPr lang="en-US" sz="2800" kern="1200" dirty="0"/>
        </a:p>
      </dsp:txBody>
      <dsp:txXfrm>
        <a:off x="1331471" y="4015109"/>
        <a:ext cx="3963411" cy="1057394"/>
      </dsp:txXfrm>
    </dsp:sp>
    <dsp:sp modelId="{A6519CBF-A0B9-4FFC-8D22-82CB7E1F3236}">
      <dsp:nvSpPr>
        <dsp:cNvPr id="0" name=""/>
        <dsp:cNvSpPr/>
      </dsp:nvSpPr>
      <dsp:spPr>
        <a:xfrm>
          <a:off x="4464227" y="860259"/>
          <a:ext cx="730072" cy="73007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628493" y="860259"/>
        <a:ext cx="401540" cy="549379"/>
      </dsp:txXfrm>
    </dsp:sp>
    <dsp:sp modelId="{5F7A84D7-EE63-4130-950D-7E0CD1AF328D}">
      <dsp:nvSpPr>
        <dsp:cNvPr id="0" name=""/>
        <dsp:cNvSpPr/>
      </dsp:nvSpPr>
      <dsp:spPr>
        <a:xfrm>
          <a:off x="4899250" y="2187663"/>
          <a:ext cx="730072" cy="73007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063516" y="2187663"/>
        <a:ext cx="401540" cy="549379"/>
      </dsp:txXfrm>
    </dsp:sp>
    <dsp:sp modelId="{C7B8A07E-B374-4842-AF47-28B20DFB45C6}">
      <dsp:nvSpPr>
        <dsp:cNvPr id="0" name=""/>
        <dsp:cNvSpPr/>
      </dsp:nvSpPr>
      <dsp:spPr>
        <a:xfrm>
          <a:off x="5327780" y="3515067"/>
          <a:ext cx="730072" cy="73007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492046" y="3515067"/>
        <a:ext cx="401540" cy="549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33840-5419-4D0B-8DFE-7262C770ABD1}">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161E6-D357-47E1-BDDC-064EFDB821F7}">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0625A-BEC9-45D3-9666-4E1F76D9D949}">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Open and share screen.</a:t>
          </a:r>
          <a:endParaRPr lang="en-US" sz="2500" kern="1200"/>
        </a:p>
      </dsp:txBody>
      <dsp:txXfrm>
        <a:off x="2039300" y="956381"/>
        <a:ext cx="4474303" cy="1765627"/>
      </dsp:txXfrm>
    </dsp:sp>
    <dsp:sp modelId="{BB5CC809-EFD1-4038-B92B-336CE21B3BD2}">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3163416"/>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Available to download from Moodle.</a:t>
          </a:r>
          <a:endParaRPr lang="en-US" sz="2500" kern="1200"/>
        </a:p>
      </dsp:txBody>
      <dsp:txXfrm>
        <a:off x="2039300" y="3163416"/>
        <a:ext cx="2931121" cy="1765627"/>
      </dsp:txXfrm>
    </dsp:sp>
    <dsp:sp modelId="{99201AF6-7199-4CA3-B0F8-757F1AB06443}">
      <dsp:nvSpPr>
        <dsp:cNvPr id="0" name=""/>
        <dsp:cNvSpPr/>
      </dsp:nvSpPr>
      <dsp:spPr>
        <a:xfrm>
          <a:off x="4970421" y="3163416"/>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577850">
            <a:lnSpc>
              <a:spcPct val="90000"/>
            </a:lnSpc>
            <a:spcBef>
              <a:spcPct val="0"/>
            </a:spcBef>
            <a:spcAft>
              <a:spcPct val="35000"/>
            </a:spcAft>
            <a:buNone/>
          </a:pPr>
          <a:r>
            <a:rPr lang="en-GB" sz="1300" kern="1200" dirty="0"/>
            <a:t>* Currently subject to minor changes through the internal &amp; external validation process.</a:t>
          </a:r>
          <a:endParaRPr lang="en-US" sz="1300" kern="1200" dirty="0"/>
        </a:p>
      </dsp:txBody>
      <dsp:txXfrm>
        <a:off x="4970421" y="3163416"/>
        <a:ext cx="1543182" cy="1765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140D8-64D0-4461-8155-D13DCE13CA47}">
      <dsp:nvSpPr>
        <dsp:cNvPr id="0" name=""/>
        <dsp:cNvSpPr/>
      </dsp:nvSpPr>
      <dsp:spPr>
        <a:xfrm>
          <a:off x="0" y="5912"/>
          <a:ext cx="10461171" cy="6886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D9300-94EE-411F-AB59-61DA1E5DE220}">
      <dsp:nvSpPr>
        <dsp:cNvPr id="0" name=""/>
        <dsp:cNvSpPr/>
      </dsp:nvSpPr>
      <dsp:spPr>
        <a:xfrm>
          <a:off x="208316" y="160859"/>
          <a:ext cx="379128" cy="3787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105E2B-C5A1-439F-8615-B9D2EF3B72C6}">
      <dsp:nvSpPr>
        <dsp:cNvPr id="0" name=""/>
        <dsp:cNvSpPr/>
      </dsp:nvSpPr>
      <dsp:spPr>
        <a:xfrm>
          <a:off x="795762" y="5912"/>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dirty="0"/>
            <a:t>Welcome to the University’s new Online Learning module at L4/Year.</a:t>
          </a:r>
          <a:endParaRPr lang="en-US" sz="2400" kern="1200" dirty="0"/>
        </a:p>
      </dsp:txBody>
      <dsp:txXfrm>
        <a:off x="795762" y="5912"/>
        <a:ext cx="9617610" cy="774732"/>
      </dsp:txXfrm>
    </dsp:sp>
    <dsp:sp modelId="{1470504E-6692-47DE-B5EB-FF5B72A32F19}">
      <dsp:nvSpPr>
        <dsp:cNvPr id="0" name=""/>
        <dsp:cNvSpPr/>
      </dsp:nvSpPr>
      <dsp:spPr>
        <a:xfrm>
          <a:off x="0" y="974328"/>
          <a:ext cx="10461171" cy="6886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48FFE-9B87-4808-A2C9-2082F6502F25}">
      <dsp:nvSpPr>
        <dsp:cNvPr id="0" name=""/>
        <dsp:cNvSpPr/>
      </dsp:nvSpPr>
      <dsp:spPr>
        <a:xfrm>
          <a:off x="208316" y="1129274"/>
          <a:ext cx="379128" cy="3787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2F5588-3019-45F2-983D-F5795D642D6B}">
      <dsp:nvSpPr>
        <dsp:cNvPr id="0" name=""/>
        <dsp:cNvSpPr/>
      </dsp:nvSpPr>
      <dsp:spPr>
        <a:xfrm>
          <a:off x="795762" y="974328"/>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Professionally designed to prepare you to succeed in your academic course, Graduate Career and in your everyday Life.</a:t>
          </a:r>
          <a:endParaRPr lang="en-US" sz="2400" kern="1200"/>
        </a:p>
      </dsp:txBody>
      <dsp:txXfrm>
        <a:off x="795762" y="974328"/>
        <a:ext cx="9617610" cy="774732"/>
      </dsp:txXfrm>
    </dsp:sp>
    <dsp:sp modelId="{D4BD6D9D-8522-4889-9B77-D075114D9058}">
      <dsp:nvSpPr>
        <dsp:cNvPr id="0" name=""/>
        <dsp:cNvSpPr/>
      </dsp:nvSpPr>
      <dsp:spPr>
        <a:xfrm>
          <a:off x="0" y="1942743"/>
          <a:ext cx="10461171" cy="68865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EED7D-AE1D-4712-85F5-ACDF48D5F482}">
      <dsp:nvSpPr>
        <dsp:cNvPr id="0" name=""/>
        <dsp:cNvSpPr/>
      </dsp:nvSpPr>
      <dsp:spPr>
        <a:xfrm>
          <a:off x="208316" y="2097690"/>
          <a:ext cx="379128" cy="3787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6C47DF-4A45-4094-8218-CCA4C42C29DF}">
      <dsp:nvSpPr>
        <dsp:cNvPr id="0" name=""/>
        <dsp:cNvSpPr/>
      </dsp:nvSpPr>
      <dsp:spPr>
        <a:xfrm>
          <a:off x="795762" y="1942743"/>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Designed to help you to self-realise, actualise and achieve your potential</a:t>
          </a:r>
          <a:r>
            <a:rPr lang="en-GB" sz="2000" kern="1200"/>
            <a:t>.</a:t>
          </a:r>
          <a:endParaRPr lang="en-US" sz="2000" kern="1200"/>
        </a:p>
      </dsp:txBody>
      <dsp:txXfrm>
        <a:off x="795762" y="1942743"/>
        <a:ext cx="9617610" cy="774732"/>
      </dsp:txXfrm>
    </dsp:sp>
    <dsp:sp modelId="{2DF01B9E-7F70-45B3-9D39-4477EA486B2D}">
      <dsp:nvSpPr>
        <dsp:cNvPr id="0" name=""/>
        <dsp:cNvSpPr/>
      </dsp:nvSpPr>
      <dsp:spPr>
        <a:xfrm>
          <a:off x="0" y="2911159"/>
          <a:ext cx="10461171" cy="68865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FCBFE-4EFA-4057-88F5-8C6C7F921F4A}">
      <dsp:nvSpPr>
        <dsp:cNvPr id="0" name=""/>
        <dsp:cNvSpPr/>
      </dsp:nvSpPr>
      <dsp:spPr>
        <a:xfrm>
          <a:off x="208316" y="3066105"/>
          <a:ext cx="379128" cy="3787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863C4-EC8C-4DC0-A304-1D06B08DF492}">
      <dsp:nvSpPr>
        <dsp:cNvPr id="0" name=""/>
        <dsp:cNvSpPr/>
      </dsp:nvSpPr>
      <dsp:spPr>
        <a:xfrm>
          <a:off x="795762" y="2911159"/>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All the learning content and activities are available and accessible through Moodle.</a:t>
          </a:r>
          <a:endParaRPr lang="en-US" sz="2400" kern="1200"/>
        </a:p>
      </dsp:txBody>
      <dsp:txXfrm>
        <a:off x="795762" y="2911159"/>
        <a:ext cx="9617610" cy="774732"/>
      </dsp:txXfrm>
    </dsp:sp>
    <dsp:sp modelId="{CF0D500A-2A95-41DF-862C-E36F1AD32A7F}">
      <dsp:nvSpPr>
        <dsp:cNvPr id="0" name=""/>
        <dsp:cNvSpPr/>
      </dsp:nvSpPr>
      <dsp:spPr>
        <a:xfrm>
          <a:off x="0" y="3879574"/>
          <a:ext cx="10461171" cy="68865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B58FEE-6301-4EBC-87CA-EB76203BF49F}">
      <dsp:nvSpPr>
        <dsp:cNvPr id="0" name=""/>
        <dsp:cNvSpPr/>
      </dsp:nvSpPr>
      <dsp:spPr>
        <a:xfrm>
          <a:off x="208316" y="4034521"/>
          <a:ext cx="379128" cy="3787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2E2AEB-E5C0-46D7-BC51-CC8A96EC0B2B}">
      <dsp:nvSpPr>
        <dsp:cNvPr id="0" name=""/>
        <dsp:cNvSpPr/>
      </dsp:nvSpPr>
      <dsp:spPr>
        <a:xfrm>
          <a:off x="795762" y="3879574"/>
          <a:ext cx="9617610" cy="774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93" tIns="81993" rIns="81993" bIns="81993" numCol="1" spcCol="1270" anchor="ctr" anchorCtr="0">
          <a:noAutofit/>
        </a:bodyPr>
        <a:lstStyle/>
        <a:p>
          <a:pPr marL="0" lvl="0" indent="0" algn="l" defTabSz="1066800">
            <a:lnSpc>
              <a:spcPct val="90000"/>
            </a:lnSpc>
            <a:spcBef>
              <a:spcPct val="0"/>
            </a:spcBef>
            <a:spcAft>
              <a:spcPct val="35000"/>
            </a:spcAft>
            <a:buNone/>
          </a:pPr>
          <a:r>
            <a:rPr lang="en-GB" sz="2400" kern="1200"/>
            <a:t>You will progress through these independently and receive weekly tutorial and tutor support. </a:t>
          </a:r>
          <a:endParaRPr lang="en-US" sz="2400" kern="1200"/>
        </a:p>
      </dsp:txBody>
      <dsp:txXfrm>
        <a:off x="795762" y="3879574"/>
        <a:ext cx="9617610" cy="77473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29/09/2020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9/29/2020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Yin_and_yang" TargetMode="External"/><Relationship Id="rId7" Type="http://schemas.openxmlformats.org/officeDocument/2006/relationships/hyperlink" Target="http://en.wikipedia.org/wiki/File:Choco_chip_cookie.jpg"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s://en.wikipedia.org/wiki/Tenom_coffee"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dirty="0"/>
              <a:t>The foundations for success.</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Welcome to the University’s new Online Learning module at HE L4.</a:t>
            </a: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006900" y="1188637"/>
            <a:ext cx="3141430" cy="4480726"/>
          </a:xfrm>
        </p:spPr>
        <p:txBody>
          <a:bodyPr>
            <a:normAutofit/>
          </a:bodyPr>
          <a:lstStyle/>
          <a:p>
            <a:pPr algn="r"/>
            <a:r>
              <a:rPr lang="en-GB" sz="6100">
                <a:effectLst/>
                <a:latin typeface="Arial" panose="020B0604020202020204" pitchFamily="34" charset="0"/>
                <a:ea typeface="Arial" panose="020B0604020202020204" pitchFamily="34" charset="0"/>
                <a:cs typeface="Times New Roman" panose="02020603050405020304" pitchFamily="18" charset="0"/>
              </a:rPr>
              <a:t>The aim of the module is:</a:t>
            </a:r>
            <a:endParaRPr lang="en-GB" sz="6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5138928" y="1338729"/>
            <a:ext cx="5739530" cy="4180542"/>
          </a:xfrm>
        </p:spPr>
        <p:txBody>
          <a:bodyPr anchor="ctr">
            <a:normAutofit/>
          </a:bodyPr>
          <a:lstStyle/>
          <a:p>
            <a:pPr marL="342900" lvl="0" indent="-342900">
              <a:spcAft>
                <a:spcPts val="8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develop your skills for independent study and life-long learning, which will form the foundations for successful completion of your degree programme and support future career opportunities.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294529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Personal &amp; Professional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1FD995-599F-4461-A051-E4DA449827A3}"/>
              </a:ext>
            </a:extLst>
          </p:cNvPr>
          <p:cNvSpPr>
            <a:spLocks noGrp="1"/>
          </p:cNvSpPr>
          <p:nvPr>
            <p:ph idx="1"/>
          </p:nvPr>
        </p:nvSpPr>
        <p:spPr>
          <a:xfrm>
            <a:off x="4274458" y="591343"/>
            <a:ext cx="6770913" cy="5585619"/>
          </a:xfrm>
        </p:spPr>
        <p:txBody>
          <a:bodyPr anchor="ctr">
            <a:noAutofit/>
          </a:bodyPr>
          <a:lstStyle/>
          <a:p>
            <a:pPr rtl="0" fontAlgn="base">
              <a:spcBef>
                <a:spcPts val="0"/>
              </a:spcBef>
              <a:spcAft>
                <a:spcPts val="600"/>
              </a:spcAft>
              <a:buFont typeface="Arial" panose="020B0604020202020204" pitchFamily="34" charset="0"/>
              <a:buChar char="•"/>
            </a:pPr>
            <a:r>
              <a:rPr lang="en-GB" sz="2000" b="0" i="0" u="none" strike="noStrike" dirty="0">
                <a:effectLst/>
                <a:latin typeface="Roboto" panose="02000000000000000000" pitchFamily="2" charset="0"/>
              </a:rPr>
              <a:t>The module, content and assessments have been </a:t>
            </a:r>
            <a:r>
              <a:rPr lang="en-GB" sz="2000" b="1" i="0" u="none" strike="noStrike" dirty="0">
                <a:effectLst/>
                <a:latin typeface="Roboto" panose="02000000000000000000" pitchFamily="2" charset="0"/>
              </a:rPr>
              <a:t>created by a central team </a:t>
            </a:r>
            <a:r>
              <a:rPr lang="en-GB" sz="2000" b="0" i="0" u="none" strike="noStrike" dirty="0">
                <a:effectLst/>
                <a:latin typeface="Roboto" panose="02000000000000000000" pitchFamily="2" charset="0"/>
              </a:rPr>
              <a:t>of Senior Lecturers</a:t>
            </a:r>
            <a:r>
              <a:rPr lang="en-GB" sz="2000" dirty="0">
                <a:latin typeface="Roboto" panose="02000000000000000000" pitchFamily="2" charset="0"/>
              </a:rPr>
              <a:t> and</a:t>
            </a:r>
            <a:r>
              <a:rPr lang="en-GB" sz="2000" b="0" i="0" u="none" strike="noStrike" dirty="0">
                <a:effectLst/>
                <a:latin typeface="Roboto" panose="02000000000000000000" pitchFamily="2" charset="0"/>
              </a:rPr>
              <a:t> education experts in collaboration with industry to help you gain the knowledge, skills and attributes needed for success in life and work in the 21</a:t>
            </a:r>
            <a:r>
              <a:rPr lang="en-GB" sz="2000" b="0" i="0" u="none" strike="noStrike" baseline="30000" dirty="0">
                <a:effectLst/>
                <a:latin typeface="Roboto" panose="02000000000000000000" pitchFamily="2" charset="0"/>
              </a:rPr>
              <a:t>st</a:t>
            </a:r>
            <a:r>
              <a:rPr lang="en-GB" sz="2000" b="0" i="0" u="none" strike="noStrike" dirty="0">
                <a:effectLst/>
                <a:latin typeface="Roboto" panose="02000000000000000000" pitchFamily="2" charset="0"/>
              </a:rPr>
              <a:t> Century.</a:t>
            </a:r>
          </a:p>
          <a:p>
            <a:pPr rtl="0" fontAlgn="base">
              <a:spcBef>
                <a:spcPts val="0"/>
              </a:spcBef>
              <a:spcAft>
                <a:spcPts val="600"/>
              </a:spcAft>
              <a:buFont typeface="Arial" panose="020B0604020202020204" pitchFamily="34" charset="0"/>
              <a:buChar char="•"/>
            </a:pPr>
            <a:r>
              <a:rPr lang="en-GB" sz="2000" b="0" i="0" u="none" strike="noStrike" dirty="0">
                <a:effectLst/>
                <a:latin typeface="Roboto" panose="02000000000000000000" pitchFamily="2" charset="0"/>
              </a:rPr>
              <a:t>The module will </a:t>
            </a:r>
            <a:r>
              <a:rPr lang="en-GB" sz="2000" b="1" i="0" u="none" strike="noStrike" dirty="0">
                <a:effectLst/>
                <a:latin typeface="Roboto" panose="02000000000000000000" pitchFamily="2" charset="0"/>
              </a:rPr>
              <a:t>help you to develop </a:t>
            </a:r>
            <a:r>
              <a:rPr lang="en-GB" sz="2000" b="0" i="0" u="none" strike="noStrike" dirty="0">
                <a:effectLst/>
                <a:latin typeface="Roboto" panose="02000000000000000000" pitchFamily="2" charset="0"/>
              </a:rPr>
              <a:t>key employability skills, such as:</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Organisation and Time management.</a:t>
            </a:r>
          </a:p>
          <a:p>
            <a:pPr lvl="1" fontAlgn="base">
              <a:spcBef>
                <a:spcPts val="0"/>
              </a:spcBef>
              <a:spcAft>
                <a:spcPts val="600"/>
              </a:spcAft>
              <a:buFont typeface="Wingdings" panose="05000000000000000000" pitchFamily="2" charset="2"/>
              <a:buChar char="Ø"/>
            </a:pPr>
            <a:r>
              <a:rPr lang="en-GB" sz="2000" dirty="0">
                <a:latin typeface="Roboto" panose="02000000000000000000" pitchFamily="2" charset="0"/>
              </a:rPr>
              <a:t>I</a:t>
            </a:r>
            <a:r>
              <a:rPr lang="en-GB" sz="2000" b="0" i="0" u="none" strike="noStrike" dirty="0">
                <a:effectLst/>
                <a:latin typeface="Roboto" panose="02000000000000000000" pitchFamily="2" charset="0"/>
              </a:rPr>
              <a:t>ndependent learning.</a:t>
            </a:r>
          </a:p>
          <a:p>
            <a:pPr lvl="1"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Problem solving.</a:t>
            </a:r>
            <a:endParaRPr lang="en-GB" sz="2000" dirty="0">
              <a:latin typeface="Roboto" panose="02000000000000000000" pitchFamily="2" charset="0"/>
            </a:endParaRPr>
          </a:p>
          <a:p>
            <a:pPr lvl="1" fontAlgn="base">
              <a:spcBef>
                <a:spcPts val="0"/>
              </a:spcBef>
              <a:spcAft>
                <a:spcPts val="600"/>
              </a:spcAft>
              <a:buFont typeface="Wingdings" panose="05000000000000000000" pitchFamily="2" charset="2"/>
              <a:buChar char="Ø"/>
            </a:pPr>
            <a:r>
              <a:rPr lang="en-GB" sz="2000" dirty="0">
                <a:latin typeface="Roboto" panose="02000000000000000000" pitchFamily="2" charset="0"/>
              </a:rPr>
              <a:t>S</a:t>
            </a:r>
            <a:r>
              <a:rPr lang="en-GB" sz="2000" b="0" i="0" u="none" strike="noStrike" dirty="0">
                <a:effectLst/>
                <a:latin typeface="Roboto" panose="02000000000000000000" pitchFamily="2" charset="0"/>
              </a:rPr>
              <a:t>elf-motivation, responsibility and maturity.</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Enhanced Digital literacy</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Creativity and design skills</a:t>
            </a:r>
          </a:p>
          <a:p>
            <a:pPr lvl="1" rtl="0" fontAlgn="base">
              <a:spcBef>
                <a:spcPts val="0"/>
              </a:spcBef>
              <a:spcAft>
                <a:spcPts val="600"/>
              </a:spcAft>
              <a:buFont typeface="Wingdings" panose="05000000000000000000" pitchFamily="2" charset="2"/>
              <a:buChar char="Ø"/>
            </a:pPr>
            <a:r>
              <a:rPr lang="en-GB" sz="2000" b="0" i="0" u="none" strike="noStrike" dirty="0">
                <a:effectLst/>
                <a:latin typeface="Roboto" panose="02000000000000000000" pitchFamily="2" charset="0"/>
              </a:rPr>
              <a:t>Self-evaluation </a:t>
            </a:r>
            <a:r>
              <a:rPr lang="en-GB" sz="2000" dirty="0">
                <a:latin typeface="Roboto" panose="02000000000000000000" pitchFamily="2" charset="0"/>
              </a:rPr>
              <a:t>and </a:t>
            </a:r>
            <a:r>
              <a:rPr lang="en-GB" sz="2000" b="0" i="0" u="none" strike="noStrike" dirty="0">
                <a:effectLst/>
                <a:latin typeface="Roboto" panose="02000000000000000000" pitchFamily="2" charset="0"/>
              </a:rPr>
              <a:t>Strengths identification.</a:t>
            </a:r>
          </a:p>
          <a:p>
            <a:pPr lvl="2" fontAlgn="base">
              <a:spcBef>
                <a:spcPts val="0"/>
              </a:spcBef>
              <a:spcAft>
                <a:spcPts val="600"/>
              </a:spcAft>
              <a:buFont typeface="Wingdings" panose="05000000000000000000" pitchFamily="2" charset="2"/>
              <a:buChar char="§"/>
            </a:pPr>
            <a:r>
              <a:rPr lang="en-GB" sz="1800" dirty="0">
                <a:latin typeface="Roboto" panose="02000000000000000000" pitchFamily="2" charset="0"/>
              </a:rPr>
              <a:t> to name a few.</a:t>
            </a:r>
            <a:endParaRPr lang="en-GB" sz="1800" b="0" i="0" u="none" strike="noStrike" dirty="0">
              <a:effectLst/>
              <a:latin typeface="Roboto" panose="02000000000000000000" pitchFamily="2" charset="0"/>
            </a:endParaRPr>
          </a:p>
        </p:txBody>
      </p:sp>
    </p:spTree>
    <p:extLst>
      <p:ext uri="{BB962C8B-B14F-4D97-AF65-F5344CB8AC3E}">
        <p14:creationId xmlns:p14="http://schemas.microsoft.com/office/powerpoint/2010/main" val="4193574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300" y="2374900"/>
            <a:ext cx="3606800" cy="36068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descr="A cup of coffee on a table&#10;&#10;Description automatically generated">
            <a:extLst>
              <a:ext uri="{FF2B5EF4-FFF2-40B4-BE49-F238E27FC236}">
                <a16:creationId xmlns:a16="http://schemas.microsoft.com/office/drawing/2014/main" id="{5152826B-5794-4D70-842A-5A115E95FB18}"/>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914" r="9419"/>
          <a:stretch/>
        </p:blipFill>
        <p:spPr>
          <a:xfrm>
            <a:off x="4686300" y="2374900"/>
            <a:ext cx="3200400" cy="3606800"/>
          </a:xfrm>
          <a:prstGeom prst="rect">
            <a:avLst/>
          </a:prstGeom>
        </p:spPr>
      </p:pic>
      <p:pic>
        <p:nvPicPr>
          <p:cNvPr id="5" name="Content Placeholder 4" descr="A piece of bread&#10;&#10;Description automatically generated">
            <a:extLst>
              <a:ext uri="{FF2B5EF4-FFF2-40B4-BE49-F238E27FC236}">
                <a16:creationId xmlns:a16="http://schemas.microsoft.com/office/drawing/2014/main" id="{075C4987-9329-4603-9A3B-80DA7BB5179A}"/>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3284" r="24938"/>
          <a:stretch/>
        </p:blipFill>
        <p:spPr>
          <a:xfrm>
            <a:off x="7950200" y="2374900"/>
            <a:ext cx="3200400" cy="3606800"/>
          </a:xfrm>
          <a:prstGeom prst="rect">
            <a:avLst/>
          </a:prstGeom>
        </p:spPr>
      </p:pic>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870204" y="606564"/>
            <a:ext cx="10451592" cy="1325563"/>
          </a:xfrm>
        </p:spPr>
        <p:txBody>
          <a:bodyPr vert="horz" lIns="91440" tIns="45720" rIns="91440" bIns="45720" rtlCol="0" anchor="ctr">
            <a:normAutofit/>
          </a:bodyPr>
          <a:lstStyle/>
          <a:p>
            <a:r>
              <a:rPr lang="en-US"/>
              <a:t>Top tip:</a:t>
            </a:r>
            <a:br>
              <a:rPr lang="en-US"/>
            </a:br>
            <a:r>
              <a:rPr lang="en-US"/>
              <a:t>Fav. Biscuits &amp; Beverage</a:t>
            </a:r>
          </a:p>
        </p:txBody>
      </p:sp>
      <p:sp>
        <p:nvSpPr>
          <p:cNvPr id="6" name="TextBox 5">
            <a:extLst>
              <a:ext uri="{FF2B5EF4-FFF2-40B4-BE49-F238E27FC236}">
                <a16:creationId xmlns:a16="http://schemas.microsoft.com/office/drawing/2014/main" id="{CA2D1C23-75AB-4C3B-8DDF-AEBC693E9E88}"/>
              </a:ext>
            </a:extLst>
          </p:cNvPr>
          <p:cNvSpPr txBox="1"/>
          <p:nvPr/>
        </p:nvSpPr>
        <p:spPr>
          <a:xfrm>
            <a:off x="88435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en.wikipedia.org/wiki/File:Choco_chip_cookie.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B10F0019-0B59-4D4F-A163-9535918816F7}"/>
              </a:ext>
            </a:extLst>
          </p:cNvPr>
          <p:cNvSpPr txBox="1"/>
          <p:nvPr/>
        </p:nvSpPr>
        <p:spPr>
          <a:xfrm>
            <a:off x="55796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Tenom_coffe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2303058" y="57816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Arc 28">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E92C9E61-A514-46A1-9847-3E3ED4C7F97A}"/>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sz="4400" b="1" kern="1200" dirty="0">
                <a:solidFill>
                  <a:schemeClr val="tx1"/>
                </a:solidFill>
                <a:latin typeface="+mj-lt"/>
                <a:ea typeface="+mj-ea"/>
                <a:cs typeface="+mj-cs"/>
              </a:rPr>
              <a:t>Module L&amp;T Strategy</a:t>
            </a:r>
          </a:p>
        </p:txBody>
      </p:sp>
      <p:sp>
        <p:nvSpPr>
          <p:cNvPr id="4" name="Text Placeholder 3">
            <a:extLst>
              <a:ext uri="{FF2B5EF4-FFF2-40B4-BE49-F238E27FC236}">
                <a16:creationId xmlns:a16="http://schemas.microsoft.com/office/drawing/2014/main" id="{DB3FAC58-5CE3-48ED-81CF-244553C1FF5F}"/>
              </a:ext>
            </a:extLst>
          </p:cNvPr>
          <p:cNvSpPr>
            <a:spLocks noGrp="1"/>
          </p:cNvSpPr>
          <p:nvPr>
            <p:ph type="body" sz="half" idx="2"/>
          </p:nvPr>
        </p:nvSpPr>
        <p:spPr>
          <a:xfrm>
            <a:off x="838200" y="1825625"/>
            <a:ext cx="5944156" cy="4351338"/>
          </a:xfrm>
        </p:spPr>
        <p:txBody>
          <a:bodyPr vert="horz" lIns="91440" tIns="45720" rIns="91440" bIns="45720" rtlCol="0">
            <a:normAutofit/>
          </a:bodyPr>
          <a:lstStyle/>
          <a:p>
            <a:pPr marL="285750" indent="-228600">
              <a:buFont typeface="Arial" panose="020B0604020202020204" pitchFamily="34" charset="0"/>
              <a:buChar char="•"/>
            </a:pPr>
            <a:r>
              <a:rPr lang="en-US" sz="2400" b="1" dirty="0"/>
              <a:t>The Module is entirely online.</a:t>
            </a:r>
          </a:p>
          <a:p>
            <a:pPr marL="285750" indent="-228600">
              <a:buFont typeface="Arial" panose="020B0604020202020204" pitchFamily="34" charset="0"/>
              <a:buChar char="•"/>
            </a:pPr>
            <a:r>
              <a:rPr lang="en-US" sz="2400" b="1" dirty="0"/>
              <a:t>Progress through interactive Online Learning Activities </a:t>
            </a:r>
            <a:r>
              <a:rPr lang="en-US" sz="2400" dirty="0"/>
              <a:t>located in Moodle.</a:t>
            </a:r>
          </a:p>
          <a:p>
            <a:pPr marL="285750" indent="-228600">
              <a:buFont typeface="Arial" panose="020B0604020202020204" pitchFamily="34" charset="0"/>
              <a:buChar char="•"/>
            </a:pPr>
            <a:r>
              <a:rPr lang="en-US" sz="2400" b="1" dirty="0"/>
              <a:t>Gamification:</a:t>
            </a:r>
            <a:r>
              <a:rPr lang="en-US" sz="2400" dirty="0"/>
              <a:t> Receive Badges &amp; Marks for completing the activities.</a:t>
            </a:r>
          </a:p>
          <a:p>
            <a:pPr marL="285750" indent="-228600">
              <a:buFont typeface="Arial" panose="020B0604020202020204" pitchFamily="34" charset="0"/>
              <a:buChar char="•"/>
            </a:pPr>
            <a:r>
              <a:rPr lang="en-US" sz="2400" dirty="0"/>
              <a:t>Activity Completion tracking (10 marks for completing the activities). Assignment 1.</a:t>
            </a:r>
          </a:p>
          <a:p>
            <a:pPr marL="285750" indent="-228600">
              <a:buFont typeface="Arial" panose="020B0604020202020204" pitchFamily="34" charset="0"/>
              <a:buChar char="•"/>
            </a:pPr>
            <a:r>
              <a:rPr lang="en-US" sz="2400" dirty="0"/>
              <a:t>Weekly Tutorial support in MS Teams. Link to join in Moodle.</a:t>
            </a:r>
          </a:p>
        </p:txBody>
      </p:sp>
      <p:sp>
        <p:nvSpPr>
          <p:cNvPr id="31" name="Oval 3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Graphic 5" descr="Classroom">
            <a:extLst>
              <a:ext uri="{FF2B5EF4-FFF2-40B4-BE49-F238E27FC236}">
                <a16:creationId xmlns:a16="http://schemas.microsoft.com/office/drawing/2014/main" id="{33CD272E-A627-41DE-AC70-D6756CD2022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132202" y="2094214"/>
            <a:ext cx="4221597" cy="3333376"/>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
        <p:nvSpPr>
          <p:cNvPr id="6" name="Flowchart: Summing Junction 5">
            <a:extLst>
              <a:ext uri="{FF2B5EF4-FFF2-40B4-BE49-F238E27FC236}">
                <a16:creationId xmlns:a16="http://schemas.microsoft.com/office/drawing/2014/main" id="{398D6BF7-4E1F-4D19-A5BA-CE6D320A8405}"/>
              </a:ext>
            </a:extLst>
          </p:cNvPr>
          <p:cNvSpPr/>
          <p:nvPr/>
        </p:nvSpPr>
        <p:spPr>
          <a:xfrm>
            <a:off x="7190107" y="1542752"/>
            <a:ext cx="4311040" cy="4436300"/>
          </a:xfrm>
          <a:prstGeom prst="flowChartSummingJunction">
            <a:avLst/>
          </a:prstGeom>
          <a:noFill/>
          <a:ln w="57150">
            <a:solidFill>
              <a:srgbClr val="FF0000"/>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8091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a:normAutofit/>
          </a:bodyPr>
          <a:lstStyle/>
          <a:p>
            <a:r>
              <a:rPr lang="en-US" sz="4000" b="1" u="sng" dirty="0">
                <a:solidFill>
                  <a:srgbClr val="FFFFFF"/>
                </a:solidFill>
              </a:rPr>
              <a:t>Module consists of 4 Units</a:t>
            </a:r>
          </a:p>
        </p:txBody>
      </p:sp>
      <p:sp>
        <p:nvSpPr>
          <p:cNvPr id="11" name="Hexagon 10">
            <a:extLst>
              <a:ext uri="{FF2B5EF4-FFF2-40B4-BE49-F238E27FC236}">
                <a16:creationId xmlns:a16="http://schemas.microsoft.com/office/drawing/2014/main" id="{5292BB24-519B-4327-85E9-524A0845D3D9}"/>
              </a:ext>
            </a:extLst>
          </p:cNvPr>
          <p:cNvSpPr/>
          <p:nvPr/>
        </p:nvSpPr>
        <p:spPr>
          <a:xfrm rot="16200000">
            <a:off x="2624149" y="691140"/>
            <a:ext cx="6601784" cy="5219498"/>
          </a:xfrm>
          <a:prstGeom prst="hexago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Content Placeholder 2">
            <a:extLst>
              <a:ext uri="{FF2B5EF4-FFF2-40B4-BE49-F238E27FC236}">
                <a16:creationId xmlns:a16="http://schemas.microsoft.com/office/drawing/2014/main" id="{45919626-DE45-49B8-BEAB-4EA5DFCE38B5}"/>
              </a:ext>
            </a:extLst>
          </p:cNvPr>
          <p:cNvGraphicFramePr>
            <a:graphicFrameLocks noGrp="1"/>
          </p:cNvGraphicFramePr>
          <p:nvPr>
            <p:ph idx="1"/>
            <p:extLst>
              <p:ext uri="{D42A27DB-BD31-4B8C-83A1-F6EECF244321}">
                <p14:modId xmlns:p14="http://schemas.microsoft.com/office/powerpoint/2010/main" val="3695405083"/>
              </p:ext>
            </p:extLst>
          </p:nvPr>
        </p:nvGraphicFramePr>
        <p:xfrm>
          <a:off x="4037693" y="1166584"/>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957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ight Triangle 1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1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934670" y="794256"/>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Module Structure</a:t>
            </a:r>
          </a:p>
        </p:txBody>
      </p:sp>
      <p:pic>
        <p:nvPicPr>
          <p:cNvPr id="6" name="Graphic 6" descr="Hierarchy">
            <a:extLst>
              <a:ext uri="{FF2B5EF4-FFF2-40B4-BE49-F238E27FC236}">
                <a16:creationId xmlns:a16="http://schemas.microsoft.com/office/drawing/2014/main" id="{0A35B71F-34FC-4044-B56D-B2E876206808}"/>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821464" y="2289086"/>
            <a:ext cx="3455161"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512886" y="2289086"/>
            <a:ext cx="7017228" cy="3309580"/>
          </a:xfrm>
        </p:spPr>
        <p:txBody>
          <a:bodyPr vert="horz" lIns="91440" tIns="45720" rIns="91440" bIns="45720" rtlCol="0" anchor="t">
            <a:normAutofit/>
          </a:bodyPr>
          <a:lstStyle/>
          <a:p>
            <a:r>
              <a:rPr lang="en-US" sz="3200" dirty="0"/>
              <a:t>The module consists of:</a:t>
            </a:r>
          </a:p>
          <a:p>
            <a:pPr marL="285750" indent="-228600">
              <a:buFont typeface="Arial" panose="020B0604020202020204" pitchFamily="34" charset="0"/>
              <a:buChar char="•"/>
            </a:pPr>
            <a:r>
              <a:rPr lang="en-US" sz="3200" b="1" dirty="0"/>
              <a:t>4 Units</a:t>
            </a:r>
            <a:r>
              <a:rPr lang="en-US" sz="3200" dirty="0"/>
              <a:t>, each unit consists of </a:t>
            </a:r>
          </a:p>
          <a:p>
            <a:pPr marL="742950" lvl="1" indent="-228600">
              <a:buFont typeface="Arial" panose="020B0604020202020204" pitchFamily="34" charset="0"/>
              <a:buChar char="•"/>
            </a:pPr>
            <a:r>
              <a:rPr lang="en-US" sz="3200" b="1" dirty="0"/>
              <a:t>4 topics</a:t>
            </a:r>
            <a:r>
              <a:rPr lang="en-US" sz="3200" dirty="0"/>
              <a:t>, each topic consists of</a:t>
            </a:r>
          </a:p>
          <a:p>
            <a:pPr marL="1200150" lvl="2" indent="-228600">
              <a:buFont typeface="Arial" panose="020B0604020202020204" pitchFamily="34" charset="0"/>
              <a:buChar char="•"/>
            </a:pPr>
            <a:r>
              <a:rPr lang="en-US" sz="3200" b="1" dirty="0"/>
              <a:t>3 Activities </a:t>
            </a:r>
            <a:r>
              <a:rPr lang="en-US" sz="3200" dirty="0"/>
              <a:t>(Approx. 45min each).</a:t>
            </a:r>
          </a:p>
          <a:p>
            <a:pPr indent="-228600">
              <a:buFont typeface="Arial" panose="020B0604020202020204" pitchFamily="34" charset="0"/>
              <a:buChar char="•"/>
            </a:pPr>
            <a:endParaRPr lang="en-US" sz="2800" dirty="0"/>
          </a:p>
        </p:txBody>
      </p:sp>
    </p:spTree>
    <p:extLst>
      <p:ext uri="{BB962C8B-B14F-4D97-AF65-F5344CB8AC3E}">
        <p14:creationId xmlns:p14="http://schemas.microsoft.com/office/powerpoint/2010/main" val="105231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856342" y="488450"/>
            <a:ext cx="5130795" cy="1461778"/>
          </a:xfrm>
        </p:spPr>
        <p:txBody>
          <a:bodyPr vert="horz" lIns="91440" tIns="45720" rIns="91440" bIns="45720" rtlCol="0" anchor="ctr">
            <a:normAutofit/>
          </a:bodyPr>
          <a:lstStyle/>
          <a:p>
            <a:r>
              <a:rPr lang="en-US" sz="4000" b="1" u="sng" kern="1200" dirty="0">
                <a:solidFill>
                  <a:schemeClr val="tx1"/>
                </a:solidFill>
                <a:latin typeface="+mj-lt"/>
                <a:ea typeface="+mj-ea"/>
                <a:cs typeface="+mj-cs"/>
              </a:rPr>
              <a:t>Module Structure</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32970" y="1714248"/>
            <a:ext cx="7431315" cy="3999775"/>
          </a:xfrm>
        </p:spPr>
        <p:txBody>
          <a:bodyPr vert="horz" lIns="91440" tIns="45720" rIns="91440" bIns="45720" rtlCol="0">
            <a:normAutofit/>
          </a:bodyPr>
          <a:lstStyle/>
          <a:p>
            <a:pPr indent="-228600">
              <a:buFont typeface="Arial" panose="020B0604020202020204" pitchFamily="34" charset="0"/>
              <a:buChar char="•"/>
            </a:pPr>
            <a:r>
              <a:rPr lang="en-US" sz="2800" dirty="0"/>
              <a:t>Each of the 4 Units, takes 2 weeks to complete.</a:t>
            </a:r>
          </a:p>
          <a:p>
            <a:pPr marL="457200" indent="-228600">
              <a:buFont typeface="Arial" panose="020B0604020202020204" pitchFamily="34" charset="0"/>
              <a:buChar char="•"/>
            </a:pPr>
            <a:r>
              <a:rPr lang="en-US" sz="2800" b="1" dirty="0"/>
              <a:t>Wk1:</a:t>
            </a:r>
          </a:p>
          <a:p>
            <a:pPr marL="914400" lvl="1" indent="-228600">
              <a:buFont typeface="Arial" panose="020B0604020202020204" pitchFamily="34" charset="0"/>
              <a:buChar char="•"/>
            </a:pPr>
            <a:r>
              <a:rPr lang="en-US" sz="2800" dirty="0"/>
              <a:t>Topic 1: Activity 1, 2 &amp; 3.</a:t>
            </a:r>
          </a:p>
          <a:p>
            <a:pPr marL="914400" lvl="1" indent="-228600">
              <a:buFont typeface="Arial" panose="020B0604020202020204" pitchFamily="34" charset="0"/>
              <a:buChar char="•"/>
            </a:pPr>
            <a:r>
              <a:rPr lang="en-US" sz="2800" dirty="0"/>
              <a:t>Topic 2: Activity 1, 2 &amp; 3.</a:t>
            </a:r>
          </a:p>
          <a:p>
            <a:pPr marL="457200" indent="-228600">
              <a:buFont typeface="Arial" panose="020B0604020202020204" pitchFamily="34" charset="0"/>
              <a:buChar char="•"/>
            </a:pPr>
            <a:r>
              <a:rPr lang="en-US" sz="2800" b="1" dirty="0"/>
              <a:t>Wk2: </a:t>
            </a:r>
          </a:p>
          <a:p>
            <a:pPr marL="914400" lvl="1" indent="-228600">
              <a:buFont typeface="Arial" panose="020B0604020202020204" pitchFamily="34" charset="0"/>
              <a:buChar char="•"/>
            </a:pPr>
            <a:r>
              <a:rPr lang="en-US" sz="2800" dirty="0"/>
              <a:t>Topic 3: Activity 1, 2 &amp; 3.</a:t>
            </a:r>
          </a:p>
          <a:p>
            <a:pPr marL="914400" lvl="1" indent="-228600">
              <a:buFont typeface="Arial" panose="020B0604020202020204" pitchFamily="34" charset="0"/>
              <a:buChar char="•"/>
            </a:pPr>
            <a:r>
              <a:rPr lang="en-US" sz="2800" dirty="0"/>
              <a:t>Topic 4: Activity 1, 2 &amp; 3.</a:t>
            </a:r>
          </a:p>
          <a:p>
            <a:r>
              <a:rPr lang="en-US" dirty="0"/>
              <a:t>Note: x4 above to complete 4 Units = 8 Weeks to complete all activities to include in Assignment 1.</a:t>
            </a:r>
          </a:p>
        </p:txBody>
      </p:sp>
      <p:sp>
        <p:nvSpPr>
          <p:cNvPr id="16" name="Freeform: Shape 15">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6" descr="Hierarchy">
            <a:extLst>
              <a:ext uri="{FF2B5EF4-FFF2-40B4-BE49-F238E27FC236}">
                <a16:creationId xmlns:a16="http://schemas.microsoft.com/office/drawing/2014/main" id="{0A35B71F-34FC-4044-B56D-B2E876206808}"/>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535330" y="2443932"/>
            <a:ext cx="3217333" cy="2540408"/>
          </a:xfrm>
          <a:prstGeom prst="rect">
            <a:avLst/>
          </a:prstGeom>
        </p:spPr>
      </p:pic>
    </p:spTree>
    <p:extLst>
      <p:ext uri="{BB962C8B-B14F-4D97-AF65-F5344CB8AC3E}">
        <p14:creationId xmlns:p14="http://schemas.microsoft.com/office/powerpoint/2010/main" val="3245502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5E6DA-F3F4-4E14-8003-C81A28433356}"/>
              </a:ext>
            </a:extLst>
          </p:cNvPr>
          <p:cNvSpPr>
            <a:spLocks noGrp="1"/>
          </p:cNvSpPr>
          <p:nvPr>
            <p:ph type="title"/>
          </p:nvPr>
        </p:nvSpPr>
        <p:spPr>
          <a:xfrm>
            <a:off x="965205" y="626587"/>
            <a:ext cx="5130795" cy="1461778"/>
          </a:xfrm>
        </p:spPr>
        <p:txBody>
          <a:bodyPr vert="horz" lIns="91440" tIns="45720" rIns="91440" bIns="45720" rtlCol="0" anchor="ctr">
            <a:normAutofit/>
          </a:bodyPr>
          <a:lstStyle/>
          <a:p>
            <a:r>
              <a:rPr lang="en-US" sz="4000" b="1" u="sng" kern="1200" dirty="0">
                <a:solidFill>
                  <a:schemeClr val="tx1"/>
                </a:solidFill>
                <a:latin typeface="+mj-lt"/>
                <a:ea typeface="+mj-ea"/>
                <a:cs typeface="+mj-cs"/>
              </a:rPr>
              <a:t>Module Assessment</a:t>
            </a:r>
          </a:p>
        </p:txBody>
      </p:sp>
      <p:sp>
        <p:nvSpPr>
          <p:cNvPr id="4" name="Text Placeholder 3">
            <a:extLst>
              <a:ext uri="{FF2B5EF4-FFF2-40B4-BE49-F238E27FC236}">
                <a16:creationId xmlns:a16="http://schemas.microsoft.com/office/drawing/2014/main" id="{00B94466-CF8B-47F1-B625-3DF79AED130F}"/>
              </a:ext>
            </a:extLst>
          </p:cNvPr>
          <p:cNvSpPr>
            <a:spLocks noGrp="1"/>
          </p:cNvSpPr>
          <p:nvPr>
            <p:ph type="body" sz="half" idx="2"/>
          </p:nvPr>
        </p:nvSpPr>
        <p:spPr>
          <a:xfrm>
            <a:off x="856342" y="2208991"/>
            <a:ext cx="6850744" cy="3536236"/>
          </a:xfrm>
        </p:spPr>
        <p:txBody>
          <a:bodyPr vert="horz" lIns="91440" tIns="45720" rIns="91440" bIns="45720" rtlCol="0" anchor="t">
            <a:normAutofit lnSpcReduction="10000"/>
          </a:bodyPr>
          <a:lstStyle/>
          <a:p>
            <a:pPr marL="285750" indent="-228600">
              <a:buFont typeface="Arial" panose="020B0604020202020204" pitchFamily="34" charset="0"/>
              <a:buChar char="•"/>
            </a:pPr>
            <a:r>
              <a:rPr lang="en-US" sz="2800" b="1" dirty="0"/>
              <a:t>Assignment 1: is an e-portfolio.</a:t>
            </a:r>
          </a:p>
          <a:p>
            <a:pPr marL="742950" lvl="1" indent="-228600">
              <a:buFont typeface="Arial" panose="020B0604020202020204" pitchFamily="34" charset="0"/>
              <a:buChar char="•"/>
            </a:pPr>
            <a:r>
              <a:rPr lang="en-US" sz="2400" dirty="0"/>
              <a:t>Includes 4 tasks.</a:t>
            </a:r>
          </a:p>
          <a:p>
            <a:pPr marL="742950" lvl="1" indent="-228600">
              <a:buFont typeface="Arial" panose="020B0604020202020204" pitchFamily="34" charset="0"/>
              <a:buChar char="•"/>
            </a:pPr>
            <a:r>
              <a:rPr lang="en-US" sz="2400" dirty="0"/>
              <a:t>Each Assignment task  assesses the learning from one of the module’s 4 units. </a:t>
            </a:r>
          </a:p>
          <a:p>
            <a:pPr marL="742950" lvl="1" indent="-228600">
              <a:buFont typeface="Arial" panose="020B0604020202020204" pitchFamily="34" charset="0"/>
              <a:buChar char="•"/>
            </a:pPr>
            <a:r>
              <a:rPr lang="en-US" sz="2400" dirty="0"/>
              <a:t>The 4 tasks make up an e-portfolio that is submitted for Assignment 1. You will need to complete these tasks as you proceed through the units. </a:t>
            </a:r>
          </a:p>
          <a:p>
            <a:pPr marL="285750" indent="-228600">
              <a:buFont typeface="Arial" panose="020B0604020202020204" pitchFamily="34" charset="0"/>
              <a:buChar char="•"/>
            </a:pPr>
            <a:r>
              <a:rPr lang="en-US" sz="2800" b="1" dirty="0"/>
              <a:t>Assignment 2: </a:t>
            </a:r>
            <a:r>
              <a:rPr lang="en-US" sz="2800" dirty="0"/>
              <a:t>is a self-evaluation and PDP Professional Development plan.</a:t>
            </a:r>
          </a:p>
        </p:txBody>
      </p:sp>
      <p:sp>
        <p:nvSpPr>
          <p:cNvPr id="11"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CheckList">
            <a:extLst>
              <a:ext uri="{FF2B5EF4-FFF2-40B4-BE49-F238E27FC236}">
                <a16:creationId xmlns:a16="http://schemas.microsoft.com/office/drawing/2014/main" id="{38BA47DE-FF62-4029-91F3-77DD3E52A9D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535330" y="2443932"/>
            <a:ext cx="3217333" cy="2540408"/>
          </a:xfrm>
          <a:prstGeom prst="rect">
            <a:avLst/>
          </a:prstGeom>
        </p:spPr>
      </p:pic>
    </p:spTree>
    <p:extLst>
      <p:ext uri="{BB962C8B-B14F-4D97-AF65-F5344CB8AC3E}">
        <p14:creationId xmlns:p14="http://schemas.microsoft.com/office/powerpoint/2010/main" val="3717563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863029" y="1012004"/>
            <a:ext cx="3416158" cy="4795408"/>
          </a:xfrm>
        </p:spPr>
        <p:txBody>
          <a:bodyPr>
            <a:normAutofit/>
          </a:bodyPr>
          <a:lstStyle/>
          <a:p>
            <a:pPr algn="ctr"/>
            <a:r>
              <a:rPr lang="en-GB" b="1" dirty="0">
                <a:solidFill>
                  <a:srgbClr val="FFFFFF"/>
                </a:solidFill>
              </a:rPr>
              <a:t>Assignment </a:t>
            </a:r>
            <a:br>
              <a:rPr lang="en-GB" b="1" dirty="0">
                <a:solidFill>
                  <a:srgbClr val="FFFFFF"/>
                </a:solidFill>
              </a:rPr>
            </a:br>
            <a:r>
              <a:rPr lang="en-GB" b="1" dirty="0">
                <a:solidFill>
                  <a:srgbClr val="FFFFFF"/>
                </a:solidFill>
              </a:rPr>
              <a:t>1 &amp; 2</a:t>
            </a:r>
            <a:br>
              <a:rPr lang="en-GB" b="1" dirty="0">
                <a:solidFill>
                  <a:srgbClr val="FFFFFF"/>
                </a:solidFill>
              </a:rPr>
            </a:br>
            <a:r>
              <a:rPr lang="en-GB" b="1" dirty="0">
                <a:solidFill>
                  <a:srgbClr val="FFFFFF"/>
                </a:solidFill>
              </a:rPr>
              <a:t>location.</a:t>
            </a: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426594041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27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70" y="425584"/>
            <a:ext cx="4766330" cy="1454051"/>
          </a:xfrm>
        </p:spPr>
        <p:txBody>
          <a:bodyPr>
            <a:normAutofit/>
          </a:bodyPr>
          <a:lstStyle/>
          <a:p>
            <a:r>
              <a:rPr lang="en-GB" sz="5400" b="1" u="sng" dirty="0">
                <a:solidFill>
                  <a:schemeClr val="tx2"/>
                </a:solidFill>
              </a:rPr>
              <a:t>Assignment 1</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6941" y="1986571"/>
            <a:ext cx="8858144" cy="3353476"/>
          </a:xfrm>
        </p:spPr>
        <p:txBody>
          <a:bodyPr anchor="t">
            <a:normAutofit lnSpcReduction="10000"/>
          </a:bodyPr>
          <a:lstStyle/>
          <a:p>
            <a:pPr lvl="0"/>
            <a:r>
              <a:rPr lang="en-GB" b="1" dirty="0">
                <a:solidFill>
                  <a:schemeClr val="tx2"/>
                </a:solidFill>
              </a:rPr>
              <a:t>Assignment 1 =</a:t>
            </a:r>
            <a:r>
              <a:rPr lang="en-GB" dirty="0">
                <a:solidFill>
                  <a:schemeClr val="tx2"/>
                </a:solidFill>
              </a:rPr>
              <a:t> E-Portfolio.</a:t>
            </a:r>
          </a:p>
          <a:p>
            <a:pPr lvl="0"/>
            <a:r>
              <a:rPr lang="en-GB" dirty="0">
                <a:solidFill>
                  <a:schemeClr val="tx2"/>
                </a:solidFill>
              </a:rPr>
              <a:t>Consists of:</a:t>
            </a:r>
          </a:p>
          <a:p>
            <a:pPr marL="514350" lvl="0" indent="-514350">
              <a:buFont typeface="+mj-lt"/>
              <a:buAutoNum type="arabicPeriod"/>
            </a:pPr>
            <a:r>
              <a:rPr lang="en-GB" b="1" dirty="0">
                <a:solidFill>
                  <a:schemeClr val="tx2"/>
                </a:solidFill>
              </a:rPr>
              <a:t>Unit 1 </a:t>
            </a:r>
            <a:r>
              <a:rPr lang="en-GB" dirty="0">
                <a:solidFill>
                  <a:schemeClr val="tx2"/>
                </a:solidFill>
              </a:rPr>
              <a:t>– </a:t>
            </a:r>
            <a:r>
              <a:rPr lang="en-GB" b="1" dirty="0">
                <a:solidFill>
                  <a:schemeClr val="tx2"/>
                </a:solidFill>
              </a:rPr>
              <a:t>Written summary </a:t>
            </a:r>
            <a:r>
              <a:rPr lang="en-GB" dirty="0">
                <a:solidFill>
                  <a:schemeClr val="tx2"/>
                </a:solidFill>
              </a:rPr>
              <a:t>(15 marks).</a:t>
            </a:r>
          </a:p>
          <a:p>
            <a:pPr marL="514350" lvl="0" indent="-514350">
              <a:buFont typeface="+mj-lt"/>
              <a:buAutoNum type="arabicPeriod"/>
            </a:pPr>
            <a:r>
              <a:rPr lang="en-GB" b="1" dirty="0">
                <a:solidFill>
                  <a:schemeClr val="tx2"/>
                </a:solidFill>
              </a:rPr>
              <a:t>Unit 2 – Mind Map </a:t>
            </a:r>
            <a:r>
              <a:rPr lang="en-GB" dirty="0">
                <a:solidFill>
                  <a:schemeClr val="tx2"/>
                </a:solidFill>
              </a:rPr>
              <a:t>(15 marks)</a:t>
            </a:r>
            <a:r>
              <a:rPr lang="en-GB" b="1" dirty="0">
                <a:solidFill>
                  <a:schemeClr val="tx2"/>
                </a:solidFill>
              </a:rPr>
              <a:t>.</a:t>
            </a:r>
            <a:endParaRPr lang="en-GB" dirty="0">
              <a:solidFill>
                <a:schemeClr val="tx2"/>
              </a:solidFill>
            </a:endParaRPr>
          </a:p>
          <a:p>
            <a:pPr marL="514350" lvl="0" indent="-514350">
              <a:buFont typeface="+mj-lt"/>
              <a:buAutoNum type="arabicPeriod"/>
            </a:pPr>
            <a:r>
              <a:rPr lang="en-GB" b="1" dirty="0">
                <a:solidFill>
                  <a:schemeClr val="tx2"/>
                </a:solidFill>
              </a:rPr>
              <a:t>Unit 3 – Video presentation </a:t>
            </a:r>
            <a:r>
              <a:rPr lang="en-GB" dirty="0">
                <a:solidFill>
                  <a:schemeClr val="tx2"/>
                </a:solidFill>
              </a:rPr>
              <a:t>(30 marks)</a:t>
            </a:r>
            <a:r>
              <a:rPr lang="en-GB" b="1" dirty="0">
                <a:solidFill>
                  <a:schemeClr val="tx2"/>
                </a:solidFill>
              </a:rPr>
              <a:t>.</a:t>
            </a:r>
            <a:endParaRPr lang="en-GB" dirty="0">
              <a:solidFill>
                <a:schemeClr val="tx2"/>
              </a:solidFill>
            </a:endParaRPr>
          </a:p>
          <a:p>
            <a:pPr marL="514350" lvl="0" indent="-514350">
              <a:buFont typeface="+mj-lt"/>
              <a:buAutoNum type="arabicPeriod"/>
            </a:pPr>
            <a:r>
              <a:rPr lang="en-GB" b="1" dirty="0">
                <a:solidFill>
                  <a:schemeClr val="tx2"/>
                </a:solidFill>
              </a:rPr>
              <a:t>Unit 4 – Academic poster </a:t>
            </a:r>
            <a:r>
              <a:rPr lang="en-GB" dirty="0">
                <a:solidFill>
                  <a:schemeClr val="tx2"/>
                </a:solidFill>
              </a:rPr>
              <a:t>(30 marks).</a:t>
            </a:r>
          </a:p>
          <a:p>
            <a:r>
              <a:rPr lang="en-GB" b="1" dirty="0">
                <a:solidFill>
                  <a:schemeClr val="tx2"/>
                </a:solidFill>
              </a:rPr>
              <a:t>Submission date:</a:t>
            </a:r>
            <a:r>
              <a:rPr lang="en-GB" dirty="0">
                <a:solidFill>
                  <a:schemeClr val="tx2"/>
                </a:solidFill>
              </a:rPr>
              <a:t> Sunday 6th Dec.</a:t>
            </a:r>
          </a:p>
          <a:p>
            <a:pPr marL="514350" lvl="0" indent="-514350">
              <a:buFont typeface="+mj-lt"/>
              <a:buAutoNum type="arabicPeriod"/>
            </a:pPr>
            <a:endParaRPr lang="en-US" dirty="0">
              <a:solidFill>
                <a:schemeClr val="tx2"/>
              </a:solidFill>
            </a:endParaRPr>
          </a:p>
          <a:p>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523763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70" y="425584"/>
            <a:ext cx="4766330" cy="1454051"/>
          </a:xfrm>
        </p:spPr>
        <p:txBody>
          <a:bodyPr>
            <a:normAutofit/>
          </a:bodyPr>
          <a:lstStyle/>
          <a:p>
            <a:r>
              <a:rPr lang="en-GB" sz="5400" b="1" u="sng" dirty="0">
                <a:solidFill>
                  <a:schemeClr val="tx2"/>
                </a:solidFill>
              </a:rPr>
              <a:t>Assignment 2</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6941" y="1986571"/>
            <a:ext cx="8858144" cy="3353476"/>
          </a:xfrm>
        </p:spPr>
        <p:txBody>
          <a:bodyPr anchor="t">
            <a:normAutofit/>
          </a:bodyPr>
          <a:lstStyle/>
          <a:p>
            <a:pPr lvl="0"/>
            <a:r>
              <a:rPr lang="en-GB" b="1" dirty="0">
                <a:solidFill>
                  <a:schemeClr val="tx2"/>
                </a:solidFill>
              </a:rPr>
              <a:t>Assignment 2 = </a:t>
            </a:r>
            <a:r>
              <a:rPr lang="en-GB" b="1" dirty="0">
                <a:solidFill>
                  <a:schemeClr val="tx2"/>
                </a:solidFill>
                <a:latin typeface="Arial" panose="020B0604020202020204" pitchFamily="34" charset="0"/>
                <a:cs typeface="Arial" panose="020B0604020202020204" pitchFamily="34" charset="0"/>
              </a:rPr>
              <a:t>3-4</a:t>
            </a:r>
            <a:r>
              <a:rPr lang="en-GB" sz="2800" b="1" dirty="0">
                <a:effectLst/>
                <a:latin typeface="Arial" panose="020B0604020202020204" pitchFamily="34" charset="0"/>
                <a:ea typeface="Times New Roman" panose="02020603050405020304" pitchFamily="18" charset="0"/>
                <a:cs typeface="Arial" panose="020B0604020202020204" pitchFamily="34" charset="0"/>
              </a:rPr>
              <a:t>min. </a:t>
            </a:r>
            <a:r>
              <a:rPr lang="en-GB" b="1" dirty="0">
                <a:latin typeface="Arial" panose="020B0604020202020204" pitchFamily="34" charset="0"/>
                <a:ea typeface="Times New Roman" panose="02020603050405020304" pitchFamily="18" charset="0"/>
                <a:cs typeface="Arial" panose="020B0604020202020204" pitchFamily="34" charset="0"/>
              </a:rPr>
              <a:t>V</a:t>
            </a:r>
            <a:r>
              <a:rPr lang="en-GB" sz="2800" b="1" dirty="0">
                <a:effectLst/>
                <a:latin typeface="Arial" panose="020B0604020202020204" pitchFamily="34" charset="0"/>
                <a:ea typeface="Times New Roman" panose="02020603050405020304" pitchFamily="18" charset="0"/>
                <a:cs typeface="Arial" panose="020B0604020202020204" pitchFamily="34" charset="0"/>
              </a:rPr>
              <a:t>ideo presentation</a:t>
            </a:r>
            <a:r>
              <a:rPr lang="en-GB" dirty="0">
                <a:effectLst/>
                <a:ea typeface="Times New Roman" panose="02020603050405020304" pitchFamily="18" charset="0"/>
              </a:rPr>
              <a:t>.</a:t>
            </a:r>
            <a:endParaRPr lang="en-GB" dirty="0">
              <a:solidFill>
                <a:schemeClr val="tx2"/>
              </a:solidFill>
            </a:endParaRPr>
          </a:p>
          <a:p>
            <a:pPr lvl="0"/>
            <a:r>
              <a:rPr lang="en-GB" dirty="0">
                <a:solidFill>
                  <a:schemeClr val="tx2"/>
                </a:solidFill>
              </a:rPr>
              <a:t>Consists of:</a:t>
            </a:r>
          </a:p>
          <a:p>
            <a:pPr marL="514350" indent="-514350">
              <a:buFont typeface="+mj-lt"/>
              <a:buAutoNum type="arabicPeriod"/>
            </a:pPr>
            <a:r>
              <a:rPr lang="en-GB" sz="2800" b="1" dirty="0">
                <a:effectLst/>
                <a:latin typeface="Arial" panose="020B0604020202020204" pitchFamily="34" charset="0"/>
                <a:ea typeface="Times New Roman" panose="02020603050405020304" pitchFamily="18" charset="0"/>
                <a:cs typeface="Arial" panose="020B0604020202020204" pitchFamily="34" charset="0"/>
              </a:rPr>
              <a:t>Self-evaluation</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514350" indent="-514350">
              <a:buFont typeface="+mj-lt"/>
              <a:buAutoNum type="arabicPeriod"/>
            </a:pPr>
            <a:r>
              <a:rPr lang="en-GB" b="1" dirty="0">
                <a:latin typeface="Arial" panose="020B0604020202020204" pitchFamily="34" charset="0"/>
                <a:ea typeface="Times New Roman" panose="02020603050405020304" pitchFamily="18" charset="0"/>
                <a:cs typeface="Arial" panose="020B0604020202020204" pitchFamily="34" charset="0"/>
              </a:rPr>
              <a:t>P</a:t>
            </a:r>
            <a:r>
              <a:rPr lang="en-GB" sz="2800" b="1" dirty="0">
                <a:effectLst/>
                <a:latin typeface="Arial" panose="020B0604020202020204" pitchFamily="34" charset="0"/>
                <a:ea typeface="Times New Roman" panose="02020603050405020304" pitchFamily="18" charset="0"/>
                <a:cs typeface="Arial" panose="020B0604020202020204" pitchFamily="34" charset="0"/>
              </a:rPr>
              <a:t>rofessional </a:t>
            </a:r>
            <a:r>
              <a:rPr lang="en-GB" b="1" dirty="0">
                <a:latin typeface="Arial" panose="020B0604020202020204" pitchFamily="34" charset="0"/>
                <a:ea typeface="Times New Roman" panose="02020603050405020304" pitchFamily="18" charset="0"/>
                <a:cs typeface="Arial" panose="020B0604020202020204" pitchFamily="34" charset="0"/>
              </a:rPr>
              <a:t>D</a:t>
            </a:r>
            <a:r>
              <a:rPr lang="en-GB" sz="2800" b="1" dirty="0">
                <a:effectLst/>
                <a:latin typeface="Arial" panose="020B0604020202020204" pitchFamily="34" charset="0"/>
                <a:ea typeface="Times New Roman" panose="02020603050405020304" pitchFamily="18" charset="0"/>
                <a:cs typeface="Arial" panose="020B0604020202020204" pitchFamily="34" charset="0"/>
              </a:rPr>
              <a:t>evelopment plan (PDP)</a:t>
            </a:r>
            <a:r>
              <a:rPr lang="en-GB" sz="2800" dirty="0">
                <a:effectLst/>
                <a:latin typeface="Arial" panose="020B0604020202020204" pitchFamily="34" charset="0"/>
                <a:ea typeface="Times New Roman" panose="02020603050405020304" pitchFamily="18" charset="0"/>
                <a:cs typeface="Arial" panose="020B0604020202020204" pitchFamily="34" charset="0"/>
              </a:rPr>
              <a:t>.</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b="1" dirty="0">
                <a:solidFill>
                  <a:schemeClr val="tx2"/>
                </a:solidFill>
              </a:rPr>
              <a:t>Submission date:</a:t>
            </a:r>
            <a:r>
              <a:rPr lang="en-GB" dirty="0">
                <a:solidFill>
                  <a:schemeClr val="tx2"/>
                </a:solidFill>
              </a:rPr>
              <a:t> </a:t>
            </a:r>
            <a:r>
              <a:rPr lang="en-GB" b="1" dirty="0">
                <a:effectLst/>
                <a:ea typeface="Times New Roman" panose="02020603050405020304" pitchFamily="18" charset="0"/>
              </a:rPr>
              <a:t>Thursday 7</a:t>
            </a:r>
            <a:r>
              <a:rPr lang="en-GB" b="1" baseline="30000" dirty="0">
                <a:effectLst/>
                <a:ea typeface="Times New Roman" panose="02020603050405020304" pitchFamily="18" charset="0"/>
              </a:rPr>
              <a:t>th</a:t>
            </a:r>
            <a:r>
              <a:rPr lang="en-GB" b="1" dirty="0">
                <a:effectLst/>
                <a:ea typeface="Times New Roman" panose="02020603050405020304" pitchFamily="18" charset="0"/>
              </a:rPr>
              <a:t> January</a:t>
            </a:r>
            <a:r>
              <a:rPr lang="en-GB" dirty="0">
                <a:effectLst/>
                <a:ea typeface="Times New Roman" panose="02020603050405020304" pitchFamily="18" charset="0"/>
              </a:rPr>
              <a:t>.</a:t>
            </a:r>
            <a:endParaRPr lang="en-GB" dirty="0">
              <a:solidFill>
                <a:schemeClr val="tx2"/>
              </a:solidFill>
            </a:endParaRPr>
          </a:p>
          <a:p>
            <a:pPr marL="514350" lvl="0" indent="-514350">
              <a:buFont typeface="+mj-lt"/>
              <a:buAutoNum type="arabicPeriod"/>
            </a:pPr>
            <a:endParaRPr lang="en-US" dirty="0">
              <a:solidFill>
                <a:schemeClr val="tx2"/>
              </a:solidFill>
            </a:endParaRPr>
          </a:p>
          <a:p>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908180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70" y="425584"/>
            <a:ext cx="4766330" cy="1454051"/>
          </a:xfrm>
        </p:spPr>
        <p:txBody>
          <a:bodyPr>
            <a:normAutofit/>
          </a:bodyPr>
          <a:lstStyle/>
          <a:p>
            <a:r>
              <a:rPr lang="en-GB" sz="4000" b="1" u="sng" dirty="0">
                <a:solidFill>
                  <a:schemeClr val="tx2"/>
                </a:solidFill>
              </a:rPr>
              <a:t>Focus: Assignment 1</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6941" y="1986571"/>
            <a:ext cx="8858144" cy="3353476"/>
          </a:xfrm>
        </p:spPr>
        <p:txBody>
          <a:bodyPr anchor="t">
            <a:normAutofit/>
          </a:bodyPr>
          <a:lstStyle/>
          <a:p>
            <a:pPr lvl="0"/>
            <a:r>
              <a:rPr lang="en-GB" dirty="0">
                <a:solidFill>
                  <a:schemeClr val="tx2"/>
                </a:solidFill>
              </a:rPr>
              <a:t>To complete the E-Portfolio.</a:t>
            </a:r>
          </a:p>
          <a:p>
            <a:pPr marL="514350" indent="-514350">
              <a:buFont typeface="+mj-lt"/>
              <a:buAutoNum type="arabicPeriod"/>
            </a:pPr>
            <a:r>
              <a:rPr lang="en-GB" b="1" dirty="0">
                <a:solidFill>
                  <a:schemeClr val="tx2"/>
                </a:solidFill>
              </a:rPr>
              <a:t>Week 1 &amp; 2 = Unit 1 =</a:t>
            </a:r>
            <a:r>
              <a:rPr lang="en-GB" dirty="0">
                <a:solidFill>
                  <a:schemeClr val="tx2"/>
                </a:solidFill>
              </a:rPr>
              <a:t> </a:t>
            </a:r>
            <a:r>
              <a:rPr lang="en-GB" b="1" dirty="0">
                <a:solidFill>
                  <a:schemeClr val="tx2"/>
                </a:solidFill>
              </a:rPr>
              <a:t>Written summary </a:t>
            </a:r>
            <a:r>
              <a:rPr lang="en-GB" dirty="0">
                <a:solidFill>
                  <a:schemeClr val="tx2"/>
                </a:solidFill>
              </a:rPr>
              <a:t>(15 marks).</a:t>
            </a:r>
          </a:p>
          <a:p>
            <a:pPr marL="514350" indent="-514350">
              <a:buFont typeface="+mj-lt"/>
              <a:buAutoNum type="arabicPeriod"/>
            </a:pPr>
            <a:r>
              <a:rPr lang="en-GB" b="1" dirty="0">
                <a:solidFill>
                  <a:schemeClr val="tx2"/>
                </a:solidFill>
              </a:rPr>
              <a:t>Week 3 &amp; 4 = Unit 2 = Mind Map </a:t>
            </a:r>
            <a:r>
              <a:rPr lang="en-GB" dirty="0">
                <a:solidFill>
                  <a:schemeClr val="tx2"/>
                </a:solidFill>
              </a:rPr>
              <a:t>(15 marks).</a:t>
            </a:r>
          </a:p>
          <a:p>
            <a:pPr marL="514350" lvl="0" indent="-514350">
              <a:buFont typeface="+mj-lt"/>
              <a:buAutoNum type="arabicPeriod"/>
            </a:pPr>
            <a:r>
              <a:rPr lang="en-GB" b="1" dirty="0">
                <a:solidFill>
                  <a:schemeClr val="tx2"/>
                </a:solidFill>
              </a:rPr>
              <a:t>Week 5 &amp; 6 = Unit 3 = Video presentation </a:t>
            </a:r>
            <a:r>
              <a:rPr lang="en-GB" dirty="0">
                <a:solidFill>
                  <a:schemeClr val="tx2"/>
                </a:solidFill>
              </a:rPr>
              <a:t>(30 marks).</a:t>
            </a:r>
          </a:p>
          <a:p>
            <a:pPr marL="514350" lvl="0" indent="-514350">
              <a:buFont typeface="+mj-lt"/>
              <a:buAutoNum type="arabicPeriod"/>
            </a:pPr>
            <a:r>
              <a:rPr lang="en-GB" b="1" dirty="0">
                <a:solidFill>
                  <a:schemeClr val="tx2"/>
                </a:solidFill>
              </a:rPr>
              <a:t>Week 7 &amp; 8 = Unit 4 = Academic poster </a:t>
            </a:r>
            <a:r>
              <a:rPr lang="en-GB" dirty="0">
                <a:solidFill>
                  <a:schemeClr val="tx2"/>
                </a:solidFill>
              </a:rPr>
              <a:t>(30 marks)</a:t>
            </a:r>
            <a:r>
              <a:rPr lang="en-GB" b="1" dirty="0">
                <a:solidFill>
                  <a:schemeClr val="tx2"/>
                </a:solidFill>
              </a:rPr>
              <a:t>.</a:t>
            </a:r>
            <a:endParaRPr lang="en-GB" dirty="0">
              <a:solidFill>
                <a:schemeClr val="tx2"/>
              </a:solidFill>
            </a:endParaRPr>
          </a:p>
          <a:p>
            <a:r>
              <a:rPr lang="en-GB" b="1" dirty="0">
                <a:solidFill>
                  <a:schemeClr val="tx2"/>
                </a:solidFill>
              </a:rPr>
              <a:t>Submission date:</a:t>
            </a:r>
            <a:r>
              <a:rPr lang="en-GB" dirty="0">
                <a:solidFill>
                  <a:schemeClr val="tx2"/>
                </a:solidFill>
              </a:rPr>
              <a:t> Sunday 6th Dec.</a:t>
            </a:r>
          </a:p>
          <a:p>
            <a:pPr marL="514350" lvl="0" indent="-514350">
              <a:buFont typeface="+mj-lt"/>
              <a:buAutoNum type="arabicPeriod"/>
            </a:pPr>
            <a:endParaRPr lang="en-US" dirty="0">
              <a:solidFill>
                <a:schemeClr val="tx2"/>
              </a:solidFill>
            </a:endParaRPr>
          </a:p>
          <a:p>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721201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1B01496E-D6DD-4ACC-8D77-A6ABAE9AA65A}"/>
              </a:ext>
            </a:extLst>
          </p:cNvPr>
          <p:cNvSpPr/>
          <p:nvPr/>
        </p:nvSpPr>
        <p:spPr>
          <a:xfrm>
            <a:off x="-1537301" y="-411941"/>
            <a:ext cx="5558971" cy="8186057"/>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12057" y="1343561"/>
            <a:ext cx="3200400" cy="4461163"/>
          </a:xfrm>
        </p:spPr>
        <p:txBody>
          <a:bodyPr vert="horz" lIns="91440" tIns="45720" rIns="91440" bIns="45720" rtlCol="0" anchor="ctr">
            <a:normAutofit/>
          </a:bodyPr>
          <a:lstStyle/>
          <a:p>
            <a:r>
              <a:rPr lang="en-US" sz="4400" b="1" kern="1200" dirty="0">
                <a:solidFill>
                  <a:srgbClr val="FFFFFF"/>
                </a:solidFill>
                <a:latin typeface="+mj-lt"/>
                <a:ea typeface="+mj-ea"/>
                <a:cs typeface="+mj-cs"/>
              </a:rPr>
              <a:t>IMPORTANT:</a:t>
            </a:r>
            <a:br>
              <a:rPr lang="en-US" sz="4400" b="1" kern="1200" dirty="0">
                <a:solidFill>
                  <a:srgbClr val="FFFFFF"/>
                </a:solidFill>
                <a:latin typeface="+mj-lt"/>
                <a:ea typeface="+mj-ea"/>
                <a:cs typeface="+mj-cs"/>
              </a:rPr>
            </a:br>
            <a:r>
              <a:rPr lang="en-US" sz="4400" b="1" kern="1200" dirty="0">
                <a:solidFill>
                  <a:srgbClr val="FFFFFF"/>
                </a:solidFill>
                <a:latin typeface="+mj-lt"/>
                <a:ea typeface="+mj-ea"/>
                <a:cs typeface="+mj-cs"/>
              </a:rPr>
              <a:t>S</a:t>
            </a:r>
            <a:r>
              <a:rPr lang="en-US" sz="4400" b="1" dirty="0"/>
              <a:t>chedule the following time in your diary.</a:t>
            </a:r>
            <a:br>
              <a:rPr lang="en-US" sz="4400" b="1" dirty="0"/>
            </a:br>
            <a:endParaRPr lang="en-US" sz="4400" b="1"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361543" y="888279"/>
            <a:ext cx="7518400" cy="5585619"/>
          </a:xfrm>
        </p:spPr>
        <p:txBody>
          <a:bodyPr vert="horz" lIns="91440" tIns="45720" rIns="91440" bIns="45720" rtlCol="0" anchor="ctr">
            <a:normAutofit/>
          </a:bodyPr>
          <a:lstStyle/>
          <a:p>
            <a:r>
              <a:rPr lang="en-US" sz="2400" dirty="0"/>
              <a:t>Each week you will be completing 2 Topics (</a:t>
            </a:r>
            <a:r>
              <a:rPr lang="en-US" sz="2400" dirty="0" err="1"/>
              <a:t>ie</a:t>
            </a:r>
            <a:r>
              <a:rPr lang="en-US" sz="2400" dirty="0"/>
              <a:t>. Half a Unit) and will need to </a:t>
            </a:r>
            <a:r>
              <a:rPr lang="en-US" sz="2400" b="1" dirty="0"/>
              <a:t>schedule the following time in your diary:</a:t>
            </a:r>
          </a:p>
          <a:p>
            <a:pPr marL="857250" indent="-514350">
              <a:buFont typeface="Arial" panose="020B0604020202020204" pitchFamily="34" charset="0"/>
              <a:buChar char="•"/>
            </a:pPr>
            <a:r>
              <a:rPr lang="en-US" sz="2800" b="1" dirty="0"/>
              <a:t>x2 2.5hr slots =</a:t>
            </a:r>
          </a:p>
          <a:p>
            <a:pPr marL="1371600" lvl="1" indent="-514350">
              <a:buFont typeface="+mj-lt"/>
              <a:buAutoNum type="romanLcPeriod"/>
            </a:pPr>
            <a:r>
              <a:rPr lang="en-US" sz="2400" dirty="0"/>
              <a:t>Approx. 2.5hr slot for 1 Topic.</a:t>
            </a:r>
          </a:p>
          <a:p>
            <a:pPr marL="1371600" lvl="1" indent="-514350">
              <a:buFont typeface="+mj-lt"/>
              <a:buAutoNum type="romanLcPeriod"/>
            </a:pPr>
            <a:r>
              <a:rPr lang="en-US" sz="2400" dirty="0"/>
              <a:t>Approx. 2.5hr slot for another Topic.</a:t>
            </a:r>
          </a:p>
          <a:p>
            <a:pPr marL="571500" indent="-228600">
              <a:buFont typeface="Arial" panose="020B0604020202020204" pitchFamily="34" charset="0"/>
              <a:buChar char="•"/>
            </a:pPr>
            <a:r>
              <a:rPr lang="en-US" sz="2800" dirty="0"/>
              <a:t>+ Complete Assignment tasks as you go.</a:t>
            </a:r>
          </a:p>
          <a:p>
            <a:r>
              <a:rPr lang="en-US" sz="2800" b="1" dirty="0"/>
              <a:t>Note: </a:t>
            </a:r>
            <a:r>
              <a:rPr lang="en-US" sz="2800" dirty="0"/>
              <a:t>You can schedule the above at a day &amp; time that is convenient for you.</a:t>
            </a:r>
          </a:p>
          <a:p>
            <a:pPr marL="57150" indent="-228600">
              <a:buFont typeface="Arial" panose="020B0604020202020204" pitchFamily="34" charset="0"/>
              <a:buChar char="•"/>
            </a:pPr>
            <a:endParaRPr lang="en-US" sz="2800" dirty="0"/>
          </a:p>
        </p:txBody>
      </p:sp>
      <p:sp>
        <p:nvSpPr>
          <p:cNvPr id="3" name="TextBox 2">
            <a:extLst>
              <a:ext uri="{FF2B5EF4-FFF2-40B4-BE49-F238E27FC236}">
                <a16:creationId xmlns:a16="http://schemas.microsoft.com/office/drawing/2014/main" id="{DE9F5755-7CB1-4215-B119-FEEF09CBC81B}"/>
              </a:ext>
            </a:extLst>
          </p:cNvPr>
          <p:cNvSpPr txBox="1"/>
          <p:nvPr/>
        </p:nvSpPr>
        <p:spPr>
          <a:xfrm>
            <a:off x="4361543" y="503559"/>
            <a:ext cx="3950312" cy="769441"/>
          </a:xfrm>
          <a:prstGeom prst="rect">
            <a:avLst/>
          </a:prstGeom>
          <a:noFill/>
        </p:spPr>
        <p:txBody>
          <a:bodyPr wrap="none" rtlCol="0">
            <a:spAutoFit/>
          </a:bodyPr>
          <a:lstStyle/>
          <a:p>
            <a:r>
              <a:rPr lang="en-US" sz="4400" b="1" u="sng" kern="1200" dirty="0">
                <a:solidFill>
                  <a:srgbClr val="FFFFFF"/>
                </a:solidFill>
                <a:latin typeface="+mj-lt"/>
                <a:ea typeface="+mj-ea"/>
                <a:cs typeface="+mj-cs"/>
              </a:rPr>
              <a:t>Weekly Schedule</a:t>
            </a:r>
            <a:endParaRPr lang="en-GB" sz="4400" u="sng" dirty="0"/>
          </a:p>
        </p:txBody>
      </p:sp>
      <p:sp>
        <p:nvSpPr>
          <p:cNvPr id="6" name="Arc 5">
            <a:extLst>
              <a:ext uri="{FF2B5EF4-FFF2-40B4-BE49-F238E27FC236}">
                <a16:creationId xmlns:a16="http://schemas.microsoft.com/office/drawing/2014/main" id="{FE87DCE9-B35C-440B-B80E-21D0082FBB73}"/>
              </a:ext>
            </a:extLst>
          </p:cNvPr>
          <p:cNvSpPr/>
          <p:nvPr/>
        </p:nvSpPr>
        <p:spPr>
          <a:xfrm rot="9599423">
            <a:off x="9107714" y="4257624"/>
            <a:ext cx="2772228" cy="1770743"/>
          </a:xfrm>
          <a:prstGeom prst="arc">
            <a:avLst>
              <a:gd name="adj1" fmla="val 10053113"/>
              <a:gd name="adj2" fmla="val 20333180"/>
            </a:avLst>
          </a:prstGeom>
          <a:ln w="38100">
            <a:prstDash val="dash"/>
            <a:headEnd type="none" w="med" len="med"/>
            <a:tailEnd type="none" w="med" len="med"/>
          </a:ln>
        </p:spPr>
        <p:style>
          <a:lnRef idx="3">
            <a:schemeClr val="accent4"/>
          </a:lnRef>
          <a:fillRef idx="0">
            <a:schemeClr val="accent4"/>
          </a:fillRef>
          <a:effectRef idx="2">
            <a:schemeClr val="accent4"/>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03530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930133" y="2169059"/>
            <a:ext cx="4845237" cy="2893620"/>
          </a:xfrm>
        </p:spPr>
        <p:txBody>
          <a:bodyPr vert="horz" lIns="91440" tIns="45720" rIns="91440" bIns="45720" rtlCol="0" anchor="t">
            <a:normAutofit lnSpcReduction="10000"/>
          </a:bodyPr>
          <a:lstStyle/>
          <a:p>
            <a:pPr marL="57150" indent="-228600">
              <a:buFont typeface="Arial" panose="020B0604020202020204" pitchFamily="34" charset="0"/>
              <a:buChar char="•"/>
            </a:pPr>
            <a:r>
              <a:rPr lang="en-US" sz="2800" dirty="0"/>
              <a:t>THE KEY TO SUCCESS FOR THIS MODULE IS TO MAKE </a:t>
            </a:r>
            <a:r>
              <a:rPr lang="en-US" sz="2800" b="1" dirty="0"/>
              <a:t>WEEKLY PROGRESS. </a:t>
            </a:r>
          </a:p>
          <a:p>
            <a:pPr marL="57150" indent="-228600">
              <a:buFont typeface="Arial" panose="020B0604020202020204" pitchFamily="34" charset="0"/>
              <a:buChar char="•"/>
            </a:pPr>
            <a:r>
              <a:rPr lang="en-US" sz="2800" dirty="0"/>
              <a:t>You will not be able to leave it until the end. </a:t>
            </a:r>
          </a:p>
          <a:p>
            <a:pPr marL="57150" indent="-228600">
              <a:buFont typeface="Arial" panose="020B0604020202020204" pitchFamily="34" charset="0"/>
              <a:buChar char="•"/>
            </a:pPr>
            <a:r>
              <a:rPr lang="en-US" sz="2800" dirty="0"/>
              <a:t>You will not have enough time </a:t>
            </a:r>
            <a:r>
              <a:rPr lang="en-US" sz="2800" b="0" i="0" u="none" strike="noStrike" dirty="0">
                <a:effectLst/>
              </a:rPr>
              <a:t>to complete the assignment.</a:t>
            </a:r>
            <a:endParaRPr lang="en-US" sz="2800" dirty="0"/>
          </a:p>
          <a:p>
            <a:pPr marL="57150" indent="-228600">
              <a:buFont typeface="Arial" panose="020B0604020202020204" pitchFamily="34" charset="0"/>
              <a:buChar char="•"/>
            </a:pPr>
            <a:endParaRPr lang="en-US" sz="2800" dirty="0"/>
          </a:p>
        </p:txBody>
      </p:sp>
    </p:spTree>
    <p:extLst>
      <p:ext uri="{BB962C8B-B14F-4D97-AF65-F5344CB8AC3E}">
        <p14:creationId xmlns:p14="http://schemas.microsoft.com/office/powerpoint/2010/main" val="4112912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347" y="338980"/>
            <a:ext cx="3505495" cy="1622321"/>
          </a:xfrm>
        </p:spPr>
        <p:txBody>
          <a:bodyPr vert="horz" lIns="91440" tIns="45720" rIns="91440" bIns="45720" rtlCol="0" anchor="ctr">
            <a:normAutofit/>
          </a:bodyPr>
          <a:lstStyle/>
          <a:p>
            <a:r>
              <a:rPr lang="en-US" sz="3700" b="1" kern="1200" dirty="0">
                <a:solidFill>
                  <a:schemeClr val="tx1"/>
                </a:solidFill>
                <a:effectLst/>
                <a:latin typeface="+mj-lt"/>
                <a:ea typeface="+mj-ea"/>
                <a:cs typeface="+mj-cs"/>
              </a:rPr>
              <a:t>Navigating Through the Module</a:t>
            </a:r>
            <a:endParaRPr lang="en-US" sz="3700" b="1" u="sng"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83E4C9C7-42E2-4684-819D-185BA2147A68}"/>
              </a:ext>
            </a:extLst>
          </p:cNvPr>
          <p:cNvSpPr txBox="1"/>
          <p:nvPr/>
        </p:nvSpPr>
        <p:spPr>
          <a:xfrm>
            <a:off x="391510" y="1961301"/>
            <a:ext cx="4106459" cy="4134699"/>
          </a:xfrm>
          <a:prstGeom prst="rect">
            <a:avLst/>
          </a:prstGeom>
        </p:spPr>
        <p:txBody>
          <a:bodyPr vert="horz" lIns="91440" tIns="45720" rIns="91440" bIns="45720" rtlCol="0">
            <a:normAutofit lnSpcReduction="10000"/>
          </a:bodyPr>
          <a:lstStyle/>
          <a:p>
            <a:pPr>
              <a:lnSpc>
                <a:spcPct val="90000"/>
              </a:lnSpc>
              <a:spcAft>
                <a:spcPts val="600"/>
              </a:spcAft>
            </a:pPr>
            <a:r>
              <a:rPr lang="en-US" sz="2000" dirty="0">
                <a:effectLst/>
              </a:rPr>
              <a:t>As you work through the module you will see the following icons:</a:t>
            </a:r>
          </a:p>
          <a:p>
            <a:pPr marL="342900" indent="-228600">
              <a:lnSpc>
                <a:spcPct val="90000"/>
              </a:lnSpc>
              <a:spcAft>
                <a:spcPts val="600"/>
              </a:spcAft>
              <a:buFont typeface="Arial" panose="020B0604020202020204" pitchFamily="34" charset="0"/>
              <a:buChar char="•"/>
            </a:pPr>
            <a:r>
              <a:rPr lang="en-US" sz="2000" b="1" dirty="0"/>
              <a:t>Helpful information and guidance</a:t>
            </a:r>
            <a:r>
              <a:rPr lang="en-US" sz="2000" dirty="0"/>
              <a:t>.</a:t>
            </a:r>
          </a:p>
          <a:p>
            <a:pPr marL="342900" indent="-228600">
              <a:lnSpc>
                <a:spcPct val="90000"/>
              </a:lnSpc>
              <a:spcAft>
                <a:spcPts val="600"/>
              </a:spcAft>
              <a:buFont typeface="Arial" panose="020B0604020202020204" pitchFamily="34" charset="0"/>
              <a:buChar char="•"/>
            </a:pPr>
            <a:r>
              <a:rPr lang="en-US" sz="2000" b="1" dirty="0">
                <a:effectLst/>
              </a:rPr>
              <a:t>Open link to an external resource</a:t>
            </a:r>
            <a:r>
              <a:rPr lang="en-US" sz="2000" dirty="0">
                <a:effectLst/>
              </a:rPr>
              <a:t>.</a:t>
            </a:r>
          </a:p>
          <a:p>
            <a:pPr marL="342900" indent="-228600">
              <a:lnSpc>
                <a:spcPct val="90000"/>
              </a:lnSpc>
              <a:spcAft>
                <a:spcPts val="600"/>
              </a:spcAft>
              <a:buFont typeface="Arial" panose="020B0604020202020204" pitchFamily="34" charset="0"/>
              <a:buChar char="•"/>
            </a:pPr>
            <a:r>
              <a:rPr lang="en-US" sz="2000" b="1" dirty="0"/>
              <a:t>Make notes </a:t>
            </a:r>
            <a:r>
              <a:rPr lang="en-US" sz="2000" dirty="0"/>
              <a:t>using your chosen method or as directed.</a:t>
            </a:r>
          </a:p>
          <a:p>
            <a:pPr marL="342900" indent="-228600">
              <a:lnSpc>
                <a:spcPct val="90000"/>
              </a:lnSpc>
              <a:spcAft>
                <a:spcPts val="600"/>
              </a:spcAft>
              <a:buFont typeface="Arial" panose="020B0604020202020204" pitchFamily="34" charset="0"/>
              <a:buChar char="•"/>
            </a:pPr>
            <a:r>
              <a:rPr lang="en-US" sz="2000" b="1" dirty="0">
                <a:effectLst/>
              </a:rPr>
              <a:t>App</a:t>
            </a:r>
            <a:r>
              <a:rPr lang="en-US" sz="2000" b="1" dirty="0"/>
              <a:t>roximate amount of time </a:t>
            </a:r>
            <a:r>
              <a:rPr lang="en-US" sz="2000" dirty="0"/>
              <a:t>to complete the activity.</a:t>
            </a:r>
          </a:p>
          <a:p>
            <a:pPr marL="342900" indent="-228600">
              <a:lnSpc>
                <a:spcPct val="90000"/>
              </a:lnSpc>
              <a:spcAft>
                <a:spcPts val="600"/>
              </a:spcAft>
              <a:buFont typeface="Arial" panose="020B0604020202020204" pitchFamily="34" charset="0"/>
              <a:buChar char="•"/>
            </a:pPr>
            <a:r>
              <a:rPr lang="en-US" sz="2000" b="1" dirty="0">
                <a:effectLst/>
              </a:rPr>
              <a:t>Essential Activity completion </a:t>
            </a:r>
            <a:r>
              <a:rPr lang="en-US" sz="2000" dirty="0">
                <a:effectLst/>
              </a:rPr>
              <a:t>to gain </a:t>
            </a:r>
            <a:r>
              <a:rPr lang="en-US" sz="2000" dirty="0"/>
              <a:t>marks.</a:t>
            </a:r>
          </a:p>
          <a:p>
            <a:pPr marL="342900" indent="-228600">
              <a:lnSpc>
                <a:spcPct val="90000"/>
              </a:lnSpc>
              <a:spcAft>
                <a:spcPts val="600"/>
              </a:spcAft>
              <a:buFont typeface="Arial" panose="020B0604020202020204" pitchFamily="34" charset="0"/>
              <a:buChar char="•"/>
            </a:pPr>
            <a:r>
              <a:rPr lang="en-US" sz="2000" b="1" dirty="0">
                <a:effectLst/>
              </a:rPr>
              <a:t>Level</a:t>
            </a:r>
            <a:r>
              <a:rPr lang="en-US" sz="2000" b="1" dirty="0"/>
              <a:t>-Up icon </a:t>
            </a:r>
            <a:r>
              <a:rPr lang="en-US" sz="2000" dirty="0"/>
              <a:t>for optional additional learning material.</a:t>
            </a:r>
            <a:endParaRPr lang="en-US" sz="2000" dirty="0">
              <a:effectLst/>
            </a:endParaRPr>
          </a:p>
          <a:p>
            <a:pPr indent="-228600">
              <a:lnSpc>
                <a:spcPct val="90000"/>
              </a:lnSpc>
              <a:spcAft>
                <a:spcPts val="600"/>
              </a:spcAft>
              <a:buFont typeface="Arial" panose="020B0604020202020204" pitchFamily="34" charset="0"/>
              <a:buChar char="•"/>
            </a:pPr>
            <a:endParaRPr lang="en-US" sz="2000" dirty="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oodle icon description. Please see Module introduction document on Moodle for more information.">
            <a:extLst>
              <a:ext uri="{FF2B5EF4-FFF2-40B4-BE49-F238E27FC236}">
                <a16:creationId xmlns:a16="http://schemas.microsoft.com/office/drawing/2014/main" id="{38013341-C762-466F-B13F-3E2A09D39C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313088"/>
            <a:ext cx="6019331" cy="4228578"/>
          </a:xfrm>
          <a:prstGeom prst="rect">
            <a:avLst/>
          </a:prstGeom>
          <a:effectLst/>
        </p:spPr>
      </p:pic>
      <p:sp>
        <p:nvSpPr>
          <p:cNvPr id="11" name="TextBox 10">
            <a:extLst>
              <a:ext uri="{FF2B5EF4-FFF2-40B4-BE49-F238E27FC236}">
                <a16:creationId xmlns:a16="http://schemas.microsoft.com/office/drawing/2014/main" id="{712E516B-A899-4FB5-8538-8740CF567137}"/>
              </a:ext>
            </a:extLst>
          </p:cNvPr>
          <p:cNvSpPr txBox="1"/>
          <p:nvPr/>
        </p:nvSpPr>
        <p:spPr>
          <a:xfrm>
            <a:off x="5203371" y="752059"/>
            <a:ext cx="6103257" cy="341632"/>
          </a:xfrm>
          <a:prstGeom prst="rect">
            <a:avLst/>
          </a:prstGeom>
          <a:noFill/>
        </p:spPr>
        <p:txBody>
          <a:bodyPr wrap="square">
            <a:spAutoFit/>
          </a:bodyPr>
          <a:lstStyle/>
          <a:p>
            <a:pPr>
              <a:lnSpc>
                <a:spcPct val="90000"/>
              </a:lnSpc>
              <a:spcAft>
                <a:spcPts val="600"/>
              </a:spcAft>
            </a:pPr>
            <a:r>
              <a:rPr lang="en-GB" sz="1800" dirty="0">
                <a:solidFill>
                  <a:schemeClr val="bg1"/>
                </a:solidFill>
              </a:rPr>
              <a:t>More info:</a:t>
            </a:r>
          </a:p>
        </p:txBody>
      </p:sp>
    </p:spTree>
    <p:extLst>
      <p:ext uri="{BB962C8B-B14F-4D97-AF65-F5344CB8AC3E}">
        <p14:creationId xmlns:p14="http://schemas.microsoft.com/office/powerpoint/2010/main" val="1514433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7351" y="454819"/>
            <a:ext cx="5931454" cy="1146176"/>
          </a:xfrm>
        </p:spPr>
        <p:txBody>
          <a:bodyPr vert="horz" lIns="91440" tIns="45720" rIns="91440" bIns="45720" rtlCol="0" anchor="ctr">
            <a:normAutofit fontScale="90000"/>
          </a:bodyPr>
          <a:lstStyle/>
          <a:p>
            <a:r>
              <a:rPr lang="en-US" sz="4000" b="1" kern="1200" dirty="0">
                <a:solidFill>
                  <a:schemeClr val="tx1"/>
                </a:solidFill>
                <a:effectLst/>
                <a:latin typeface="+mj-lt"/>
                <a:ea typeface="+mj-ea"/>
                <a:cs typeface="+mj-cs"/>
              </a:rPr>
              <a:t>Navigating Through the Module</a:t>
            </a:r>
            <a:endParaRPr lang="en-US" sz="4000" b="1" u="sng" kern="1200" dirty="0">
              <a:solidFill>
                <a:schemeClr val="tx1"/>
              </a:solidFill>
              <a:latin typeface="+mj-lt"/>
              <a:ea typeface="+mj-ea"/>
              <a:cs typeface="+mj-cs"/>
            </a:endParaRPr>
          </a:p>
        </p:txBody>
      </p:sp>
      <p:sp>
        <p:nvSpPr>
          <p:cNvPr id="10"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3E4C9C7-42E2-4684-819D-185BA2147A68}"/>
              </a:ext>
            </a:extLst>
          </p:cNvPr>
          <p:cNvSpPr txBox="1"/>
          <p:nvPr/>
        </p:nvSpPr>
        <p:spPr>
          <a:xfrm>
            <a:off x="247351" y="2281904"/>
            <a:ext cx="4079142" cy="3639684"/>
          </a:xfrm>
          <a:prstGeom prst="rect">
            <a:avLst/>
          </a:prstGeom>
        </p:spPr>
        <p:txBody>
          <a:bodyPr vert="horz" lIns="91440" tIns="45720" rIns="91440" bIns="45720" rtlCol="0" anchor="ctr">
            <a:noAutofit/>
          </a:bodyPr>
          <a:lstStyle/>
          <a:p>
            <a:pPr marL="285750" indent="-228600">
              <a:lnSpc>
                <a:spcPct val="90000"/>
              </a:lnSpc>
              <a:spcAft>
                <a:spcPts val="800"/>
              </a:spcAft>
              <a:buFont typeface="Arial" panose="020B0604020202020204" pitchFamily="34" charset="0"/>
              <a:buChar char="•"/>
            </a:pPr>
            <a:r>
              <a:rPr lang="en-US" sz="2400" b="1" dirty="0">
                <a:solidFill>
                  <a:srgbClr val="FFFFFF"/>
                </a:solidFill>
                <a:effectLst/>
              </a:rPr>
              <a:t>COMPLETION OF ACTIVITIES </a:t>
            </a:r>
            <a:r>
              <a:rPr lang="en-US" sz="2400" dirty="0">
                <a:solidFill>
                  <a:srgbClr val="FFFFFF"/>
                </a:solidFill>
                <a:effectLst/>
              </a:rPr>
              <a:t>will </a:t>
            </a:r>
            <a:r>
              <a:rPr lang="en-US" sz="2400" b="1" dirty="0">
                <a:solidFill>
                  <a:srgbClr val="FFFFFF"/>
                </a:solidFill>
                <a:effectLst/>
              </a:rPr>
              <a:t>EARN YOU MARKSAND BADGES </a:t>
            </a:r>
            <a:r>
              <a:rPr lang="en-US" sz="2400" dirty="0">
                <a:solidFill>
                  <a:srgbClr val="FFFFFF"/>
                </a:solidFill>
                <a:effectLst/>
              </a:rPr>
              <a:t>towards the participation assessment element of the module. </a:t>
            </a:r>
          </a:p>
          <a:p>
            <a:pPr marL="285750" indent="-228600">
              <a:lnSpc>
                <a:spcPct val="90000"/>
              </a:lnSpc>
              <a:spcAft>
                <a:spcPts val="800"/>
              </a:spcAft>
              <a:buFont typeface="Arial" panose="020B0604020202020204" pitchFamily="34" charset="0"/>
              <a:buChar char="•"/>
            </a:pPr>
            <a:r>
              <a:rPr lang="en-US" sz="2400" dirty="0">
                <a:solidFill>
                  <a:srgbClr val="FFFFFF"/>
                </a:solidFill>
                <a:effectLst/>
              </a:rPr>
              <a:t>You will need to </a:t>
            </a:r>
            <a:r>
              <a:rPr lang="en-US" sz="2400" b="1" dirty="0">
                <a:solidFill>
                  <a:srgbClr val="FFFFFF"/>
                </a:solidFill>
                <a:effectLst/>
              </a:rPr>
              <a:t>p</a:t>
            </a:r>
            <a:r>
              <a:rPr lang="en-US" sz="2400" b="1" dirty="0">
                <a:solidFill>
                  <a:srgbClr val="FFFFFF"/>
                </a:solidFill>
              </a:rPr>
              <a:t>ost in the forum, blog and </a:t>
            </a:r>
            <a:r>
              <a:rPr lang="en-US" sz="2400" b="1" dirty="0" err="1">
                <a:solidFill>
                  <a:srgbClr val="FFFFFF"/>
                </a:solidFill>
              </a:rPr>
              <a:t>padlet</a:t>
            </a:r>
            <a:r>
              <a:rPr lang="en-US" sz="2400" dirty="0">
                <a:solidFill>
                  <a:srgbClr val="FFFFFF"/>
                </a:solidFill>
              </a:rPr>
              <a:t> when prompted to earn the rewards.</a:t>
            </a:r>
            <a:endParaRPr lang="en-US" sz="2400" dirty="0">
              <a:solidFill>
                <a:srgbClr val="FFFFFF"/>
              </a:solidFill>
              <a:effectLst/>
            </a:endParaRPr>
          </a:p>
        </p:txBody>
      </p:sp>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3088" y="2285353"/>
            <a:ext cx="5170711" cy="3779542"/>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026409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45395D-6BED-4F82-9213-51A5A1AA4513}"/>
              </a:ext>
            </a:extLst>
          </p:cNvPr>
          <p:cNvSpPr>
            <a:spLocks noGrp="1"/>
          </p:cNvSpPr>
          <p:nvPr>
            <p:ph type="title"/>
          </p:nvPr>
        </p:nvSpPr>
        <p:spPr>
          <a:xfrm>
            <a:off x="6978316" y="1431042"/>
            <a:ext cx="4055899" cy="3995916"/>
          </a:xfrm>
        </p:spPr>
        <p:txBody>
          <a:bodyPr anchor="ctr">
            <a:normAutofit/>
          </a:bodyPr>
          <a:lstStyle/>
          <a:p>
            <a:r>
              <a:rPr lang="en-GB"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Digital Badges</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8C643027-A580-437E-9884-7F1F545D2A73}"/>
              </a:ext>
            </a:extLst>
          </p:cNvPr>
          <p:cNvSpPr>
            <a:spLocks noGrp="1"/>
          </p:cNvSpPr>
          <p:nvPr>
            <p:ph idx="1"/>
          </p:nvPr>
        </p:nvSpPr>
        <p:spPr>
          <a:xfrm>
            <a:off x="373884" y="576852"/>
            <a:ext cx="6315248" cy="5981075"/>
          </a:xfrm>
          <a:ln w="12700">
            <a:solidFill>
              <a:schemeClr val="tx1"/>
            </a:solidFill>
          </a:ln>
        </p:spPr>
        <p:txBody>
          <a:bodyPr anchor="ctr">
            <a:normAutofit lnSpcReduction="10000"/>
          </a:bodyPr>
          <a:lstStyle/>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White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engaging with essential documents (Intro and Handbook)</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Learning Engagement: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Students have viewed the learning packages in full. </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Learning Blogger: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Students have completed the specified no. of posts</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Learning Discussion: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Students have completed the specified no of posts and replies</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Orange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1</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Blue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2</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Yellow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3</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Green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Unit 4</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Brown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in the module.</a:t>
            </a:r>
          </a:p>
          <a:p>
            <a:pPr>
              <a:spcAft>
                <a:spcPts val="800"/>
              </a:spcAft>
            </a:pPr>
            <a:r>
              <a:rPr lang="en-GB" sz="1800" b="1"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Black Belt: </a:t>
            </a:r>
            <a:r>
              <a:rPr lang="en-GB" sz="18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For completion of all learning activities and assessment in the module.</a:t>
            </a:r>
          </a:p>
        </p:txBody>
      </p:sp>
    </p:spTree>
    <p:extLst>
      <p:ext uri="{BB962C8B-B14F-4D97-AF65-F5344CB8AC3E}">
        <p14:creationId xmlns:p14="http://schemas.microsoft.com/office/powerpoint/2010/main" val="46134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b="1" kern="1200" dirty="0">
                <a:solidFill>
                  <a:srgbClr val="FFFFFF"/>
                </a:solidFill>
                <a:latin typeface="+mj-lt"/>
                <a:ea typeface="+mj-ea"/>
                <a:cs typeface="+mj-cs"/>
              </a:rPr>
              <a:t>This week’s Activities &amp; Assignment task:</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167272" y="591343"/>
            <a:ext cx="7526977" cy="5023392"/>
          </a:xfrm>
        </p:spPr>
        <p:txBody>
          <a:bodyPr vert="horz" lIns="91440" tIns="45720" rIns="91440" bIns="45720" rtlCol="0" anchor="ctr">
            <a:normAutofit/>
          </a:bodyPr>
          <a:lstStyle/>
          <a:p>
            <a:r>
              <a:rPr lang="en-US" sz="3600" b="1" dirty="0"/>
              <a:t>Unit 1:</a:t>
            </a:r>
            <a:endParaRPr lang="en-US" sz="4400" b="1" dirty="0">
              <a:solidFill>
                <a:srgbClr val="FF0000"/>
              </a:solidFill>
              <a:highlight>
                <a:srgbClr val="FFFF00"/>
              </a:highlight>
            </a:endParaRPr>
          </a:p>
          <a:p>
            <a:pPr marL="719138" indent="-547688">
              <a:buFont typeface="+mj-lt"/>
              <a:buAutoNum type="arabicPeriod"/>
            </a:pPr>
            <a:r>
              <a:rPr lang="en-US" sz="3600" b="1" dirty="0"/>
              <a:t>Topic 1: approx. 2.5hrs.</a:t>
            </a:r>
            <a:endParaRPr lang="en-US" sz="3200" b="1" dirty="0"/>
          </a:p>
          <a:p>
            <a:pPr marL="719138" indent="-547688">
              <a:buFont typeface="+mj-lt"/>
              <a:buAutoNum type="arabicPeriod"/>
            </a:pPr>
            <a:r>
              <a:rPr lang="en-US" sz="3600" b="1" dirty="0"/>
              <a:t>Topic 2: approx. 2.5hrs.</a:t>
            </a:r>
            <a:endParaRPr lang="en-US" sz="3200" b="1" dirty="0"/>
          </a:p>
          <a:p>
            <a:pPr marL="742950" indent="-561975">
              <a:buFont typeface="+mj-lt"/>
              <a:buAutoNum type="arabicPeriod"/>
            </a:pPr>
            <a:r>
              <a:rPr lang="en-US" sz="3600" b="1" dirty="0"/>
              <a:t>Start</a:t>
            </a:r>
            <a:r>
              <a:rPr lang="en-US" sz="3600" dirty="0"/>
              <a:t> </a:t>
            </a:r>
            <a:r>
              <a:rPr lang="en-US" sz="3600" b="1" dirty="0"/>
              <a:t>Task 1 Assignment 1.</a:t>
            </a:r>
          </a:p>
          <a:p>
            <a:pPr marL="180975"/>
            <a:r>
              <a:rPr lang="en-US" sz="3600" b="1" dirty="0"/>
              <a:t>Note: </a:t>
            </a:r>
            <a:r>
              <a:rPr lang="en-US" sz="3600" b="1" dirty="0">
                <a:solidFill>
                  <a:srgbClr val="FF0000"/>
                </a:solidFill>
                <a:highlight>
                  <a:srgbClr val="FFFF00"/>
                </a:highlight>
              </a:rPr>
              <a:t>These can be found on Moodle.</a:t>
            </a:r>
          </a:p>
        </p:txBody>
      </p:sp>
      <p:sp>
        <p:nvSpPr>
          <p:cNvPr id="2" name="TextBox 1">
            <a:extLst>
              <a:ext uri="{FF2B5EF4-FFF2-40B4-BE49-F238E27FC236}">
                <a16:creationId xmlns:a16="http://schemas.microsoft.com/office/drawing/2014/main" id="{78505289-923B-4162-897E-F588058E5D69}"/>
              </a:ext>
            </a:extLst>
          </p:cNvPr>
          <p:cNvSpPr txBox="1"/>
          <p:nvPr/>
        </p:nvSpPr>
        <p:spPr>
          <a:xfrm>
            <a:off x="166914" y="580343"/>
            <a:ext cx="5996770" cy="1446550"/>
          </a:xfrm>
          <a:prstGeom prst="rect">
            <a:avLst/>
          </a:prstGeom>
          <a:noFill/>
        </p:spPr>
        <p:txBody>
          <a:bodyPr wrap="none" rtlCol="0">
            <a:spAutoFit/>
          </a:bodyPr>
          <a:lstStyle/>
          <a:p>
            <a:r>
              <a:rPr lang="en-US" sz="4400" b="1" dirty="0">
                <a:solidFill>
                  <a:srgbClr val="FF0000"/>
                </a:solidFill>
                <a:highlight>
                  <a:srgbClr val="FFFF00"/>
                </a:highlight>
              </a:rPr>
              <a:t>Schedule in your diary \/</a:t>
            </a:r>
          </a:p>
          <a:p>
            <a:endParaRPr lang="en-GB" sz="4400" dirty="0"/>
          </a:p>
        </p:txBody>
      </p:sp>
    </p:spTree>
    <p:extLst>
      <p:ext uri="{BB962C8B-B14F-4D97-AF65-F5344CB8AC3E}">
        <p14:creationId xmlns:p14="http://schemas.microsoft.com/office/powerpoint/2010/main" val="32857342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b="1" kern="1200" dirty="0">
                <a:solidFill>
                  <a:srgbClr val="FF0000"/>
                </a:solidFill>
                <a:highlight>
                  <a:srgbClr val="FFFF00"/>
                </a:highlight>
                <a:latin typeface="+mj-lt"/>
                <a:ea typeface="+mj-ea"/>
                <a:cs typeface="+mj-cs"/>
              </a:rPr>
              <a:t>Go to Moodle and complete the following for next week.</a:t>
            </a:r>
          </a:p>
        </p:txBody>
      </p:sp>
      <p:sp>
        <p:nvSpPr>
          <p:cNvPr id="3" name="TextBox 2">
            <a:extLst>
              <a:ext uri="{FF2B5EF4-FFF2-40B4-BE49-F238E27FC236}">
                <a16:creationId xmlns:a16="http://schemas.microsoft.com/office/drawing/2014/main" id="{74C4A6F2-EF4E-4D1D-8853-9231B65E61D8}"/>
              </a:ext>
            </a:extLst>
          </p:cNvPr>
          <p:cNvSpPr txBox="1"/>
          <p:nvPr/>
        </p:nvSpPr>
        <p:spPr>
          <a:xfrm>
            <a:off x="754743" y="645674"/>
            <a:ext cx="1472263" cy="830997"/>
          </a:xfrm>
          <a:prstGeom prst="rect">
            <a:avLst/>
          </a:prstGeom>
          <a:noFill/>
        </p:spPr>
        <p:txBody>
          <a:bodyPr wrap="none" rtlCol="0">
            <a:spAutoFit/>
          </a:bodyPr>
          <a:lstStyle/>
          <a:p>
            <a:r>
              <a:rPr lang="en-US" sz="4800" b="1" kern="1200" dirty="0">
                <a:latin typeface="+mj-lt"/>
                <a:ea typeface="+mj-ea"/>
                <a:cs typeface="+mj-cs"/>
              </a:rPr>
              <a:t>Next:</a:t>
            </a:r>
            <a:endParaRPr lang="en-GB" sz="4800" dirty="0"/>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4051157" y="1476671"/>
            <a:ext cx="7836043" cy="3814964"/>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1:</a:t>
            </a:r>
            <a:endParaRPr lang="en-US" sz="3600" b="1" dirty="0">
              <a:solidFill>
                <a:srgbClr val="FF0000"/>
              </a:solidFill>
              <a:highlight>
                <a:srgbClr val="FFFF00"/>
              </a:highlight>
            </a:endParaRPr>
          </a:p>
          <a:p>
            <a:pPr marL="719138" indent="-547688">
              <a:buFont typeface="+mj-lt"/>
              <a:buAutoNum type="arabicPeriod"/>
            </a:pPr>
            <a:r>
              <a:rPr lang="en-US" sz="3600" b="1" dirty="0"/>
              <a:t>Topic 1: Approx. 2.5hrs.</a:t>
            </a:r>
          </a:p>
          <a:p>
            <a:pPr marL="719138" indent="-547688">
              <a:buFont typeface="+mj-lt"/>
              <a:buAutoNum type="arabicPeriod"/>
            </a:pPr>
            <a:r>
              <a:rPr lang="en-US" sz="3600" b="1" dirty="0"/>
              <a:t>Topic 2: Approx. 2.5hrs.</a:t>
            </a:r>
          </a:p>
          <a:p>
            <a:pPr marL="742950" indent="-561975">
              <a:buFont typeface="+mj-lt"/>
              <a:buAutoNum type="arabicPeriod"/>
            </a:pPr>
            <a:r>
              <a:rPr lang="en-US" sz="3600" b="1" dirty="0"/>
              <a:t>Start</a:t>
            </a:r>
            <a:r>
              <a:rPr lang="en-US" sz="3600" dirty="0"/>
              <a:t> </a:t>
            </a:r>
            <a:r>
              <a:rPr lang="en-US" sz="3600" b="1" dirty="0"/>
              <a:t>Task 1 in Assignment 1.</a:t>
            </a:r>
          </a:p>
        </p:txBody>
      </p:sp>
    </p:spTree>
    <p:extLst>
      <p:ext uri="{BB962C8B-B14F-4D97-AF65-F5344CB8AC3E}">
        <p14:creationId xmlns:p14="http://schemas.microsoft.com/office/powerpoint/2010/main" val="2110399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Note: For more information about the module please read the ‘</a:t>
            </a:r>
            <a:r>
              <a:rPr lang="en-US" sz="2000" b="1" dirty="0">
                <a:solidFill>
                  <a:srgbClr val="FFFFFF"/>
                </a:solidFill>
              </a:rPr>
              <a:t>Module introduction</a:t>
            </a:r>
            <a:r>
              <a:rPr lang="en-US" sz="2000" dirty="0">
                <a:solidFill>
                  <a:srgbClr val="FFFFFF"/>
                </a:solidFill>
              </a:rPr>
              <a:t>’ document in the ‘Welcome and Information’ section on Moodle.</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81913310-EB65-4F3D-86D6-94F4666EBBFD}"/>
              </a:ext>
            </a:extLst>
          </p:cNvPr>
          <p:cNvSpPr>
            <a:spLocks noGrp="1"/>
          </p:cNvSpPr>
          <p:nvPr>
            <p:ph idx="1"/>
          </p:nvPr>
        </p:nvSpPr>
        <p:spPr/>
        <p:txBody>
          <a:bodyPr/>
          <a:lstStyle/>
          <a:p>
            <a:r>
              <a:rPr lang="en-GB" dirty="0"/>
              <a:t>Next.</a:t>
            </a:r>
          </a:p>
        </p:txBody>
      </p:sp>
    </p:spTree>
    <p:extLst>
      <p:ext uri="{BB962C8B-B14F-4D97-AF65-F5344CB8AC3E}">
        <p14:creationId xmlns:p14="http://schemas.microsoft.com/office/powerpoint/2010/main" val="3904857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01CD0-AAF2-45E3-82DF-D6FDBE818721}"/>
              </a:ext>
            </a:extLst>
          </p:cNvPr>
          <p:cNvSpPr>
            <a:spLocks noGrp="1"/>
          </p:cNvSpPr>
          <p:nvPr>
            <p:ph type="title"/>
          </p:nvPr>
        </p:nvSpPr>
        <p:spPr>
          <a:xfrm>
            <a:off x="838200" y="365125"/>
            <a:ext cx="10515600" cy="1325563"/>
          </a:xfrm>
        </p:spPr>
        <p:txBody>
          <a:bodyPr>
            <a:normAutofit/>
          </a:bodyPr>
          <a:lstStyle/>
          <a:p>
            <a:pPr algn="ctr"/>
            <a:r>
              <a:rPr lang="en-GB" b="1"/>
              <a:t>Introduction</a:t>
            </a:r>
          </a:p>
        </p:txBody>
      </p:sp>
      <p:graphicFrame>
        <p:nvGraphicFramePr>
          <p:cNvPr id="5" name="Content Placeholder 2">
            <a:extLst>
              <a:ext uri="{FF2B5EF4-FFF2-40B4-BE49-F238E27FC236}">
                <a16:creationId xmlns:a16="http://schemas.microsoft.com/office/drawing/2014/main" id="{953F4AD6-07A6-4647-9A52-82B7D1C8119B}"/>
              </a:ext>
            </a:extLst>
          </p:cNvPr>
          <p:cNvGraphicFramePr>
            <a:graphicFrameLocks noGrp="1"/>
          </p:cNvGraphicFramePr>
          <p:nvPr>
            <p:ph idx="1"/>
          </p:nvPr>
        </p:nvGraphicFramePr>
        <p:xfrm>
          <a:off x="892628" y="1516743"/>
          <a:ext cx="10461171" cy="4660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13430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b="1" kern="1200">
                <a:solidFill>
                  <a:schemeClr val="tx1"/>
                </a:solidFill>
                <a:latin typeface="+mj-lt"/>
                <a:ea typeface="+mj-ea"/>
                <a:cs typeface="+mj-cs"/>
              </a:rPr>
              <a:t>Badges</a:t>
            </a:r>
          </a:p>
        </p:txBody>
      </p:sp>
      <p:sp>
        <p:nvSpPr>
          <p:cNvPr id="3" name="TextBox 2">
            <a:extLst>
              <a:ext uri="{FF2B5EF4-FFF2-40B4-BE49-F238E27FC236}">
                <a16:creationId xmlns:a16="http://schemas.microsoft.com/office/drawing/2014/main" id="{83E4C9C7-42E2-4684-819D-185BA2147A68}"/>
              </a:ext>
            </a:extLst>
          </p:cNvPr>
          <p:cNvSpPr txBox="1"/>
          <p:nvPr/>
        </p:nvSpPr>
        <p:spPr>
          <a:xfrm>
            <a:off x="648930" y="2075543"/>
            <a:ext cx="3787668" cy="3785419"/>
          </a:xfrm>
          <a:prstGeom prst="rect">
            <a:avLst/>
          </a:prstGeom>
        </p:spPr>
        <p:txBody>
          <a:bodyPr vert="horz" lIns="91440" tIns="45720" rIns="91440" bIns="45720" rtlCol="0">
            <a:normAutofit/>
          </a:bodyPr>
          <a:lstStyle/>
          <a:p>
            <a:pPr>
              <a:lnSpc>
                <a:spcPct val="90000"/>
              </a:lnSpc>
              <a:spcAft>
                <a:spcPts val="600"/>
              </a:spcAft>
            </a:pPr>
            <a:r>
              <a:rPr lang="en-US" sz="2400" dirty="0">
                <a:effectLst/>
              </a:rPr>
              <a:t>In this module there are badges for you to collect. E.g.</a:t>
            </a:r>
          </a:p>
          <a:p>
            <a:pPr marL="342900" indent="-228600">
              <a:lnSpc>
                <a:spcPct val="90000"/>
              </a:lnSpc>
              <a:spcAft>
                <a:spcPts val="600"/>
              </a:spcAft>
              <a:buFont typeface="Arial" panose="020B0604020202020204" pitchFamily="34" charset="0"/>
              <a:buChar char="•"/>
            </a:pPr>
            <a:r>
              <a:rPr lang="en-US" sz="2400" dirty="0"/>
              <a:t>The </a:t>
            </a:r>
            <a:r>
              <a:rPr lang="en-US" sz="2400" b="1" dirty="0"/>
              <a:t>Discussion badge</a:t>
            </a:r>
            <a:r>
              <a:rPr lang="en-US" sz="2400" dirty="0"/>
              <a:t>.</a:t>
            </a:r>
          </a:p>
          <a:p>
            <a:pPr marL="342900" indent="-228600">
              <a:lnSpc>
                <a:spcPct val="90000"/>
              </a:lnSpc>
              <a:spcAft>
                <a:spcPts val="600"/>
              </a:spcAft>
              <a:buFont typeface="Arial" panose="020B0604020202020204" pitchFamily="34" charset="0"/>
              <a:buChar char="•"/>
            </a:pPr>
            <a:r>
              <a:rPr lang="en-US" sz="2400" dirty="0">
                <a:effectLst/>
              </a:rPr>
              <a:t>The </a:t>
            </a:r>
            <a:r>
              <a:rPr lang="en-US" sz="2400" b="1" dirty="0">
                <a:effectLst/>
              </a:rPr>
              <a:t>Engagement badge</a:t>
            </a:r>
            <a:r>
              <a:rPr lang="en-US" sz="2400" dirty="0">
                <a:effectLst/>
              </a:rPr>
              <a:t>.</a:t>
            </a:r>
          </a:p>
          <a:p>
            <a:pPr marL="342900" indent="-228600">
              <a:lnSpc>
                <a:spcPct val="90000"/>
              </a:lnSpc>
              <a:spcAft>
                <a:spcPts val="600"/>
              </a:spcAft>
              <a:buFont typeface="Arial" panose="020B0604020202020204" pitchFamily="34" charset="0"/>
              <a:buChar char="•"/>
            </a:pPr>
            <a:r>
              <a:rPr lang="en-US" sz="2400" dirty="0"/>
              <a:t>The </a:t>
            </a:r>
            <a:r>
              <a:rPr lang="en-US" sz="2400" b="1" dirty="0"/>
              <a:t>Blog badge</a:t>
            </a:r>
            <a:r>
              <a:rPr lang="en-US" sz="2400" dirty="0"/>
              <a:t>.</a:t>
            </a:r>
            <a:endParaRPr lang="en-US" sz="2400" dirty="0">
              <a:effectLst/>
            </a:endParaRPr>
          </a:p>
          <a:p>
            <a:pPr indent="-228600">
              <a:lnSpc>
                <a:spcPct val="90000"/>
              </a:lnSpc>
              <a:spcAft>
                <a:spcPts val="600"/>
              </a:spcAft>
              <a:buFont typeface="Arial" panose="020B0604020202020204" pitchFamily="34" charset="0"/>
              <a:buChar char="•"/>
            </a:pPr>
            <a:endParaRPr lang="en-US" sz="2400" dirty="0"/>
          </a:p>
        </p:txBody>
      </p:sp>
      <p:grpSp>
        <p:nvGrpSpPr>
          <p:cNvPr id="8" name="Group 7">
            <a:extLst>
              <a:ext uri="{FF2B5EF4-FFF2-40B4-BE49-F238E27FC236}">
                <a16:creationId xmlns:a16="http://schemas.microsoft.com/office/drawing/2014/main" id="{E45997D5-DF3B-4BDA-8B4B-D84FED075BE5}"/>
              </a:ext>
            </a:extLst>
          </p:cNvPr>
          <p:cNvGrpSpPr/>
          <p:nvPr/>
        </p:nvGrpSpPr>
        <p:grpSpPr>
          <a:xfrm>
            <a:off x="5405862" y="723704"/>
            <a:ext cx="6019331" cy="4463917"/>
            <a:chOff x="4013909" y="554597"/>
            <a:chExt cx="7751928" cy="5748805"/>
          </a:xfrm>
        </p:grpSpPr>
        <p:pic>
          <p:nvPicPr>
            <p:cNvPr id="5" name="Picture 4" descr="3 Badges to collect. Please see Module introduction document in Moodle for more information.">
              <a:extLst>
                <a:ext uri="{FF2B5EF4-FFF2-40B4-BE49-F238E27FC236}">
                  <a16:creationId xmlns:a16="http://schemas.microsoft.com/office/drawing/2014/main" id="{3E9FEC60-28D7-4BAA-8941-9E34317DFF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3909" y="554597"/>
              <a:ext cx="7751928" cy="5748805"/>
            </a:xfrm>
            <a:prstGeom prst="rect">
              <a:avLst/>
            </a:prstGeom>
          </p:spPr>
        </p:pic>
        <p:sp>
          <p:nvSpPr>
            <p:cNvPr id="6" name="TextBox 5">
              <a:extLst>
                <a:ext uri="{FF2B5EF4-FFF2-40B4-BE49-F238E27FC236}">
                  <a16:creationId xmlns:a16="http://schemas.microsoft.com/office/drawing/2014/main" id="{C559D39A-85D7-4F62-8FDB-43945FB5714D}"/>
                </a:ext>
              </a:extLst>
            </p:cNvPr>
            <p:cNvSpPr txBox="1"/>
            <p:nvPr/>
          </p:nvSpPr>
          <p:spPr>
            <a:xfrm>
              <a:off x="4013909" y="554597"/>
              <a:ext cx="1172500" cy="369332"/>
            </a:xfrm>
            <a:prstGeom prst="rect">
              <a:avLst/>
            </a:prstGeom>
            <a:noFill/>
          </p:spPr>
          <p:txBody>
            <a:bodyPr wrap="none" rtlCol="0">
              <a:normAutofit/>
            </a:bodyPr>
            <a:lstStyle/>
            <a:p>
              <a:pPr>
                <a:lnSpc>
                  <a:spcPct val="90000"/>
                </a:lnSpc>
                <a:spcAft>
                  <a:spcPts val="600"/>
                </a:spcAft>
              </a:pPr>
              <a:r>
                <a:rPr lang="en-GB" sz="1300" dirty="0">
                  <a:solidFill>
                    <a:schemeClr val="bg1"/>
                  </a:solidFill>
                </a:rPr>
                <a:t>More info:</a:t>
              </a:r>
            </a:p>
          </p:txBody>
        </p:sp>
      </p:grpSp>
      <p:sp>
        <p:nvSpPr>
          <p:cNvPr id="9" name="TextBox 8">
            <a:extLst>
              <a:ext uri="{FF2B5EF4-FFF2-40B4-BE49-F238E27FC236}">
                <a16:creationId xmlns:a16="http://schemas.microsoft.com/office/drawing/2014/main" id="{FF1FA5E6-7900-41C8-972E-E566DE71586A}"/>
              </a:ext>
            </a:extLst>
          </p:cNvPr>
          <p:cNvSpPr txBox="1"/>
          <p:nvPr/>
        </p:nvSpPr>
        <p:spPr>
          <a:xfrm>
            <a:off x="5372300" y="5187621"/>
            <a:ext cx="6335486" cy="1169551"/>
          </a:xfrm>
          <a:prstGeom prst="rect">
            <a:avLst/>
          </a:prstGeom>
          <a:noFill/>
        </p:spPr>
        <p:txBody>
          <a:bodyPr wrap="square" rtlCol="0">
            <a:spAutoFit/>
          </a:bodyPr>
          <a:lstStyle/>
          <a:p>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By collecting all 3 badges you will be awarded FULL MARKS for the participation element of the assessment. Don’t worry if you don’t manage to collect all the badges, you will still be awarded marks based on your level of contribution to the activities.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solidFill>
                <a:schemeClr val="bg1"/>
              </a:solidFill>
            </a:endParaRPr>
          </a:p>
        </p:txBody>
      </p:sp>
    </p:spTree>
    <p:extLst>
      <p:ext uri="{BB962C8B-B14F-4D97-AF65-F5344CB8AC3E}">
        <p14:creationId xmlns:p14="http://schemas.microsoft.com/office/powerpoint/2010/main" val="9483331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TotalTime>
  <Words>1294</Words>
  <Application>Microsoft Office PowerPoint</Application>
  <PresentationFormat>Widescreen</PresentationFormat>
  <Paragraphs>144</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Roboto</vt:lpstr>
      <vt:lpstr>Symbol</vt:lpstr>
      <vt:lpstr>Wingdings</vt:lpstr>
      <vt:lpstr>Office Theme</vt:lpstr>
      <vt:lpstr>L4: Learning in the Digital Era</vt:lpstr>
      <vt:lpstr>The aim of the module is:</vt:lpstr>
      <vt:lpstr>Personal &amp; Professional development</vt:lpstr>
      <vt:lpstr>Top tip: Fav. Biscuits &amp; Beverage</vt:lpstr>
      <vt:lpstr>Module L&amp;T Strategy</vt:lpstr>
      <vt:lpstr>Module consists of 4 Units</vt:lpstr>
      <vt:lpstr>Module Structure</vt:lpstr>
      <vt:lpstr>Module Structure</vt:lpstr>
      <vt:lpstr>Module Assessment</vt:lpstr>
      <vt:lpstr>Assignment  1 &amp; 2 location.</vt:lpstr>
      <vt:lpstr>Assignment 1</vt:lpstr>
      <vt:lpstr>Assignment 2</vt:lpstr>
      <vt:lpstr>Focus: Assignment 1</vt:lpstr>
      <vt:lpstr>IMPORTANT: Schedule the following time in your diary. </vt:lpstr>
      <vt:lpstr>The Key to Success</vt:lpstr>
      <vt:lpstr>Navigating Through the Module</vt:lpstr>
      <vt:lpstr>Navigating Through the Module</vt:lpstr>
      <vt:lpstr>Digital Badges</vt:lpstr>
      <vt:lpstr>This week’s Activities &amp; Assignment task:</vt:lpstr>
      <vt:lpstr>Go to Moodle and complete the following for next week.</vt:lpstr>
      <vt:lpstr>Register.</vt:lpstr>
      <vt:lpstr> Questions.</vt:lpstr>
      <vt:lpstr>The End.</vt:lpstr>
      <vt:lpstr>Archive slides</vt:lpstr>
      <vt:lpstr>Introduction</vt:lpstr>
      <vt:lpstr>Badges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5</cp:revision>
  <dcterms:created xsi:type="dcterms:W3CDTF">2020-09-27T14:26:37Z</dcterms:created>
  <dcterms:modified xsi:type="dcterms:W3CDTF">2020-09-29T11:27:53Z</dcterms:modified>
</cp:coreProperties>
</file>