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2" r:id="rId4"/>
    <p:sldId id="258" r:id="rId5"/>
    <p:sldId id="264" r:id="rId6"/>
    <p:sldId id="267" r:id="rId7"/>
    <p:sldId id="266" r:id="rId8"/>
    <p:sldId id="265" r:id="rId9"/>
    <p:sldId id="261" r:id="rId10"/>
    <p:sldId id="268"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3" d="100"/>
          <a:sy n="83" d="100"/>
        </p:scale>
        <p:origin x="48" y="15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3DEB4709-12F9-424E-8452-EE4C9A9A839F}"/>
    <pc:docChg chg="custSel addSld modSld">
      <pc:chgData name="Laura Knight" userId="fcc6b1b8-7f69-4c06-9fd3-1a1553b3cd99" providerId="ADAL" clId="{3DEB4709-12F9-424E-8452-EE4C9A9A839F}" dt="2022-02-28T10:49:07.351" v="19" actId="403"/>
      <pc:docMkLst>
        <pc:docMk/>
      </pc:docMkLst>
      <pc:sldChg chg="delSp modSp new mod modNotesTx">
        <pc:chgData name="Laura Knight" userId="fcc6b1b8-7f69-4c06-9fd3-1a1553b3cd99" providerId="ADAL" clId="{3DEB4709-12F9-424E-8452-EE4C9A9A839F}" dt="2022-02-28T10:49:07.351" v="19" actId="403"/>
        <pc:sldMkLst>
          <pc:docMk/>
          <pc:sldMk cId="3809666715" sldId="269"/>
        </pc:sldMkLst>
        <pc:spChg chg="del mod">
          <ac:chgData name="Laura Knight" userId="fcc6b1b8-7f69-4c06-9fd3-1a1553b3cd99" providerId="ADAL" clId="{3DEB4709-12F9-424E-8452-EE4C9A9A839F}" dt="2022-02-28T10:48:49.021" v="4" actId="478"/>
          <ac:spMkLst>
            <pc:docMk/>
            <pc:sldMk cId="3809666715" sldId="269"/>
            <ac:spMk id="2" creationId="{3C2B3D38-F01B-422A-AA4C-92632BB1A0FE}"/>
          </ac:spMkLst>
        </pc:spChg>
        <pc:spChg chg="mod">
          <ac:chgData name="Laura Knight" userId="fcc6b1b8-7f69-4c06-9fd3-1a1553b3cd99" providerId="ADAL" clId="{3DEB4709-12F9-424E-8452-EE4C9A9A839F}" dt="2022-02-28T10:49:07.351" v="19" actId="403"/>
          <ac:spMkLst>
            <pc:docMk/>
            <pc:sldMk cId="3809666715" sldId="269"/>
            <ac:spMk id="3" creationId="{DA96FCA7-D52F-4BDE-8B10-B3A9025BF9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427DD-223E-44A4-950B-BB9D548FF007}" type="datetimeFigureOut">
              <a:rPr lang="en-GB"/>
              <a:t>28/02/2022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E166A2-B065-431F-AB20-C315A36A4C82}" type="slidenum">
              <a:rPr lang="en-GB"/>
              <a:t>‹#›</a:t>
            </a:fld>
            <a:endParaRPr lang="en-GB"/>
          </a:p>
        </p:txBody>
      </p:sp>
    </p:spTree>
    <p:extLst>
      <p:ext uri="{BB962C8B-B14F-4D97-AF65-F5344CB8AC3E}">
        <p14:creationId xmlns:p14="http://schemas.microsoft.com/office/powerpoint/2010/main" val="3339913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pccs.police.uk/media/1446/south-wales-police-and-crime-plan-final-eng.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vimeo.com/104437942"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questions-statements.parliament.uk/written-statements/detail/2020-07-22/HCWS416"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 - The Police and Justice Act 2006: passed main policing responsibiities to College of Policing in 2012</a:t>
            </a:r>
            <a:endParaRPr lang="en-US"/>
          </a:p>
          <a:p>
            <a:pPr>
              <a:lnSpc>
                <a:spcPct val="90000"/>
              </a:lnSpc>
              <a:spcBef>
                <a:spcPts val="1000"/>
              </a:spcBef>
            </a:pPr>
            <a:r>
              <a:rPr lang="en-GB"/>
              <a:t>- College of Policing – very much concerned with knowledge and education</a:t>
            </a:r>
            <a:endParaRPr lang="en-US"/>
          </a:p>
          <a:p>
            <a:pPr>
              <a:lnSpc>
                <a:spcPct val="90000"/>
              </a:lnSpc>
              <a:spcBef>
                <a:spcPts val="1000"/>
              </a:spcBef>
            </a:pPr>
            <a:r>
              <a:rPr lang="en-GB"/>
              <a:t>- Local supervision of police forces: PCC</a:t>
            </a:r>
            <a:endParaRPr lang="en-US"/>
          </a:p>
          <a:p>
            <a:pPr>
              <a:lnSpc>
                <a:spcPct val="90000"/>
              </a:lnSpc>
              <a:spcBef>
                <a:spcPts val="1000"/>
              </a:spcBef>
            </a:pPr>
            <a:r>
              <a:rPr lang="en-GB"/>
              <a:t>- Ministerial supervision of police forces: s.79 Police Reform and Social Responsibility Act 2011 – Home Secretary held accountable to parliament </a:t>
            </a:r>
            <a:endParaRPr lang="en-US"/>
          </a:p>
          <a:p>
            <a:pPr>
              <a:lnSpc>
                <a:spcPct val="90000"/>
              </a:lnSpc>
              <a:spcBef>
                <a:spcPts val="1000"/>
              </a:spcBef>
            </a:pPr>
            <a:r>
              <a:rPr lang="en-GB"/>
              <a:t>- Judicial supervision of police forces: Met Police Commissioner (ex parte Blackburn).Chief constables are challengeable in Courts H/E judiciary reluctant to intervene.</a:t>
            </a:r>
          </a:p>
        </p:txBody>
      </p:sp>
      <p:sp>
        <p:nvSpPr>
          <p:cNvPr id="4" name="Slide Number Placeholder 3"/>
          <p:cNvSpPr>
            <a:spLocks noGrp="1"/>
          </p:cNvSpPr>
          <p:nvPr>
            <p:ph type="sldNum" sz="quarter" idx="5"/>
          </p:nvPr>
        </p:nvSpPr>
        <p:spPr/>
        <p:txBody>
          <a:bodyPr/>
          <a:lstStyle/>
          <a:p>
            <a:fld id="{01E166A2-B065-431F-AB20-C315A36A4C82}" type="slidenum">
              <a:rPr lang="en-GB"/>
              <a:t>2</a:t>
            </a:fld>
            <a:endParaRPr lang="en-GB"/>
          </a:p>
        </p:txBody>
      </p:sp>
    </p:spTree>
    <p:extLst>
      <p:ext uri="{BB962C8B-B14F-4D97-AF65-F5344CB8AC3E}">
        <p14:creationId xmlns:p14="http://schemas.microsoft.com/office/powerpoint/2010/main" val="1206571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u="sng"/>
              <a:t>PACE (1984) - STOP AND SEARCH, ARREST, DETENTION</a:t>
            </a:r>
            <a:endParaRPr lang="en-US"/>
          </a:p>
          <a:p>
            <a:pPr>
              <a:lnSpc>
                <a:spcPct val="90000"/>
              </a:lnSpc>
              <a:spcBef>
                <a:spcPts val="1000"/>
              </a:spcBef>
            </a:pPr>
            <a:r>
              <a:rPr lang="en-GB"/>
              <a:t>S.2: Prior to a stop and search</a:t>
            </a:r>
            <a:endParaRPr lang="en-GB" dirty="0"/>
          </a:p>
          <a:p>
            <a:pPr>
              <a:lnSpc>
                <a:spcPct val="90000"/>
              </a:lnSpc>
              <a:spcBef>
                <a:spcPts val="1000"/>
              </a:spcBef>
            </a:pPr>
            <a:r>
              <a:rPr lang="en-GB"/>
              <a:t>- Problems with stop and search</a:t>
            </a:r>
            <a:endParaRPr lang="en-GB" dirty="0"/>
          </a:p>
          <a:p>
            <a:pPr>
              <a:lnSpc>
                <a:spcPct val="90000"/>
              </a:lnSpc>
              <a:spcBef>
                <a:spcPts val="1000"/>
              </a:spcBef>
            </a:pPr>
            <a:endParaRPr lang="en-GB" dirty="0"/>
          </a:p>
          <a:p>
            <a:pPr>
              <a:lnSpc>
                <a:spcPct val="90000"/>
              </a:lnSpc>
              <a:spcBef>
                <a:spcPts val="1000"/>
              </a:spcBef>
            </a:pPr>
            <a:r>
              <a:rPr lang="en-GB"/>
              <a:t>s.24: Powers of arrest: reasonable grounds to suspect an offence has been committed</a:t>
            </a:r>
            <a:endParaRPr lang="en-GB" dirty="0"/>
          </a:p>
          <a:p>
            <a:pPr>
              <a:lnSpc>
                <a:spcPct val="90000"/>
              </a:lnSpc>
              <a:spcBef>
                <a:spcPts val="1000"/>
              </a:spcBef>
            </a:pPr>
            <a:r>
              <a:rPr lang="en-GB"/>
              <a:t>s.25: Allows police to arrest if suspect name and address is false, suspect may cause injury to themselves or others or need to detain suspect to protect vuilnerable child or person</a:t>
            </a:r>
            <a:endParaRPr lang="en-GB" dirty="0"/>
          </a:p>
          <a:p>
            <a:pPr>
              <a:lnSpc>
                <a:spcPct val="90000"/>
              </a:lnSpc>
              <a:spcBef>
                <a:spcPts val="1000"/>
              </a:spcBef>
            </a:pPr>
            <a:r>
              <a:rPr lang="en-GB"/>
              <a:t>s.28: Lewis v Chief Constable of SW Constabulary [1991]</a:t>
            </a:r>
            <a:endParaRPr lang="en-US"/>
          </a:p>
          <a:p>
            <a:pPr>
              <a:lnSpc>
                <a:spcPct val="90000"/>
              </a:lnSpc>
              <a:spcBef>
                <a:spcPts val="1000"/>
              </a:spcBef>
            </a:pPr>
            <a:r>
              <a:rPr lang="en-GB"/>
              <a:t>Abassy v Met Police Commissioner [1990]</a:t>
            </a:r>
            <a:endParaRPr lang="en-US"/>
          </a:p>
          <a:p>
            <a:pPr>
              <a:lnSpc>
                <a:spcPct val="90000"/>
              </a:lnSpc>
              <a:spcBef>
                <a:spcPts val="1000"/>
              </a:spcBef>
            </a:pPr>
            <a:r>
              <a:rPr lang="en-GB"/>
              <a:t>Taylor v Chief Constable of Thames Valley Police [2004]</a:t>
            </a:r>
            <a:endParaRPr lang="en-GB" dirty="0"/>
          </a:p>
          <a:p>
            <a:pPr>
              <a:lnSpc>
                <a:spcPct val="90000"/>
              </a:lnSpc>
              <a:spcBef>
                <a:spcPts val="1000"/>
              </a:spcBef>
            </a:pPr>
            <a:r>
              <a:rPr lang="en-GB">
                <a:cs typeface="Calibri"/>
              </a:rPr>
              <a:t>Suspect arrested must be informed of reason at the time or as soon as is reasonably practicable after the arrest. The arrest will be unlawful until the reasons are given. The officer must only use clear terms which the suspect can understand.</a:t>
            </a:r>
            <a:endParaRPr lang="en-GB" dirty="0"/>
          </a:p>
          <a:p>
            <a:pPr>
              <a:lnSpc>
                <a:spcPct val="90000"/>
              </a:lnSpc>
              <a:spcBef>
                <a:spcPts val="1000"/>
              </a:spcBef>
            </a:pPr>
            <a:r>
              <a:rPr lang="en-GB" dirty="0"/>
              <a:t>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3</a:t>
            </a:fld>
            <a:endParaRPr lang="en-GB"/>
          </a:p>
        </p:txBody>
      </p:sp>
    </p:spTree>
    <p:extLst>
      <p:ext uri="{BB962C8B-B14F-4D97-AF65-F5344CB8AC3E}">
        <p14:creationId xmlns:p14="http://schemas.microsoft.com/office/powerpoint/2010/main" val="677639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https://www.apccs.police.uk/media/1446/south-wales-police-and-crime-plan-final-eng.pdf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5</a:t>
            </a:fld>
            <a:endParaRPr lang="en-GB"/>
          </a:p>
        </p:txBody>
      </p:sp>
    </p:spTree>
    <p:extLst>
      <p:ext uri="{BB962C8B-B14F-4D97-AF65-F5344CB8AC3E}">
        <p14:creationId xmlns:p14="http://schemas.microsoft.com/office/powerpoint/2010/main" val="709125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https://vimeo.com/104437942</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6</a:t>
            </a:fld>
            <a:endParaRPr lang="en-GB"/>
          </a:p>
        </p:txBody>
      </p:sp>
    </p:spTree>
    <p:extLst>
      <p:ext uri="{BB962C8B-B14F-4D97-AF65-F5344CB8AC3E}">
        <p14:creationId xmlns:p14="http://schemas.microsoft.com/office/powerpoint/2010/main" val="12629366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2017: Kents PCC Matthew Scott was given words of advice on how to park his car after her forgot to put his handbrake on, causing the vehicle to roll out of the car park. The car rolled backwards and crossed a footpath onto a grass verge, narrowly missing a lampost.</a:t>
            </a:r>
          </a:p>
          <a:p>
            <a:endParaRPr lang="en-US" dirty="0">
              <a:cs typeface="Calibri"/>
            </a:endParaRPr>
          </a:p>
          <a:p>
            <a:r>
              <a:rPr lang="en-US">
                <a:cs typeface="Calibri"/>
              </a:rPr>
              <a:t>2019: Cambridgeshire PCC Jason Ablewhite was forced to resign after he sent pictures of his private parts to a woman he met on a tour of his constabulary.</a:t>
            </a:r>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7</a:t>
            </a:fld>
            <a:endParaRPr lang="en-GB"/>
          </a:p>
        </p:txBody>
      </p:sp>
    </p:spTree>
    <p:extLst>
      <p:ext uri="{BB962C8B-B14F-4D97-AF65-F5344CB8AC3E}">
        <p14:creationId xmlns:p14="http://schemas.microsoft.com/office/powerpoint/2010/main" val="3618653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https://questions-statements.parliament.uk/written-statements/detail/2020-07-22/HCWS416</a:t>
            </a:r>
            <a:endParaRPr lang="en-US"/>
          </a:p>
          <a:p>
            <a:endParaRPr lang="en-US" dirty="0"/>
          </a:p>
          <a:p>
            <a:r>
              <a:rPr lang="en-US">
                <a:cs typeface="Calibri" panose="020F0502020204030204"/>
              </a:rPr>
              <a:t>22 July 2020: The Minister of State for Crime, Policing anf the Fire Service announced a two part review into the role of Police and Crime Commissioners.</a:t>
            </a:r>
          </a:p>
          <a:p>
            <a:endParaRPr lang="en-US" dirty="0">
              <a:cs typeface="Calibri" panose="020F0502020204030204"/>
            </a:endParaRPr>
          </a:p>
          <a:p>
            <a:r>
              <a:rPr lang="en-US">
                <a:cs typeface="Calibri" panose="020F0502020204030204"/>
              </a:rPr>
              <a:t>P</a:t>
            </a:r>
            <a:r>
              <a:rPr lang="en-US" b="1" u="sng">
                <a:cs typeface="Calibri" panose="020F0502020204030204"/>
              </a:rPr>
              <a:t>art one:</a:t>
            </a:r>
            <a:r>
              <a:rPr lang="en-US">
                <a:cs typeface="Calibri" panose="020F0502020204030204"/>
              </a:rPr>
              <a:t> </a:t>
            </a:r>
            <a:r>
              <a:rPr lang="en-US"/>
              <a:t>will commence in late July and report to the Home Secretary and myself by October 2020. It will be focussed on changes required to strengthen the model which, where possible, can be delivered ahead of the 2021 PCC elections. In particular, it will: consider how to strengthen the accountability, resilience, legitimacy and scrutiny mechanisms of the existing model to drive up standards; identify and share best practice across the sector; and examine the effectiveness of the relationship between PCCs and Chief Constables and the checks and balances currently in place.</a:t>
            </a:r>
            <a:endParaRPr lang="en-US" dirty="0">
              <a:cs typeface="Calibri" panose="020F0502020204030204"/>
            </a:endParaRPr>
          </a:p>
          <a:p>
            <a:endParaRPr lang="en-US" dirty="0">
              <a:cs typeface="Calibri" panose="020F0502020204030204"/>
            </a:endParaRPr>
          </a:p>
          <a:p>
            <a:r>
              <a:rPr lang="en-US" b="1" u="sng">
                <a:cs typeface="Calibri" panose="020F0502020204030204"/>
              </a:rPr>
              <a:t>Part two:</a:t>
            </a:r>
            <a:r>
              <a:rPr lang="en-US" dirty="0">
                <a:cs typeface="Calibri" panose="020F0502020204030204"/>
              </a:rPr>
              <a:t> </a:t>
            </a:r>
            <a:r>
              <a:rPr lang="en-US"/>
              <a:t> of the review will commence after the 2021 elections and will allow us to consider further ways to strengthen and expand the role of PCCs, including the role PCCs play in tackling re-offending to help reduce crime. It will focus on longer-term reforms and the potential for wider efficiencies to be made within the system with a view to implementation ahead of the 2024 elections.</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1E166A2-B065-431F-AB20-C315A36A4C82}" type="slidenum">
              <a:rPr lang="en-GB"/>
              <a:t>8</a:t>
            </a:fld>
            <a:endParaRPr lang="en-GB"/>
          </a:p>
        </p:txBody>
      </p:sp>
    </p:spTree>
    <p:extLst>
      <p:ext uri="{BB962C8B-B14F-4D97-AF65-F5344CB8AC3E}">
        <p14:creationId xmlns:p14="http://schemas.microsoft.com/office/powerpoint/2010/main" val="2294077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How long you can be held in custody</a:t>
            </a:r>
            <a:endParaRPr lang="en-US" dirty="0"/>
          </a:p>
          <a:p>
            <a:r>
              <a:rPr lang="en-GB" dirty="0"/>
              <a:t>The police can hold you for up to 24 hours before they have to charge you with a crime or release you.</a:t>
            </a:r>
            <a:endParaRPr lang="en-US" dirty="0"/>
          </a:p>
          <a:p>
            <a:r>
              <a:rPr lang="en-GB" dirty="0"/>
              <a:t>They can apply to hold you for up to 36 or 96 hours if you’re suspected of a serious crime, </a:t>
            </a:r>
            <a:r>
              <a:rPr lang="en-GB" dirty="0" err="1"/>
              <a:t>eg</a:t>
            </a:r>
            <a:r>
              <a:rPr lang="en-GB" dirty="0"/>
              <a:t> murder.</a:t>
            </a:r>
            <a:endParaRPr lang="en-US" dirty="0"/>
          </a:p>
          <a:p>
            <a:r>
              <a:rPr lang="en-GB" dirty="0"/>
              <a:t>You can be held without charge for up to 14 days If you’re arrested under the Terrorism Act.</a:t>
            </a:r>
            <a:endParaRPr lang="en-US"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01E166A2-B065-431F-AB20-C315A36A4C82}" type="slidenum">
              <a:rPr lang="en-GB"/>
              <a:t>9</a:t>
            </a:fld>
            <a:endParaRPr lang="en-GB"/>
          </a:p>
        </p:txBody>
      </p:sp>
    </p:spTree>
    <p:extLst>
      <p:ext uri="{BB962C8B-B14F-4D97-AF65-F5344CB8AC3E}">
        <p14:creationId xmlns:p14="http://schemas.microsoft.com/office/powerpoint/2010/main" val="1954742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s.24 PACE – Police officer must have reasonable grounds for suspicion: Ricky meets the description of the thief so this is satisfied.</a:t>
            </a:r>
          </a:p>
          <a:p>
            <a:r>
              <a:rPr lang="en-GB" sz="1200" kern="1200" dirty="0">
                <a:solidFill>
                  <a:schemeClr val="tx1"/>
                </a:solidFill>
                <a:effectLst/>
                <a:latin typeface="+mn-lt"/>
                <a:ea typeface="+mn-ea"/>
                <a:cs typeface="+mn-cs"/>
              </a:rPr>
              <a:t>s.2 PACE – Prior to stop and search, PC needed to state name and station attached too.</a:t>
            </a:r>
          </a:p>
          <a:p>
            <a:r>
              <a:rPr lang="en-GB" sz="1200" kern="1200" dirty="0">
                <a:solidFill>
                  <a:schemeClr val="tx1"/>
                </a:solidFill>
                <a:effectLst/>
                <a:latin typeface="+mn-lt"/>
                <a:ea typeface="+mn-ea"/>
                <a:cs typeface="+mn-cs"/>
              </a:rPr>
              <a:t>s. 28 PACE – Ricky needed to be told reasons for arrest. “I think you know why” does not satisfy this and arrest therefore unlawful until reasons given.</a:t>
            </a:r>
          </a:p>
          <a:p>
            <a:r>
              <a:rPr lang="en-GB" sz="1200" kern="1200" dirty="0" err="1">
                <a:solidFill>
                  <a:schemeClr val="tx1"/>
                </a:solidFill>
                <a:effectLst/>
                <a:latin typeface="+mn-lt"/>
                <a:ea typeface="+mn-ea"/>
                <a:cs typeface="+mn-cs"/>
              </a:rPr>
              <a:t>Abassy</a:t>
            </a:r>
            <a:r>
              <a:rPr lang="en-GB" sz="1200" kern="1200" dirty="0">
                <a:solidFill>
                  <a:schemeClr val="tx1"/>
                </a:solidFill>
                <a:effectLst/>
                <a:latin typeface="+mn-lt"/>
                <a:ea typeface="+mn-ea"/>
                <a:cs typeface="+mn-cs"/>
              </a:rPr>
              <a:t> v Met Police Com (1990)</a:t>
            </a:r>
          </a:p>
          <a:p>
            <a:r>
              <a:rPr lang="en-GB" sz="1200" kern="1200" dirty="0">
                <a:solidFill>
                  <a:schemeClr val="tx1"/>
                </a:solidFill>
                <a:effectLst/>
                <a:latin typeface="+mn-lt"/>
                <a:ea typeface="+mn-ea"/>
                <a:cs typeface="+mn-cs"/>
              </a:rPr>
              <a:t>Lewis v CC of South Wales Constabulary (1991)</a:t>
            </a:r>
          </a:p>
          <a:p>
            <a:r>
              <a:rPr lang="en-GB" sz="1200" kern="1200" dirty="0">
                <a:solidFill>
                  <a:schemeClr val="tx1"/>
                </a:solidFill>
                <a:effectLst/>
                <a:latin typeface="+mn-lt"/>
                <a:ea typeface="+mn-ea"/>
                <a:cs typeface="+mn-cs"/>
              </a:rPr>
              <a:t>Taylor v CC of Thames Valley Police (2004) </a:t>
            </a:r>
          </a:p>
          <a:p>
            <a:r>
              <a:rPr lang="en-GB" sz="1200" kern="1200" dirty="0">
                <a:solidFill>
                  <a:schemeClr val="tx1"/>
                </a:solidFill>
                <a:effectLst/>
                <a:latin typeface="+mn-lt"/>
                <a:ea typeface="+mn-ea"/>
                <a:cs typeface="+mn-cs"/>
              </a:rPr>
              <a:t>s. 30 PACE (Designated police station). Upon arriving at the designated station the Custody Officer followed correct procedures by explaining to Ricky why he had been arrested and that he was now to be detained for questioning. When an arrested person is brought to the police station the custody officer must tell him orally and in writing that he has the right to have someone informed of his arrest;</a:t>
            </a:r>
          </a:p>
          <a:p>
            <a:r>
              <a:rPr lang="en-GB" sz="1200" kern="1200" dirty="0">
                <a:solidFill>
                  <a:schemeClr val="tx1"/>
                </a:solidFill>
                <a:effectLst/>
                <a:latin typeface="+mn-lt"/>
                <a:ea typeface="+mn-ea"/>
                <a:cs typeface="+mn-cs"/>
              </a:rPr>
              <a:t>He must also be given written advice setting out his entitlements while detained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food, drink interviews) (s56)</a:t>
            </a:r>
          </a:p>
          <a:p>
            <a:r>
              <a:rPr lang="en-GB" sz="1200" kern="1200" dirty="0">
                <a:solidFill>
                  <a:schemeClr val="tx1"/>
                </a:solidFill>
                <a:effectLst/>
                <a:latin typeface="+mn-lt"/>
                <a:ea typeface="+mn-ea"/>
                <a:cs typeface="+mn-cs"/>
              </a:rPr>
              <a:t>When requesting a solicitor, Ricky was denied this by Sergeant Williams due to the possibility of him ‘alerting his accomplices’. Failure to permit access to a solicitor while being detained for questioning may in certain circumstances lead to a violation of the right to a fair trial under Art 6 ECHR. The suspect has the right to legal advice from a solicitor although, in certain circumstances this right may also be delayed (s58).</a:t>
            </a:r>
          </a:p>
          <a:p>
            <a:r>
              <a:rPr lang="en-GB" sz="1200" kern="1200" dirty="0">
                <a:solidFill>
                  <a:schemeClr val="tx1"/>
                </a:solidFill>
                <a:effectLst/>
                <a:latin typeface="+mn-lt"/>
                <a:ea typeface="+mn-ea"/>
                <a:cs typeface="+mn-cs"/>
              </a:rPr>
              <a:t>The Police and Criminal Evidence Act (1984) s58(6) states that an individual may be denied legal advice for a period of time if;</a:t>
            </a:r>
          </a:p>
          <a:p>
            <a:r>
              <a:rPr lang="en-GB" sz="1200" kern="1200" dirty="0">
                <a:solidFill>
                  <a:schemeClr val="tx1"/>
                </a:solidFill>
                <a:effectLst/>
                <a:latin typeface="+mn-lt"/>
                <a:ea typeface="+mn-ea"/>
                <a:cs typeface="+mn-cs"/>
              </a:rPr>
              <a:t>It will lead to interference with or harm to evidence connected with an indictable offence or interference with or physical injury to other persons; or</a:t>
            </a:r>
          </a:p>
          <a:p>
            <a:r>
              <a:rPr lang="en-GB" sz="1200" kern="1200" dirty="0">
                <a:solidFill>
                  <a:schemeClr val="tx1"/>
                </a:solidFill>
                <a:effectLst/>
                <a:latin typeface="+mn-lt"/>
                <a:ea typeface="+mn-ea"/>
                <a:cs typeface="+mn-cs"/>
              </a:rPr>
              <a:t>(b) will lead to the alerting of other persons suspected of having committed such an offence but not yet been arrested for it; or</a:t>
            </a:r>
          </a:p>
          <a:p>
            <a:r>
              <a:rPr lang="en-GB" sz="1200" kern="1200" dirty="0">
                <a:solidFill>
                  <a:schemeClr val="tx1"/>
                </a:solidFill>
                <a:effectLst/>
                <a:latin typeface="+mn-lt"/>
                <a:ea typeface="+mn-ea"/>
                <a:cs typeface="+mn-cs"/>
              </a:rPr>
              <a:t>(c) will hinder the recovery of any property obtained as a result of such an offence.</a:t>
            </a:r>
          </a:p>
          <a:p>
            <a:r>
              <a:rPr lang="en-GB" sz="1200" kern="1200" dirty="0">
                <a:solidFill>
                  <a:schemeClr val="tx1"/>
                </a:solidFill>
                <a:effectLst/>
                <a:latin typeface="+mn-lt"/>
                <a:ea typeface="+mn-ea"/>
                <a:cs typeface="+mn-cs"/>
              </a:rPr>
              <a:t>However, the store manager told the officer of one person stealing the headphones, which were found on his person, and there is no indication there were any accomplices to the crime, and evidence had been found prior to arrest.</a:t>
            </a:r>
          </a:p>
          <a:p>
            <a:r>
              <a:rPr lang="en-GB" sz="1200" kern="1200" dirty="0">
                <a:solidFill>
                  <a:schemeClr val="tx1"/>
                </a:solidFill>
                <a:effectLst/>
                <a:latin typeface="+mn-lt"/>
                <a:ea typeface="+mn-ea"/>
                <a:cs typeface="+mn-cs"/>
              </a:rPr>
              <a:t>When being interviewed, Ricky should not have been told he can be kept as long as the officer likes unless he confesses. A person can only be held for up to 24 hours and can only be requested to be detained longer if they have been suspected of committing a serious offence such as murder. Threatening Ricky of possibly being detained longer in order to obtain a confession may also be deemed unlawful.</a:t>
            </a:r>
          </a:p>
          <a:p>
            <a:r>
              <a:rPr lang="en-GB" sz="1200" b="1" kern="1200" dirty="0">
                <a:solidFill>
                  <a:schemeClr val="tx1"/>
                </a:solidFill>
                <a:effectLst/>
                <a:latin typeface="+mn-lt"/>
                <a:ea typeface="+mn-ea"/>
                <a:cs typeface="+mn-cs"/>
              </a:rPr>
              <a:t>The Court will not allow confessions which were or may have been obtained by oppression, or in a consequences that may render the confession unreliable.</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FULLING [1987]</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S76 PACE 1984: </a:t>
            </a:r>
            <a:r>
              <a:rPr lang="en-GB" sz="1200" kern="1200" dirty="0">
                <a:solidFill>
                  <a:schemeClr val="tx1"/>
                </a:solidFill>
                <a:effectLst/>
                <a:latin typeface="+mn-lt"/>
                <a:ea typeface="+mn-ea"/>
                <a:cs typeface="+mn-cs"/>
              </a:rPr>
              <a:t>Also provides that the court must consider medical evidence as to the mental condition of the suspect at the time of interview, when deciding whether to accept the confession. </a:t>
            </a:r>
          </a:p>
          <a:p>
            <a:r>
              <a:rPr lang="en-GB" sz="1200" b="1" i="1" kern="1200" dirty="0">
                <a:solidFill>
                  <a:schemeClr val="tx1"/>
                </a:solidFill>
                <a:effectLst/>
                <a:latin typeface="+mn-lt"/>
                <a:ea typeface="+mn-ea"/>
                <a:cs typeface="+mn-cs"/>
              </a:rPr>
              <a:t>McKenzie [1993]</a:t>
            </a: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MILLER [1992]: </a:t>
            </a:r>
            <a:r>
              <a:rPr lang="en-GB" sz="1200" kern="1200" dirty="0">
                <a:solidFill>
                  <a:schemeClr val="tx1"/>
                </a:solidFill>
                <a:effectLst/>
                <a:latin typeface="+mn-lt"/>
                <a:ea typeface="+mn-ea"/>
                <a:cs typeface="+mn-cs"/>
              </a:rPr>
              <a:t>Confessions were excluded on the basis of oppression.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01E166A2-B065-431F-AB20-C315A36A4C82}" type="slidenum">
              <a:rPr lang="en-GB" smtClean="0"/>
              <a:t>11</a:t>
            </a:fld>
            <a:endParaRPr lang="en-GB"/>
          </a:p>
        </p:txBody>
      </p:sp>
    </p:spTree>
    <p:extLst>
      <p:ext uri="{BB962C8B-B14F-4D97-AF65-F5344CB8AC3E}">
        <p14:creationId xmlns:p14="http://schemas.microsoft.com/office/powerpoint/2010/main" val="3132866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9lZX4k3lSNs?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vimeo.com/10443794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371787" y="1741337"/>
            <a:ext cx="5448730" cy="2387918"/>
          </a:xfrm>
        </p:spPr>
        <p:txBody>
          <a:bodyPr anchor="b">
            <a:normAutofit/>
          </a:bodyPr>
          <a:lstStyle/>
          <a:p>
            <a:r>
              <a:rPr lang="en-GB" sz="5200">
                <a:solidFill>
                  <a:schemeClr val="tx2"/>
                </a:solidFill>
                <a:cs typeface="Calibri Light"/>
              </a:rPr>
              <a:t>Police powers </a:t>
            </a:r>
            <a:endParaRPr lang="en-GB" sz="5200">
              <a:solidFill>
                <a:schemeClr val="tx2"/>
              </a:solidFill>
            </a:endParaRPr>
          </a:p>
        </p:txBody>
      </p:sp>
      <p:sp>
        <p:nvSpPr>
          <p:cNvPr id="3" name="Subtitle 2"/>
          <p:cNvSpPr>
            <a:spLocks noGrp="1"/>
          </p:cNvSpPr>
          <p:nvPr>
            <p:ph type="subTitle" idx="1"/>
          </p:nvPr>
        </p:nvSpPr>
        <p:spPr>
          <a:xfrm>
            <a:off x="3371161" y="4200522"/>
            <a:ext cx="5449982" cy="682079"/>
          </a:xfrm>
        </p:spPr>
        <p:txBody>
          <a:bodyPr vert="horz" lIns="91440" tIns="45720" rIns="91440" bIns="45720" rtlCol="0">
            <a:normAutofit/>
          </a:bodyPr>
          <a:lstStyle/>
          <a:p>
            <a:r>
              <a:rPr lang="en-GB">
                <a:solidFill>
                  <a:schemeClr val="tx2"/>
                </a:solidFill>
                <a:cs typeface="Calibri"/>
              </a:rPr>
              <a:t>Tutorial 1 </a:t>
            </a:r>
            <a:endParaRPr lang="en-GB">
              <a:solidFill>
                <a:schemeClr val="tx2"/>
              </a:solidFill>
            </a:endParaRP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A01B392-61D0-4F18-8501-9D4651EACE53}"/>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Recap from police powers lecture 1</a:t>
            </a:r>
            <a:endParaRPr lang="en-GB" sz="3600">
              <a:solidFill>
                <a:schemeClr val="tx2"/>
              </a:solidFill>
            </a:endParaRPr>
          </a:p>
        </p:txBody>
      </p:sp>
      <p:sp>
        <p:nvSpPr>
          <p:cNvPr id="3" name="Content Placeholder 2">
            <a:extLst>
              <a:ext uri="{FF2B5EF4-FFF2-40B4-BE49-F238E27FC236}">
                <a16:creationId xmlns:a16="http://schemas.microsoft.com/office/drawing/2014/main" id="{66D6C2FE-69B7-402D-89C2-93AE7E7777A2}"/>
              </a:ext>
            </a:extLst>
          </p:cNvPr>
          <p:cNvSpPr>
            <a:spLocks noGrp="1"/>
          </p:cNvSpPr>
          <p:nvPr>
            <p:ph idx="1"/>
          </p:nvPr>
        </p:nvSpPr>
        <p:spPr>
          <a:xfrm>
            <a:off x="6172200" y="804672"/>
            <a:ext cx="5221224" cy="5230368"/>
          </a:xfrm>
        </p:spPr>
        <p:txBody>
          <a:bodyPr vert="horz" lIns="91440" tIns="45720" rIns="91440" bIns="45720" rtlCol="0" anchor="ctr">
            <a:noAutofit/>
          </a:bodyPr>
          <a:lstStyle/>
          <a:p>
            <a:pPr marL="0" indent="0">
              <a:buNone/>
            </a:pPr>
            <a:r>
              <a:rPr lang="en-GB" dirty="0">
                <a:solidFill>
                  <a:schemeClr val="tx2"/>
                </a:solidFill>
                <a:cs typeface="Calibri" panose="020F0502020204030204"/>
              </a:rPr>
              <a:t> - The Police and Justice Act 2006</a:t>
            </a:r>
          </a:p>
          <a:p>
            <a:pPr marL="0" indent="0">
              <a:buNone/>
            </a:pPr>
            <a:r>
              <a:rPr lang="en-GB" dirty="0">
                <a:solidFill>
                  <a:schemeClr val="tx2"/>
                </a:solidFill>
                <a:cs typeface="Calibri" panose="020F0502020204030204"/>
              </a:rPr>
              <a:t>- College of Policing</a:t>
            </a:r>
          </a:p>
          <a:p>
            <a:pPr marL="0" indent="0">
              <a:buNone/>
            </a:pPr>
            <a:r>
              <a:rPr lang="en-GB" dirty="0">
                <a:solidFill>
                  <a:schemeClr val="tx2"/>
                </a:solidFill>
                <a:cs typeface="Calibri" panose="020F0502020204030204"/>
              </a:rPr>
              <a:t>- Local supervision of police forces: PCC</a:t>
            </a:r>
          </a:p>
          <a:p>
            <a:pPr marL="0" indent="0">
              <a:buNone/>
            </a:pPr>
            <a:r>
              <a:rPr lang="en-GB" dirty="0">
                <a:solidFill>
                  <a:schemeClr val="tx2"/>
                </a:solidFill>
                <a:cs typeface="Calibri" panose="020F0502020204030204"/>
              </a:rPr>
              <a:t>- Ministerial supervision of police forces: s.79 Police Reform and Social Responsibility Act 2011</a:t>
            </a:r>
          </a:p>
          <a:p>
            <a:pPr marL="0" indent="0">
              <a:buNone/>
            </a:pPr>
            <a:r>
              <a:rPr lang="en-GB" dirty="0">
                <a:solidFill>
                  <a:schemeClr val="tx2"/>
                </a:solidFill>
                <a:cs typeface="Calibri" panose="020F0502020204030204"/>
              </a:rPr>
              <a:t>- Judicial supervision of police forces: Met Police Commissioner (ex </a:t>
            </a:r>
            <a:r>
              <a:rPr lang="en-GB" dirty="0" err="1">
                <a:solidFill>
                  <a:schemeClr val="tx2"/>
                </a:solidFill>
                <a:cs typeface="Calibri" panose="020F0502020204030204"/>
              </a:rPr>
              <a:t>parte</a:t>
            </a:r>
            <a:r>
              <a:rPr lang="en-GB" dirty="0">
                <a:solidFill>
                  <a:schemeClr val="tx2"/>
                </a:solidFill>
                <a:cs typeface="Calibri" panose="020F0502020204030204"/>
              </a:rPr>
              <a:t> Blackburn).</a:t>
            </a:r>
          </a:p>
          <a:p>
            <a:pPr marL="0" indent="0">
              <a:buNone/>
            </a:pPr>
            <a:endParaRPr lang="en-GB" sz="1800">
              <a:solidFill>
                <a:schemeClr val="tx2"/>
              </a:solidFill>
              <a:cs typeface="Calibri" panose="020F0502020204030204"/>
            </a:endParaRPr>
          </a:p>
        </p:txBody>
      </p:sp>
    </p:spTree>
    <p:extLst>
      <p:ext uri="{BB962C8B-B14F-4D97-AF65-F5344CB8AC3E}">
        <p14:creationId xmlns:p14="http://schemas.microsoft.com/office/powerpoint/2010/main" val="314917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45F20D5-1758-40D1-AFBD-93B5DFB52E72}"/>
              </a:ext>
            </a:extLst>
          </p:cNvPr>
          <p:cNvSpPr>
            <a:spLocks noGrp="1"/>
          </p:cNvSpPr>
          <p:nvPr>
            <p:ph type="title"/>
          </p:nvPr>
        </p:nvSpPr>
        <p:spPr>
          <a:xfrm>
            <a:off x="804672" y="2053641"/>
            <a:ext cx="3669161" cy="2760098"/>
          </a:xfrm>
        </p:spPr>
        <p:txBody>
          <a:bodyPr>
            <a:normAutofit/>
          </a:bodyPr>
          <a:lstStyle/>
          <a:p>
            <a:r>
              <a:rPr lang="en-GB" sz="4000">
                <a:solidFill>
                  <a:schemeClr val="tx2"/>
                </a:solidFill>
                <a:cs typeface="Calibri Light"/>
              </a:rPr>
              <a:t>Recap from police powers lecture 1</a:t>
            </a:r>
            <a:endParaRPr lang="en-GB" sz="4000">
              <a:solidFill>
                <a:schemeClr val="tx2"/>
              </a:solidFill>
            </a:endParaRPr>
          </a:p>
        </p:txBody>
      </p:sp>
      <p:sp>
        <p:nvSpPr>
          <p:cNvPr id="3" name="Content Placeholder 2">
            <a:extLst>
              <a:ext uri="{FF2B5EF4-FFF2-40B4-BE49-F238E27FC236}">
                <a16:creationId xmlns:a16="http://schemas.microsoft.com/office/drawing/2014/main" id="{9E828061-29DD-4748-8517-87287F7F93C7}"/>
              </a:ext>
            </a:extLst>
          </p:cNvPr>
          <p:cNvSpPr>
            <a:spLocks noGrp="1"/>
          </p:cNvSpPr>
          <p:nvPr>
            <p:ph idx="1"/>
          </p:nvPr>
        </p:nvSpPr>
        <p:spPr>
          <a:xfrm>
            <a:off x="5501103" y="801866"/>
            <a:ext cx="5895555" cy="5949501"/>
          </a:xfrm>
          <a:noFill/>
          <a:ln>
            <a:noFill/>
          </a:ln>
        </p:spPr>
        <p:txBody>
          <a:bodyPr vert="horz" lIns="91440" tIns="45720" rIns="91440" bIns="45720" rtlCol="0" anchor="ctr">
            <a:normAutofit/>
          </a:bodyPr>
          <a:lstStyle/>
          <a:p>
            <a:pPr marL="0" indent="0">
              <a:buNone/>
            </a:pPr>
            <a:r>
              <a:rPr lang="en-GB" sz="2400" b="1" u="sng" dirty="0">
                <a:solidFill>
                  <a:schemeClr val="tx2"/>
                </a:solidFill>
                <a:cs typeface="Calibri"/>
              </a:rPr>
              <a:t>PACE (1984) - STOP AND SEARCH, ARREST, DETENTION</a:t>
            </a:r>
            <a:endParaRPr lang="en-US" sz="2400" b="1" u="sng">
              <a:solidFill>
                <a:schemeClr val="tx2"/>
              </a:solidFill>
              <a:cs typeface="Calibri"/>
            </a:endParaRPr>
          </a:p>
          <a:p>
            <a:pPr marL="0" indent="0">
              <a:buNone/>
            </a:pPr>
            <a:r>
              <a:rPr lang="en-GB" sz="2400" dirty="0">
                <a:solidFill>
                  <a:schemeClr val="tx2"/>
                </a:solidFill>
                <a:cs typeface="Calibri"/>
              </a:rPr>
              <a:t>S.2: Prior to a stop and search</a:t>
            </a:r>
          </a:p>
          <a:p>
            <a:pPr marL="0" indent="0">
              <a:buNone/>
            </a:pPr>
            <a:r>
              <a:rPr lang="en-GB" sz="2400" dirty="0">
                <a:solidFill>
                  <a:schemeClr val="tx2"/>
                </a:solidFill>
                <a:cs typeface="Calibri"/>
              </a:rPr>
              <a:t>- Problems with stop and search</a:t>
            </a:r>
          </a:p>
          <a:p>
            <a:pPr marL="0" indent="0">
              <a:buNone/>
            </a:pPr>
            <a:endParaRPr lang="en-GB" sz="2400" dirty="0">
              <a:solidFill>
                <a:schemeClr val="tx2"/>
              </a:solidFill>
              <a:cs typeface="Calibri"/>
            </a:endParaRPr>
          </a:p>
          <a:p>
            <a:pPr marL="0" indent="0">
              <a:buNone/>
            </a:pPr>
            <a:r>
              <a:rPr lang="en-GB" sz="2400" dirty="0">
                <a:solidFill>
                  <a:schemeClr val="tx2"/>
                </a:solidFill>
                <a:cs typeface="Calibri"/>
              </a:rPr>
              <a:t>s.24: Powers of arrest</a:t>
            </a:r>
          </a:p>
          <a:p>
            <a:pPr marL="0" indent="0">
              <a:buNone/>
            </a:pPr>
            <a:r>
              <a:rPr lang="en-GB" sz="2400" dirty="0">
                <a:solidFill>
                  <a:schemeClr val="tx2"/>
                </a:solidFill>
                <a:cs typeface="Calibri"/>
              </a:rPr>
              <a:t>s.25</a:t>
            </a:r>
          </a:p>
          <a:p>
            <a:pPr marL="0" indent="0">
              <a:buNone/>
            </a:pPr>
            <a:r>
              <a:rPr lang="en-GB" sz="2400" dirty="0">
                <a:solidFill>
                  <a:schemeClr val="tx2"/>
                </a:solidFill>
                <a:cs typeface="Calibri"/>
              </a:rPr>
              <a:t>s.28: </a:t>
            </a:r>
            <a:r>
              <a:rPr lang="en-GB" sz="2400" b="1" dirty="0">
                <a:solidFill>
                  <a:srgbClr val="FF0000"/>
                </a:solidFill>
                <a:cs typeface="Calibri"/>
              </a:rPr>
              <a:t>Lewis v Chief Constable of SW Constabulary [1991]</a:t>
            </a:r>
          </a:p>
          <a:p>
            <a:pPr marL="0" indent="0">
              <a:buNone/>
            </a:pPr>
            <a:r>
              <a:rPr lang="en-GB" sz="2400" b="1" dirty="0" err="1">
                <a:solidFill>
                  <a:srgbClr val="FF0000"/>
                </a:solidFill>
                <a:cs typeface="Calibri"/>
              </a:rPr>
              <a:t>Abassy</a:t>
            </a:r>
            <a:r>
              <a:rPr lang="en-GB" sz="2400" b="1" dirty="0">
                <a:solidFill>
                  <a:srgbClr val="FF0000"/>
                </a:solidFill>
                <a:cs typeface="Calibri"/>
              </a:rPr>
              <a:t> v Met Police Commissioner [1990]</a:t>
            </a:r>
          </a:p>
          <a:p>
            <a:pPr marL="0" indent="0">
              <a:buNone/>
            </a:pPr>
            <a:r>
              <a:rPr lang="en-GB" sz="2400" b="1" dirty="0">
                <a:solidFill>
                  <a:srgbClr val="FF0000"/>
                </a:solidFill>
                <a:cs typeface="Calibri"/>
              </a:rPr>
              <a:t>Taylor v Chief Constable of Thames Valley Police [2004]</a:t>
            </a:r>
          </a:p>
          <a:p>
            <a:pPr marL="0" indent="0">
              <a:buNone/>
            </a:pPr>
            <a:r>
              <a:rPr lang="en-GB" sz="1800" dirty="0">
                <a:solidFill>
                  <a:schemeClr val="tx2"/>
                </a:solidFill>
                <a:cs typeface="Calibri"/>
              </a:rPr>
              <a:t>                         </a:t>
            </a:r>
          </a:p>
        </p:txBody>
      </p:sp>
    </p:spTree>
    <p:extLst>
      <p:ext uri="{BB962C8B-B14F-4D97-AF65-F5344CB8AC3E}">
        <p14:creationId xmlns:p14="http://schemas.microsoft.com/office/powerpoint/2010/main" val="4043593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14" name="Freeform: Shape 13">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6F414ED-6A06-4BB1-A1B1-B8C6DF4B1D65}"/>
              </a:ext>
            </a:extLst>
          </p:cNvPr>
          <p:cNvSpPr>
            <a:spLocks noGrp="1"/>
          </p:cNvSpPr>
          <p:nvPr>
            <p:ph type="title"/>
          </p:nvPr>
        </p:nvSpPr>
        <p:spPr>
          <a:xfrm>
            <a:off x="804672" y="3121701"/>
            <a:ext cx="3476488" cy="1786515"/>
          </a:xfrm>
        </p:spPr>
        <p:txBody>
          <a:bodyPr vert="horz" lIns="91440" tIns="45720" rIns="91440" bIns="45720" rtlCol="0" anchor="t">
            <a:normAutofit/>
          </a:bodyPr>
          <a:lstStyle/>
          <a:p>
            <a:r>
              <a:rPr lang="en-US" sz="4000" kern="1200">
                <a:solidFill>
                  <a:schemeClr val="tx2"/>
                </a:solidFill>
                <a:latin typeface="+mj-lt"/>
                <a:ea typeface="+mj-ea"/>
                <a:cs typeface="+mj-cs"/>
              </a:rPr>
              <a:t>Police and Crime Commissioner</a:t>
            </a:r>
          </a:p>
        </p:txBody>
      </p:sp>
      <p:pic>
        <p:nvPicPr>
          <p:cNvPr id="4" name="Picture 4">
            <a:hlinkClick r:id="" action="ppaction://media"/>
            <a:extLst>
              <a:ext uri="{FF2B5EF4-FFF2-40B4-BE49-F238E27FC236}">
                <a16:creationId xmlns:a16="http://schemas.microsoft.com/office/drawing/2014/main" id="{F9473A5A-992F-4B93-B395-0EDBC6197255}"/>
              </a:ext>
            </a:extLst>
          </p:cNvPr>
          <p:cNvPicPr>
            <a:picLocks noGrp="1" noRot="1" noChangeAspect="1"/>
          </p:cNvPicPr>
          <p:nvPr>
            <p:ph idx="1"/>
            <a:videoFile r:link="rId1"/>
          </p:nvPr>
        </p:nvPicPr>
        <p:blipFill>
          <a:blip r:embed="rId3"/>
          <a:stretch>
            <a:fillRect/>
          </a:stretch>
        </p:blipFill>
        <p:spPr>
          <a:xfrm>
            <a:off x="5483796" y="1002702"/>
            <a:ext cx="6197916" cy="4849719"/>
          </a:xfrm>
          <a:custGeom>
            <a:avLst/>
            <a:gdLst/>
            <a:ahLst/>
            <a:cxnLst/>
            <a:rect l="l" t="t" r="r" b="b"/>
            <a:pathLst>
              <a:path w="5017317" h="5380277">
                <a:moveTo>
                  <a:pt x="0" y="0"/>
                </a:moveTo>
                <a:lnTo>
                  <a:pt x="5017317" y="0"/>
                </a:lnTo>
                <a:lnTo>
                  <a:pt x="5017317" y="5380277"/>
                </a:lnTo>
                <a:lnTo>
                  <a:pt x="0" y="5380277"/>
                </a:lnTo>
                <a:close/>
              </a:path>
            </a:pathLst>
          </a:custGeom>
        </p:spPr>
      </p:pic>
    </p:spTree>
    <p:extLst>
      <p:ext uri="{BB962C8B-B14F-4D97-AF65-F5344CB8AC3E}">
        <p14:creationId xmlns:p14="http://schemas.microsoft.com/office/powerpoint/2010/main" val="924568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BB45BB-875C-46C4-8EB3-116E69547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8B3694B1-1312-4B28-814F-D678F40EC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6751"/>
            <a:ext cx="3616369" cy="5244498"/>
          </a:xfrm>
          <a:prstGeom prst="rect">
            <a:avLst/>
          </a:prstGeom>
          <a:noFill/>
          <a:ln w="6350" cap="sq" cmpd="sng" algn="ctr">
            <a:solidFill>
              <a:srgbClr val="404040"/>
            </a:solidFill>
            <a:prstDash val="solid"/>
            <a:miter lim="800000"/>
          </a:ln>
          <a:effectLst/>
        </p:spPr>
      </p:sp>
      <p:pic>
        <p:nvPicPr>
          <p:cNvPr id="4" name="Picture 4" descr="A picture containing text&#10;&#10;Description automatically generated">
            <a:extLst>
              <a:ext uri="{FF2B5EF4-FFF2-40B4-BE49-F238E27FC236}">
                <a16:creationId xmlns:a16="http://schemas.microsoft.com/office/drawing/2014/main" id="{A3AD1F24-E1AA-4D7E-B12A-E9F2123A1E03}"/>
              </a:ext>
            </a:extLst>
          </p:cNvPr>
          <p:cNvPicPr>
            <a:picLocks noGrp="1" noChangeAspect="1"/>
          </p:cNvPicPr>
          <p:nvPr>
            <p:ph idx="1"/>
          </p:nvPr>
        </p:nvPicPr>
        <p:blipFill rotWithShape="1">
          <a:blip r:embed="rId3"/>
          <a:srcRect r="6159" b="1"/>
          <a:stretch/>
        </p:blipFill>
        <p:spPr>
          <a:xfrm>
            <a:off x="997061" y="973685"/>
            <a:ext cx="3262013" cy="4910631"/>
          </a:xfrm>
          <a:prstGeom prst="rect">
            <a:avLst/>
          </a:prstGeom>
        </p:spPr>
      </p:pic>
      <p:sp>
        <p:nvSpPr>
          <p:cNvPr id="13" name="Rectangle 12">
            <a:extLst>
              <a:ext uri="{FF2B5EF4-FFF2-40B4-BE49-F238E27FC236}">
                <a16:creationId xmlns:a16="http://schemas.microsoft.com/office/drawing/2014/main" id="{7D129406-7638-4F06-A449-C61BF912F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8000" y="253548"/>
            <a:ext cx="6693368"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798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73571-746E-46CA-85D0-0A81200DC710}"/>
              </a:ext>
            </a:extLst>
          </p:cNvPr>
          <p:cNvSpPr>
            <a:spLocks noGrp="1"/>
          </p:cNvSpPr>
          <p:nvPr>
            <p:ph type="title"/>
          </p:nvPr>
        </p:nvSpPr>
        <p:spPr>
          <a:xfrm>
            <a:off x="780691" y="1040861"/>
            <a:ext cx="10515600" cy="1325563"/>
          </a:xfrm>
        </p:spPr>
        <p:txBody>
          <a:bodyPr>
            <a:normAutofit fontScale="90000"/>
          </a:bodyPr>
          <a:lstStyle/>
          <a:p>
            <a:r>
              <a:rPr lang="en-GB"/>
              <a:t>Cutting Edge: Meet the Police Commissioner - Channel 4 (2014)</a:t>
            </a:r>
            <a:endParaRPr lang="en-US"/>
          </a:p>
          <a:p>
            <a:br>
              <a:rPr lang="en-US" dirty="0"/>
            </a:br>
            <a:endParaRPr lang="en-US" dirty="0"/>
          </a:p>
        </p:txBody>
      </p:sp>
      <p:sp>
        <p:nvSpPr>
          <p:cNvPr id="3" name="Content Placeholder 2">
            <a:extLst>
              <a:ext uri="{FF2B5EF4-FFF2-40B4-BE49-F238E27FC236}">
                <a16:creationId xmlns:a16="http://schemas.microsoft.com/office/drawing/2014/main" id="{A7F6AE6F-10A9-4482-8DB7-C0D2B7811C4B}"/>
              </a:ext>
            </a:extLst>
          </p:cNvPr>
          <p:cNvSpPr>
            <a:spLocks noGrp="1"/>
          </p:cNvSpPr>
          <p:nvPr>
            <p:ph idx="1"/>
          </p:nvPr>
        </p:nvSpPr>
        <p:spPr>
          <a:xfrm>
            <a:off x="636917" y="2371965"/>
            <a:ext cx="10515600" cy="4351338"/>
          </a:xfrm>
        </p:spPr>
        <p:txBody>
          <a:bodyPr vert="horz" lIns="91440" tIns="45720" rIns="91440" bIns="45720" rtlCol="0" anchor="t">
            <a:normAutofit/>
          </a:bodyPr>
          <a:lstStyle/>
          <a:p>
            <a:pPr marL="0" indent="0">
              <a:buNone/>
            </a:pPr>
            <a:r>
              <a:rPr lang="en-GB" dirty="0">
                <a:ea typeface="+mn-lt"/>
                <a:cs typeface="+mn-lt"/>
                <a:hlinkClick r:id="rId3"/>
              </a:rPr>
              <a:t>https://vimeo.com/104437942</a:t>
            </a:r>
            <a:endParaRPr lang="en-US">
              <a:ea typeface="+mn-lt"/>
              <a:cs typeface="+mn-lt"/>
            </a:endParaRPr>
          </a:p>
          <a:p>
            <a:pPr marL="0" indent="0">
              <a:buNone/>
            </a:pPr>
            <a:endParaRPr lang="en-GB" dirty="0">
              <a:cs typeface="Calibri"/>
            </a:endParaRPr>
          </a:p>
          <a:p>
            <a:pPr marL="0" indent="0">
              <a:buNone/>
            </a:pPr>
            <a:endParaRPr lang="en-GB" dirty="0">
              <a:cs typeface="Calibri"/>
            </a:endParaRPr>
          </a:p>
        </p:txBody>
      </p:sp>
      <p:pic>
        <p:nvPicPr>
          <p:cNvPr id="4" name="Picture 4" descr="A person standing in front of a car&#10;&#10;Description automatically generated">
            <a:extLst>
              <a:ext uri="{FF2B5EF4-FFF2-40B4-BE49-F238E27FC236}">
                <a16:creationId xmlns:a16="http://schemas.microsoft.com/office/drawing/2014/main" id="{48FC515B-6FF4-4ADD-9D03-955896A47517}"/>
              </a:ext>
            </a:extLst>
          </p:cNvPr>
          <p:cNvPicPr>
            <a:picLocks noChangeAspect="1"/>
          </p:cNvPicPr>
          <p:nvPr/>
        </p:nvPicPr>
        <p:blipFill>
          <a:blip r:embed="rId4"/>
          <a:stretch>
            <a:fillRect/>
          </a:stretch>
        </p:blipFill>
        <p:spPr>
          <a:xfrm>
            <a:off x="2582174" y="3426672"/>
            <a:ext cx="5819953" cy="3095788"/>
          </a:xfrm>
          <a:prstGeom prst="rect">
            <a:avLst/>
          </a:prstGeom>
        </p:spPr>
      </p:pic>
    </p:spTree>
    <p:extLst>
      <p:ext uri="{BB962C8B-B14F-4D97-AF65-F5344CB8AC3E}">
        <p14:creationId xmlns:p14="http://schemas.microsoft.com/office/powerpoint/2010/main" val="3063878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E4157A-3A86-43AD-9D4B-EBD6B069F446}"/>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Other PCC's that have come under scrutiny</a:t>
            </a:r>
          </a:p>
        </p:txBody>
      </p:sp>
      <p:sp>
        <p:nvSpPr>
          <p:cNvPr id="3" name="Content Placeholder 2">
            <a:extLst>
              <a:ext uri="{FF2B5EF4-FFF2-40B4-BE49-F238E27FC236}">
                <a16:creationId xmlns:a16="http://schemas.microsoft.com/office/drawing/2014/main" id="{AD0CEBF6-1963-4DAA-B81A-3FC7BFBD23C9}"/>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 </a:t>
            </a: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Magnifying glass">
            <a:extLst>
              <a:ext uri="{FF2B5EF4-FFF2-40B4-BE49-F238E27FC236}">
                <a16:creationId xmlns:a16="http://schemas.microsoft.com/office/drawing/2014/main" id="{BACE2D01-BFDD-4C2C-9E4F-0C2641B8E5CE}"/>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69203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3F623-CE43-4B1F-9F10-2FC0390A1774}"/>
              </a:ext>
            </a:extLst>
          </p:cNvPr>
          <p:cNvSpPr>
            <a:spLocks noGrp="1"/>
          </p:cNvSpPr>
          <p:nvPr>
            <p:ph type="title"/>
          </p:nvPr>
        </p:nvSpPr>
        <p:spPr>
          <a:xfrm>
            <a:off x="481013" y="3752849"/>
            <a:ext cx="3290887" cy="2452687"/>
          </a:xfrm>
        </p:spPr>
        <p:txBody>
          <a:bodyPr anchor="ctr">
            <a:normAutofit/>
          </a:bodyPr>
          <a:lstStyle/>
          <a:p>
            <a:r>
              <a:rPr lang="en-GB" sz="3600">
                <a:cs typeface="Calibri Light"/>
              </a:rPr>
              <a:t>Review of the Police and Crime Commissioner</a:t>
            </a:r>
          </a:p>
        </p:txBody>
      </p:sp>
      <p:pic>
        <p:nvPicPr>
          <p:cNvPr id="4" name="Picture 4" descr="Logo, company name&#10;&#10;Description automatically generated">
            <a:extLst>
              <a:ext uri="{FF2B5EF4-FFF2-40B4-BE49-F238E27FC236}">
                <a16:creationId xmlns:a16="http://schemas.microsoft.com/office/drawing/2014/main" id="{18CDF5DC-2D03-48B0-A84E-E03CDE7A73D0}"/>
              </a:ext>
            </a:extLst>
          </p:cNvPr>
          <p:cNvPicPr>
            <a:picLocks noChangeAspect="1"/>
          </p:cNvPicPr>
          <p:nvPr/>
        </p:nvPicPr>
        <p:blipFill rotWithShape="1">
          <a:blip r:embed="rId3"/>
          <a:srcRect t="631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46293B8-AE78-4DC6-8675-A16DC6F33BCC}"/>
              </a:ext>
            </a:extLst>
          </p:cNvPr>
          <p:cNvSpPr>
            <a:spLocks noGrp="1"/>
          </p:cNvSpPr>
          <p:nvPr>
            <p:ph idx="1"/>
          </p:nvPr>
        </p:nvSpPr>
        <p:spPr>
          <a:xfrm>
            <a:off x="3778284" y="3724096"/>
            <a:ext cx="7931111" cy="2898384"/>
          </a:xfrm>
        </p:spPr>
        <p:txBody>
          <a:bodyPr vert="horz" lIns="91440" tIns="45720" rIns="91440" bIns="45720" rtlCol="0" anchor="ctr">
            <a:normAutofit/>
          </a:bodyPr>
          <a:lstStyle/>
          <a:p>
            <a:pPr marL="0" indent="0">
              <a:buNone/>
            </a:pPr>
            <a:r>
              <a:rPr lang="en-GB" sz="1800" b="1">
                <a:cs typeface="Calibri" panose="020F0502020204030204"/>
              </a:rPr>
              <a:t>Part one: Commenced in July 2020, with a report in October looking at the changes required ahead of the PCC elections next year</a:t>
            </a:r>
          </a:p>
          <a:p>
            <a:pPr marL="0" indent="0">
              <a:buNone/>
            </a:pPr>
            <a:endParaRPr lang="en-GB" sz="1800">
              <a:cs typeface="Calibri" panose="020F0502020204030204"/>
            </a:endParaRPr>
          </a:p>
          <a:p>
            <a:pPr marL="0" indent="0">
              <a:buNone/>
            </a:pPr>
            <a:r>
              <a:rPr lang="en-GB" sz="1800" b="1">
                <a:cs typeface="Calibri" panose="020F0502020204030204"/>
              </a:rPr>
              <a:t>Part two: Taking place after the elections will look at how the role can be expanded to include working to tackle reoffending and other ways to reduce crime.</a:t>
            </a:r>
          </a:p>
        </p:txBody>
      </p:sp>
    </p:spTree>
    <p:extLst>
      <p:ext uri="{BB962C8B-B14F-4D97-AF65-F5344CB8AC3E}">
        <p14:creationId xmlns:p14="http://schemas.microsoft.com/office/powerpoint/2010/main" val="667627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1129624-CD2D-46D7-8514-DEDCAA4EDD29}"/>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TIME FRAME TASK</a:t>
            </a:r>
            <a:endParaRPr lang="en-GB" sz="4000">
              <a:solidFill>
                <a:srgbClr val="FFFFFF"/>
              </a:solidFill>
            </a:endParaRPr>
          </a:p>
        </p:txBody>
      </p:sp>
      <p:sp>
        <p:nvSpPr>
          <p:cNvPr id="3" name="Content Placeholder 2">
            <a:extLst>
              <a:ext uri="{FF2B5EF4-FFF2-40B4-BE49-F238E27FC236}">
                <a16:creationId xmlns:a16="http://schemas.microsoft.com/office/drawing/2014/main" id="{591040A8-4D83-434E-8A3B-B7C3F453A58A}"/>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a:ea typeface="+mn-lt"/>
                <a:cs typeface="+mn-lt"/>
              </a:rPr>
              <a:t>How long can a suspect be held without charge in custody within the UK? </a:t>
            </a:r>
          </a:p>
          <a:p>
            <a:r>
              <a:rPr lang="en-GB">
                <a:ea typeface="+mn-lt"/>
                <a:cs typeface="+mn-lt"/>
              </a:rPr>
              <a:t>If you are suspected of a serious crime what options are available to the police?</a:t>
            </a:r>
            <a:endParaRPr lang="en-US">
              <a:ea typeface="+mn-lt"/>
              <a:cs typeface="+mn-lt"/>
            </a:endParaRPr>
          </a:p>
          <a:p>
            <a:r>
              <a:rPr lang="en-GB">
                <a:ea typeface="+mn-lt"/>
                <a:cs typeface="+mn-lt"/>
              </a:rPr>
              <a:t>If you are arrested under the Terrorism Act, what changes?</a:t>
            </a:r>
            <a:endParaRPr lang="en-US">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457348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C2D4-12C2-4DC4-828C-C44E54BBCB22}"/>
              </a:ext>
            </a:extLst>
          </p:cNvPr>
          <p:cNvSpPr>
            <a:spLocks noGrp="1"/>
          </p:cNvSpPr>
          <p:nvPr>
            <p:ph type="ctrTitle"/>
          </p:nvPr>
        </p:nvSpPr>
        <p:spPr/>
        <p:txBody>
          <a:bodyPr/>
          <a:lstStyle/>
          <a:p>
            <a:r>
              <a:rPr lang="en-GB" dirty="0"/>
              <a:t>Lets take a look at a problem question . . .  .</a:t>
            </a:r>
          </a:p>
        </p:txBody>
      </p:sp>
    </p:spTree>
    <p:extLst>
      <p:ext uri="{BB962C8B-B14F-4D97-AF65-F5344CB8AC3E}">
        <p14:creationId xmlns:p14="http://schemas.microsoft.com/office/powerpoint/2010/main" val="1777553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96FCA7-D52F-4BDE-8B10-B3A9025BF9BB}"/>
              </a:ext>
            </a:extLst>
          </p:cNvPr>
          <p:cNvSpPr>
            <a:spLocks noGrp="1"/>
          </p:cNvSpPr>
          <p:nvPr>
            <p:ph idx="1"/>
          </p:nvPr>
        </p:nvSpPr>
        <p:spPr>
          <a:xfrm>
            <a:off x="838200" y="356558"/>
            <a:ext cx="10515600" cy="5820405"/>
          </a:xfrm>
        </p:spPr>
        <p:txBody>
          <a:bodyPr>
            <a:normAutofit fontScale="92500" lnSpcReduction="10000"/>
          </a:bodyPr>
          <a:lstStyle/>
          <a:p>
            <a:pPr fontAlgn="base"/>
            <a:r>
              <a:rPr lang="en-GB" sz="1600" b="1" u="sng" dirty="0">
                <a:solidFill>
                  <a:srgbClr val="000000"/>
                </a:solidFill>
                <a:latin typeface="Calibri" panose="020F0502020204030204" pitchFamily="34" charset="0"/>
              </a:rPr>
              <a:t>Monday 8.00pm</a:t>
            </a:r>
            <a:r>
              <a:rPr lang="en-GB" sz="1600" dirty="0">
                <a:solidFill>
                  <a:srgbClr val="000000"/>
                </a:solidFill>
                <a:latin typeface="Calibri" panose="020F0502020204030204" pitchFamily="34" charset="0"/>
              </a:rPr>
              <a:t> </a:t>
            </a:r>
            <a:endParaRPr lang="en-GB" sz="1600" dirty="0">
              <a:solidFill>
                <a:srgbClr val="000000"/>
              </a:solidFill>
              <a:latin typeface="Segoe UI" panose="020B0502040204020203" pitchFamily="34" charset="0"/>
            </a:endParaRPr>
          </a:p>
          <a:p>
            <a:pPr fontAlgn="base"/>
            <a:r>
              <a:rPr lang="en-GB" sz="1600" dirty="0">
                <a:solidFill>
                  <a:srgbClr val="000000"/>
                </a:solidFill>
                <a:latin typeface="Calibri" panose="020F0502020204030204" pitchFamily="34" charset="0"/>
              </a:rPr>
              <a:t>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attended a shop after receiving a telephone call from the shop manager that a pair of Beats headphones had been stolen. When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was at the shop, the store manager gave a description of the thief.  </a:t>
            </a:r>
            <a:endParaRPr lang="en-GB" sz="1600" dirty="0">
              <a:solidFill>
                <a:srgbClr val="000000"/>
              </a:solidFill>
              <a:latin typeface="Segoe UI" panose="020B0502040204020203" pitchFamily="34" charset="0"/>
            </a:endParaRPr>
          </a:p>
          <a:p>
            <a:pPr fontAlgn="base"/>
            <a:r>
              <a:rPr lang="en-GB" sz="1600" dirty="0">
                <a:solidFill>
                  <a:srgbClr val="000000"/>
                </a:solidFill>
                <a:latin typeface="Calibri" panose="020F0502020204030204" pitchFamily="34" charset="0"/>
              </a:rPr>
              <a:t>Upon leaving the shop,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saw Ricky who matched the description of the thief that he had just been given.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stopped Ricky, and said “You have stolen headphones from </a:t>
            </a:r>
            <a:r>
              <a:rPr lang="en-GB" sz="1600" dirty="0" err="1">
                <a:solidFill>
                  <a:srgbClr val="000000"/>
                </a:solidFill>
                <a:latin typeface="Calibri" panose="020F0502020204030204" pitchFamily="34" charset="0"/>
              </a:rPr>
              <a:t>Currys</a:t>
            </a:r>
            <a:r>
              <a:rPr lang="en-GB" sz="1600" dirty="0">
                <a:solidFill>
                  <a:srgbClr val="000000"/>
                </a:solidFill>
                <a:latin typeface="Calibri" panose="020F0502020204030204" pitchFamily="34" charset="0"/>
              </a:rPr>
              <a:t>. Open your rucksack.” Ricky reluctantly emptied his rucksack, to which he revealed a set of Beats headphones.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then told Ricky: “You are coming with me and I think you know why”. </a:t>
            </a:r>
            <a:endParaRPr lang="en-GB" sz="1600" dirty="0">
              <a:solidFill>
                <a:srgbClr val="000000"/>
              </a:solidFill>
              <a:latin typeface="Segoe UI" panose="020B0502040204020203" pitchFamily="34" charset="0"/>
            </a:endParaRPr>
          </a:p>
          <a:p>
            <a:pPr marL="0" indent="0" fontAlgn="base">
              <a:buNone/>
            </a:pPr>
            <a:endParaRPr lang="en-GB" sz="1600" dirty="0">
              <a:solidFill>
                <a:srgbClr val="000000"/>
              </a:solidFill>
              <a:latin typeface="Segoe UI" panose="020B0502040204020203" pitchFamily="34" charset="0"/>
            </a:endParaRPr>
          </a:p>
          <a:p>
            <a:pPr fontAlgn="base"/>
            <a:r>
              <a:rPr lang="en-GB" sz="1600" b="1" u="sng" dirty="0">
                <a:solidFill>
                  <a:srgbClr val="000000"/>
                </a:solidFill>
                <a:latin typeface="Calibri" panose="020F0502020204030204" pitchFamily="34" charset="0"/>
              </a:rPr>
              <a:t>Monday 8:30pm</a:t>
            </a:r>
            <a:r>
              <a:rPr lang="en-GB" sz="1600" dirty="0">
                <a:solidFill>
                  <a:srgbClr val="000000"/>
                </a:solidFill>
                <a:latin typeface="Calibri" panose="020F0502020204030204" pitchFamily="34" charset="0"/>
              </a:rPr>
              <a:t> </a:t>
            </a:r>
            <a:endParaRPr lang="en-GB" sz="1600" dirty="0">
              <a:solidFill>
                <a:srgbClr val="000000"/>
              </a:solidFill>
              <a:latin typeface="Segoe UI" panose="020B0502040204020203" pitchFamily="34" charset="0"/>
            </a:endParaRPr>
          </a:p>
          <a:p>
            <a:pPr fontAlgn="base"/>
            <a:r>
              <a:rPr lang="en-GB" sz="1600" dirty="0">
                <a:solidFill>
                  <a:srgbClr val="000000"/>
                </a:solidFill>
                <a:latin typeface="Calibri" panose="020F0502020204030204" pitchFamily="34" charset="0"/>
              </a:rPr>
              <a:t>Ricky was taken to Chester police station. On arrival he was told by the Custody Officer, Sergeant Jones, that he had been arrested on suspicion of theft of the headphones from Curry’s and that he was now being detained for questioning. </a:t>
            </a:r>
            <a:endParaRPr lang="en-GB" sz="1600" dirty="0">
              <a:solidFill>
                <a:srgbClr val="000000"/>
              </a:solidFill>
              <a:latin typeface="Segoe UI" panose="020B0502040204020203" pitchFamily="34" charset="0"/>
            </a:endParaRPr>
          </a:p>
          <a:p>
            <a:pPr marL="0" indent="0" fontAlgn="base">
              <a:buNone/>
            </a:pPr>
            <a:endParaRPr lang="en-GB" sz="1600" dirty="0">
              <a:solidFill>
                <a:srgbClr val="000000"/>
              </a:solidFill>
              <a:latin typeface="Segoe UI" panose="020B0502040204020203" pitchFamily="34" charset="0"/>
            </a:endParaRPr>
          </a:p>
          <a:p>
            <a:pPr fontAlgn="base"/>
            <a:r>
              <a:rPr lang="en-GB" sz="1600" dirty="0">
                <a:solidFill>
                  <a:srgbClr val="000000"/>
                </a:solidFill>
                <a:latin typeface="Calibri" panose="020F0502020204030204" pitchFamily="34" charset="0"/>
              </a:rPr>
              <a:t>When Ricky asked to speak to his solicitor, Superintendent Williams refused his request because “this may alert your accomplices”. Ricky was locked in the cell and left. No review of his detention was carried out until he was released the next day. </a:t>
            </a:r>
            <a:endParaRPr lang="en-GB" sz="1600" dirty="0">
              <a:solidFill>
                <a:srgbClr val="000000"/>
              </a:solidFill>
              <a:latin typeface="Segoe UI" panose="020B0502040204020203" pitchFamily="34" charset="0"/>
            </a:endParaRPr>
          </a:p>
          <a:p>
            <a:pPr marL="0" indent="0" fontAlgn="base">
              <a:buNone/>
            </a:pPr>
            <a:endParaRPr lang="en-GB" sz="1600" dirty="0">
              <a:solidFill>
                <a:srgbClr val="000000"/>
              </a:solidFill>
              <a:latin typeface="Segoe UI" panose="020B0502040204020203" pitchFamily="34" charset="0"/>
            </a:endParaRPr>
          </a:p>
          <a:p>
            <a:pPr fontAlgn="base"/>
            <a:r>
              <a:rPr lang="en-GB" sz="1600" b="1" u="sng" dirty="0">
                <a:solidFill>
                  <a:srgbClr val="000000"/>
                </a:solidFill>
                <a:latin typeface="Calibri" panose="020F0502020204030204" pitchFamily="34" charset="0"/>
              </a:rPr>
              <a:t>Tuesday 9:00 am</a:t>
            </a:r>
            <a:r>
              <a:rPr lang="en-GB" sz="1600" dirty="0">
                <a:solidFill>
                  <a:srgbClr val="000000"/>
                </a:solidFill>
                <a:latin typeface="Calibri" panose="020F0502020204030204" pitchFamily="34" charset="0"/>
              </a:rPr>
              <a:t> </a:t>
            </a:r>
            <a:endParaRPr lang="en-GB" sz="1600" dirty="0">
              <a:solidFill>
                <a:srgbClr val="000000"/>
              </a:solidFill>
              <a:latin typeface="Segoe UI" panose="020B0502040204020203" pitchFamily="34" charset="0"/>
            </a:endParaRPr>
          </a:p>
          <a:p>
            <a:pPr fontAlgn="base"/>
            <a:r>
              <a:rPr lang="en-GB" sz="1600" dirty="0">
                <a:solidFill>
                  <a:srgbClr val="000000"/>
                </a:solidFill>
                <a:latin typeface="Calibri" panose="020F0502020204030204" pitchFamily="34" charset="0"/>
              </a:rPr>
              <a:t>Ricky was interviewed by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Ricky told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that he had bought the headphones two weeks ago. PC </a:t>
            </a:r>
            <a:r>
              <a:rPr lang="en-GB" sz="1600" dirty="0" err="1">
                <a:solidFill>
                  <a:srgbClr val="000000"/>
                </a:solidFill>
                <a:latin typeface="Calibri" panose="020F0502020204030204" pitchFamily="34" charset="0"/>
              </a:rPr>
              <a:t>Grenner</a:t>
            </a:r>
            <a:r>
              <a:rPr lang="en-GB" sz="1600" dirty="0">
                <a:solidFill>
                  <a:srgbClr val="000000"/>
                </a:solidFill>
                <a:latin typeface="Calibri" panose="020F0502020204030204" pitchFamily="34" charset="0"/>
              </a:rPr>
              <a:t> told Ricky: “If you do not admit to stealing the headphones, I can keep you here for as long as I like.” Ricky admitted stealing the headphones and was charged with theft and released. </a:t>
            </a:r>
            <a:endParaRPr lang="en-GB" sz="1600" dirty="0">
              <a:solidFill>
                <a:srgbClr val="000000"/>
              </a:solidFill>
              <a:latin typeface="Segoe UI" panose="020B0502040204020203" pitchFamily="34" charset="0"/>
            </a:endParaRPr>
          </a:p>
          <a:p>
            <a:pPr marL="0" indent="0" fontAlgn="base">
              <a:buNone/>
            </a:pPr>
            <a:endParaRPr lang="en-GB" sz="1600" dirty="0">
              <a:solidFill>
                <a:srgbClr val="000000"/>
              </a:solidFill>
              <a:latin typeface="Segoe UI" panose="020B0502040204020203" pitchFamily="34" charset="0"/>
            </a:endParaRPr>
          </a:p>
          <a:p>
            <a:pPr fontAlgn="base"/>
            <a:r>
              <a:rPr lang="en-GB" sz="1600" b="1" dirty="0">
                <a:solidFill>
                  <a:srgbClr val="000000"/>
                </a:solidFill>
                <a:latin typeface="Calibri" panose="020F0502020204030204" pitchFamily="34" charset="0"/>
              </a:rPr>
              <a:t>Consider the legality of the action taken by the police</a:t>
            </a:r>
            <a:endParaRPr lang="en-GB" sz="1600" dirty="0"/>
          </a:p>
        </p:txBody>
      </p:sp>
    </p:spTree>
    <p:extLst>
      <p:ext uri="{BB962C8B-B14F-4D97-AF65-F5344CB8AC3E}">
        <p14:creationId xmlns:p14="http://schemas.microsoft.com/office/powerpoint/2010/main" val="38096667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1834</Words>
  <Application>Microsoft Office PowerPoint</Application>
  <PresentationFormat>Widescreen</PresentationFormat>
  <Paragraphs>108</Paragraphs>
  <Slides>11</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Segoe UI</vt:lpstr>
      <vt:lpstr>office theme</vt:lpstr>
      <vt:lpstr>Police powers </vt:lpstr>
      <vt:lpstr>Recap from police powers lecture 1</vt:lpstr>
      <vt:lpstr>Recap from police powers lecture 1</vt:lpstr>
      <vt:lpstr>Police and Crime Commissioner</vt:lpstr>
      <vt:lpstr>PowerPoint Presentation</vt:lpstr>
      <vt:lpstr>Cutting Edge: Meet the Police Commissioner - Channel 4 (2014)  </vt:lpstr>
      <vt:lpstr>Other PCC's that have come under scrutiny</vt:lpstr>
      <vt:lpstr>Review of the Police and Crime Commissioner</vt:lpstr>
      <vt:lpstr>TIME FRAME TASK</vt:lpstr>
      <vt:lpstr>Lets take a look at a problem question . .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349</cp:revision>
  <dcterms:created xsi:type="dcterms:W3CDTF">2020-10-20T09:52:19Z</dcterms:created>
  <dcterms:modified xsi:type="dcterms:W3CDTF">2022-02-28T10:49:13Z</dcterms:modified>
</cp:coreProperties>
</file>