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4" r:id="rId4"/>
    <p:sldId id="258" r:id="rId5"/>
    <p:sldId id="259" r:id="rId6"/>
    <p:sldId id="260" r:id="rId7"/>
    <p:sldId id="261" r:id="rId8"/>
    <p:sldId id="262" r:id="rId9"/>
    <p:sldId id="265" r:id="rId10"/>
    <p:sldId id="267" r:id="rId11"/>
    <p:sldId id="268" r:id="rId12"/>
    <p:sldId id="269" r:id="rId13"/>
    <p:sldId id="271" r:id="rId14"/>
    <p:sldId id="266" r:id="rId15"/>
    <p:sldId id="275" r:id="rId16"/>
    <p:sldId id="272" r:id="rId17"/>
    <p:sldId id="273" r:id="rId18"/>
    <p:sldId id="27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17/01/2023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apiens.org/culture/dawn-of-everything-excerp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spectator.co.uk/article/the-17th-century-huron-chief-kondiaronk-can-still-teach-us-valuable-lessons/" TargetMode="Externa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HPAN5041/6041 Economic Anthropology and Past Societies</a:t>
            </a:r>
            <a:br>
              <a:rPr lang="en-GB" sz="2000" b="1" dirty="0">
                <a:latin typeface="+mn-lt"/>
              </a:rPr>
            </a:br>
            <a:r>
              <a:rPr lang="en-GB" sz="3600" b="1" dirty="0">
                <a:latin typeface="+mn-lt"/>
              </a:rPr>
              <a:t>Introduction and Scope of the Module</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lstStyle/>
          <a:p>
            <a:pPr marL="0" indent="0">
              <a:buNone/>
            </a:pPr>
            <a:r>
              <a:rPr lang="en-GB" dirty="0"/>
              <a:t>Some background on economics, political economy and anthropology</a:t>
            </a:r>
          </a:p>
          <a:p>
            <a:pPr marL="0" indent="0">
              <a:buNone/>
            </a:pPr>
            <a:endParaRPr lang="en-GB" dirty="0"/>
          </a:p>
        </p:txBody>
      </p:sp>
      <p:pic>
        <p:nvPicPr>
          <p:cNvPr id="1026" name="Picture 2">
            <a:extLst>
              <a:ext uri="{FF2B5EF4-FFF2-40B4-BE49-F238E27FC236}">
                <a16:creationId xmlns:a16="http://schemas.microsoft.com/office/drawing/2014/main" id="{01D99E53-EA3C-56A4-7C34-D2EDE704F4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939" y="2714625"/>
            <a:ext cx="2101849" cy="33162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A183601-4C1D-65FA-DBED-AB8B51BCD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3077" y="2644101"/>
            <a:ext cx="2559048" cy="3416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F4CB2-628A-087D-51A9-8F80523C6F6B}"/>
              </a:ext>
            </a:extLst>
          </p:cNvPr>
          <p:cNvSpPr>
            <a:spLocks noGrp="1"/>
          </p:cNvSpPr>
          <p:nvPr>
            <p:ph type="title"/>
          </p:nvPr>
        </p:nvSpPr>
        <p:spPr/>
        <p:txBody>
          <a:bodyPr/>
          <a:lstStyle/>
          <a:p>
            <a:r>
              <a:rPr lang="en-GB" b="1" dirty="0">
                <a:latin typeface="+mn-lt"/>
              </a:rPr>
              <a:t>Course Outline</a:t>
            </a:r>
          </a:p>
        </p:txBody>
      </p:sp>
      <p:sp>
        <p:nvSpPr>
          <p:cNvPr id="3" name="Content Placeholder 2">
            <a:extLst>
              <a:ext uri="{FF2B5EF4-FFF2-40B4-BE49-F238E27FC236}">
                <a16:creationId xmlns:a16="http://schemas.microsoft.com/office/drawing/2014/main" id="{81689ECC-D6D2-BADF-8B88-EB68B71C816A}"/>
              </a:ext>
            </a:extLst>
          </p:cNvPr>
          <p:cNvSpPr>
            <a:spLocks noGrp="1"/>
          </p:cNvSpPr>
          <p:nvPr>
            <p:ph idx="1"/>
          </p:nvPr>
        </p:nvSpPr>
        <p:spPr>
          <a:xfrm>
            <a:off x="628650" y="1424763"/>
            <a:ext cx="7886700" cy="4752200"/>
          </a:xfrm>
        </p:spPr>
        <p:txBody>
          <a:bodyPr>
            <a:normAutofit/>
          </a:bodyPr>
          <a:lstStyle/>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Introduction and scope of the module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Economy and Society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Notions of “progress”</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 – and cultural relativism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Modes of production (1) – and a materialist conception of history</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Economic factors of production: the conventional view and a re-assessment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Modes of production (2) – modern capitalism and understanding the market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Economic Anthropology and Ecology</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Review and Conclusions</a:t>
            </a:r>
          </a:p>
          <a:p>
            <a:pPr marL="0" indent="0">
              <a:buNone/>
            </a:pPr>
            <a:endParaRPr lang="en-GB" dirty="0"/>
          </a:p>
        </p:txBody>
      </p:sp>
      <p:pic>
        <p:nvPicPr>
          <p:cNvPr id="1026" name="Picture 2" descr="INGREDIENTS OF AN EFFECTIVE PROGRESS REVIEW MEETING (PRM)">
            <a:extLst>
              <a:ext uri="{FF2B5EF4-FFF2-40B4-BE49-F238E27FC236}">
                <a16:creationId xmlns:a16="http://schemas.microsoft.com/office/drawing/2014/main" id="{1AFD2026-B567-E9B8-6BF5-BC0EAF1E4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4800" y="4599014"/>
            <a:ext cx="2853536" cy="15779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digenous Peoples and Autonomy: Insights for a Global Age (Globalization  and Autonomy): Amazon.co.uk: Mario Blaser, Ravi De Costa, Deborah McGregor,  William D. Coleman: 9780774817929: Books">
            <a:extLst>
              <a:ext uri="{FF2B5EF4-FFF2-40B4-BE49-F238E27FC236}">
                <a16:creationId xmlns:a16="http://schemas.microsoft.com/office/drawing/2014/main" id="{1B16E9AF-8206-5E81-EAC5-F6519518EC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5261" y="456044"/>
            <a:ext cx="17430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990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C9D10-44F6-4EA4-670C-A8F14471C170}"/>
              </a:ext>
            </a:extLst>
          </p:cNvPr>
          <p:cNvSpPr>
            <a:spLocks noGrp="1"/>
          </p:cNvSpPr>
          <p:nvPr>
            <p:ph type="title"/>
          </p:nvPr>
        </p:nvSpPr>
        <p:spPr/>
        <p:txBody>
          <a:bodyPr/>
          <a:lstStyle/>
          <a:p>
            <a:r>
              <a:rPr lang="en-GB" b="1" dirty="0">
                <a:latin typeface="+mn-lt"/>
              </a:rPr>
              <a:t>Course Outline </a:t>
            </a:r>
            <a:r>
              <a:rPr lang="en-GB" sz="3200" b="1" dirty="0">
                <a:latin typeface="+mn-lt"/>
              </a:rPr>
              <a:t>(See Moodle Page)</a:t>
            </a:r>
          </a:p>
        </p:txBody>
      </p:sp>
      <p:pic>
        <p:nvPicPr>
          <p:cNvPr id="9" name="Content Placeholder 8">
            <a:extLst>
              <a:ext uri="{FF2B5EF4-FFF2-40B4-BE49-F238E27FC236}">
                <a16:creationId xmlns:a16="http://schemas.microsoft.com/office/drawing/2014/main" id="{40502C01-4D0B-3128-3FFF-1FB28C85A616}"/>
              </a:ext>
            </a:extLst>
          </p:cNvPr>
          <p:cNvPicPr>
            <a:picLocks noGrp="1" noChangeAspect="1"/>
          </p:cNvPicPr>
          <p:nvPr>
            <p:ph idx="1"/>
          </p:nvPr>
        </p:nvPicPr>
        <p:blipFill>
          <a:blip r:embed="rId2"/>
          <a:stretch>
            <a:fillRect/>
          </a:stretch>
        </p:blipFill>
        <p:spPr>
          <a:xfrm>
            <a:off x="1090930" y="1825625"/>
            <a:ext cx="6962140" cy="4351338"/>
          </a:xfrm>
        </p:spPr>
      </p:pic>
    </p:spTree>
    <p:extLst>
      <p:ext uri="{BB962C8B-B14F-4D97-AF65-F5344CB8AC3E}">
        <p14:creationId xmlns:p14="http://schemas.microsoft.com/office/powerpoint/2010/main" val="2149161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C79D-5DB7-1A4E-164C-6C4A96C99A1D}"/>
              </a:ext>
            </a:extLst>
          </p:cNvPr>
          <p:cNvSpPr>
            <a:spLocks noGrp="1"/>
          </p:cNvSpPr>
          <p:nvPr>
            <p:ph type="title"/>
          </p:nvPr>
        </p:nvSpPr>
        <p:spPr/>
        <p:txBody>
          <a:bodyPr/>
          <a:lstStyle/>
          <a:p>
            <a:r>
              <a:rPr lang="en-GB" b="1" dirty="0">
                <a:latin typeface="+mn-lt"/>
              </a:rPr>
              <a:t>Assignments</a:t>
            </a:r>
          </a:p>
        </p:txBody>
      </p:sp>
      <p:sp>
        <p:nvSpPr>
          <p:cNvPr id="3" name="Content Placeholder 2">
            <a:extLst>
              <a:ext uri="{FF2B5EF4-FFF2-40B4-BE49-F238E27FC236}">
                <a16:creationId xmlns:a16="http://schemas.microsoft.com/office/drawing/2014/main" id="{64747825-A102-ED62-312D-8D707E3408BD}"/>
              </a:ext>
            </a:extLst>
          </p:cNvPr>
          <p:cNvSpPr>
            <a:spLocks noGrp="1"/>
          </p:cNvSpPr>
          <p:nvPr>
            <p:ph idx="1"/>
          </p:nvPr>
        </p:nvSpPr>
        <p:spPr/>
        <p:txBody>
          <a:bodyPr/>
          <a:lstStyle/>
          <a:p>
            <a:pPr marL="0" indent="0">
              <a:lnSpc>
                <a:spcPct val="107000"/>
              </a:lnSpc>
              <a:spcAft>
                <a:spcPts val="800"/>
              </a:spcAft>
              <a:buNone/>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Assignment 1: Choose one of the following essay topics (2000 words): (40%):</a:t>
            </a:r>
          </a:p>
          <a:p>
            <a:pPr marL="342900" lvl="0" indent="-342900">
              <a:lnSpc>
                <a:spcPct val="107000"/>
              </a:lnSpc>
              <a:buFont typeface="+mj-lt"/>
              <a:buAutoNum type="arabicPeriod"/>
            </a:pP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Suzana</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Narotzky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New Directions in Economic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defines four main aspects of economic activity: production; distribution and exchange; consumption; social reproduction. In recent years, there has been an increasing amount of attention given in academia to the last of these. Why is this, in your view? Is this new level of attention valid, or not?</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From the point of view of economic anthropology, is it meaningful to speak of human progress through the ages? Is there a useful distinction to be made regarding technological, cultural and moral progress?</a:t>
            </a:r>
          </a:p>
          <a:p>
            <a:pPr marL="0" indent="0">
              <a:lnSpc>
                <a:spcPct val="107000"/>
              </a:lnSpc>
              <a:spcAft>
                <a:spcPts val="800"/>
              </a:spcAft>
              <a:buNone/>
            </a:pPr>
            <a:r>
              <a:rPr lang="en-GB" sz="18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Deadline 1: Sun., 29 January 2023 (23:59)</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55317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E512-84E4-1E01-2463-05DBFB5086CD}"/>
              </a:ext>
            </a:extLst>
          </p:cNvPr>
          <p:cNvSpPr>
            <a:spLocks noGrp="1"/>
          </p:cNvSpPr>
          <p:nvPr>
            <p:ph type="title"/>
          </p:nvPr>
        </p:nvSpPr>
        <p:spPr/>
        <p:txBody>
          <a:bodyPr/>
          <a:lstStyle/>
          <a:p>
            <a:r>
              <a:rPr lang="en-GB" b="1" dirty="0">
                <a:latin typeface="+mn-lt"/>
              </a:rPr>
              <a:t>Assignments</a:t>
            </a:r>
          </a:p>
        </p:txBody>
      </p:sp>
      <p:sp>
        <p:nvSpPr>
          <p:cNvPr id="3" name="Content Placeholder 2">
            <a:extLst>
              <a:ext uri="{FF2B5EF4-FFF2-40B4-BE49-F238E27FC236}">
                <a16:creationId xmlns:a16="http://schemas.microsoft.com/office/drawing/2014/main" id="{42ADBA27-4591-5610-90C5-2751F5C33E0B}"/>
              </a:ext>
            </a:extLst>
          </p:cNvPr>
          <p:cNvSpPr>
            <a:spLocks noGrp="1"/>
          </p:cNvSpPr>
          <p:nvPr>
            <p:ph idx="1"/>
          </p:nvPr>
        </p:nvSpPr>
        <p:spPr/>
        <p:txBody>
          <a:bodyPr/>
          <a:lstStyle/>
          <a:p>
            <a:pPr marL="0" indent="0">
              <a:lnSpc>
                <a:spcPct val="107000"/>
              </a:lnSpc>
              <a:spcAft>
                <a:spcPts val="800"/>
              </a:spcAft>
              <a:buNone/>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Assignment 2: Choose one of the following essay topics (3000 words): (60%)</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What are the main differences between linear and cyclical approaches to economic activity? Can a changeover from mainly linear to mainly cyclical be achieved by economic incentives and, if so, which types of incentive would you propose?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Times New Roman" panose="02020603050405020304" pitchFamily="18" charset="0"/>
              </a:rPr>
              <a:t>What are the advantages and/or disadvantages, in a modern economy, of applying anthropological awareness of indigenous and traditional approaches to the relationship between human communities and their ecological habitat, locally and globally? </a:t>
            </a:r>
          </a:p>
          <a:p>
            <a:pPr marL="0" indent="0">
              <a:lnSpc>
                <a:spcPct val="107000"/>
              </a:lnSpc>
              <a:spcAft>
                <a:spcPts val="800"/>
              </a:spcAft>
              <a:buNone/>
            </a:pPr>
            <a:r>
              <a:rPr lang="en-GB" sz="18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Deadline 2: Sun., 12 February 2023 (23:59)</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0923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2F898-FE52-EF20-8F8F-25E360FEB202}"/>
              </a:ext>
            </a:extLst>
          </p:cNvPr>
          <p:cNvSpPr>
            <a:spLocks noGrp="1"/>
          </p:cNvSpPr>
          <p:nvPr>
            <p:ph type="title"/>
          </p:nvPr>
        </p:nvSpPr>
        <p:spPr/>
        <p:txBody>
          <a:bodyPr/>
          <a:lstStyle/>
          <a:p>
            <a:r>
              <a:rPr lang="en-GB" b="1" dirty="0">
                <a:latin typeface="+mn-lt"/>
              </a:rPr>
              <a:t>Reading List 2022-23 (updated)</a:t>
            </a:r>
          </a:p>
        </p:txBody>
      </p:sp>
      <p:sp>
        <p:nvSpPr>
          <p:cNvPr id="3" name="Content Placeholder 2">
            <a:extLst>
              <a:ext uri="{FF2B5EF4-FFF2-40B4-BE49-F238E27FC236}">
                <a16:creationId xmlns:a16="http://schemas.microsoft.com/office/drawing/2014/main" id="{13BBEC07-C5CF-73FB-6C62-373E5C7FF3C9}"/>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Essential: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Hann, C. and Hart, K. (2011)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Economic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Cambridge: Polity [301.51 HAN – also available   as a PDF]</a:t>
            </a: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Further:</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Barnard, A. (2000)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History and Theory in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Cambridge: Cambridge University Press  [301.29 BAR]</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Carrier, J.G. (Ed.) (2005)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 handbook of economic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Cheltenham: Edward Elgar [301.51 HAN]</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Gardner, K. and Lewis, D. (1996)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Anthropology, Development and the Post-modern challenge</a:t>
            </a:r>
            <a:r>
              <a:rPr lang="en-GB" sz="1800" dirty="0">
                <a:effectLst/>
                <a:latin typeface="Calibri" panose="020F0502020204030204" pitchFamily="34" charset="0"/>
                <a:ea typeface="DengXian" panose="02010600030101010101" pitchFamily="2" charset="-122"/>
                <a:cs typeface="Times New Roman" panose="02020603050405020304" pitchFamily="18" charset="0"/>
              </a:rPr>
              <a:t>. London: Pluto Press [301.51 GAR]</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Graeber, D. (2011)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Debt: The first 5,000 years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New York: Melville House  [332.49 GRA]</a:t>
            </a:r>
          </a:p>
          <a:p>
            <a:pPr marL="0" indent="0">
              <a:buNone/>
            </a:pPr>
            <a:endParaRPr lang="en-GB" dirty="0"/>
          </a:p>
        </p:txBody>
      </p:sp>
    </p:spTree>
    <p:extLst>
      <p:ext uri="{BB962C8B-B14F-4D97-AF65-F5344CB8AC3E}">
        <p14:creationId xmlns:p14="http://schemas.microsoft.com/office/powerpoint/2010/main" val="322049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ABF03-F1D1-4E81-C14C-0C04AA1BE451}"/>
              </a:ext>
            </a:extLst>
          </p:cNvPr>
          <p:cNvSpPr>
            <a:spLocks noGrp="1"/>
          </p:cNvSpPr>
          <p:nvPr>
            <p:ph type="title"/>
          </p:nvPr>
        </p:nvSpPr>
        <p:spPr/>
        <p:txBody>
          <a:bodyPr/>
          <a:lstStyle/>
          <a:p>
            <a:r>
              <a:rPr lang="en-GB" b="1" dirty="0">
                <a:latin typeface="+mn-lt"/>
              </a:rPr>
              <a:t>Reading List (continued)</a:t>
            </a:r>
          </a:p>
        </p:txBody>
      </p:sp>
      <p:sp>
        <p:nvSpPr>
          <p:cNvPr id="3" name="Content Placeholder 2">
            <a:extLst>
              <a:ext uri="{FF2B5EF4-FFF2-40B4-BE49-F238E27FC236}">
                <a16:creationId xmlns:a16="http://schemas.microsoft.com/office/drawing/2014/main" id="{C034E4C5-72FF-F2D8-92E2-CC1C0598069B}"/>
              </a:ext>
            </a:extLst>
          </p:cNvPr>
          <p:cNvSpPr>
            <a:spLocks noGrp="1"/>
          </p:cNvSpPr>
          <p:nvPr>
            <p:ph idx="1"/>
          </p:nvPr>
        </p:nvSpPr>
        <p:spPr/>
        <p:txBody>
          <a:bodyPr>
            <a:normAutofit fontScale="85000" lnSpcReduction="10000"/>
          </a:bodyPr>
          <a:lstStyle/>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Marx, K. 2020 (1849)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Wage Labour and Capital</a:t>
            </a:r>
            <a:r>
              <a:rPr lang="en-GB" sz="1800" dirty="0">
                <a:effectLst/>
                <a:latin typeface="Calibri" panose="020F0502020204030204" pitchFamily="34" charset="0"/>
                <a:ea typeface="DengXian" panose="02010600030101010101" pitchFamily="2" charset="-122"/>
                <a:cs typeface="Times New Roman" panose="02020603050405020304" pitchFamily="18" charset="0"/>
              </a:rPr>
              <a:t>. Paris: Foreign Languages Press (available as a PDF)</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Marx, K. 2020 (1865)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Value, Price and Profit</a:t>
            </a:r>
            <a:r>
              <a:rPr lang="en-GB" sz="1800" dirty="0">
                <a:effectLst/>
                <a:latin typeface="Calibri" panose="020F0502020204030204" pitchFamily="34" charset="0"/>
                <a:ea typeface="DengXian" panose="02010600030101010101" pitchFamily="2" charset="-122"/>
                <a:cs typeface="Times New Roman" panose="02020603050405020304" pitchFamily="18" charset="0"/>
              </a:rPr>
              <a:t>. Paris: Foreign Languages Press (available as a PDF)</a:t>
            </a:r>
          </a:p>
          <a:p>
            <a:pPr marL="0" indent="0">
              <a:lnSpc>
                <a:spcPct val="107000"/>
              </a:lnSpc>
              <a:spcAft>
                <a:spcPts val="800"/>
              </a:spcAft>
              <a:buNone/>
            </a:pPr>
            <a:r>
              <a:rPr lang="en-GB" sz="1800" dirty="0" err="1">
                <a:effectLst/>
                <a:latin typeface="Calibri" panose="020F0502020204030204" pitchFamily="34" charset="0"/>
                <a:ea typeface="DengXian" panose="02010600030101010101" pitchFamily="2" charset="-122"/>
                <a:cs typeface="Times New Roman" panose="02020603050405020304" pitchFamily="18" charset="0"/>
              </a:rPr>
              <a:t>Narotzky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S. (1997)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New directions in economic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London: Pluto Press [301.51 NAR]</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Piketty, T. (2017)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Capital in the 21</a:t>
            </a:r>
            <a:r>
              <a:rPr lang="en-GB" sz="1800" i="1" baseline="30000" dirty="0">
                <a:effectLst/>
                <a:latin typeface="Calibri" panose="020F0502020204030204" pitchFamily="34" charset="0"/>
                <a:ea typeface="DengXian" panose="02010600030101010101" pitchFamily="2" charset="-122"/>
                <a:cs typeface="Times New Roman" panose="02020603050405020304" pitchFamily="18" charset="0"/>
              </a:rPr>
              <a:t>st</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Century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Cambridge MASS: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Belknap</a:t>
            </a:r>
            <a:r>
              <a:rPr lang="en-GB" sz="1800" dirty="0">
                <a:effectLst/>
                <a:latin typeface="Calibri" panose="020F0502020204030204" pitchFamily="34" charset="0"/>
                <a:ea typeface="DengXian" panose="02010600030101010101" pitchFamily="2" charset="-122"/>
                <a:cs typeface="Times New Roman" panose="02020603050405020304" pitchFamily="18" charset="0"/>
              </a:rPr>
              <a:t>/Harvard UP [332.041 PIC*]</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Polanyi, K. 2001 (1944)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The Great Transformation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Boston MASS: Beacon Press [330.9 POL] [available as a PDF] </a:t>
            </a:r>
          </a:p>
          <a:p>
            <a:pPr marL="0" indent="0">
              <a:lnSpc>
                <a:spcPct val="107000"/>
              </a:lnSpc>
              <a:spcAft>
                <a:spcPts val="800"/>
              </a:spcAft>
              <a:buNone/>
            </a:pP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Sahlins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M. (1974)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Stone Age Economics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London: Tavistock Publications [330.9 SAH]</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Singer, P. (2000)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Marx, A very short introduction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Oxford: OUP [335.4 SIN*] Especially, Ch. 8 on Economics, pp. 59-73.</a:t>
            </a:r>
          </a:p>
          <a:p>
            <a:pPr marL="0" indent="0">
              <a:buNone/>
            </a:pPr>
            <a:endParaRPr lang="en-GB" dirty="0"/>
          </a:p>
        </p:txBody>
      </p:sp>
    </p:spTree>
    <p:extLst>
      <p:ext uri="{BB962C8B-B14F-4D97-AF65-F5344CB8AC3E}">
        <p14:creationId xmlns:p14="http://schemas.microsoft.com/office/powerpoint/2010/main" val="3834036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9147D-0175-F102-E2A5-B30E5A3B4275}"/>
              </a:ext>
            </a:extLst>
          </p:cNvPr>
          <p:cNvSpPr>
            <a:spLocks noGrp="1"/>
          </p:cNvSpPr>
          <p:nvPr>
            <p:ph type="title"/>
          </p:nvPr>
        </p:nvSpPr>
        <p:spPr/>
        <p:txBody>
          <a:bodyPr/>
          <a:lstStyle/>
          <a:p>
            <a:r>
              <a:rPr lang="en-GB" b="1" dirty="0">
                <a:latin typeface="+mn-lt"/>
              </a:rPr>
              <a:t>Reading List (articles)</a:t>
            </a:r>
          </a:p>
        </p:txBody>
      </p:sp>
      <p:sp>
        <p:nvSpPr>
          <p:cNvPr id="3" name="Content Placeholder 2">
            <a:extLst>
              <a:ext uri="{FF2B5EF4-FFF2-40B4-BE49-F238E27FC236}">
                <a16:creationId xmlns:a16="http://schemas.microsoft.com/office/drawing/2014/main" id="{A7C9A51B-182F-E96E-CF32-6E3E93C9220A}"/>
              </a:ext>
            </a:extLst>
          </p:cNvPr>
          <p:cNvSpPr>
            <a:spLocks noGrp="1"/>
          </p:cNvSpPr>
          <p:nvPr>
            <p:ph idx="1"/>
          </p:nvPr>
        </p:nvSpPr>
        <p:spPr/>
        <p:txBody>
          <a:bodyPr>
            <a:normAutofit/>
          </a:bodyPr>
          <a:lstStyle/>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Bourdieu, P. (2000) ‘Principles of an Economic Anthropology’ in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Smelzer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N.J. and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Swedberg</a:t>
            </a:r>
            <a:r>
              <a:rPr lang="en-GB" sz="1800" dirty="0">
                <a:effectLst/>
                <a:latin typeface="Calibri" panose="020F0502020204030204" pitchFamily="34" charset="0"/>
                <a:ea typeface="DengXian" panose="02010600030101010101" pitchFamily="2" charset="-122"/>
                <a:cs typeface="Times New Roman" panose="02020603050405020304" pitchFamily="18" charset="0"/>
              </a:rPr>
              <a:t>, R. (Eds.)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The Handbook of Economic Anthropology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Princeton: PUP</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Graeber, D. (2009) ‘Debt, Violence, and impersonal markets: Polanyian Meditations’ in Hann, C and Hart, K. (Eds</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Market and Society: The Great Transformation Today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Cambridge: CUP</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Graeber, D. and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Wengrow</a:t>
            </a:r>
            <a:r>
              <a:rPr lang="en-GB" sz="1800" dirty="0">
                <a:effectLst/>
                <a:latin typeface="Calibri" panose="020F0502020204030204" pitchFamily="34" charset="0"/>
                <a:ea typeface="DengXian" panose="02010600030101010101" pitchFamily="2" charset="-122"/>
                <a:cs typeface="Times New Roman" panose="02020603050405020304" pitchFamily="18" charset="0"/>
              </a:rPr>
              <a:t>, D. (2021) ‘Do things have to be this way?’ in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The Dawn of Everything: A</a:t>
            </a:r>
            <a:r>
              <a:rPr lang="en-GB" sz="1800" dirty="0">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new history of humanity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2"/>
              </a:rPr>
              <a:t>Do Things Have to Be This Way? – SAPIENS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20/10/22)</a:t>
            </a:r>
          </a:p>
          <a:p>
            <a:pPr marL="0" indent="0">
              <a:buNone/>
            </a:pPr>
            <a:endParaRPr lang="en-GB" dirty="0"/>
          </a:p>
        </p:txBody>
      </p:sp>
    </p:spTree>
    <p:extLst>
      <p:ext uri="{BB962C8B-B14F-4D97-AF65-F5344CB8AC3E}">
        <p14:creationId xmlns:p14="http://schemas.microsoft.com/office/powerpoint/2010/main" val="66923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65133-CBC8-204A-5FE0-B5A7E5FB9908}"/>
              </a:ext>
            </a:extLst>
          </p:cNvPr>
          <p:cNvSpPr>
            <a:spLocks noGrp="1"/>
          </p:cNvSpPr>
          <p:nvPr>
            <p:ph type="title"/>
          </p:nvPr>
        </p:nvSpPr>
        <p:spPr/>
        <p:txBody>
          <a:bodyPr>
            <a:normAutofit fontScale="90000"/>
          </a:bodyPr>
          <a:lstStyle/>
          <a:p>
            <a:br>
              <a:rPr lang="en-GB" dirty="0"/>
            </a:br>
            <a:r>
              <a:rPr lang="en-GB" b="1" dirty="0">
                <a:latin typeface="+mn-lt"/>
              </a:rPr>
              <a:t>Some background on economics, political economy and anthropology</a:t>
            </a:r>
            <a:br>
              <a:rPr lang="en-GB" dirty="0"/>
            </a:br>
            <a:endParaRPr lang="en-GB" dirty="0"/>
          </a:p>
        </p:txBody>
      </p:sp>
      <p:sp>
        <p:nvSpPr>
          <p:cNvPr id="5" name="Content Placeholder 4">
            <a:extLst>
              <a:ext uri="{FF2B5EF4-FFF2-40B4-BE49-F238E27FC236}">
                <a16:creationId xmlns:a16="http://schemas.microsoft.com/office/drawing/2014/main" id="{9C9C77EB-7AC8-C463-23C2-3FA8888CB14D}"/>
              </a:ext>
            </a:extLst>
          </p:cNvPr>
          <p:cNvSpPr>
            <a:spLocks noGrp="1"/>
          </p:cNvSpPr>
          <p:nvPr>
            <p:ph idx="1"/>
          </p:nvPr>
        </p:nvSpPr>
        <p:spPr/>
        <p:txBody>
          <a:bodyPr/>
          <a:lstStyle/>
          <a:p>
            <a:pPr marL="0" indent="0">
              <a:buNone/>
            </a:pPr>
            <a:r>
              <a:rPr lang="en-GB" b="1" dirty="0"/>
              <a:t>What is economics about?</a:t>
            </a:r>
          </a:p>
          <a:p>
            <a:pPr marL="0" indent="0">
              <a:buNone/>
            </a:pPr>
            <a:endParaRPr lang="en-GB" dirty="0"/>
          </a:p>
        </p:txBody>
      </p:sp>
      <p:pic>
        <p:nvPicPr>
          <p:cNvPr id="6" name="Picture 4" descr="See the source image">
            <a:extLst>
              <a:ext uri="{FF2B5EF4-FFF2-40B4-BE49-F238E27FC236}">
                <a16:creationId xmlns:a16="http://schemas.microsoft.com/office/drawing/2014/main" id="{839C38B6-8513-D263-0D71-58CFFD8F8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4434" y="2387207"/>
            <a:ext cx="4875131" cy="3656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391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What is Political Economy?</a:t>
            </a:r>
          </a:p>
        </p:txBody>
      </p:sp>
      <p:sp>
        <p:nvSpPr>
          <p:cNvPr id="3" name="Content Placeholder 2"/>
          <p:cNvSpPr>
            <a:spLocks noGrp="1"/>
          </p:cNvSpPr>
          <p:nvPr>
            <p:ph idx="1"/>
          </p:nvPr>
        </p:nvSpPr>
        <p:spPr/>
        <p:txBody>
          <a:bodyPr>
            <a:normAutofit/>
          </a:bodyPr>
          <a:lstStyle/>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Both Adam Smith (1723-1790) and Karl Marx (1818-1883), two of the great thinkers in this field, spoke of </a:t>
            </a:r>
            <a:r>
              <a:rPr lang="en-GB" sz="2000" b="1" dirty="0"/>
              <a:t>Political Economy.</a:t>
            </a:r>
            <a:r>
              <a:rPr lang="en-GB" sz="2000" dirty="0"/>
              <a:t> It was only later that the word </a:t>
            </a:r>
            <a:r>
              <a:rPr lang="en-GB" sz="2000" b="1" dirty="0"/>
              <a:t>Economics</a:t>
            </a:r>
            <a:r>
              <a:rPr lang="en-GB" sz="2000" dirty="0"/>
              <a:t> entered general usage, </a:t>
            </a:r>
            <a:r>
              <a:rPr lang="en-GB" sz="2000" i="1" dirty="0"/>
              <a:t>depoliticising</a:t>
            </a:r>
            <a:r>
              <a:rPr lang="en-GB" sz="2000" dirty="0"/>
              <a:t> the subject and, some would say, aiming to give it a "scientific" gloss, </a:t>
            </a:r>
            <a:r>
              <a:rPr lang="en-GB" sz="2000" i="1" dirty="0"/>
              <a:t>above</a:t>
            </a:r>
            <a:r>
              <a:rPr lang="en-GB" sz="2000" dirty="0"/>
              <a:t> mere politics.</a:t>
            </a:r>
          </a:p>
        </p:txBody>
      </p:sp>
      <p:pic>
        <p:nvPicPr>
          <p:cNvPr id="5" name="Picture 4"/>
          <p:cNvPicPr>
            <a:picLocks noChangeAspect="1"/>
          </p:cNvPicPr>
          <p:nvPr/>
        </p:nvPicPr>
        <p:blipFill>
          <a:blip r:embed="rId2"/>
          <a:stretch>
            <a:fillRect/>
          </a:stretch>
        </p:blipFill>
        <p:spPr>
          <a:xfrm>
            <a:off x="4973572" y="1690689"/>
            <a:ext cx="2992077" cy="2231086"/>
          </a:xfrm>
          <a:prstGeom prst="rect">
            <a:avLst/>
          </a:prstGeom>
        </p:spPr>
      </p:pic>
    </p:spTree>
    <p:extLst>
      <p:ext uri="{BB962C8B-B14F-4D97-AF65-F5344CB8AC3E}">
        <p14:creationId xmlns:p14="http://schemas.microsoft.com/office/powerpoint/2010/main" val="2828027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bags of varieties grain seeds">
            <a:extLst>
              <a:ext uri="{FF2B5EF4-FFF2-40B4-BE49-F238E27FC236}">
                <a16:creationId xmlns:a16="http://schemas.microsoft.com/office/drawing/2014/main" id="{25EA97FF-285F-5A2C-B6CE-064E8595F3A6}"/>
              </a:ext>
            </a:extLst>
          </p:cNvPr>
          <p:cNvPicPr>
            <a:picLocks noChangeAspect="1"/>
          </p:cNvPicPr>
          <p:nvPr/>
        </p:nvPicPr>
        <p:blipFill rotWithShape="1">
          <a:blip r:embed="rId2"/>
          <a:srcRect l="2157" r="8841" b="-1"/>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3F28-2BD3-A153-55BA-9E8321CCE11C}"/>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a:solidFill>
                  <a:srgbClr val="FFFFFF"/>
                </a:solidFill>
              </a:rPr>
              <a:t>What is </a:t>
            </a:r>
            <a:r>
              <a:rPr lang="en-US" sz="4500" b="1" i="1">
                <a:solidFill>
                  <a:srgbClr val="FFFFFF"/>
                </a:solidFill>
              </a:rPr>
              <a:t>economic anthropology </a:t>
            </a:r>
            <a:r>
              <a:rPr lang="en-US" sz="4500" b="1">
                <a:solidFill>
                  <a:srgbClr val="FFFFFF"/>
                </a:solidFill>
              </a:rPr>
              <a:t>about?</a:t>
            </a:r>
          </a:p>
        </p:txBody>
      </p:sp>
    </p:spTree>
    <p:extLst>
      <p:ext uri="{BB962C8B-B14F-4D97-AF65-F5344CB8AC3E}">
        <p14:creationId xmlns:p14="http://schemas.microsoft.com/office/powerpoint/2010/main" val="3340322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CF341-03D2-0E84-2FC9-995E35CED687}"/>
              </a:ext>
            </a:extLst>
          </p:cNvPr>
          <p:cNvSpPr>
            <a:spLocks noGrp="1"/>
          </p:cNvSpPr>
          <p:nvPr>
            <p:ph type="title"/>
          </p:nvPr>
        </p:nvSpPr>
        <p:spPr/>
        <p:txBody>
          <a:bodyPr/>
          <a:lstStyle/>
          <a:p>
            <a:r>
              <a:rPr lang="en-GB" b="1" dirty="0">
                <a:latin typeface="+mn-lt"/>
              </a:rPr>
              <a:t>Economic Anthropology</a:t>
            </a:r>
          </a:p>
        </p:txBody>
      </p:sp>
      <p:sp>
        <p:nvSpPr>
          <p:cNvPr id="3" name="Content Placeholder 2">
            <a:extLst>
              <a:ext uri="{FF2B5EF4-FFF2-40B4-BE49-F238E27FC236}">
                <a16:creationId xmlns:a16="http://schemas.microsoft.com/office/drawing/2014/main" id="{AD546ED3-2157-9F07-CE1A-D98E9CD03539}"/>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Is it possible – or helpful – to try to identify aspects of human activity which transcend specific </a:t>
            </a:r>
            <a:r>
              <a:rPr lang="en-GB" b="1" i="1" dirty="0"/>
              <a:t>local</a:t>
            </a:r>
            <a:r>
              <a:rPr lang="en-GB" dirty="0"/>
              <a:t> and </a:t>
            </a:r>
            <a:r>
              <a:rPr lang="en-GB" b="1" i="1" dirty="0"/>
              <a:t>chronological </a:t>
            </a:r>
            <a:r>
              <a:rPr lang="en-GB" dirty="0"/>
              <a:t>conditions i.e. which apply </a:t>
            </a:r>
            <a:r>
              <a:rPr lang="en-GB" b="1" i="1" dirty="0"/>
              <a:t>in general </a:t>
            </a:r>
            <a:r>
              <a:rPr lang="en-GB" dirty="0"/>
              <a:t>to all human societies and which might be considered to be </a:t>
            </a:r>
            <a:r>
              <a:rPr lang="en-GB" b="1" i="1" dirty="0"/>
              <a:t>economic</a:t>
            </a:r>
            <a:r>
              <a:rPr lang="en-GB" dirty="0"/>
              <a:t> activities? </a:t>
            </a:r>
          </a:p>
        </p:txBody>
      </p:sp>
      <p:pic>
        <p:nvPicPr>
          <p:cNvPr id="1026" name="Picture 2" descr="Food Security &amp; Sustainable Livelihoods | Oxfam in Horn, East and Central  Africa">
            <a:extLst>
              <a:ext uri="{FF2B5EF4-FFF2-40B4-BE49-F238E27FC236}">
                <a16:creationId xmlns:a16="http://schemas.microsoft.com/office/drawing/2014/main" id="{8B033C17-DA4F-A36E-E1BB-62E3BD726F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236" y="1514475"/>
            <a:ext cx="4500563" cy="2250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05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Economic Anthropology</a:t>
            </a:r>
            <a:br>
              <a:rPr lang="en-GB" b="1" dirty="0">
                <a:latin typeface="+mn-lt"/>
              </a:rPr>
            </a:br>
            <a:r>
              <a:rPr lang="en-GB" sz="2000" b="1" dirty="0">
                <a:latin typeface="+mn-lt"/>
              </a:rPr>
              <a:t>Hann, C. and Hart, K. 2011. </a:t>
            </a:r>
            <a:r>
              <a:rPr lang="en-GB" sz="2000" b="1" i="1" dirty="0">
                <a:latin typeface="+mn-lt"/>
              </a:rPr>
              <a:t>Economic Anthropology</a:t>
            </a:r>
            <a:r>
              <a:rPr lang="en-GB" sz="2000" b="1" dirty="0">
                <a:latin typeface="+mn-lt"/>
              </a:rPr>
              <a:t>. Cambridge: Polity</a:t>
            </a:r>
          </a:p>
        </p:txBody>
      </p:sp>
      <p:sp>
        <p:nvSpPr>
          <p:cNvPr id="3" name="Content Placeholder 2"/>
          <p:cNvSpPr>
            <a:spLocks noGrp="1"/>
          </p:cNvSpPr>
          <p:nvPr>
            <p:ph idx="1"/>
          </p:nvPr>
        </p:nvSpPr>
        <p:spPr>
          <a:xfrm>
            <a:off x="628650" y="1690689"/>
            <a:ext cx="7886700" cy="4486274"/>
          </a:xfrm>
        </p:spPr>
        <p:txBody>
          <a:bodyPr>
            <a:normAutofit/>
          </a:bodyPr>
          <a:lstStyle/>
          <a:p>
            <a:pPr marL="0" indent="0">
              <a:buNone/>
            </a:pPr>
            <a:r>
              <a:rPr lang="en-GB" b="1" dirty="0"/>
              <a:t>Origins and Purposes of Ethnology, Ethnography, Anthropology</a:t>
            </a:r>
          </a:p>
          <a:p>
            <a:pPr marL="0" indent="0">
              <a:buNone/>
            </a:pPr>
            <a:r>
              <a:rPr lang="en-GB" b="1" dirty="0"/>
              <a:t>Hobbes v Rousseau</a:t>
            </a:r>
          </a:p>
          <a:p>
            <a:pPr marL="0" indent="0">
              <a:buNone/>
            </a:pPr>
            <a:endParaRPr lang="en-GB" dirty="0"/>
          </a:p>
        </p:txBody>
      </p:sp>
      <p:sp>
        <p:nvSpPr>
          <p:cNvPr id="4" name="Rectangle 2"/>
          <p:cNvSpPr>
            <a:spLocks noChangeArrowheads="1"/>
          </p:cNvSpPr>
          <p:nvPr/>
        </p:nvSpPr>
        <p:spPr bwMode="auto">
          <a:xfrm>
            <a:off x="-107577" y="88127"/>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2794" y="2742891"/>
            <a:ext cx="4111570" cy="326576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5896" y="3100552"/>
            <a:ext cx="1822741" cy="2908100"/>
          </a:xfrm>
          <a:prstGeom prst="rect">
            <a:avLst/>
          </a:prstGeom>
        </p:spPr>
      </p:pic>
    </p:spTree>
    <p:extLst>
      <p:ext uri="{BB962C8B-B14F-4D97-AF65-F5344CB8AC3E}">
        <p14:creationId xmlns:p14="http://schemas.microsoft.com/office/powerpoint/2010/main" val="1229506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Hobbes and Rousseau</a:t>
            </a:r>
          </a:p>
        </p:txBody>
      </p:sp>
      <p:sp>
        <p:nvSpPr>
          <p:cNvPr id="3" name="Content Placeholder 2"/>
          <p:cNvSpPr>
            <a:spLocks noGrp="1"/>
          </p:cNvSpPr>
          <p:nvPr>
            <p:ph idx="1"/>
          </p:nvPr>
        </p:nvSpPr>
        <p:spPr/>
        <p:txBody>
          <a:bodyPr>
            <a:normAutofit fontScale="85000" lnSpcReduction="20000"/>
          </a:bodyPr>
          <a:lstStyle/>
          <a:p>
            <a:r>
              <a:rPr lang="en-GB" sz="3600" b="1" dirty="0"/>
              <a:t>Hobbes’ </a:t>
            </a:r>
            <a:r>
              <a:rPr lang="en-GB" sz="3600" b="1" i="1" dirty="0"/>
              <a:t>Leviathan</a:t>
            </a:r>
            <a:r>
              <a:rPr lang="en-GB" sz="3600" b="1" dirty="0"/>
              <a:t> (published 1651)</a:t>
            </a:r>
          </a:p>
          <a:p>
            <a:pPr marL="0" indent="0">
              <a:buNone/>
            </a:pPr>
            <a:r>
              <a:rPr lang="en-GB" b="1" i="1" dirty="0"/>
              <a:t>Leviathan or The Matter, </a:t>
            </a:r>
            <a:r>
              <a:rPr lang="en-GB" b="1" i="1" dirty="0" err="1"/>
              <a:t>Forme</a:t>
            </a:r>
            <a:r>
              <a:rPr lang="en-GB" b="1" i="1" dirty="0"/>
              <a:t> and Power of a Common-Wealth </a:t>
            </a:r>
            <a:r>
              <a:rPr lang="en-GB" b="1" i="1" dirty="0" err="1"/>
              <a:t>Ecclesiasticall</a:t>
            </a:r>
            <a:r>
              <a:rPr lang="en-GB" b="1" i="1" dirty="0"/>
              <a:t> and Civil</a:t>
            </a:r>
            <a:r>
              <a:rPr lang="en-GB" dirty="0"/>
              <a:t>—by Thomas Hobbes (1588–1679). Written during the English Civil War (1642–1651), </a:t>
            </a:r>
            <a:r>
              <a:rPr lang="en-GB" i="1" dirty="0"/>
              <a:t>Leviathan</a:t>
            </a:r>
            <a:r>
              <a:rPr lang="en-GB" dirty="0"/>
              <a:t> argues for a social contract and rule by an absolute sovereign. Hobbes wrote that civil war and the brute situation of a state of nature ("the war of all against all") could only be avoided by strong, undivided government. </a:t>
            </a:r>
          </a:p>
          <a:p>
            <a:r>
              <a:rPr lang="en-GB" sz="3600" b="1" dirty="0"/>
              <a:t>Rousseau, on the other hand</a:t>
            </a:r>
            <a:r>
              <a:rPr lang="en-GB" sz="3600" dirty="0"/>
              <a:t>…</a:t>
            </a:r>
          </a:p>
          <a:p>
            <a:pPr marL="0" indent="0">
              <a:buNone/>
            </a:pPr>
            <a:r>
              <a:rPr lang="en-GB" sz="2600" b="1" i="1" dirty="0"/>
              <a:t>Discourse on Inequality </a:t>
            </a:r>
            <a:r>
              <a:rPr lang="en-GB" sz="2600" dirty="0"/>
              <a:t>(1754)</a:t>
            </a:r>
          </a:p>
          <a:p>
            <a:pPr marL="0" indent="0">
              <a:buNone/>
            </a:pPr>
            <a:r>
              <a:rPr lang="en-GB" sz="2600" b="1" i="1" dirty="0"/>
              <a:t>The Social Contract </a:t>
            </a:r>
            <a:r>
              <a:rPr lang="en-GB" sz="2600" dirty="0"/>
              <a:t>(1762)</a:t>
            </a:r>
          </a:p>
          <a:p>
            <a:pPr marL="0" indent="0">
              <a:buNone/>
            </a:pPr>
            <a:r>
              <a:rPr lang="en-GB" dirty="0"/>
              <a:t>The search is on for </a:t>
            </a:r>
            <a:r>
              <a:rPr lang="en-GB" i="1" dirty="0"/>
              <a:t>other </a:t>
            </a:r>
            <a:r>
              <a:rPr lang="en-GB" dirty="0"/>
              <a:t>types of human co-existence which show that </a:t>
            </a:r>
            <a:r>
              <a:rPr lang="en-GB" i="1" dirty="0"/>
              <a:t>human nature </a:t>
            </a:r>
            <a:r>
              <a:rPr lang="en-GB" dirty="0"/>
              <a:t>does not </a:t>
            </a:r>
            <a:r>
              <a:rPr lang="en-GB" i="1" dirty="0"/>
              <a:t>need </a:t>
            </a:r>
            <a:r>
              <a:rPr lang="en-GB" dirty="0"/>
              <a:t>totalitarian rule</a:t>
            </a:r>
          </a:p>
          <a:p>
            <a:pPr marL="0" indent="0">
              <a:buNone/>
            </a:pPr>
            <a:endParaRPr lang="en-GB" dirty="0"/>
          </a:p>
        </p:txBody>
      </p:sp>
    </p:spTree>
    <p:extLst>
      <p:ext uri="{BB962C8B-B14F-4D97-AF65-F5344CB8AC3E}">
        <p14:creationId xmlns:p14="http://schemas.microsoft.com/office/powerpoint/2010/main" val="475042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51A81-AB5B-0A77-3C89-80101D38C81E}"/>
              </a:ext>
            </a:extLst>
          </p:cNvPr>
          <p:cNvSpPr>
            <a:spLocks noGrp="1"/>
          </p:cNvSpPr>
          <p:nvPr>
            <p:ph type="title"/>
          </p:nvPr>
        </p:nvSpPr>
        <p:spPr/>
        <p:txBody>
          <a:bodyPr/>
          <a:lstStyle/>
          <a:p>
            <a:r>
              <a:rPr lang="en-GB" b="1" dirty="0">
                <a:latin typeface="+mn-lt"/>
              </a:rPr>
              <a:t>An update    </a:t>
            </a:r>
          </a:p>
        </p:txBody>
      </p:sp>
      <p:sp>
        <p:nvSpPr>
          <p:cNvPr id="3" name="Content Placeholder 2">
            <a:extLst>
              <a:ext uri="{FF2B5EF4-FFF2-40B4-BE49-F238E27FC236}">
                <a16:creationId xmlns:a16="http://schemas.microsoft.com/office/drawing/2014/main" id="{5F51AC83-3272-BFD1-C108-F3F8EFBEE1CA}"/>
              </a:ext>
            </a:extLst>
          </p:cNvPr>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p>
          <a:p>
            <a:pPr marL="0" indent="0">
              <a:buNone/>
            </a:pPr>
            <a:r>
              <a:rPr lang="en-GB" sz="2000" dirty="0"/>
              <a:t>Graeber, D. and </a:t>
            </a:r>
            <a:r>
              <a:rPr lang="en-GB" sz="2000" dirty="0" err="1"/>
              <a:t>Wengrow</a:t>
            </a:r>
            <a:r>
              <a:rPr lang="en-GB" sz="2000" dirty="0"/>
              <a:t>, D. (2021) </a:t>
            </a:r>
            <a:r>
              <a:rPr lang="en-GB" sz="2000" i="1" dirty="0"/>
              <a:t>The Dawn of Everything: A New History of Humanity</a:t>
            </a:r>
            <a:r>
              <a:rPr lang="en-GB" sz="2000" dirty="0"/>
              <a:t>. London: Allen Lane.</a:t>
            </a:r>
          </a:p>
          <a:p>
            <a:pPr marL="0" indent="0">
              <a:buNone/>
            </a:pPr>
            <a:r>
              <a:rPr lang="en-GB" sz="2000" dirty="0"/>
              <a:t>Chapter 2 (</a:t>
            </a:r>
            <a:r>
              <a:rPr lang="en-GB" sz="2000" i="1" dirty="0"/>
              <a:t>Wicked Liberty</a:t>
            </a:r>
            <a:r>
              <a:rPr lang="en-GB" sz="2000" dirty="0"/>
              <a:t>) emphasises the impact of indigenous American ideas and practice (e.g. the Wendat/Huron leader, </a:t>
            </a:r>
            <a:r>
              <a:rPr lang="en-GB" sz="2000" dirty="0" err="1"/>
              <a:t>Kandiaronk</a:t>
            </a:r>
            <a:r>
              <a:rPr lang="en-GB" sz="2000" dirty="0"/>
              <a:t>) on French colonists and, in fact, on the whole “Enlightenment”</a:t>
            </a:r>
          </a:p>
          <a:p>
            <a:pPr marL="0" indent="0">
              <a:buNone/>
            </a:pPr>
            <a:r>
              <a:rPr lang="en-GB" sz="1300" dirty="0">
                <a:hlinkClick r:id="rId2"/>
              </a:rPr>
              <a:t>https://www.spectator.co.uk/article/the-17th-century-huron-chief-kondiaronk-can-still-teach-us-valuable-lessons/</a:t>
            </a:r>
            <a:endParaRPr lang="en-GB" sz="1300" dirty="0"/>
          </a:p>
          <a:p>
            <a:pPr marL="0" indent="0">
              <a:buNone/>
            </a:pPr>
            <a:endParaRPr lang="en-GB" sz="1300" dirty="0"/>
          </a:p>
          <a:p>
            <a:pPr marL="0" indent="0">
              <a:buNone/>
            </a:pPr>
            <a:endParaRPr lang="en-GB" dirty="0"/>
          </a:p>
        </p:txBody>
      </p:sp>
      <p:pic>
        <p:nvPicPr>
          <p:cNvPr id="5" name="Picture 4">
            <a:extLst>
              <a:ext uri="{FF2B5EF4-FFF2-40B4-BE49-F238E27FC236}">
                <a16:creationId xmlns:a16="http://schemas.microsoft.com/office/drawing/2014/main" id="{693E3428-9192-6B47-F68C-F744D5377288}"/>
              </a:ext>
            </a:extLst>
          </p:cNvPr>
          <p:cNvPicPr>
            <a:picLocks noChangeAspect="1"/>
          </p:cNvPicPr>
          <p:nvPr/>
        </p:nvPicPr>
        <p:blipFill>
          <a:blip r:embed="rId3"/>
          <a:stretch>
            <a:fillRect/>
          </a:stretch>
        </p:blipFill>
        <p:spPr>
          <a:xfrm>
            <a:off x="635058" y="1467644"/>
            <a:ext cx="1647825" cy="2533650"/>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60044676-79DF-9568-46F6-5267719F282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20182" y="895350"/>
            <a:ext cx="4427855" cy="2934335"/>
          </a:xfrm>
          <a:prstGeom prst="rect">
            <a:avLst/>
          </a:prstGeom>
          <a:noFill/>
          <a:ln>
            <a:noFill/>
          </a:ln>
        </p:spPr>
      </p:pic>
      <p:pic>
        <p:nvPicPr>
          <p:cNvPr id="1032" name="Picture 8" descr="Kondiaronk - Wikipedia">
            <a:extLst>
              <a:ext uri="{FF2B5EF4-FFF2-40B4-BE49-F238E27FC236}">
                <a16:creationId xmlns:a16="http://schemas.microsoft.com/office/drawing/2014/main" id="{C850BD52-EDFA-48B8-ACF5-321B710D2D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9949" y="1467644"/>
            <a:ext cx="3657531" cy="2381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805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Economic Anthropology</a:t>
            </a:r>
          </a:p>
        </p:txBody>
      </p:sp>
      <p:sp>
        <p:nvSpPr>
          <p:cNvPr id="3" name="Content Placeholder 2"/>
          <p:cNvSpPr>
            <a:spLocks noGrp="1"/>
          </p:cNvSpPr>
          <p:nvPr>
            <p:ph idx="1"/>
          </p:nvPr>
        </p:nvSpPr>
        <p:spPr>
          <a:xfrm>
            <a:off x="628650" y="1431985"/>
            <a:ext cx="7886700" cy="5124090"/>
          </a:xfrm>
        </p:spPr>
        <p:txBody>
          <a:bodyPr>
            <a:normAutofit fontScale="77500" lnSpcReduction="20000"/>
          </a:bodyPr>
          <a:lstStyle/>
          <a:p>
            <a:pPr marL="0" indent="0">
              <a:buNone/>
            </a:pPr>
            <a:r>
              <a:rPr lang="en-GB" dirty="0"/>
              <a:t>Some key, related concepts:</a:t>
            </a:r>
          </a:p>
          <a:p>
            <a:pPr marL="0" indent="0">
              <a:buNone/>
            </a:pPr>
            <a:r>
              <a:rPr lang="en-GB" dirty="0"/>
              <a:t>Material/ism</a:t>
            </a:r>
          </a:p>
          <a:p>
            <a:pPr marL="0" indent="0">
              <a:buNone/>
            </a:pPr>
            <a:r>
              <a:rPr lang="en-GB" dirty="0"/>
              <a:t>Material/</a:t>
            </a:r>
            <a:r>
              <a:rPr lang="en-GB" dirty="0" err="1"/>
              <a:t>ity</a:t>
            </a:r>
            <a:endParaRPr lang="en-GB" dirty="0"/>
          </a:p>
          <a:p>
            <a:pPr marL="0" indent="0">
              <a:buNone/>
            </a:pPr>
            <a:r>
              <a:rPr lang="en-GB" dirty="0"/>
              <a:t>Material/</a:t>
            </a:r>
            <a:r>
              <a:rPr lang="en-GB" dirty="0" err="1"/>
              <a:t>ities</a:t>
            </a:r>
            <a:endParaRPr lang="en-GB" dirty="0"/>
          </a:p>
          <a:p>
            <a:pPr marL="0" indent="0">
              <a:buNone/>
            </a:pPr>
            <a:r>
              <a:rPr lang="en-GB" dirty="0"/>
              <a:t>New </a:t>
            </a:r>
            <a:r>
              <a:rPr lang="en-GB" dirty="0" err="1"/>
              <a:t>Materialities</a:t>
            </a:r>
            <a:r>
              <a:rPr lang="en-GB" dirty="0"/>
              <a:t>: the agency of things – the Social Life of Things (</a:t>
            </a:r>
            <a:r>
              <a:rPr lang="en-GB" dirty="0" err="1"/>
              <a:t>Appadurai</a:t>
            </a:r>
            <a:r>
              <a:rPr lang="en-GB" dirty="0"/>
              <a:t>)</a:t>
            </a:r>
          </a:p>
          <a:p>
            <a:pPr marL="0" indent="0">
              <a:buNone/>
            </a:pPr>
            <a:r>
              <a:rPr lang="en-GB" sz="2300" dirty="0" err="1"/>
              <a:t>Appadurai</a:t>
            </a:r>
            <a:r>
              <a:rPr lang="en-GB" sz="2300" dirty="0"/>
              <a:t>, A. </a:t>
            </a:r>
            <a:r>
              <a:rPr lang="en-GB" sz="2300" i="1" dirty="0"/>
              <a:t>Introduction: Commodities and the Politics of Value </a:t>
            </a:r>
            <a:r>
              <a:rPr lang="en-GB" sz="2300" dirty="0"/>
              <a:t>in (Ed.) </a:t>
            </a:r>
            <a:r>
              <a:rPr lang="en-GB" sz="2300" dirty="0" err="1"/>
              <a:t>Appadurai</a:t>
            </a:r>
            <a:r>
              <a:rPr lang="en-GB" sz="2300" dirty="0"/>
              <a:t>, A. 1988. </a:t>
            </a:r>
            <a:r>
              <a:rPr lang="en-GB" sz="2300" i="1" dirty="0"/>
              <a:t>The Social Life of Things: Commodities in Cultural Perspective</a:t>
            </a:r>
            <a:r>
              <a:rPr lang="en-GB" sz="2300" dirty="0"/>
              <a:t>. Cambridge: CUP. </a:t>
            </a:r>
          </a:p>
          <a:p>
            <a:pPr marL="0" indent="0">
              <a:buNone/>
            </a:pPr>
            <a:r>
              <a:rPr lang="en-GB" sz="2300" dirty="0"/>
              <a:t>Available online at UWTSD Library. (New 2018 edition also published.)</a:t>
            </a:r>
          </a:p>
          <a:p>
            <a:pPr marL="0" indent="0">
              <a:buNone/>
            </a:pPr>
            <a:endParaRPr lang="en-GB" dirty="0"/>
          </a:p>
          <a:p>
            <a:pPr marL="0" indent="0">
              <a:buNone/>
            </a:pPr>
            <a:r>
              <a:rPr lang="en-GB" dirty="0"/>
              <a:t>Human </a:t>
            </a:r>
            <a:r>
              <a:rPr lang="en-GB" b="1" dirty="0"/>
              <a:t>interaction</a:t>
            </a:r>
            <a:r>
              <a:rPr lang="en-GB" dirty="0"/>
              <a:t> with the environment</a:t>
            </a:r>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spTree>
    <p:extLst>
      <p:ext uri="{BB962C8B-B14F-4D97-AF65-F5344CB8AC3E}">
        <p14:creationId xmlns:p14="http://schemas.microsoft.com/office/powerpoint/2010/main" val="2697301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Human interaction with the environment</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Plants (and plant products), animal life (and animal products), water, minerals</a:t>
            </a:r>
          </a:p>
          <a:p>
            <a:pPr marL="0" indent="0">
              <a:buNone/>
            </a:pPr>
            <a:r>
              <a:rPr lang="en-GB" dirty="0"/>
              <a:t>Food, water, shelter, warmth (in cold climates)</a:t>
            </a:r>
          </a:p>
          <a:p>
            <a:pPr marL="0" indent="0">
              <a:buNone/>
            </a:pPr>
            <a:r>
              <a:rPr lang="en-GB" dirty="0"/>
              <a:t>Energy inputs and energy outputs</a:t>
            </a:r>
          </a:p>
          <a:p>
            <a:pPr marL="0" indent="0">
              <a:buNone/>
            </a:pPr>
            <a:endParaRPr lang="en-GB" dirty="0"/>
          </a:p>
          <a:p>
            <a:pPr marL="0" indent="0">
              <a:buNone/>
            </a:pPr>
            <a:r>
              <a:rPr lang="en-GB" dirty="0"/>
              <a:t>Products and consumables</a:t>
            </a:r>
          </a:p>
          <a:p>
            <a:pPr marL="0" indent="0">
              <a:buNone/>
            </a:pPr>
            <a:r>
              <a:rPr lang="en-GB" dirty="0"/>
              <a:t>Products </a:t>
            </a:r>
            <a:r>
              <a:rPr lang="en-GB" i="1" dirty="0"/>
              <a:t>for</a:t>
            </a:r>
            <a:r>
              <a:rPr lang="en-GB" dirty="0"/>
              <a:t> consumables – containers, tools (decoration, motifs, meanings, social/semiotic signifiers)</a:t>
            </a:r>
          </a:p>
          <a:p>
            <a:pPr marL="0" indent="0">
              <a:buNone/>
            </a:pPr>
            <a:r>
              <a:rPr lang="en-GB" dirty="0"/>
              <a:t>Inanimate and animate products: thatch, saplings, timber; hides, sinews; (herders) milk, blood, dung</a:t>
            </a:r>
          </a:p>
        </p:txBody>
      </p:sp>
    </p:spTree>
    <p:extLst>
      <p:ext uri="{BB962C8B-B14F-4D97-AF65-F5344CB8AC3E}">
        <p14:creationId xmlns:p14="http://schemas.microsoft.com/office/powerpoint/2010/main" val="29204886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b="1" i="1" dirty="0">
                <a:latin typeface="+mn-lt"/>
              </a:rPr>
              <a:t>Looking ahead to the next class:</a:t>
            </a:r>
            <a:br>
              <a:rPr lang="en-GB" sz="2200" b="1" i="1" dirty="0">
                <a:latin typeface="+mn-lt"/>
              </a:rPr>
            </a:br>
            <a:r>
              <a:rPr lang="en-GB" b="1" dirty="0">
                <a:latin typeface="+mn-lt"/>
              </a:rPr>
              <a:t>The hegemony of production </a:t>
            </a:r>
            <a:br>
              <a:rPr lang="en-GB" b="1" dirty="0">
                <a:latin typeface="+mn-lt"/>
              </a:rPr>
            </a:br>
            <a:r>
              <a:rPr lang="en-GB" sz="2700" b="1" dirty="0">
                <a:latin typeface="+mn-lt"/>
              </a:rPr>
              <a:t>(over other phases of economic activity)</a:t>
            </a:r>
          </a:p>
        </p:txBody>
      </p:sp>
      <p:sp>
        <p:nvSpPr>
          <p:cNvPr id="3" name="Content Placeholder 2"/>
          <p:cNvSpPr>
            <a:spLocks noGrp="1"/>
          </p:cNvSpPr>
          <p:nvPr>
            <p:ph idx="1"/>
          </p:nvPr>
        </p:nvSpPr>
        <p:spPr/>
        <p:txBody>
          <a:bodyPr/>
          <a:lstStyle/>
          <a:p>
            <a:pPr marL="0" indent="0">
              <a:buNone/>
            </a:pPr>
            <a:r>
              <a:rPr lang="en-GB" b="1" dirty="0"/>
              <a:t>Susana </a:t>
            </a:r>
            <a:r>
              <a:rPr lang="en-GB" b="1" dirty="0" err="1"/>
              <a:t>Narotzky</a:t>
            </a:r>
            <a:r>
              <a:rPr lang="en-GB" dirty="0"/>
              <a:t>:</a:t>
            </a:r>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dirty="0"/>
              <a:t>Production</a:t>
            </a:r>
          </a:p>
          <a:p>
            <a:r>
              <a:rPr lang="en-GB" dirty="0"/>
              <a:t>Distribution and exchange</a:t>
            </a:r>
          </a:p>
          <a:p>
            <a:r>
              <a:rPr lang="en-GB" dirty="0"/>
              <a:t>Consumption</a:t>
            </a:r>
          </a:p>
          <a:p>
            <a:r>
              <a:rPr lang="en-GB" dirty="0"/>
              <a:t>Social Reproduction</a:t>
            </a:r>
          </a:p>
          <a:p>
            <a:endParaRPr lang="en-GB" dirty="0"/>
          </a:p>
          <a:p>
            <a:pPr marL="0" indent="0">
              <a:buNone/>
            </a:pPr>
            <a:r>
              <a:rPr lang="en-GB" dirty="0" err="1"/>
              <a:t>Narotzky</a:t>
            </a:r>
            <a:r>
              <a:rPr lang="en-GB" dirty="0"/>
              <a:t> emphasises the importance of </a:t>
            </a:r>
            <a:r>
              <a:rPr lang="en-GB" b="1" dirty="0"/>
              <a:t>social reproduction</a:t>
            </a:r>
          </a:p>
        </p:txBody>
      </p:sp>
    </p:spTree>
    <p:extLst>
      <p:ext uri="{BB962C8B-B14F-4D97-AF65-F5344CB8AC3E}">
        <p14:creationId xmlns:p14="http://schemas.microsoft.com/office/powerpoint/2010/main" val="34417723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148</TotalTime>
  <Words>1407</Words>
  <Application>Microsoft Office PowerPoint</Application>
  <PresentationFormat>On-screen Show (4:3)</PresentationFormat>
  <Paragraphs>110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HPAN5041/6041 Economic Anthropology and Past Societies Introduction and Scope of the Module</vt:lpstr>
      <vt:lpstr>Course Outline</vt:lpstr>
      <vt:lpstr>Course Outline (See Moodle Page)</vt:lpstr>
      <vt:lpstr>Assignments</vt:lpstr>
      <vt:lpstr>Assignments</vt:lpstr>
      <vt:lpstr>Reading List 2022-23 (updated)</vt:lpstr>
      <vt:lpstr>Reading List (continued)</vt:lpstr>
      <vt:lpstr>Reading List (articles)</vt:lpstr>
      <vt:lpstr> Some background on economics, political economy and anthropology </vt:lpstr>
      <vt:lpstr>What is Political Economy?</vt:lpstr>
      <vt:lpstr>What is economic anthropology about?</vt:lpstr>
      <vt:lpstr>Economic Anthropology</vt:lpstr>
      <vt:lpstr>Economic Anthropology Hann, C. and Hart, K. 2011. Economic Anthropology. Cambridge: Polity</vt:lpstr>
      <vt:lpstr>Hobbes and Rousseau</vt:lpstr>
      <vt:lpstr>An update    </vt:lpstr>
      <vt:lpstr>Economic Anthropology</vt:lpstr>
      <vt:lpstr>Human interaction with the environment</vt:lpstr>
      <vt:lpstr>Looking ahead to the next class: The hegemony of production  (over other phases of economic 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19</cp:revision>
  <dcterms:created xsi:type="dcterms:W3CDTF">2023-01-02T11:26:16Z</dcterms:created>
  <dcterms:modified xsi:type="dcterms:W3CDTF">2023-01-17T09:32:04Z</dcterms:modified>
</cp:coreProperties>
</file>