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Default Extension="vml" ContentType="application/vnd.openxmlformats-officedocument.vmlDrawing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Default Extension="doc" ContentType="application/msword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diagrams/colors2.xml" ContentType="application/vnd.openxmlformats-officedocument.drawingml.diagramColor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5"/>
  </p:notesMasterIdLst>
  <p:sldIdLst>
    <p:sldId id="256" r:id="rId2"/>
    <p:sldId id="260" r:id="rId3"/>
    <p:sldId id="259" r:id="rId4"/>
    <p:sldId id="261" r:id="rId5"/>
    <p:sldId id="262" r:id="rId6"/>
    <p:sldId id="263" r:id="rId7"/>
    <p:sldId id="267" r:id="rId8"/>
    <p:sldId id="264" r:id="rId9"/>
    <p:sldId id="266" r:id="rId10"/>
    <p:sldId id="265" r:id="rId11"/>
    <p:sldId id="268" r:id="rId12"/>
    <p:sldId id="269" r:id="rId13"/>
    <p:sldId id="257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4706" autoAdjust="0"/>
    <p:restoredTop sz="86738" autoAdjust="0"/>
  </p:normalViewPr>
  <p:slideViewPr>
    <p:cSldViewPr>
      <p:cViewPr>
        <p:scale>
          <a:sx n="70" d="100"/>
          <a:sy n="70" d="100"/>
        </p:scale>
        <p:origin x="-1422" y="21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3006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D30D13D-F4C1-4E90-A386-0A734F3D8091}" type="doc">
      <dgm:prSet loTypeId="urn:microsoft.com/office/officeart/2005/8/layout/vList5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AABFCFFC-C5B4-4B87-9906-A5331982B90A}">
      <dgm:prSet phldrT="[Text]"/>
      <dgm:spPr/>
      <dgm:t>
        <a:bodyPr/>
        <a:lstStyle/>
        <a:p>
          <a:r>
            <a:rPr lang="en-GB" dirty="0" smtClean="0"/>
            <a:t>Thinking time: </a:t>
          </a:r>
          <a:endParaRPr lang="en-GB" dirty="0"/>
        </a:p>
      </dgm:t>
    </dgm:pt>
    <dgm:pt modelId="{7272BDDE-DE4C-45BA-A0DA-6BE95F1F5E32}" type="parTrans" cxnId="{884D58CE-E014-43D2-A6EC-D88A8DD14A35}">
      <dgm:prSet/>
      <dgm:spPr/>
      <dgm:t>
        <a:bodyPr/>
        <a:lstStyle/>
        <a:p>
          <a:endParaRPr lang="en-GB"/>
        </a:p>
      </dgm:t>
    </dgm:pt>
    <dgm:pt modelId="{D86F3FA6-65D5-47F2-8B65-4067D2B50B87}" type="sibTrans" cxnId="{884D58CE-E014-43D2-A6EC-D88A8DD14A35}">
      <dgm:prSet/>
      <dgm:spPr/>
      <dgm:t>
        <a:bodyPr/>
        <a:lstStyle/>
        <a:p>
          <a:endParaRPr lang="en-GB"/>
        </a:p>
      </dgm:t>
    </dgm:pt>
    <dgm:pt modelId="{3224AFE9-7B7C-44B6-87BE-096258680D5A}">
      <dgm:prSet phldrT="[Text]" custT="1"/>
      <dgm:spPr/>
      <dgm:t>
        <a:bodyPr/>
        <a:lstStyle/>
        <a:p>
          <a:r>
            <a:rPr lang="en-GB" sz="1500" dirty="0" smtClean="0"/>
            <a:t>Waiting for the class to think through an answer, before you intervene. (15-20 seconds). </a:t>
          </a:r>
          <a:endParaRPr lang="en-GB" sz="1500" dirty="0"/>
        </a:p>
      </dgm:t>
    </dgm:pt>
    <dgm:pt modelId="{EB86C4EC-1F23-4CA6-B1FB-6C6E33EB9749}" type="parTrans" cxnId="{A6C3CA2C-5F68-46F7-9835-D8B758AF2CF4}">
      <dgm:prSet/>
      <dgm:spPr/>
      <dgm:t>
        <a:bodyPr/>
        <a:lstStyle/>
        <a:p>
          <a:endParaRPr lang="en-GB"/>
        </a:p>
      </dgm:t>
    </dgm:pt>
    <dgm:pt modelId="{36796DE6-88B9-41C7-8353-F3DE9AFEA5A3}" type="sibTrans" cxnId="{A6C3CA2C-5F68-46F7-9835-D8B758AF2CF4}">
      <dgm:prSet/>
      <dgm:spPr/>
      <dgm:t>
        <a:bodyPr/>
        <a:lstStyle/>
        <a:p>
          <a:endParaRPr lang="en-GB"/>
        </a:p>
      </dgm:t>
    </dgm:pt>
    <dgm:pt modelId="{AD5CFFBA-8928-4F5A-8601-54840A53584F}">
      <dgm:prSet phldrT="[Text]" custT="1"/>
      <dgm:spPr/>
      <dgm:t>
        <a:bodyPr/>
        <a:lstStyle/>
        <a:p>
          <a:r>
            <a:rPr lang="en-GB" sz="1500" dirty="0" smtClean="0"/>
            <a:t>Prompts depth of thought, increases levels of challenge. </a:t>
          </a:r>
          <a:endParaRPr lang="en-GB" sz="1500" dirty="0"/>
        </a:p>
      </dgm:t>
    </dgm:pt>
    <dgm:pt modelId="{F7A0BD5C-B370-4539-8F0A-DEA4DF224648}" type="parTrans" cxnId="{E0A15BA3-352A-4999-95C7-53FA6E3449AD}">
      <dgm:prSet/>
      <dgm:spPr/>
      <dgm:t>
        <a:bodyPr/>
        <a:lstStyle/>
        <a:p>
          <a:endParaRPr lang="en-GB"/>
        </a:p>
      </dgm:t>
    </dgm:pt>
    <dgm:pt modelId="{600E4886-BB1A-4741-B41F-4CC8DCFB0A93}" type="sibTrans" cxnId="{E0A15BA3-352A-4999-95C7-53FA6E3449AD}">
      <dgm:prSet/>
      <dgm:spPr/>
      <dgm:t>
        <a:bodyPr/>
        <a:lstStyle/>
        <a:p>
          <a:endParaRPr lang="en-GB"/>
        </a:p>
      </dgm:t>
    </dgm:pt>
    <dgm:pt modelId="{DFB5BCA7-7563-4E58-A6B0-CAED07255D5E}">
      <dgm:prSet phldrT="[Text]"/>
      <dgm:spPr/>
      <dgm:t>
        <a:bodyPr/>
        <a:lstStyle/>
        <a:p>
          <a:r>
            <a:rPr lang="en-GB" dirty="0" smtClean="0"/>
            <a:t>No hands Questioning: </a:t>
          </a:r>
          <a:endParaRPr lang="en-GB" dirty="0"/>
        </a:p>
      </dgm:t>
    </dgm:pt>
    <dgm:pt modelId="{49D6967A-FCD9-4AC5-9B31-765F42400DF0}" type="parTrans" cxnId="{865F0A80-605C-4070-92F7-19CD1EE455FA}">
      <dgm:prSet/>
      <dgm:spPr/>
      <dgm:t>
        <a:bodyPr/>
        <a:lstStyle/>
        <a:p>
          <a:endParaRPr lang="en-GB"/>
        </a:p>
      </dgm:t>
    </dgm:pt>
    <dgm:pt modelId="{969653C5-F848-4168-B7B9-DC98DE1C220C}" type="sibTrans" cxnId="{865F0A80-605C-4070-92F7-19CD1EE455FA}">
      <dgm:prSet/>
      <dgm:spPr/>
      <dgm:t>
        <a:bodyPr/>
        <a:lstStyle/>
        <a:p>
          <a:endParaRPr lang="en-GB"/>
        </a:p>
      </dgm:t>
    </dgm:pt>
    <dgm:pt modelId="{CA3D5610-7EE6-4B91-892B-2567C9DFF0F8}">
      <dgm:prSet phldrT="[Text]"/>
      <dgm:spPr/>
      <dgm:t>
        <a:bodyPr/>
        <a:lstStyle/>
        <a:p>
          <a:r>
            <a:rPr lang="en-GB" dirty="0" smtClean="0"/>
            <a:t>Pupils are selected to give an answer by the teacher. </a:t>
          </a:r>
          <a:endParaRPr lang="en-GB" dirty="0"/>
        </a:p>
      </dgm:t>
    </dgm:pt>
    <dgm:pt modelId="{FFB7FCB8-B6AB-4B9D-B983-BA805DB758FA}" type="parTrans" cxnId="{43FB29B5-01AD-4A39-A4EE-318811651EC4}">
      <dgm:prSet/>
      <dgm:spPr/>
      <dgm:t>
        <a:bodyPr/>
        <a:lstStyle/>
        <a:p>
          <a:endParaRPr lang="en-GB"/>
        </a:p>
      </dgm:t>
    </dgm:pt>
    <dgm:pt modelId="{BA4F7923-117E-4B18-A8B6-7232A330EDD1}" type="sibTrans" cxnId="{43FB29B5-01AD-4A39-A4EE-318811651EC4}">
      <dgm:prSet/>
      <dgm:spPr/>
      <dgm:t>
        <a:bodyPr/>
        <a:lstStyle/>
        <a:p>
          <a:endParaRPr lang="en-GB"/>
        </a:p>
      </dgm:t>
    </dgm:pt>
    <dgm:pt modelId="{D78E8BBF-3E31-4614-A955-163A715F50DF}">
      <dgm:prSet phldrT="[Text]"/>
      <dgm:spPr/>
      <dgm:t>
        <a:bodyPr/>
        <a:lstStyle/>
        <a:p>
          <a:r>
            <a:rPr lang="en-GB" dirty="0" smtClean="0"/>
            <a:t>Improves engagement and challenges children to think. </a:t>
          </a:r>
          <a:endParaRPr lang="en-GB" dirty="0"/>
        </a:p>
      </dgm:t>
    </dgm:pt>
    <dgm:pt modelId="{4A8DE239-C70E-468C-B6B6-602A0D3A1DC1}" type="parTrans" cxnId="{A4878224-6779-4E43-925E-0F847CB1488F}">
      <dgm:prSet/>
      <dgm:spPr/>
      <dgm:t>
        <a:bodyPr/>
        <a:lstStyle/>
        <a:p>
          <a:endParaRPr lang="en-GB"/>
        </a:p>
      </dgm:t>
    </dgm:pt>
    <dgm:pt modelId="{55564182-BE2A-4AD2-99A3-23982DB805FE}" type="sibTrans" cxnId="{A4878224-6779-4E43-925E-0F847CB1488F}">
      <dgm:prSet/>
      <dgm:spPr/>
      <dgm:t>
        <a:bodyPr/>
        <a:lstStyle/>
        <a:p>
          <a:endParaRPr lang="en-GB"/>
        </a:p>
      </dgm:t>
    </dgm:pt>
    <dgm:pt modelId="{F6AAA4F2-F89E-4E05-93F5-591D85F10950}">
      <dgm:prSet phldrT="[Text]"/>
      <dgm:spPr/>
      <dgm:t>
        <a:bodyPr/>
        <a:lstStyle/>
        <a:p>
          <a:r>
            <a:rPr lang="en-GB" dirty="0" smtClean="0"/>
            <a:t>Phone a friend: </a:t>
          </a:r>
          <a:endParaRPr lang="en-GB" dirty="0"/>
        </a:p>
      </dgm:t>
    </dgm:pt>
    <dgm:pt modelId="{FF07A6BE-1054-477C-8393-FDDA27334B05}" type="parTrans" cxnId="{6E47F781-7BFD-4D61-8BF0-CC1DE0CCCF63}">
      <dgm:prSet/>
      <dgm:spPr/>
      <dgm:t>
        <a:bodyPr/>
        <a:lstStyle/>
        <a:p>
          <a:endParaRPr lang="en-GB"/>
        </a:p>
      </dgm:t>
    </dgm:pt>
    <dgm:pt modelId="{2AFC26A8-1002-4B00-AA06-AB6793379A7F}" type="sibTrans" cxnId="{6E47F781-7BFD-4D61-8BF0-CC1DE0CCCF63}">
      <dgm:prSet/>
      <dgm:spPr/>
      <dgm:t>
        <a:bodyPr/>
        <a:lstStyle/>
        <a:p>
          <a:endParaRPr lang="en-GB"/>
        </a:p>
      </dgm:t>
    </dgm:pt>
    <dgm:pt modelId="{CEE67F42-71C3-4A0B-A80E-556381692B28}">
      <dgm:prSet phldrT="[Text]"/>
      <dgm:spPr/>
      <dgm:t>
        <a:bodyPr/>
        <a:lstStyle/>
        <a:p>
          <a:r>
            <a:rPr lang="en-GB" dirty="0" smtClean="0"/>
            <a:t>Removes the stress of being asked a question, enables those who cannot answer to participate. </a:t>
          </a:r>
          <a:endParaRPr lang="en-GB" dirty="0"/>
        </a:p>
      </dgm:t>
    </dgm:pt>
    <dgm:pt modelId="{B9426C0F-62F9-47A8-B3C8-AAF4EB8DB2E9}" type="parTrans" cxnId="{3C9D9B36-A348-46AB-9089-88BD2A7FF92A}">
      <dgm:prSet/>
      <dgm:spPr/>
      <dgm:t>
        <a:bodyPr/>
        <a:lstStyle/>
        <a:p>
          <a:endParaRPr lang="en-GB"/>
        </a:p>
      </dgm:t>
    </dgm:pt>
    <dgm:pt modelId="{6769EEF1-1B5A-4E66-B540-C5D28975017A}" type="sibTrans" cxnId="{3C9D9B36-A348-46AB-9089-88BD2A7FF92A}">
      <dgm:prSet/>
      <dgm:spPr/>
      <dgm:t>
        <a:bodyPr/>
        <a:lstStyle/>
        <a:p>
          <a:endParaRPr lang="en-GB"/>
        </a:p>
      </dgm:t>
    </dgm:pt>
    <dgm:pt modelId="{2F1D984F-9A64-468E-8366-351445491B6C}">
      <dgm:prSet phldrT="[Text]"/>
      <dgm:spPr/>
      <dgm:t>
        <a:bodyPr/>
        <a:lstStyle/>
        <a:p>
          <a:r>
            <a:rPr lang="en-GB" dirty="0" smtClean="0"/>
            <a:t>Encourages a holistic listening and participation session. Removes stress and builds self-esteem.</a:t>
          </a:r>
          <a:endParaRPr lang="en-GB" dirty="0"/>
        </a:p>
      </dgm:t>
    </dgm:pt>
    <dgm:pt modelId="{648A16AE-B9A8-43B7-9C02-884D6B01C907}" type="parTrans" cxnId="{EB518E05-8408-4103-857C-98A2A54A7EAD}">
      <dgm:prSet/>
      <dgm:spPr/>
      <dgm:t>
        <a:bodyPr/>
        <a:lstStyle/>
        <a:p>
          <a:endParaRPr lang="en-GB"/>
        </a:p>
      </dgm:t>
    </dgm:pt>
    <dgm:pt modelId="{9E34C72E-2521-479C-B437-8EF96335B02C}" type="sibTrans" cxnId="{EB518E05-8408-4103-857C-98A2A54A7EAD}">
      <dgm:prSet/>
      <dgm:spPr/>
      <dgm:t>
        <a:bodyPr/>
        <a:lstStyle/>
        <a:p>
          <a:endParaRPr lang="en-GB"/>
        </a:p>
      </dgm:t>
    </dgm:pt>
    <dgm:pt modelId="{4FA82C8D-83EA-4FFE-9D90-4334552C1283}">
      <dgm:prSet phldrT="[Text]" custT="1"/>
      <dgm:spPr/>
      <dgm:t>
        <a:bodyPr/>
        <a:lstStyle/>
        <a:p>
          <a:r>
            <a:rPr lang="en-GB" sz="1500" dirty="0" smtClean="0"/>
            <a:t>Provide time, alert pupils to the approach, and the time allocated to develop the answer. </a:t>
          </a:r>
          <a:endParaRPr lang="en-GB" sz="1500" dirty="0"/>
        </a:p>
      </dgm:t>
    </dgm:pt>
    <dgm:pt modelId="{60833090-5043-4E1D-A0C4-D29866FB9AFB}" type="parTrans" cxnId="{4C7ED3C3-C38C-48FB-AD18-A22D632B99F0}">
      <dgm:prSet/>
      <dgm:spPr/>
      <dgm:t>
        <a:bodyPr/>
        <a:lstStyle/>
        <a:p>
          <a:endParaRPr lang="en-GB"/>
        </a:p>
      </dgm:t>
    </dgm:pt>
    <dgm:pt modelId="{7DEADD5B-AE2A-4440-9C59-1ED444D3A13A}" type="sibTrans" cxnId="{4C7ED3C3-C38C-48FB-AD18-A22D632B99F0}">
      <dgm:prSet/>
      <dgm:spPr/>
      <dgm:t>
        <a:bodyPr/>
        <a:lstStyle/>
        <a:p>
          <a:endParaRPr lang="en-GB"/>
        </a:p>
      </dgm:t>
    </dgm:pt>
    <dgm:pt modelId="{BFEEE233-E413-46D0-AB4C-53014811F560}">
      <dgm:prSet phldrT="[Text]" custT="1"/>
      <dgm:spPr/>
      <dgm:t>
        <a:bodyPr/>
        <a:lstStyle/>
        <a:p>
          <a:r>
            <a:rPr lang="en-GB" sz="1500" dirty="0" smtClean="0"/>
            <a:t>Ensures all pupils have an answer or opinion to share before an answer is required</a:t>
          </a:r>
          <a:r>
            <a:rPr lang="en-GB" sz="1400" dirty="0" smtClean="0"/>
            <a:t>. </a:t>
          </a:r>
          <a:endParaRPr lang="en-GB" sz="1400" dirty="0"/>
        </a:p>
      </dgm:t>
    </dgm:pt>
    <dgm:pt modelId="{2B961A0F-8ACF-496F-B4DB-C3A5DA8519F4}" type="parTrans" cxnId="{4F7EA5FB-985E-40B1-8227-1FA8FDC78B10}">
      <dgm:prSet/>
      <dgm:spPr/>
      <dgm:t>
        <a:bodyPr/>
        <a:lstStyle/>
        <a:p>
          <a:endParaRPr lang="en-GB"/>
        </a:p>
      </dgm:t>
    </dgm:pt>
    <dgm:pt modelId="{69E63BF1-9995-43A6-B050-69A6CD3DAC10}" type="sibTrans" cxnId="{4F7EA5FB-985E-40B1-8227-1FA8FDC78B10}">
      <dgm:prSet/>
      <dgm:spPr/>
      <dgm:t>
        <a:bodyPr/>
        <a:lstStyle/>
        <a:p>
          <a:endParaRPr lang="en-GB"/>
        </a:p>
      </dgm:t>
    </dgm:pt>
    <dgm:pt modelId="{291A9313-D3C2-4422-83BB-778B3FA2F536}">
      <dgm:prSet phldrT="[Text]"/>
      <dgm:spPr/>
      <dgm:t>
        <a:bodyPr/>
        <a:lstStyle/>
        <a:p>
          <a:r>
            <a:rPr lang="en-GB" dirty="0" smtClean="0"/>
            <a:t>Linked to thinking time – teachers alert pupils to this ask questions are asked. </a:t>
          </a:r>
          <a:endParaRPr lang="en-GB" dirty="0"/>
        </a:p>
      </dgm:t>
    </dgm:pt>
    <dgm:pt modelId="{4B56B5EF-A73B-4AA8-A07E-B7EF031A3295}" type="parTrans" cxnId="{1E9F8BAF-8092-4740-8F9C-EA9E68407700}">
      <dgm:prSet/>
      <dgm:spPr/>
      <dgm:t>
        <a:bodyPr/>
        <a:lstStyle/>
        <a:p>
          <a:endParaRPr lang="en-GB"/>
        </a:p>
      </dgm:t>
    </dgm:pt>
    <dgm:pt modelId="{9757370C-E1F3-4390-B5A1-4AB928E0A7C3}" type="sibTrans" cxnId="{1E9F8BAF-8092-4740-8F9C-EA9E68407700}">
      <dgm:prSet/>
      <dgm:spPr/>
      <dgm:t>
        <a:bodyPr/>
        <a:lstStyle/>
        <a:p>
          <a:endParaRPr lang="en-GB"/>
        </a:p>
      </dgm:t>
    </dgm:pt>
    <dgm:pt modelId="{57C4E278-0218-4C36-B542-57363D7D21BE}">
      <dgm:prSet phldrT="[Text]"/>
      <dgm:spPr/>
      <dgm:t>
        <a:bodyPr/>
        <a:lstStyle/>
        <a:p>
          <a:r>
            <a:rPr lang="en-GB" dirty="0" smtClean="0"/>
            <a:t>Pupils share ideas and their own views in relation to others.</a:t>
          </a:r>
          <a:endParaRPr lang="en-GB" dirty="0"/>
        </a:p>
      </dgm:t>
    </dgm:pt>
    <dgm:pt modelId="{BE528D3E-7B9E-47A5-9AF0-A6DCCA3DE8B0}" type="parTrans" cxnId="{618C874E-E9D4-4E3D-A3CF-7298C9B395DC}">
      <dgm:prSet/>
      <dgm:spPr/>
      <dgm:t>
        <a:bodyPr/>
        <a:lstStyle/>
        <a:p>
          <a:endParaRPr lang="en-GB"/>
        </a:p>
      </dgm:t>
    </dgm:pt>
    <dgm:pt modelId="{C0EE0AE2-1AFD-4220-B1AA-09B64188D205}" type="sibTrans" cxnId="{618C874E-E9D4-4E3D-A3CF-7298C9B395DC}">
      <dgm:prSet/>
      <dgm:spPr/>
      <dgm:t>
        <a:bodyPr/>
        <a:lstStyle/>
        <a:p>
          <a:endParaRPr lang="en-GB"/>
        </a:p>
      </dgm:t>
    </dgm:pt>
    <dgm:pt modelId="{9EFC3BA0-65FC-4DEF-8630-73B50C5BB17E}">
      <dgm:prSet phldrT="[Text]"/>
      <dgm:spPr/>
      <dgm:t>
        <a:bodyPr/>
        <a:lstStyle/>
        <a:p>
          <a:r>
            <a:rPr lang="en-GB" dirty="0" smtClean="0"/>
            <a:t>Those who cannot answer can nominate another child to answer on their behalf. </a:t>
          </a:r>
          <a:endParaRPr lang="en-GB" dirty="0"/>
        </a:p>
      </dgm:t>
    </dgm:pt>
    <dgm:pt modelId="{BB779CA1-B6C6-4DF1-95AD-51C6288B902A}" type="parTrans" cxnId="{CBBC8A07-9EC7-4BDD-B769-26E91CC310CA}">
      <dgm:prSet/>
      <dgm:spPr/>
      <dgm:t>
        <a:bodyPr/>
        <a:lstStyle/>
        <a:p>
          <a:endParaRPr lang="en-GB"/>
        </a:p>
      </dgm:t>
    </dgm:pt>
    <dgm:pt modelId="{5C2BD306-B7AC-43B7-9869-982B98CBCE56}" type="sibTrans" cxnId="{CBBC8A07-9EC7-4BDD-B769-26E91CC310CA}">
      <dgm:prSet/>
      <dgm:spPr/>
      <dgm:t>
        <a:bodyPr/>
        <a:lstStyle/>
        <a:p>
          <a:endParaRPr lang="en-GB"/>
        </a:p>
      </dgm:t>
    </dgm:pt>
    <dgm:pt modelId="{A9EE4B14-641C-47C1-AA12-21C2D2EFB52A}" type="pres">
      <dgm:prSet presAssocID="{1D30D13D-F4C1-4E90-A386-0A734F3D8091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B67FE92E-5D6B-4E33-AB65-A4373247B920}" type="pres">
      <dgm:prSet presAssocID="{AABFCFFC-C5B4-4B87-9906-A5331982B90A}" presName="linNode" presStyleCnt="0"/>
      <dgm:spPr/>
    </dgm:pt>
    <dgm:pt modelId="{A28AC1A0-434C-4B6C-A079-46DC79FFFC83}" type="pres">
      <dgm:prSet presAssocID="{AABFCFFC-C5B4-4B87-9906-A5331982B90A}" presName="parentText" presStyleLbl="node1" presStyleIdx="0" presStyleCnt="3" custLinFactNeighborX="-9926" custLinFactNeighborY="-315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59E1322A-1F0D-4AEC-ADBB-16807D907771}" type="pres">
      <dgm:prSet presAssocID="{AABFCFFC-C5B4-4B87-9906-A5331982B90A}" presName="descendantText" presStyleLbl="alignAccFollowNode1" presStyleIdx="0" presStyleCnt="3" custScaleY="142789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02A7FF3-4C0E-4CC3-B68C-62E1271647D2}" type="pres">
      <dgm:prSet presAssocID="{D86F3FA6-65D5-47F2-8B65-4067D2B50B87}" presName="sp" presStyleCnt="0"/>
      <dgm:spPr/>
    </dgm:pt>
    <dgm:pt modelId="{09E412E9-2B6E-4E94-B25A-A90E8D6C7E69}" type="pres">
      <dgm:prSet presAssocID="{DFB5BCA7-7563-4E58-A6B0-CAED07255D5E}" presName="linNode" presStyleCnt="0"/>
      <dgm:spPr/>
    </dgm:pt>
    <dgm:pt modelId="{6DD6F073-25D9-43BB-A9A5-9696ADF72309}" type="pres">
      <dgm:prSet presAssocID="{DFB5BCA7-7563-4E58-A6B0-CAED07255D5E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5B8BA05-EEA1-4ED8-BF72-6CF5CE245BC4}" type="pres">
      <dgm:prSet presAssocID="{DFB5BCA7-7563-4E58-A6B0-CAED07255D5E}" presName="descendantText" presStyleLbl="alignAccFollowNode1" presStyleIdx="1" presStyleCnt="3" custScaleY="126596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7F9A2C1D-FF8B-494F-AE28-C488AF3F7215}" type="pres">
      <dgm:prSet presAssocID="{969653C5-F848-4168-B7B9-DC98DE1C220C}" presName="sp" presStyleCnt="0"/>
      <dgm:spPr/>
    </dgm:pt>
    <dgm:pt modelId="{5F2EBDBE-AC9E-4ED1-A13B-B0C7D23AAF7E}" type="pres">
      <dgm:prSet presAssocID="{F6AAA4F2-F89E-4E05-93F5-591D85F10950}" presName="linNode" presStyleCnt="0"/>
      <dgm:spPr/>
    </dgm:pt>
    <dgm:pt modelId="{05C549D3-6207-48EA-839A-610F8F6F1F81}" type="pres">
      <dgm:prSet presAssocID="{F6AAA4F2-F89E-4E05-93F5-591D85F10950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E05FCC62-036B-4622-BE6A-1771D639EC61}" type="pres">
      <dgm:prSet presAssocID="{F6AAA4F2-F89E-4E05-93F5-591D85F10950}" presName="descendantText" presStyleLbl="alignAccFollowNode1" presStyleIdx="2" presStyleCnt="3" custScaleY="13667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E0A15BA3-352A-4999-95C7-53FA6E3449AD}" srcId="{AABFCFFC-C5B4-4B87-9906-A5331982B90A}" destId="{AD5CFFBA-8928-4F5A-8601-54840A53584F}" srcOrd="2" destOrd="0" parTransId="{F7A0BD5C-B370-4539-8F0A-DEA4DF224648}" sibTransId="{600E4886-BB1A-4741-B41F-4CC8DCFB0A93}"/>
    <dgm:cxn modelId="{262892E0-3B0A-4EF8-8F99-E71C866B23E8}" type="presOf" srcId="{57C4E278-0218-4C36-B542-57363D7D21BE}" destId="{75B8BA05-EEA1-4ED8-BF72-6CF5CE245BC4}" srcOrd="0" destOrd="3" presId="urn:microsoft.com/office/officeart/2005/8/layout/vList5"/>
    <dgm:cxn modelId="{884D58CE-E014-43D2-A6EC-D88A8DD14A35}" srcId="{1D30D13D-F4C1-4E90-A386-0A734F3D8091}" destId="{AABFCFFC-C5B4-4B87-9906-A5331982B90A}" srcOrd="0" destOrd="0" parTransId="{7272BDDE-DE4C-45BA-A0DA-6BE95F1F5E32}" sibTransId="{D86F3FA6-65D5-47F2-8B65-4067D2B50B87}"/>
    <dgm:cxn modelId="{E5A5CBA4-5CD0-4828-8023-FFB5D5FA52F6}" type="presOf" srcId="{CEE67F42-71C3-4A0B-A80E-556381692B28}" destId="{E05FCC62-036B-4622-BE6A-1771D639EC61}" srcOrd="0" destOrd="0" presId="urn:microsoft.com/office/officeart/2005/8/layout/vList5"/>
    <dgm:cxn modelId="{FD66DE0D-742D-452D-9613-DFF7A19903FD}" type="presOf" srcId="{AD5CFFBA-8928-4F5A-8601-54840A53584F}" destId="{59E1322A-1F0D-4AEC-ADBB-16807D907771}" srcOrd="0" destOrd="2" presId="urn:microsoft.com/office/officeart/2005/8/layout/vList5"/>
    <dgm:cxn modelId="{865F0A80-605C-4070-92F7-19CD1EE455FA}" srcId="{1D30D13D-F4C1-4E90-A386-0A734F3D8091}" destId="{DFB5BCA7-7563-4E58-A6B0-CAED07255D5E}" srcOrd="1" destOrd="0" parTransId="{49D6967A-FCD9-4AC5-9B31-765F42400DF0}" sibTransId="{969653C5-F848-4168-B7B9-DC98DE1C220C}"/>
    <dgm:cxn modelId="{CDA26788-90AC-488A-8D60-4DF48C808D14}" type="presOf" srcId="{BFEEE233-E413-46D0-AB4C-53014811F560}" destId="{59E1322A-1F0D-4AEC-ADBB-16807D907771}" srcOrd="0" destOrd="3" presId="urn:microsoft.com/office/officeart/2005/8/layout/vList5"/>
    <dgm:cxn modelId="{8C233C91-8E97-490E-8751-D3D57D18093C}" type="presOf" srcId="{AABFCFFC-C5B4-4B87-9906-A5331982B90A}" destId="{A28AC1A0-434C-4B6C-A079-46DC79FFFC83}" srcOrd="0" destOrd="0" presId="urn:microsoft.com/office/officeart/2005/8/layout/vList5"/>
    <dgm:cxn modelId="{B4F324DA-6ECD-4C88-8A6C-70768BBEB765}" type="presOf" srcId="{4FA82C8D-83EA-4FFE-9D90-4334552C1283}" destId="{59E1322A-1F0D-4AEC-ADBB-16807D907771}" srcOrd="0" destOrd="1" presId="urn:microsoft.com/office/officeart/2005/8/layout/vList5"/>
    <dgm:cxn modelId="{4C7ED3C3-C38C-48FB-AD18-A22D632B99F0}" srcId="{AABFCFFC-C5B4-4B87-9906-A5331982B90A}" destId="{4FA82C8D-83EA-4FFE-9D90-4334552C1283}" srcOrd="1" destOrd="0" parTransId="{60833090-5043-4E1D-A0C4-D29866FB9AFB}" sibTransId="{7DEADD5B-AE2A-4440-9C59-1ED444D3A13A}"/>
    <dgm:cxn modelId="{A4878224-6779-4E43-925E-0F847CB1488F}" srcId="{DFB5BCA7-7563-4E58-A6B0-CAED07255D5E}" destId="{D78E8BBF-3E31-4614-A955-163A715F50DF}" srcOrd="2" destOrd="0" parTransId="{4A8DE239-C70E-468C-B6B6-602A0D3A1DC1}" sibTransId="{55564182-BE2A-4AD2-99A3-23982DB805FE}"/>
    <dgm:cxn modelId="{4F7EA5FB-985E-40B1-8227-1FA8FDC78B10}" srcId="{AABFCFFC-C5B4-4B87-9906-A5331982B90A}" destId="{BFEEE233-E413-46D0-AB4C-53014811F560}" srcOrd="3" destOrd="0" parTransId="{2B961A0F-8ACF-496F-B4DB-C3A5DA8519F4}" sibTransId="{69E63BF1-9995-43A6-B050-69A6CD3DAC10}"/>
    <dgm:cxn modelId="{43FB29B5-01AD-4A39-A4EE-318811651EC4}" srcId="{DFB5BCA7-7563-4E58-A6B0-CAED07255D5E}" destId="{CA3D5610-7EE6-4B91-892B-2567C9DFF0F8}" srcOrd="0" destOrd="0" parTransId="{FFB7FCB8-B6AB-4B9D-B983-BA805DB758FA}" sibTransId="{BA4F7923-117E-4B18-A8B6-7232A330EDD1}"/>
    <dgm:cxn modelId="{864C53D2-8E3F-4AF4-BF02-B73CA63D0B27}" type="presOf" srcId="{DFB5BCA7-7563-4E58-A6B0-CAED07255D5E}" destId="{6DD6F073-25D9-43BB-A9A5-9696ADF72309}" srcOrd="0" destOrd="0" presId="urn:microsoft.com/office/officeart/2005/8/layout/vList5"/>
    <dgm:cxn modelId="{3C9D9B36-A348-46AB-9089-88BD2A7FF92A}" srcId="{F6AAA4F2-F89E-4E05-93F5-591D85F10950}" destId="{CEE67F42-71C3-4A0B-A80E-556381692B28}" srcOrd="0" destOrd="0" parTransId="{B9426C0F-62F9-47A8-B3C8-AAF4EB8DB2E9}" sibTransId="{6769EEF1-1B5A-4E66-B540-C5D28975017A}"/>
    <dgm:cxn modelId="{5EA567F6-AFEA-4C1E-BCDE-CE8CD3B63428}" type="presOf" srcId="{D78E8BBF-3E31-4614-A955-163A715F50DF}" destId="{75B8BA05-EEA1-4ED8-BF72-6CF5CE245BC4}" srcOrd="0" destOrd="2" presId="urn:microsoft.com/office/officeart/2005/8/layout/vList5"/>
    <dgm:cxn modelId="{6E47F781-7BFD-4D61-8BF0-CC1DE0CCCF63}" srcId="{1D30D13D-F4C1-4E90-A386-0A734F3D8091}" destId="{F6AAA4F2-F89E-4E05-93F5-591D85F10950}" srcOrd="2" destOrd="0" parTransId="{FF07A6BE-1054-477C-8393-FDDA27334B05}" sibTransId="{2AFC26A8-1002-4B00-AA06-AB6793379A7F}"/>
    <dgm:cxn modelId="{C794A4D2-18C8-4AF5-9436-4B79CCBC8EF7}" type="presOf" srcId="{291A9313-D3C2-4422-83BB-778B3FA2F536}" destId="{75B8BA05-EEA1-4ED8-BF72-6CF5CE245BC4}" srcOrd="0" destOrd="1" presId="urn:microsoft.com/office/officeart/2005/8/layout/vList5"/>
    <dgm:cxn modelId="{BDB6AC8A-E3AB-4CE9-A841-A2B575BCA905}" type="presOf" srcId="{CA3D5610-7EE6-4B91-892B-2567C9DFF0F8}" destId="{75B8BA05-EEA1-4ED8-BF72-6CF5CE245BC4}" srcOrd="0" destOrd="0" presId="urn:microsoft.com/office/officeart/2005/8/layout/vList5"/>
    <dgm:cxn modelId="{C179B259-2790-4DC8-B236-6F2FD2DF3D3C}" type="presOf" srcId="{F6AAA4F2-F89E-4E05-93F5-591D85F10950}" destId="{05C549D3-6207-48EA-839A-610F8F6F1F81}" srcOrd="0" destOrd="0" presId="urn:microsoft.com/office/officeart/2005/8/layout/vList5"/>
    <dgm:cxn modelId="{A6C3CA2C-5F68-46F7-9835-D8B758AF2CF4}" srcId="{AABFCFFC-C5B4-4B87-9906-A5331982B90A}" destId="{3224AFE9-7B7C-44B6-87BE-096258680D5A}" srcOrd="0" destOrd="0" parTransId="{EB86C4EC-1F23-4CA6-B1FB-6C6E33EB9749}" sibTransId="{36796DE6-88B9-41C7-8353-F3DE9AFEA5A3}"/>
    <dgm:cxn modelId="{EB518E05-8408-4103-857C-98A2A54A7EAD}" srcId="{F6AAA4F2-F89E-4E05-93F5-591D85F10950}" destId="{2F1D984F-9A64-468E-8366-351445491B6C}" srcOrd="2" destOrd="0" parTransId="{648A16AE-B9A8-43B7-9C02-884D6B01C907}" sibTransId="{9E34C72E-2521-479C-B437-8EF96335B02C}"/>
    <dgm:cxn modelId="{618C874E-E9D4-4E3D-A3CF-7298C9B395DC}" srcId="{DFB5BCA7-7563-4E58-A6B0-CAED07255D5E}" destId="{57C4E278-0218-4C36-B542-57363D7D21BE}" srcOrd="3" destOrd="0" parTransId="{BE528D3E-7B9E-47A5-9AF0-A6DCCA3DE8B0}" sibTransId="{C0EE0AE2-1AFD-4220-B1AA-09B64188D205}"/>
    <dgm:cxn modelId="{74B31DD7-E44E-4094-8A82-BC72D39D173A}" type="presOf" srcId="{1D30D13D-F4C1-4E90-A386-0A734F3D8091}" destId="{A9EE4B14-641C-47C1-AA12-21C2D2EFB52A}" srcOrd="0" destOrd="0" presId="urn:microsoft.com/office/officeart/2005/8/layout/vList5"/>
    <dgm:cxn modelId="{1E9F8BAF-8092-4740-8F9C-EA9E68407700}" srcId="{DFB5BCA7-7563-4E58-A6B0-CAED07255D5E}" destId="{291A9313-D3C2-4422-83BB-778B3FA2F536}" srcOrd="1" destOrd="0" parTransId="{4B56B5EF-A73B-4AA8-A07E-B7EF031A3295}" sibTransId="{9757370C-E1F3-4390-B5A1-4AB928E0A7C3}"/>
    <dgm:cxn modelId="{2BBFDC32-990E-4C4D-854F-3D1491C11C28}" type="presOf" srcId="{9EFC3BA0-65FC-4DEF-8630-73B50C5BB17E}" destId="{E05FCC62-036B-4622-BE6A-1771D639EC61}" srcOrd="0" destOrd="1" presId="urn:microsoft.com/office/officeart/2005/8/layout/vList5"/>
    <dgm:cxn modelId="{617223D3-6B80-4389-BAF3-C8C203E5EF83}" type="presOf" srcId="{2F1D984F-9A64-468E-8366-351445491B6C}" destId="{E05FCC62-036B-4622-BE6A-1771D639EC61}" srcOrd="0" destOrd="2" presId="urn:microsoft.com/office/officeart/2005/8/layout/vList5"/>
    <dgm:cxn modelId="{CBBC8A07-9EC7-4BDD-B769-26E91CC310CA}" srcId="{F6AAA4F2-F89E-4E05-93F5-591D85F10950}" destId="{9EFC3BA0-65FC-4DEF-8630-73B50C5BB17E}" srcOrd="1" destOrd="0" parTransId="{BB779CA1-B6C6-4DF1-95AD-51C6288B902A}" sibTransId="{5C2BD306-B7AC-43B7-9869-982B98CBCE56}"/>
    <dgm:cxn modelId="{E79B1DBC-E4F0-433A-8928-E6180F99892B}" type="presOf" srcId="{3224AFE9-7B7C-44B6-87BE-096258680D5A}" destId="{59E1322A-1F0D-4AEC-ADBB-16807D907771}" srcOrd="0" destOrd="0" presId="urn:microsoft.com/office/officeart/2005/8/layout/vList5"/>
    <dgm:cxn modelId="{2F22D8D0-A251-4EFA-A5A1-22545343097E}" type="presParOf" srcId="{A9EE4B14-641C-47C1-AA12-21C2D2EFB52A}" destId="{B67FE92E-5D6B-4E33-AB65-A4373247B920}" srcOrd="0" destOrd="0" presId="urn:microsoft.com/office/officeart/2005/8/layout/vList5"/>
    <dgm:cxn modelId="{5FB66EA8-6756-4943-B715-4335E59D8182}" type="presParOf" srcId="{B67FE92E-5D6B-4E33-AB65-A4373247B920}" destId="{A28AC1A0-434C-4B6C-A079-46DC79FFFC83}" srcOrd="0" destOrd="0" presId="urn:microsoft.com/office/officeart/2005/8/layout/vList5"/>
    <dgm:cxn modelId="{A562A2A3-9DF5-447A-99D7-578E40F13ED0}" type="presParOf" srcId="{B67FE92E-5D6B-4E33-AB65-A4373247B920}" destId="{59E1322A-1F0D-4AEC-ADBB-16807D907771}" srcOrd="1" destOrd="0" presId="urn:microsoft.com/office/officeart/2005/8/layout/vList5"/>
    <dgm:cxn modelId="{893B6177-571B-480D-8A34-B74ED5D23DF0}" type="presParOf" srcId="{A9EE4B14-641C-47C1-AA12-21C2D2EFB52A}" destId="{302A7FF3-4C0E-4CC3-B68C-62E1271647D2}" srcOrd="1" destOrd="0" presId="urn:microsoft.com/office/officeart/2005/8/layout/vList5"/>
    <dgm:cxn modelId="{6C33512C-0E98-41EB-9B6D-4030C5943FD8}" type="presParOf" srcId="{A9EE4B14-641C-47C1-AA12-21C2D2EFB52A}" destId="{09E412E9-2B6E-4E94-B25A-A90E8D6C7E69}" srcOrd="2" destOrd="0" presId="urn:microsoft.com/office/officeart/2005/8/layout/vList5"/>
    <dgm:cxn modelId="{3BC3BB33-5ADD-4208-B5BD-9C15AD7FE36A}" type="presParOf" srcId="{09E412E9-2B6E-4E94-B25A-A90E8D6C7E69}" destId="{6DD6F073-25D9-43BB-A9A5-9696ADF72309}" srcOrd="0" destOrd="0" presId="urn:microsoft.com/office/officeart/2005/8/layout/vList5"/>
    <dgm:cxn modelId="{1B3E0805-7081-4A94-95FD-917993DC5298}" type="presParOf" srcId="{09E412E9-2B6E-4E94-B25A-A90E8D6C7E69}" destId="{75B8BA05-EEA1-4ED8-BF72-6CF5CE245BC4}" srcOrd="1" destOrd="0" presId="urn:microsoft.com/office/officeart/2005/8/layout/vList5"/>
    <dgm:cxn modelId="{75E2CE9E-30F0-443A-967F-17585568964F}" type="presParOf" srcId="{A9EE4B14-641C-47C1-AA12-21C2D2EFB52A}" destId="{7F9A2C1D-FF8B-494F-AE28-C488AF3F7215}" srcOrd="3" destOrd="0" presId="urn:microsoft.com/office/officeart/2005/8/layout/vList5"/>
    <dgm:cxn modelId="{F117297B-ACB3-4D6B-9C58-5F5AC5D369E1}" type="presParOf" srcId="{A9EE4B14-641C-47C1-AA12-21C2D2EFB52A}" destId="{5F2EBDBE-AC9E-4ED1-A13B-B0C7D23AAF7E}" srcOrd="4" destOrd="0" presId="urn:microsoft.com/office/officeart/2005/8/layout/vList5"/>
    <dgm:cxn modelId="{7366B011-CF02-430F-8A56-AA0B06329865}" type="presParOf" srcId="{5F2EBDBE-AC9E-4ED1-A13B-B0C7D23AAF7E}" destId="{05C549D3-6207-48EA-839A-610F8F6F1F81}" srcOrd="0" destOrd="0" presId="urn:microsoft.com/office/officeart/2005/8/layout/vList5"/>
    <dgm:cxn modelId="{A2DA56BE-D243-4E00-8A3B-35C044BA826C}" type="presParOf" srcId="{5F2EBDBE-AC9E-4ED1-A13B-B0C7D23AAF7E}" destId="{E05FCC62-036B-4622-BE6A-1771D639EC61}" srcOrd="1" destOrd="0" presId="urn:microsoft.com/office/officeart/2005/8/layout/vList5"/>
  </dgm:cxnLst>
  <dgm:bg/>
  <dgm:whole/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240931E-385D-4F47-A359-74B1E59E1DBD}" type="doc">
      <dgm:prSet loTypeId="urn:microsoft.com/office/officeart/2005/8/layout/vList5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CB7473A-93DA-4D4F-8D74-F112F51A34AE}">
      <dgm:prSet phldrT="[Text]"/>
      <dgm:spPr/>
      <dgm:t>
        <a:bodyPr/>
        <a:lstStyle/>
        <a:p>
          <a:r>
            <a:rPr lang="en-GB" dirty="0" smtClean="0"/>
            <a:t>Reminder Prompts:</a:t>
          </a:r>
          <a:endParaRPr lang="en-GB" dirty="0"/>
        </a:p>
      </dgm:t>
    </dgm:pt>
    <dgm:pt modelId="{A273B076-72C7-46F9-951B-F10A04BAC718}" type="parTrans" cxnId="{BD9BCD11-0B14-4BA6-B30D-49F709FB9D23}">
      <dgm:prSet/>
      <dgm:spPr/>
      <dgm:t>
        <a:bodyPr/>
        <a:lstStyle/>
        <a:p>
          <a:endParaRPr lang="en-GB"/>
        </a:p>
      </dgm:t>
    </dgm:pt>
    <dgm:pt modelId="{80259A8B-FA3B-4DD8-A5EE-925387A879EB}" type="sibTrans" cxnId="{BD9BCD11-0B14-4BA6-B30D-49F709FB9D23}">
      <dgm:prSet/>
      <dgm:spPr/>
      <dgm:t>
        <a:bodyPr/>
        <a:lstStyle/>
        <a:p>
          <a:endParaRPr lang="en-GB"/>
        </a:p>
      </dgm:t>
    </dgm:pt>
    <dgm:pt modelId="{40C43D5E-04FA-4520-94B5-606F011FA128}">
      <dgm:prSet phldrT="[Text]"/>
      <dgm:spPr/>
      <dgm:t>
        <a:bodyPr/>
        <a:lstStyle/>
        <a:p>
          <a:r>
            <a:rPr lang="en-GB" dirty="0" smtClean="0"/>
            <a:t>Scaffold Prompts:</a:t>
          </a:r>
          <a:endParaRPr lang="en-GB" dirty="0"/>
        </a:p>
      </dgm:t>
    </dgm:pt>
    <dgm:pt modelId="{A6CF045B-4281-4284-839F-8C128AD74C29}" type="parTrans" cxnId="{4D6D7E65-C875-4647-9045-DA4A6B28B830}">
      <dgm:prSet/>
      <dgm:spPr/>
      <dgm:t>
        <a:bodyPr/>
        <a:lstStyle/>
        <a:p>
          <a:endParaRPr lang="en-GB"/>
        </a:p>
      </dgm:t>
    </dgm:pt>
    <dgm:pt modelId="{4C199157-2910-4806-B501-37CB769875D3}" type="sibTrans" cxnId="{4D6D7E65-C875-4647-9045-DA4A6B28B830}">
      <dgm:prSet/>
      <dgm:spPr/>
      <dgm:t>
        <a:bodyPr/>
        <a:lstStyle/>
        <a:p>
          <a:endParaRPr lang="en-GB"/>
        </a:p>
      </dgm:t>
    </dgm:pt>
    <dgm:pt modelId="{951F90C5-86CF-4312-9FED-D01C54C572F9}">
      <dgm:prSet phldrT="[Text]" custT="1"/>
      <dgm:spPr/>
      <dgm:t>
        <a:bodyPr/>
        <a:lstStyle/>
        <a:p>
          <a:r>
            <a:rPr lang="en-GB" sz="1400" dirty="0" smtClean="0"/>
            <a:t>Scaffolds support for children that need more support than a reminder.</a:t>
          </a:r>
          <a:endParaRPr lang="en-GB" sz="1400" dirty="0"/>
        </a:p>
      </dgm:t>
    </dgm:pt>
    <dgm:pt modelId="{07857DEB-239F-4E7C-9373-46F4F560A265}" type="parTrans" cxnId="{810E90A2-2C62-4515-911E-9B31E90351FE}">
      <dgm:prSet/>
      <dgm:spPr/>
      <dgm:t>
        <a:bodyPr/>
        <a:lstStyle/>
        <a:p>
          <a:endParaRPr lang="en-GB"/>
        </a:p>
      </dgm:t>
    </dgm:pt>
    <dgm:pt modelId="{D512CA04-9562-4F7F-BE5B-BCE328B018B3}" type="sibTrans" cxnId="{810E90A2-2C62-4515-911E-9B31E90351FE}">
      <dgm:prSet/>
      <dgm:spPr/>
      <dgm:t>
        <a:bodyPr/>
        <a:lstStyle/>
        <a:p>
          <a:endParaRPr lang="en-GB"/>
        </a:p>
      </dgm:t>
    </dgm:pt>
    <dgm:pt modelId="{D16E4FCC-764F-4929-96FD-5A251E2BBDB5}">
      <dgm:prSet phldrT="[Text]" custT="1"/>
      <dgm:spPr/>
      <dgm:t>
        <a:bodyPr/>
        <a:lstStyle/>
        <a:p>
          <a:r>
            <a:rPr lang="en-GB" sz="1400" dirty="0" smtClean="0"/>
            <a:t>‘Can you describe how this person is a good friend?’</a:t>
          </a:r>
          <a:endParaRPr lang="en-GB" sz="1400" dirty="0"/>
        </a:p>
      </dgm:t>
    </dgm:pt>
    <dgm:pt modelId="{B4E15290-7055-4D1E-9B98-94E422FCF97C}" type="parTrans" cxnId="{36FE2656-E039-4405-8181-7F6528B9DC36}">
      <dgm:prSet/>
      <dgm:spPr/>
      <dgm:t>
        <a:bodyPr/>
        <a:lstStyle/>
        <a:p>
          <a:endParaRPr lang="en-GB"/>
        </a:p>
      </dgm:t>
    </dgm:pt>
    <dgm:pt modelId="{0D0149C1-9662-4D9B-8E44-0F162F24B449}" type="sibTrans" cxnId="{36FE2656-E039-4405-8181-7F6528B9DC36}">
      <dgm:prSet/>
      <dgm:spPr/>
      <dgm:t>
        <a:bodyPr/>
        <a:lstStyle/>
        <a:p>
          <a:endParaRPr lang="en-GB"/>
        </a:p>
      </dgm:t>
    </dgm:pt>
    <dgm:pt modelId="{2C9D4DBD-F2E1-4B0F-A2EB-7D0CC320B4E4}">
      <dgm:prSet phldrT="[Text]"/>
      <dgm:spPr/>
      <dgm:t>
        <a:bodyPr/>
        <a:lstStyle/>
        <a:p>
          <a:r>
            <a:rPr lang="en-GB" dirty="0" smtClean="0"/>
            <a:t>Example Prompts:</a:t>
          </a:r>
          <a:endParaRPr lang="en-GB" dirty="0"/>
        </a:p>
      </dgm:t>
    </dgm:pt>
    <dgm:pt modelId="{1166C989-CE2A-4AF1-A3DF-209D8E7D3F69}" type="parTrans" cxnId="{C8A8BCAB-969C-4C34-ACB5-EF692041BAA0}">
      <dgm:prSet/>
      <dgm:spPr/>
      <dgm:t>
        <a:bodyPr/>
        <a:lstStyle/>
        <a:p>
          <a:endParaRPr lang="en-GB"/>
        </a:p>
      </dgm:t>
    </dgm:pt>
    <dgm:pt modelId="{3899783B-2013-4B1C-8B54-3B432A91BEFF}" type="sibTrans" cxnId="{C8A8BCAB-969C-4C34-ACB5-EF692041BAA0}">
      <dgm:prSet/>
      <dgm:spPr/>
      <dgm:t>
        <a:bodyPr/>
        <a:lstStyle/>
        <a:p>
          <a:endParaRPr lang="en-GB"/>
        </a:p>
      </dgm:t>
    </dgm:pt>
    <dgm:pt modelId="{9D007841-2DE8-4839-8BC8-C9CF701CCD39}">
      <dgm:prSet phldrT="[Text]"/>
      <dgm:spPr/>
      <dgm:t>
        <a:bodyPr/>
        <a:lstStyle/>
        <a:p>
          <a:r>
            <a:rPr lang="en-GB" dirty="0" smtClean="0"/>
            <a:t>Can be successful with all, but particularly with less able children. </a:t>
          </a:r>
          <a:endParaRPr lang="en-GB" dirty="0"/>
        </a:p>
      </dgm:t>
    </dgm:pt>
    <dgm:pt modelId="{833D3FC7-E4E2-4973-BAED-27AA8A1C15F4}" type="parTrans" cxnId="{0966EF6E-ACD5-478E-959A-27BDCD7526A2}">
      <dgm:prSet/>
      <dgm:spPr/>
      <dgm:t>
        <a:bodyPr/>
        <a:lstStyle/>
        <a:p>
          <a:endParaRPr lang="en-GB"/>
        </a:p>
      </dgm:t>
    </dgm:pt>
    <dgm:pt modelId="{87C2D020-7909-43F8-A203-EE8526B13DD2}" type="sibTrans" cxnId="{0966EF6E-ACD5-478E-959A-27BDCD7526A2}">
      <dgm:prSet/>
      <dgm:spPr/>
      <dgm:t>
        <a:bodyPr/>
        <a:lstStyle/>
        <a:p>
          <a:endParaRPr lang="en-GB"/>
        </a:p>
      </dgm:t>
    </dgm:pt>
    <dgm:pt modelId="{105F2353-AF29-440D-A530-B4FA5D354B34}">
      <dgm:prSet phldrT="[Text]"/>
      <dgm:spPr/>
      <dgm:t>
        <a:bodyPr/>
        <a:lstStyle/>
        <a:p>
          <a:r>
            <a:rPr lang="en-GB" dirty="0" smtClean="0"/>
            <a:t>‘Choose one of these or one of your own.’</a:t>
          </a:r>
          <a:endParaRPr lang="en-GB" dirty="0"/>
        </a:p>
      </dgm:t>
    </dgm:pt>
    <dgm:pt modelId="{5619A318-B84A-41F9-AD98-794401A429C2}" type="parTrans" cxnId="{DC6847DE-BC32-4B50-BCA5-3B41C44A7EDB}">
      <dgm:prSet/>
      <dgm:spPr/>
      <dgm:t>
        <a:bodyPr/>
        <a:lstStyle/>
        <a:p>
          <a:endParaRPr lang="en-GB"/>
        </a:p>
      </dgm:t>
    </dgm:pt>
    <dgm:pt modelId="{FDC4A435-1955-4582-8814-1EF547140D68}" type="sibTrans" cxnId="{DC6847DE-BC32-4B50-BCA5-3B41C44A7EDB}">
      <dgm:prSet/>
      <dgm:spPr/>
      <dgm:t>
        <a:bodyPr/>
        <a:lstStyle/>
        <a:p>
          <a:endParaRPr lang="en-GB"/>
        </a:p>
      </dgm:t>
    </dgm:pt>
    <dgm:pt modelId="{F743B9B5-525D-43C2-951D-80BC086F844B}">
      <dgm:prSet phldrT="[Text]"/>
      <dgm:spPr/>
      <dgm:t>
        <a:bodyPr/>
        <a:lstStyle/>
        <a:p>
          <a:r>
            <a:rPr lang="en-GB" dirty="0" smtClean="0"/>
            <a:t>More suitable for able children.</a:t>
          </a:r>
          <a:endParaRPr lang="en-GB" dirty="0"/>
        </a:p>
      </dgm:t>
    </dgm:pt>
    <dgm:pt modelId="{96A9F39A-1DCC-44FC-BF23-DCAE1669C97F}" type="sibTrans" cxnId="{B80A1E41-C38A-4D03-922A-9FF0044314D7}">
      <dgm:prSet/>
      <dgm:spPr/>
      <dgm:t>
        <a:bodyPr/>
        <a:lstStyle/>
        <a:p>
          <a:endParaRPr lang="en-GB"/>
        </a:p>
      </dgm:t>
    </dgm:pt>
    <dgm:pt modelId="{DAEAA798-EBAD-4E53-BAF2-956689276402}" type="parTrans" cxnId="{B80A1E41-C38A-4D03-922A-9FF0044314D7}">
      <dgm:prSet/>
      <dgm:spPr/>
      <dgm:t>
        <a:bodyPr/>
        <a:lstStyle/>
        <a:p>
          <a:endParaRPr lang="en-GB"/>
        </a:p>
      </dgm:t>
    </dgm:pt>
    <dgm:pt modelId="{659190FD-29A4-43FD-84F1-5DC0C405A6D5}">
      <dgm:prSet phldrT="[Text]"/>
      <dgm:spPr/>
      <dgm:t>
        <a:bodyPr/>
        <a:lstStyle/>
        <a:p>
          <a:r>
            <a:rPr lang="en-GB" dirty="0" smtClean="0"/>
            <a:t>‘Say more  about..... And how it influenced.....’</a:t>
          </a:r>
          <a:endParaRPr lang="en-GB" dirty="0"/>
        </a:p>
      </dgm:t>
    </dgm:pt>
    <dgm:pt modelId="{3926796C-B0FD-4049-AEF4-0EA3227EF6A4}" type="parTrans" cxnId="{839FC4B1-334B-48C8-A5BF-96C49CA14053}">
      <dgm:prSet/>
      <dgm:spPr/>
      <dgm:t>
        <a:bodyPr/>
        <a:lstStyle/>
        <a:p>
          <a:endParaRPr lang="en-GB"/>
        </a:p>
      </dgm:t>
    </dgm:pt>
    <dgm:pt modelId="{FCEF9022-8A16-4BFD-92E7-C5EACD927AB4}" type="sibTrans" cxnId="{839FC4B1-334B-48C8-A5BF-96C49CA14053}">
      <dgm:prSet/>
      <dgm:spPr/>
      <dgm:t>
        <a:bodyPr/>
        <a:lstStyle/>
        <a:p>
          <a:endParaRPr lang="en-GB"/>
        </a:p>
      </dgm:t>
    </dgm:pt>
    <dgm:pt modelId="{D01DBDEF-603D-4FCC-8C69-A6695F44C658}">
      <dgm:prSet phldrT="[Text]" custT="1"/>
      <dgm:spPr/>
      <dgm:t>
        <a:bodyPr/>
        <a:lstStyle/>
        <a:p>
          <a:r>
            <a:rPr lang="en-GB" sz="1400" dirty="0" smtClean="0"/>
            <a:t>‘Tell me more....What happened when...? What does it look like?’</a:t>
          </a:r>
          <a:endParaRPr lang="en-GB" sz="1400" dirty="0"/>
        </a:p>
      </dgm:t>
    </dgm:pt>
    <dgm:pt modelId="{B8802A15-AD3F-4163-AE6D-2F6C39E74AFB}" type="parTrans" cxnId="{190F1E4D-A88E-4F26-9EB1-913D67420383}">
      <dgm:prSet/>
      <dgm:spPr/>
      <dgm:t>
        <a:bodyPr/>
        <a:lstStyle/>
        <a:p>
          <a:endParaRPr lang="en-GB"/>
        </a:p>
      </dgm:t>
    </dgm:pt>
    <dgm:pt modelId="{A916FA90-2CD3-4D1B-95ED-076F7FD51545}" type="sibTrans" cxnId="{190F1E4D-A88E-4F26-9EB1-913D67420383}">
      <dgm:prSet/>
      <dgm:spPr/>
      <dgm:t>
        <a:bodyPr/>
        <a:lstStyle/>
        <a:p>
          <a:endParaRPr lang="en-GB"/>
        </a:p>
      </dgm:t>
    </dgm:pt>
    <dgm:pt modelId="{09192D08-9C14-47B8-8A46-384D37C5A442}">
      <dgm:prSet phldrT="[Text]"/>
      <dgm:spPr/>
      <dgm:t>
        <a:bodyPr/>
        <a:lstStyle/>
        <a:p>
          <a:r>
            <a:rPr lang="en-GB" dirty="0" smtClean="0"/>
            <a:t>‘Are there any other ways you can do this?’</a:t>
          </a:r>
          <a:endParaRPr lang="en-GB" dirty="0"/>
        </a:p>
      </dgm:t>
    </dgm:pt>
    <dgm:pt modelId="{83CA388B-814C-41E6-BE7C-8446CFB30D85}" type="parTrans" cxnId="{AF01992B-8D24-4EE1-80D8-BFF6C6CBE0F9}">
      <dgm:prSet/>
      <dgm:spPr/>
      <dgm:t>
        <a:bodyPr/>
        <a:lstStyle/>
        <a:p>
          <a:endParaRPr lang="en-GB"/>
        </a:p>
      </dgm:t>
    </dgm:pt>
    <dgm:pt modelId="{58F2E1D6-D2FD-4985-A504-933723B73FE2}" type="sibTrans" cxnId="{AF01992B-8D24-4EE1-80D8-BFF6C6CBE0F9}">
      <dgm:prSet/>
      <dgm:spPr/>
      <dgm:t>
        <a:bodyPr/>
        <a:lstStyle/>
        <a:p>
          <a:endParaRPr lang="en-GB"/>
        </a:p>
      </dgm:t>
    </dgm:pt>
    <dgm:pt modelId="{4BFA0FB6-6EB8-4D5A-A573-36DDA07F4B7C}">
      <dgm:prSet phldrT="[Text]"/>
      <dgm:spPr/>
      <dgm:t>
        <a:bodyPr/>
        <a:lstStyle/>
        <a:p>
          <a:r>
            <a:rPr lang="en-GB" dirty="0" smtClean="0"/>
            <a:t>‘How do you think... Felt?’ </a:t>
          </a:r>
          <a:endParaRPr lang="en-GB" dirty="0"/>
        </a:p>
      </dgm:t>
    </dgm:pt>
    <dgm:pt modelId="{AAA771B4-6144-4D8C-8C93-837AA7A0269D}" type="parTrans" cxnId="{990CB056-B4A9-472D-832E-2640372AA358}">
      <dgm:prSet/>
      <dgm:spPr/>
      <dgm:t>
        <a:bodyPr/>
        <a:lstStyle/>
        <a:p>
          <a:endParaRPr lang="en-GB"/>
        </a:p>
      </dgm:t>
    </dgm:pt>
    <dgm:pt modelId="{D7C4208E-3952-429A-9BA4-C361FBC312EB}" type="sibTrans" cxnId="{990CB056-B4A9-472D-832E-2640372AA358}">
      <dgm:prSet/>
      <dgm:spPr/>
      <dgm:t>
        <a:bodyPr/>
        <a:lstStyle/>
        <a:p>
          <a:endParaRPr lang="en-GB"/>
        </a:p>
      </dgm:t>
    </dgm:pt>
    <dgm:pt modelId="{4EBFEE86-7472-4906-91F5-59ADC6E5F665}" type="pres">
      <dgm:prSet presAssocID="{0240931E-385D-4F47-A359-74B1E59E1DBD}" presName="Name0" presStyleCnt="0">
        <dgm:presLayoutVars>
          <dgm:dir/>
          <dgm:animLvl val="lvl"/>
          <dgm:resizeHandles val="exact"/>
        </dgm:presLayoutVars>
      </dgm:prSet>
      <dgm:spPr/>
      <dgm:t>
        <a:bodyPr/>
        <a:lstStyle/>
        <a:p>
          <a:endParaRPr lang="en-GB"/>
        </a:p>
      </dgm:t>
    </dgm:pt>
    <dgm:pt modelId="{FF3D46C5-94FE-4A9D-B63D-DCA406700F29}" type="pres">
      <dgm:prSet presAssocID="{4CB7473A-93DA-4D4F-8D74-F112F51A34AE}" presName="linNode" presStyleCnt="0"/>
      <dgm:spPr/>
    </dgm:pt>
    <dgm:pt modelId="{92C67F1B-719E-463A-9FC7-64C06A79D43A}" type="pres">
      <dgm:prSet presAssocID="{4CB7473A-93DA-4D4F-8D74-F112F51A34AE}" presName="parentText" presStyleLbl="node1" presStyleIdx="0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0E6851EB-0888-413C-925D-6404B4971C3E}" type="pres">
      <dgm:prSet presAssocID="{4CB7473A-93DA-4D4F-8D74-F112F51A34AE}" presName="descendantText" presStyleLbl="alignAccFollowNode1" presStyleIdx="0" presStyleCnt="3" custScaleY="11998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E23FE0C-91F1-4D74-B201-775147B104FE}" type="pres">
      <dgm:prSet presAssocID="{80259A8B-FA3B-4DD8-A5EE-925387A879EB}" presName="sp" presStyleCnt="0"/>
      <dgm:spPr/>
    </dgm:pt>
    <dgm:pt modelId="{D57516A5-F184-4A04-966F-99583A73C07F}" type="pres">
      <dgm:prSet presAssocID="{40C43D5E-04FA-4520-94B5-606F011FA128}" presName="linNode" presStyleCnt="0"/>
      <dgm:spPr/>
    </dgm:pt>
    <dgm:pt modelId="{8D599A31-5E8D-4F53-84F5-2CD435698DC1}" type="pres">
      <dgm:prSet presAssocID="{40C43D5E-04FA-4520-94B5-606F011FA128}" presName="parentText" presStyleLbl="node1" presStyleIdx="1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A1BB6981-418E-45CE-B71A-9820979E07CE}" type="pres">
      <dgm:prSet presAssocID="{40C43D5E-04FA-4520-94B5-606F011FA128}" presName="descendantText" presStyleLbl="alignAccFollowNode1" presStyleIdx="1" presStyleCnt="3" custScaleY="148867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13520C92-36A5-4A0B-B5A1-EDDEC3B0D5C9}" type="pres">
      <dgm:prSet presAssocID="{4C199157-2910-4806-B501-37CB769875D3}" presName="sp" presStyleCnt="0"/>
      <dgm:spPr/>
    </dgm:pt>
    <dgm:pt modelId="{9EA59F92-551F-4E0C-9B58-C42CD8F1BC05}" type="pres">
      <dgm:prSet presAssocID="{2C9D4DBD-F2E1-4B0F-A2EB-7D0CC320B4E4}" presName="linNode" presStyleCnt="0"/>
      <dgm:spPr/>
    </dgm:pt>
    <dgm:pt modelId="{660EBAFB-9727-43CF-BC00-00872DEBA20A}" type="pres">
      <dgm:prSet presAssocID="{2C9D4DBD-F2E1-4B0F-A2EB-7D0CC320B4E4}" presName="parentText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3096EDDB-8699-41EC-81F2-5D89D1BD4711}" type="pres">
      <dgm:prSet presAssocID="{2C9D4DBD-F2E1-4B0F-A2EB-7D0CC320B4E4}" presName="descendantText" presStyleLbl="alignAccFollowNode1" presStyleIdx="2" presStyleCnt="3" custScaleY="119985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990CB056-B4A9-472D-832E-2640372AA358}" srcId="{2C9D4DBD-F2E1-4B0F-A2EB-7D0CC320B4E4}" destId="{4BFA0FB6-6EB8-4D5A-A573-36DDA07F4B7C}" srcOrd="2" destOrd="0" parTransId="{AAA771B4-6144-4D8C-8C93-837AA7A0269D}" sibTransId="{D7C4208E-3952-429A-9BA4-C361FBC312EB}"/>
    <dgm:cxn modelId="{8DCC1372-214E-446F-9B93-B47693C87DC8}" type="presOf" srcId="{09192D08-9C14-47B8-8A46-384D37C5A442}" destId="{0E6851EB-0888-413C-925D-6404B4971C3E}" srcOrd="0" destOrd="2" presId="urn:microsoft.com/office/officeart/2005/8/layout/vList5"/>
    <dgm:cxn modelId="{66CA2C21-1D57-45AE-B144-7B4EE86716F1}" type="presOf" srcId="{F743B9B5-525D-43C2-951D-80BC086F844B}" destId="{0E6851EB-0888-413C-925D-6404B4971C3E}" srcOrd="0" destOrd="0" presId="urn:microsoft.com/office/officeart/2005/8/layout/vList5"/>
    <dgm:cxn modelId="{839FC4B1-334B-48C8-A5BF-96C49CA14053}" srcId="{4CB7473A-93DA-4D4F-8D74-F112F51A34AE}" destId="{659190FD-29A4-43FD-84F1-5DC0C405A6D5}" srcOrd="1" destOrd="0" parTransId="{3926796C-B0FD-4049-AEF4-0EA3227EF6A4}" sibTransId="{FCEF9022-8A16-4BFD-92E7-C5EACD927AB4}"/>
    <dgm:cxn modelId="{B80A1E41-C38A-4D03-922A-9FF0044314D7}" srcId="{4CB7473A-93DA-4D4F-8D74-F112F51A34AE}" destId="{F743B9B5-525D-43C2-951D-80BC086F844B}" srcOrd="0" destOrd="0" parTransId="{DAEAA798-EBAD-4E53-BAF2-956689276402}" sibTransId="{96A9F39A-1DCC-44FC-BF23-DCAE1669C97F}"/>
    <dgm:cxn modelId="{4D6D7E65-C875-4647-9045-DA4A6B28B830}" srcId="{0240931E-385D-4F47-A359-74B1E59E1DBD}" destId="{40C43D5E-04FA-4520-94B5-606F011FA128}" srcOrd="1" destOrd="0" parTransId="{A6CF045B-4281-4284-839F-8C128AD74C29}" sibTransId="{4C199157-2910-4806-B501-37CB769875D3}"/>
    <dgm:cxn modelId="{AF01992B-8D24-4EE1-80D8-BFF6C6CBE0F9}" srcId="{4CB7473A-93DA-4D4F-8D74-F112F51A34AE}" destId="{09192D08-9C14-47B8-8A46-384D37C5A442}" srcOrd="2" destOrd="0" parTransId="{83CA388B-814C-41E6-BE7C-8446CFB30D85}" sibTransId="{58F2E1D6-D2FD-4985-A504-933723B73FE2}"/>
    <dgm:cxn modelId="{2405C737-3056-4A79-8C3D-0A4C55A647F9}" type="presOf" srcId="{105F2353-AF29-440D-A530-B4FA5D354B34}" destId="{3096EDDB-8699-41EC-81F2-5D89D1BD4711}" srcOrd="0" destOrd="1" presId="urn:microsoft.com/office/officeart/2005/8/layout/vList5"/>
    <dgm:cxn modelId="{CACAA2AA-B6E7-4031-8592-1C73C24B2A59}" type="presOf" srcId="{2C9D4DBD-F2E1-4B0F-A2EB-7D0CC320B4E4}" destId="{660EBAFB-9727-43CF-BC00-00872DEBA20A}" srcOrd="0" destOrd="0" presId="urn:microsoft.com/office/officeart/2005/8/layout/vList5"/>
    <dgm:cxn modelId="{281A45B1-CE11-4A96-87C0-820B3EC5FF1C}" type="presOf" srcId="{659190FD-29A4-43FD-84F1-5DC0C405A6D5}" destId="{0E6851EB-0888-413C-925D-6404B4971C3E}" srcOrd="0" destOrd="1" presId="urn:microsoft.com/office/officeart/2005/8/layout/vList5"/>
    <dgm:cxn modelId="{BD9BCD11-0B14-4BA6-B30D-49F709FB9D23}" srcId="{0240931E-385D-4F47-A359-74B1E59E1DBD}" destId="{4CB7473A-93DA-4D4F-8D74-F112F51A34AE}" srcOrd="0" destOrd="0" parTransId="{A273B076-72C7-46F9-951B-F10A04BAC718}" sibTransId="{80259A8B-FA3B-4DD8-A5EE-925387A879EB}"/>
    <dgm:cxn modelId="{699E7C44-50B3-4BBD-8174-418015808729}" type="presOf" srcId="{D01DBDEF-603D-4FCC-8C69-A6695F44C658}" destId="{A1BB6981-418E-45CE-B71A-9820979E07CE}" srcOrd="0" destOrd="2" presId="urn:microsoft.com/office/officeart/2005/8/layout/vList5"/>
    <dgm:cxn modelId="{DC6847DE-BC32-4B50-BCA5-3B41C44A7EDB}" srcId="{2C9D4DBD-F2E1-4B0F-A2EB-7D0CC320B4E4}" destId="{105F2353-AF29-440D-A530-B4FA5D354B34}" srcOrd="1" destOrd="0" parTransId="{5619A318-B84A-41F9-AD98-794401A429C2}" sibTransId="{FDC4A435-1955-4582-8814-1EF547140D68}"/>
    <dgm:cxn modelId="{0966EF6E-ACD5-478E-959A-27BDCD7526A2}" srcId="{2C9D4DBD-F2E1-4B0F-A2EB-7D0CC320B4E4}" destId="{9D007841-2DE8-4839-8BC8-C9CF701CCD39}" srcOrd="0" destOrd="0" parTransId="{833D3FC7-E4E2-4973-BAED-27AA8A1C15F4}" sibTransId="{87C2D020-7909-43F8-A203-EE8526B13DD2}"/>
    <dgm:cxn modelId="{148B6C05-E19E-4BF8-B04E-67062BC82845}" type="presOf" srcId="{40C43D5E-04FA-4520-94B5-606F011FA128}" destId="{8D599A31-5E8D-4F53-84F5-2CD435698DC1}" srcOrd="0" destOrd="0" presId="urn:microsoft.com/office/officeart/2005/8/layout/vList5"/>
    <dgm:cxn modelId="{5ACBB888-A5E9-4C23-933B-44E7AD97E88A}" type="presOf" srcId="{9D007841-2DE8-4839-8BC8-C9CF701CCD39}" destId="{3096EDDB-8699-41EC-81F2-5D89D1BD4711}" srcOrd="0" destOrd="0" presId="urn:microsoft.com/office/officeart/2005/8/layout/vList5"/>
    <dgm:cxn modelId="{5CFAE620-9B14-4BED-801F-9E208827D33D}" type="presOf" srcId="{0240931E-385D-4F47-A359-74B1E59E1DBD}" destId="{4EBFEE86-7472-4906-91F5-59ADC6E5F665}" srcOrd="0" destOrd="0" presId="urn:microsoft.com/office/officeart/2005/8/layout/vList5"/>
    <dgm:cxn modelId="{190F1E4D-A88E-4F26-9EB1-913D67420383}" srcId="{40C43D5E-04FA-4520-94B5-606F011FA128}" destId="{D01DBDEF-603D-4FCC-8C69-A6695F44C658}" srcOrd="2" destOrd="0" parTransId="{B8802A15-AD3F-4163-AE6D-2F6C39E74AFB}" sibTransId="{A916FA90-2CD3-4D1B-95ED-076F7FD51545}"/>
    <dgm:cxn modelId="{810E90A2-2C62-4515-911E-9B31E90351FE}" srcId="{40C43D5E-04FA-4520-94B5-606F011FA128}" destId="{951F90C5-86CF-4312-9FED-D01C54C572F9}" srcOrd="0" destOrd="0" parTransId="{07857DEB-239F-4E7C-9373-46F4F560A265}" sibTransId="{D512CA04-9562-4F7F-BE5B-BCE328B018B3}"/>
    <dgm:cxn modelId="{F6B1EA22-DE03-459C-98EA-ACC86D365AB6}" type="presOf" srcId="{4BFA0FB6-6EB8-4D5A-A573-36DDA07F4B7C}" destId="{3096EDDB-8699-41EC-81F2-5D89D1BD4711}" srcOrd="0" destOrd="2" presId="urn:microsoft.com/office/officeart/2005/8/layout/vList5"/>
    <dgm:cxn modelId="{FBC1B240-F5E7-44B2-86C0-07F7916D71D9}" type="presOf" srcId="{951F90C5-86CF-4312-9FED-D01C54C572F9}" destId="{A1BB6981-418E-45CE-B71A-9820979E07CE}" srcOrd="0" destOrd="0" presId="urn:microsoft.com/office/officeart/2005/8/layout/vList5"/>
    <dgm:cxn modelId="{ECB4137A-CFB4-4F5B-B89E-B200E2939CAA}" type="presOf" srcId="{D16E4FCC-764F-4929-96FD-5A251E2BBDB5}" destId="{A1BB6981-418E-45CE-B71A-9820979E07CE}" srcOrd="0" destOrd="1" presId="urn:microsoft.com/office/officeart/2005/8/layout/vList5"/>
    <dgm:cxn modelId="{C8A8BCAB-969C-4C34-ACB5-EF692041BAA0}" srcId="{0240931E-385D-4F47-A359-74B1E59E1DBD}" destId="{2C9D4DBD-F2E1-4B0F-A2EB-7D0CC320B4E4}" srcOrd="2" destOrd="0" parTransId="{1166C989-CE2A-4AF1-A3DF-209D8E7D3F69}" sibTransId="{3899783B-2013-4B1C-8B54-3B432A91BEFF}"/>
    <dgm:cxn modelId="{4168956A-3694-4B71-BCAA-886336611C5A}" type="presOf" srcId="{4CB7473A-93DA-4D4F-8D74-F112F51A34AE}" destId="{92C67F1B-719E-463A-9FC7-64C06A79D43A}" srcOrd="0" destOrd="0" presId="urn:microsoft.com/office/officeart/2005/8/layout/vList5"/>
    <dgm:cxn modelId="{36FE2656-E039-4405-8181-7F6528B9DC36}" srcId="{40C43D5E-04FA-4520-94B5-606F011FA128}" destId="{D16E4FCC-764F-4929-96FD-5A251E2BBDB5}" srcOrd="1" destOrd="0" parTransId="{B4E15290-7055-4D1E-9B98-94E422FCF97C}" sibTransId="{0D0149C1-9662-4D9B-8E44-0F162F24B449}"/>
    <dgm:cxn modelId="{2F5B2D17-CF1E-4A7F-8160-114ACD23D8FC}" type="presParOf" srcId="{4EBFEE86-7472-4906-91F5-59ADC6E5F665}" destId="{FF3D46C5-94FE-4A9D-B63D-DCA406700F29}" srcOrd="0" destOrd="0" presId="urn:microsoft.com/office/officeart/2005/8/layout/vList5"/>
    <dgm:cxn modelId="{EB639369-5071-42E5-B812-40D1E8444FF9}" type="presParOf" srcId="{FF3D46C5-94FE-4A9D-B63D-DCA406700F29}" destId="{92C67F1B-719E-463A-9FC7-64C06A79D43A}" srcOrd="0" destOrd="0" presId="urn:microsoft.com/office/officeart/2005/8/layout/vList5"/>
    <dgm:cxn modelId="{77D665F2-C268-4A6E-9CEF-5B2ED76DA5FE}" type="presParOf" srcId="{FF3D46C5-94FE-4A9D-B63D-DCA406700F29}" destId="{0E6851EB-0888-413C-925D-6404B4971C3E}" srcOrd="1" destOrd="0" presId="urn:microsoft.com/office/officeart/2005/8/layout/vList5"/>
    <dgm:cxn modelId="{329CE665-4FCF-48C1-864D-0244F1D1428F}" type="presParOf" srcId="{4EBFEE86-7472-4906-91F5-59ADC6E5F665}" destId="{3E23FE0C-91F1-4D74-B201-775147B104FE}" srcOrd="1" destOrd="0" presId="urn:microsoft.com/office/officeart/2005/8/layout/vList5"/>
    <dgm:cxn modelId="{C68FCA21-2554-4589-A1E5-009551DAE8E2}" type="presParOf" srcId="{4EBFEE86-7472-4906-91F5-59ADC6E5F665}" destId="{D57516A5-F184-4A04-966F-99583A73C07F}" srcOrd="2" destOrd="0" presId="urn:microsoft.com/office/officeart/2005/8/layout/vList5"/>
    <dgm:cxn modelId="{2A342B3F-EE20-4CB0-B602-F4694EDB167B}" type="presParOf" srcId="{D57516A5-F184-4A04-966F-99583A73C07F}" destId="{8D599A31-5E8D-4F53-84F5-2CD435698DC1}" srcOrd="0" destOrd="0" presId="urn:microsoft.com/office/officeart/2005/8/layout/vList5"/>
    <dgm:cxn modelId="{69C1BE0A-217F-4EEF-A661-D6ADEFE1C0EF}" type="presParOf" srcId="{D57516A5-F184-4A04-966F-99583A73C07F}" destId="{A1BB6981-418E-45CE-B71A-9820979E07CE}" srcOrd="1" destOrd="0" presId="urn:microsoft.com/office/officeart/2005/8/layout/vList5"/>
    <dgm:cxn modelId="{2D955726-C303-45B2-8345-43FA5D28E169}" type="presParOf" srcId="{4EBFEE86-7472-4906-91F5-59ADC6E5F665}" destId="{13520C92-36A5-4A0B-B5A1-EDDEC3B0D5C9}" srcOrd="3" destOrd="0" presId="urn:microsoft.com/office/officeart/2005/8/layout/vList5"/>
    <dgm:cxn modelId="{E67571A5-FBBB-41A8-B8E0-01EDB628BE02}" type="presParOf" srcId="{4EBFEE86-7472-4906-91F5-59ADC6E5F665}" destId="{9EA59F92-551F-4E0C-9B58-C42CD8F1BC05}" srcOrd="4" destOrd="0" presId="urn:microsoft.com/office/officeart/2005/8/layout/vList5"/>
    <dgm:cxn modelId="{0006BD2A-4D56-4580-A124-495DE0E66679}" type="presParOf" srcId="{9EA59F92-551F-4E0C-9B58-C42CD8F1BC05}" destId="{660EBAFB-9727-43CF-BC00-00872DEBA20A}" srcOrd="0" destOrd="0" presId="urn:microsoft.com/office/officeart/2005/8/layout/vList5"/>
    <dgm:cxn modelId="{5FAEB6CF-559D-430B-8C6F-E391AFA2E310}" type="presParOf" srcId="{9EA59F92-551F-4E0C-9B58-C42CD8F1BC05}" destId="{3096EDDB-8699-41EC-81F2-5D89D1BD4711}" srcOrd="1" destOrd="0" presId="urn:microsoft.com/office/officeart/2005/8/layout/vList5"/>
  </dgm:cxnLst>
  <dgm:bg/>
  <dgm:whole/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163519-F047-4A36-A0FF-605C3EC21A43}" type="datetimeFigureOut">
              <a:rPr lang="en-US" smtClean="0"/>
              <a:pPr/>
              <a:t>2/15/2018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012201-1C7E-4A74-BE4C-325B67962AD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012201-1C7E-4A74-BE4C-325B67962ADD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9A599B4-2AAE-4C8E-97EF-3628FF11DC30}" type="datetime1">
              <a:rPr lang="en-US" smtClean="0"/>
              <a:pPr/>
              <a:t>2/15/2018</a:t>
            </a:fld>
            <a:endParaRPr lang="en-GB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48687D-5724-4A9C-B21E-472AEE3BE1B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EE1EAC8-01AC-4B74-8885-0A720A2B37C2}" type="datetime1">
              <a:rPr lang="en-US" smtClean="0"/>
              <a:pPr/>
              <a:t>2/15/2018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48687D-5724-4A9C-B21E-472AEE3BE1B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27D824D-A37E-4E0B-A655-611F3EF1EEB4}" type="datetime1">
              <a:rPr lang="en-US" smtClean="0"/>
              <a:pPr/>
              <a:t>2/15/2018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48687D-5724-4A9C-B21E-472AEE3BE1B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8E3E2FB1-2D1B-4EE7-81B3-3C5C992AA4F2}" type="datetime1">
              <a:rPr lang="en-US" smtClean="0"/>
              <a:pPr/>
              <a:t>2/15/2018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48687D-5724-4A9C-B21E-472AEE3BE1B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CCE9699-EC45-4548-8E62-2C59D9855918}" type="datetime1">
              <a:rPr lang="en-US" smtClean="0"/>
              <a:pPr/>
              <a:t>2/15/2018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48687D-5724-4A9C-B21E-472AEE3BE1B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244DDCC-E1F2-4CB4-877F-A2EE2AEC23F6}" type="datetime1">
              <a:rPr lang="en-US" smtClean="0"/>
              <a:pPr/>
              <a:t>2/15/2018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48687D-5724-4A9C-B21E-472AEE3BE1B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3B65B4E2-A15E-4D1D-8925-B5193F7847E2}" type="datetime1">
              <a:rPr lang="en-US" smtClean="0"/>
              <a:pPr/>
              <a:t>2/15/2018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48687D-5724-4A9C-B21E-472AEE3BE1B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4E68467C-A99D-48D5-8D7A-081EF55E6CB5}" type="datetime1">
              <a:rPr lang="en-US" smtClean="0"/>
              <a:pPr/>
              <a:t>2/15/2018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48687D-5724-4A9C-B21E-472AEE3BE1B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88E05AD-A746-490D-8B13-0D2D917DCBC2}" type="datetime1">
              <a:rPr lang="en-US" smtClean="0"/>
              <a:pPr/>
              <a:t>2/15/2018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48687D-5724-4A9C-B21E-472AEE3BE1B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9" name="Flowchart: 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Flowchart: 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808994A-0845-41F7-8EF6-4135FA1B7619}" type="datetime1">
              <a:rPr lang="en-US" smtClean="0"/>
              <a:pPr/>
              <a:t>2/15/2018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48687D-5724-4A9C-B21E-472AEE3BE1B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175E91F-F186-455A-9BC0-C60BBC312FD4}" type="datetime1">
              <a:rPr lang="en-US" smtClean="0"/>
              <a:pPr/>
              <a:t>2/15/2018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8248687D-5724-4A9C-B21E-472AEE3BE1B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fld id="{89B0CB11-4FD0-4692-959A-7B5A88D9E143}" type="datetime1">
              <a:rPr lang="en-US" smtClean="0"/>
              <a:pPr/>
              <a:t>2/15/2018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fld id="{8248687D-5724-4A9C-B21E-472AEE3BE1B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hyperlink" Target="http://www.google.com/url?sa=i&amp;rct=j&amp;q=&amp;esrc=s&amp;frm=1&amp;source=images&amp;cd=&amp;cad=rja&amp;uact=8&amp;ved=2ahUKEwjA7OKK05bZAhWGaxQKHTJ8AIUQjRx6BAgAEAY&amp;url=http://cei.ust.hk/learner-centered-course-design/learning-assessment/good-practice-assessment-learning&amp;psig=AOvVaw0hxqo9bYNrR3T_Pk5HFNfv&amp;ust=1518190650719020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Layout" Target="../slideLayouts/slideLayout4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4.png"/><Relationship Id="rId5" Type="http://schemas.openxmlformats.org/officeDocument/2006/relationships/oleObject" Target="../embeddings/Microsoft_Office_Word_97_-_2003_Document1.doc"/><Relationship Id="rId4" Type="http://schemas.openxmlformats.org/officeDocument/2006/relationships/image" Target="../media/image13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sead.org/downloads/Effective_Questioning09_(2).doc.%5b28" TargetMode="External"/><Relationship Id="rId2" Type="http://schemas.openxmlformats.org/officeDocument/2006/relationships/hyperlink" Target="http://arg.educ.cam.ac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     Assessment for Learning:</a:t>
            </a:r>
            <a:br>
              <a:rPr lang="en-GB" dirty="0" smtClean="0"/>
            </a:br>
            <a:r>
              <a:rPr lang="en-GB" dirty="0" smtClean="0"/>
              <a:t>		Key Stage One. 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 </a:t>
            </a:r>
            <a:endParaRPr lang="en-GB"/>
          </a:p>
        </p:txBody>
      </p:sp>
      <p:pic>
        <p:nvPicPr>
          <p:cNvPr id="1035" name="Picture 11" descr="Image result for assessment for learnin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85984" y="1928802"/>
            <a:ext cx="5500726" cy="42408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Assessment of     &amp;     for learning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28728" y="2000240"/>
            <a:ext cx="3657600" cy="4663440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 smtClean="0"/>
              <a:t>Summative Assessment:</a:t>
            </a: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r>
              <a:rPr lang="en-US" dirty="0" smtClean="0"/>
              <a:t>takes place following learning process.</a:t>
            </a: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r>
              <a:rPr lang="en-US" dirty="0" smtClean="0"/>
              <a:t>to prove that learning has occurred in some way.</a:t>
            </a: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r>
              <a:rPr lang="en-US" dirty="0" smtClean="0"/>
              <a:t> measures learning in various forms, </a:t>
            </a:r>
            <a:r>
              <a:rPr lang="en-US" dirty="0" err="1" smtClean="0"/>
              <a:t>i.e</a:t>
            </a:r>
            <a:r>
              <a:rPr lang="en-US" dirty="0" smtClean="0"/>
              <a:t> grades, points. </a:t>
            </a: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r>
              <a:rPr lang="en-US" dirty="0" smtClean="0"/>
              <a:t>done to learners.</a:t>
            </a: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r>
              <a:rPr lang="en-US" dirty="0" smtClean="0"/>
              <a:t>externally referenced.</a:t>
            </a: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r>
              <a:rPr lang="en-US" dirty="0" smtClean="0"/>
              <a:t>outcome focused.</a:t>
            </a: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r>
              <a:rPr lang="en-GB" dirty="0" smtClean="0"/>
              <a:t>disconnected from the teaching and learning process. </a:t>
            </a: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r>
              <a:rPr lang="en-GB" dirty="0" smtClean="0"/>
              <a:t>a ‘snapshot’ of a child’s capabilities. </a:t>
            </a: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endParaRPr lang="en-GB" dirty="0" smtClean="0"/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endParaRPr lang="en-US" dirty="0" smtClean="0">
              <a:latin typeface="Trebuchet MS" pitchFamily="34" charset="0"/>
            </a:endParaRPr>
          </a:p>
          <a:p>
            <a:pPr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86380" y="2000240"/>
            <a:ext cx="3657600" cy="4663440"/>
          </a:xfrm>
        </p:spPr>
        <p:txBody>
          <a:bodyPr>
            <a:normAutofit fontScale="62500" lnSpcReduction="20000"/>
          </a:bodyPr>
          <a:lstStyle/>
          <a:p>
            <a:r>
              <a:rPr lang="en-GB" b="1" dirty="0" smtClean="0"/>
              <a:t>Formative Assessment:</a:t>
            </a: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r>
              <a:rPr lang="en-US" sz="2600" dirty="0" smtClean="0">
                <a:latin typeface="Trebuchet MS" pitchFamily="34" charset="0"/>
              </a:rPr>
              <a:t>takes place </a:t>
            </a:r>
            <a:r>
              <a:rPr lang="en-US" sz="2600" dirty="0" smtClean="0">
                <a:latin typeface="Trebuchet MS" pitchFamily="34" charset="0"/>
              </a:rPr>
              <a:t>throughout </a:t>
            </a:r>
            <a:r>
              <a:rPr lang="en-US" sz="2600" dirty="0" smtClean="0">
                <a:latin typeface="Trebuchet MS" pitchFamily="34" charset="0"/>
              </a:rPr>
              <a:t>the learning process.</a:t>
            </a: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r>
              <a:rPr lang="en-US" sz="2600" dirty="0" smtClean="0">
                <a:latin typeface="Trebuchet MS" pitchFamily="34" charset="0"/>
              </a:rPr>
              <a:t>to </a:t>
            </a:r>
            <a:r>
              <a:rPr lang="en-US" sz="2600" dirty="0" smtClean="0">
                <a:latin typeface="Trebuchet MS" pitchFamily="34" charset="0"/>
              </a:rPr>
              <a:t>develop knowledge</a:t>
            </a:r>
            <a:endParaRPr lang="en-US" sz="2600" dirty="0" smtClean="0">
              <a:latin typeface="Trebuchet MS" pitchFamily="34" charset="0"/>
            </a:endParaRP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r>
              <a:rPr lang="en-US" sz="2600" dirty="0" smtClean="0">
                <a:latin typeface="Trebuchet MS" pitchFamily="34" charset="0"/>
              </a:rPr>
              <a:t> matures learning</a:t>
            </a: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r>
              <a:rPr lang="en-US" sz="2600" dirty="0" smtClean="0">
                <a:latin typeface="Trebuchet MS" pitchFamily="34" charset="0"/>
              </a:rPr>
              <a:t> learners have an active involvement of the process.</a:t>
            </a: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r>
              <a:rPr lang="en-US" sz="2600" dirty="0" smtClean="0">
                <a:latin typeface="Trebuchet MS" pitchFamily="34" charset="0"/>
              </a:rPr>
              <a:t>personally referenced</a:t>
            </a: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r>
              <a:rPr lang="en-US" sz="2600" dirty="0" smtClean="0">
                <a:latin typeface="Trebuchet MS" pitchFamily="34" charset="0"/>
              </a:rPr>
              <a:t>process focused</a:t>
            </a: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r>
              <a:rPr lang="en-US" sz="2600" dirty="0" smtClean="0">
                <a:latin typeface="Trebuchet MS" pitchFamily="34" charset="0"/>
              </a:rPr>
              <a:t>a holistic way of identifying a child’s abilities. </a:t>
            </a:r>
          </a:p>
          <a:p>
            <a:pPr marL="596646" indent="-514350">
              <a:spcBef>
                <a:spcPct val="50000"/>
              </a:spcBef>
              <a:buFont typeface="+mj-lt"/>
              <a:buAutoNum type="arabicPeriod"/>
            </a:pPr>
            <a:r>
              <a:rPr lang="en-US" sz="2600" dirty="0" smtClean="0">
                <a:latin typeface="Trebuchet MS" pitchFamily="34" charset="0"/>
              </a:rPr>
              <a:t>Ties in with the revised curriculum – no need to change our lessons! </a:t>
            </a:r>
          </a:p>
          <a:p>
            <a:pPr marL="596646" indent="-514350">
              <a:buFont typeface="+mj-lt"/>
              <a:buAutoNum type="arabicPeriod"/>
            </a:pP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 </a:t>
            </a:r>
            <a:endParaRPr lang="en-GB"/>
          </a:p>
        </p:txBody>
      </p:sp>
      <p:cxnSp>
        <p:nvCxnSpPr>
          <p:cNvPr id="7" name="Straight Arrow Connector 6"/>
          <p:cNvCxnSpPr/>
          <p:nvPr/>
        </p:nvCxnSpPr>
        <p:spPr>
          <a:xfrm rot="5400000">
            <a:off x="2893207" y="1250141"/>
            <a:ext cx="642942" cy="571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rot="16200000" flipH="1">
            <a:off x="6465107" y="1250141"/>
            <a:ext cx="642942" cy="571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Assessment for learning: </a:t>
            </a:r>
            <a:br>
              <a:rPr lang="en-GB" dirty="0" smtClean="0"/>
            </a:br>
            <a:r>
              <a:rPr lang="en-GB" dirty="0" smtClean="0"/>
              <a:t>	Overview and Rationale.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85918" y="1714488"/>
            <a:ext cx="4572032" cy="4734878"/>
          </a:xfrm>
        </p:spPr>
        <p:txBody>
          <a:bodyPr>
            <a:normAutofit/>
          </a:bodyPr>
          <a:lstStyle/>
          <a:p>
            <a:endParaRPr lang="en-GB" sz="1800" dirty="0" smtClean="0"/>
          </a:p>
          <a:p>
            <a:pPr lvl="1"/>
            <a:endParaRPr lang="en-GB" dirty="0" smtClean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1928794" y="1643050"/>
            <a:ext cx="6429420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GB" sz="1600" dirty="0" smtClean="0">
                <a:latin typeface="+mj-lt"/>
              </a:rPr>
              <a:t>The giving of marks and the use of the grading function are overemphasised.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GB" sz="1600" dirty="0" smtClean="0">
                <a:latin typeface="+mj-lt"/>
              </a:rPr>
              <a:t>The giving of useful advice and the learning function are underemphasised.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GB" sz="1600" dirty="0" smtClean="0">
                <a:latin typeface="+mj-lt"/>
              </a:rPr>
              <a:t>Assessment approaches often used where pupils are compared with one another.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GB" sz="1600" dirty="0" smtClean="0">
                <a:latin typeface="+mj-lt"/>
              </a:rPr>
              <a:t>Pupils learnt the prime purpose of assessment to be competition, not personal improvement. </a:t>
            </a:r>
          </a:p>
          <a:p>
            <a:pPr>
              <a:lnSpc>
                <a:spcPct val="150000"/>
              </a:lnSpc>
              <a:buFont typeface="Arial" pitchFamily="34" charset="0"/>
              <a:buChar char="•"/>
            </a:pPr>
            <a:r>
              <a:rPr lang="en-GB" sz="1600" dirty="0" smtClean="0">
                <a:latin typeface="+mj-lt"/>
              </a:rPr>
              <a:t>Subsequently,  this reinforces to low-achieving pupils that they lack academic ability,  which causes them to believe that they are not able to learn adequately. </a:t>
            </a:r>
          </a:p>
          <a:p>
            <a:r>
              <a:rPr lang="en-GB" sz="1600" dirty="0"/>
              <a:t>	</a:t>
            </a:r>
            <a:r>
              <a:rPr lang="en-GB" sz="1600" dirty="0" smtClean="0"/>
              <a:t>		</a:t>
            </a:r>
            <a:r>
              <a:rPr lang="en-GB" sz="1600" dirty="0" smtClean="0"/>
              <a:t>Adapted from Black </a:t>
            </a:r>
            <a:r>
              <a:rPr lang="en-GB" sz="1600" dirty="0" smtClean="0"/>
              <a:t>and William, (1998). </a:t>
            </a:r>
            <a:endParaRPr lang="en-GB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4" descr="MCj03796930000%5b1%5d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72330" y="5000636"/>
            <a:ext cx="1714512" cy="16651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1714480" y="1071546"/>
            <a:ext cx="7143800" cy="478632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600" dirty="0" smtClean="0"/>
              <a:t>Focuses on the learning </a:t>
            </a:r>
            <a:r>
              <a:rPr lang="en-GB" sz="1600" dirty="0" smtClean="0"/>
              <a:t>process, not the end result. </a:t>
            </a:r>
            <a:endParaRPr lang="en-GB" sz="1600" dirty="0" smtClean="0"/>
          </a:p>
          <a:p>
            <a:pPr>
              <a:lnSpc>
                <a:spcPct val="150000"/>
              </a:lnSpc>
            </a:pPr>
            <a:r>
              <a:rPr lang="en-GB" sz="1600" dirty="0" smtClean="0"/>
              <a:t>Aims to </a:t>
            </a:r>
            <a:r>
              <a:rPr lang="en-GB" sz="1600" dirty="0" smtClean="0"/>
              <a:t>develop education, </a:t>
            </a:r>
            <a:r>
              <a:rPr lang="en-GB" sz="1600" dirty="0" smtClean="0"/>
              <a:t>rather than prove learning occurs in classrooms. </a:t>
            </a:r>
          </a:p>
          <a:p>
            <a:pPr>
              <a:lnSpc>
                <a:spcPct val="150000"/>
              </a:lnSpc>
            </a:pPr>
            <a:r>
              <a:rPr lang="en-GB" sz="1600" dirty="0" smtClean="0"/>
              <a:t>It is a way that can supply practitioners with useful information during the learning process. </a:t>
            </a:r>
          </a:p>
          <a:p>
            <a:pPr>
              <a:lnSpc>
                <a:spcPct val="150000"/>
              </a:lnSpc>
            </a:pPr>
            <a:r>
              <a:rPr lang="en-GB" sz="1600" dirty="0" smtClean="0"/>
              <a:t>It can help practitioners of how the learning is progressing.</a:t>
            </a:r>
          </a:p>
          <a:p>
            <a:pPr>
              <a:lnSpc>
                <a:spcPct val="150000"/>
              </a:lnSpc>
            </a:pPr>
            <a:r>
              <a:rPr lang="en-GB" sz="1600" dirty="0" smtClean="0"/>
              <a:t>Conducted during day-to-day classroom activities.</a:t>
            </a:r>
          </a:p>
          <a:p>
            <a:pPr>
              <a:lnSpc>
                <a:spcPct val="150000"/>
              </a:lnSpc>
            </a:pPr>
            <a:r>
              <a:rPr lang="en-GB" sz="1600" dirty="0" smtClean="0"/>
              <a:t>Gives children a vigorous responsibility </a:t>
            </a:r>
            <a:r>
              <a:rPr lang="en-GB" sz="1600" dirty="0" smtClean="0"/>
              <a:t>in the assessment </a:t>
            </a:r>
            <a:r>
              <a:rPr lang="en-GB" sz="1600" dirty="0" smtClean="0"/>
              <a:t>development.</a:t>
            </a:r>
            <a:endParaRPr lang="en-GB" sz="1600" dirty="0" smtClean="0"/>
          </a:p>
          <a:p>
            <a:pPr>
              <a:lnSpc>
                <a:spcPct val="150000"/>
              </a:lnSpc>
            </a:pPr>
            <a:r>
              <a:rPr lang="en-GB" sz="1600" dirty="0" smtClean="0"/>
              <a:t>Teachers and </a:t>
            </a:r>
            <a:r>
              <a:rPr lang="en-GB" sz="1600" dirty="0" smtClean="0"/>
              <a:t>children are a joint</a:t>
            </a:r>
            <a:r>
              <a:rPr lang="en-GB" sz="1600" dirty="0" smtClean="0"/>
              <a:t> effort in the process.</a:t>
            </a:r>
            <a:endParaRPr lang="en-GB" sz="1600" dirty="0" smtClean="0"/>
          </a:p>
          <a:p>
            <a:pPr>
              <a:lnSpc>
                <a:spcPct val="150000"/>
              </a:lnSpc>
            </a:pPr>
            <a:r>
              <a:rPr lang="en-GB" sz="1600" dirty="0" smtClean="0"/>
              <a:t>Feedback is </a:t>
            </a:r>
            <a:r>
              <a:rPr lang="en-GB" sz="1600" dirty="0" smtClean="0"/>
              <a:t>used in order </a:t>
            </a:r>
            <a:r>
              <a:rPr lang="en-GB" sz="1600" dirty="0" smtClean="0"/>
              <a:t>to improve learning. </a:t>
            </a:r>
          </a:p>
          <a:p>
            <a:endParaRPr lang="en-GB" sz="1800" dirty="0" smtClean="0"/>
          </a:p>
          <a:p>
            <a:pPr lvl="1"/>
            <a:endParaRPr lang="en-GB" dirty="0" smtClean="0"/>
          </a:p>
        </p:txBody>
      </p:sp>
      <p:sp>
        <p:nvSpPr>
          <p:cNvPr id="7" name="Rectangle 6"/>
          <p:cNvSpPr/>
          <p:nvPr/>
        </p:nvSpPr>
        <p:spPr>
          <a:xfrm>
            <a:off x="1714480" y="5072074"/>
            <a:ext cx="5357850" cy="147732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>
            <a:spAutoFit/>
          </a:bodyPr>
          <a:lstStyle/>
          <a:p>
            <a:r>
              <a:rPr lang="en-GB" dirty="0" smtClean="0"/>
              <a:t> ‘</a:t>
            </a:r>
            <a:r>
              <a:rPr lang="en-GB" dirty="0" err="1" smtClean="0"/>
              <a:t>AfL</a:t>
            </a:r>
            <a:r>
              <a:rPr lang="en-GB" dirty="0" smtClean="0"/>
              <a:t> helps teachers to decide </a:t>
            </a:r>
            <a:r>
              <a:rPr lang="en-GB" b="1" dirty="0" smtClean="0"/>
              <a:t>where</a:t>
            </a:r>
            <a:r>
              <a:rPr lang="en-GB" dirty="0" smtClean="0"/>
              <a:t> the learners are in their learning, </a:t>
            </a:r>
            <a:r>
              <a:rPr lang="en-GB" b="1" dirty="0" smtClean="0"/>
              <a:t>where</a:t>
            </a:r>
            <a:r>
              <a:rPr lang="en-GB" dirty="0" smtClean="0"/>
              <a:t> they need to go next, and </a:t>
            </a:r>
            <a:r>
              <a:rPr lang="en-GB" b="1" dirty="0" smtClean="0"/>
              <a:t>how</a:t>
            </a:r>
            <a:r>
              <a:rPr lang="en-GB" dirty="0" smtClean="0"/>
              <a:t> best to get them there.’</a:t>
            </a:r>
            <a:br>
              <a:rPr lang="en-GB" dirty="0" smtClean="0"/>
            </a:br>
            <a:endParaRPr lang="en-GB" dirty="0"/>
          </a:p>
          <a:p>
            <a:r>
              <a:rPr lang="en-GB" dirty="0" smtClean="0"/>
              <a:t>                The assessment reform group (2002).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500166" y="0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Assessment for learning: </a:t>
            </a:r>
            <a:br>
              <a:rPr lang="en-GB" dirty="0" smtClean="0"/>
            </a:br>
            <a:r>
              <a:rPr lang="en-GB" dirty="0" smtClean="0"/>
              <a:t>	Overview and Rationale.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Why use Assessment for Learning 			in our classrooms ? 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4" name="Rectangle 3"/>
          <p:cNvSpPr/>
          <p:nvPr/>
        </p:nvSpPr>
        <p:spPr>
          <a:xfrm>
            <a:off x="5643570" y="2857496"/>
            <a:ext cx="3143272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latin typeface="+mj-lt"/>
              </a:rPr>
              <a:t> Research has produced a large body of evidence which indicates that the application of </a:t>
            </a:r>
            <a:r>
              <a:rPr lang="en-GB" dirty="0" err="1" smtClean="0">
                <a:latin typeface="+mj-lt"/>
              </a:rPr>
              <a:t>AfL</a:t>
            </a:r>
            <a:r>
              <a:rPr lang="en-GB" dirty="0" smtClean="0">
                <a:latin typeface="+mj-lt"/>
              </a:rPr>
              <a:t> principles improves the classroom experience for learners and practitioners and improves learner progress and achievement (Assessment for learning and the National Literacy and Numeracy Framework, 2013).</a:t>
            </a:r>
            <a:endParaRPr lang="en-GB" dirty="0">
              <a:latin typeface="+mj-lt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142976" y="1643050"/>
            <a:ext cx="5072098" cy="9286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Assessment for learning can transform the learning of children, and eliminate the daunting task of assessments. </a:t>
            </a:r>
            <a:endParaRPr lang="en-GB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 l="30198" t="28321" r="43448" b="24804"/>
          <a:stretch>
            <a:fillRect/>
          </a:stretch>
        </p:blipFill>
        <p:spPr bwMode="auto">
          <a:xfrm>
            <a:off x="1214414" y="2500306"/>
            <a:ext cx="4214842" cy="42148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3" name="Title 1"/>
          <p:cNvSpPr>
            <a:spLocks noGrp="1"/>
          </p:cNvSpPr>
          <p:nvPr>
            <p:ph type="title"/>
          </p:nvPr>
        </p:nvSpPr>
        <p:spPr>
          <a:xfrm>
            <a:off x="1500166" y="0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Strategic use of Questioning.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 l="30198" t="6836" r="52232" b="77539"/>
          <a:stretch>
            <a:fillRect/>
          </a:stretch>
        </p:blipFill>
        <p:spPr bwMode="auto">
          <a:xfrm>
            <a:off x="1500166" y="857232"/>
            <a:ext cx="2428943" cy="1214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/>
          <a:srcRect l="31332" t="39062" r="50000" b="44336"/>
          <a:stretch>
            <a:fillRect/>
          </a:stretch>
        </p:blipFill>
        <p:spPr bwMode="auto">
          <a:xfrm>
            <a:off x="3929058" y="785794"/>
            <a:ext cx="2286016" cy="11430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/>
          <a:srcRect l="30783" t="32422" r="53843" b="54883"/>
          <a:stretch>
            <a:fillRect/>
          </a:stretch>
        </p:blipFill>
        <p:spPr bwMode="auto">
          <a:xfrm>
            <a:off x="1071538" y="3000372"/>
            <a:ext cx="2428892" cy="112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Rectangle 8"/>
          <p:cNvSpPr/>
          <p:nvPr/>
        </p:nvSpPr>
        <p:spPr>
          <a:xfrm>
            <a:off x="6143636" y="1428736"/>
            <a:ext cx="2714644" cy="2031325"/>
          </a:xfrm>
          <a:prstGeom prst="rect">
            <a:avLst/>
          </a:prstGeom>
          <a:ln>
            <a:noFill/>
          </a:ln>
          <a:effectLst>
            <a:glow rad="139700">
              <a:schemeClr val="accent6">
                <a:satMod val="175000"/>
                <a:alpha val="40000"/>
              </a:schemeClr>
            </a:glow>
            <a:outerShdw blurRad="149987" dist="250190" dir="8460000" algn="ctr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1500000"/>
            </a:lightRig>
          </a:scene3d>
          <a:sp3d prstMaterial="metal">
            <a:bevelT w="88900" h="88900"/>
          </a:sp3d>
        </p:spPr>
        <p:txBody>
          <a:bodyPr wrap="square">
            <a:spAutoFit/>
          </a:bodyPr>
          <a:lstStyle/>
          <a:p>
            <a:r>
              <a:rPr lang="en-GB" b="1" i="1" dirty="0" smtClean="0"/>
              <a:t>Top Tip!......accept a pause or silence as a fundamental part of questioning.  Children need the time to consider what their answer may be.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4000496" y="3786190"/>
            <a:ext cx="4286280" cy="1200329"/>
          </a:xfrm>
          <a:prstGeom prst="rect">
            <a:avLst/>
          </a:prstGeom>
          <a:ln>
            <a:noFill/>
          </a:ln>
          <a:effectLst>
            <a:outerShdw blurRad="57785" dist="33020" dir="318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600000"/>
            </a:lightRig>
          </a:scene3d>
          <a:sp3d prstMaterial="metal">
            <a:bevelT w="38100" h="57150" prst="angle"/>
          </a:sp3d>
        </p:spPr>
        <p:txBody>
          <a:bodyPr wrap="square">
            <a:spAutoFit/>
          </a:bodyPr>
          <a:lstStyle/>
          <a:p>
            <a:r>
              <a:rPr lang="en-GB" dirty="0" smtClean="0"/>
              <a:t>Black and William (1998) state that ‘what is essential is that any dialogue should evoke thoughtful reflection in which all pupils can be encouraged to take part.’ </a:t>
            </a:r>
            <a:endParaRPr lang="en-GB" dirty="0"/>
          </a:p>
        </p:txBody>
      </p:sp>
      <p:sp>
        <p:nvSpPr>
          <p:cNvPr id="13" name="Rectangle 12"/>
          <p:cNvSpPr/>
          <p:nvPr/>
        </p:nvSpPr>
        <p:spPr>
          <a:xfrm>
            <a:off x="1142976" y="5072074"/>
            <a:ext cx="4572000" cy="1477328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>
            <a:spAutoFit/>
          </a:bodyPr>
          <a:lstStyle/>
          <a:p>
            <a:r>
              <a:rPr lang="en-GB" dirty="0" smtClean="0"/>
              <a:t> Use Pose, Pause, Pounce and Bounce.</a:t>
            </a:r>
          </a:p>
          <a:p>
            <a:r>
              <a:rPr lang="en-GB" dirty="0" smtClean="0"/>
              <a:t>- Decide how long you will need to Pause, how you will select who answers and how you will bounce the opportunity to answer around the room to gather answers. (</a:t>
            </a:r>
            <a:r>
              <a:rPr lang="en-GB" dirty="0" err="1" smtClean="0"/>
              <a:t>Gast</a:t>
            </a:r>
            <a:r>
              <a:rPr lang="en-GB" dirty="0" smtClean="0"/>
              <a:t>,  2009). </a:t>
            </a:r>
            <a:endParaRPr lang="en-GB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/>
          <a:srcRect l="53844" t="38086" r="29685" b="44336"/>
          <a:stretch>
            <a:fillRect/>
          </a:stretch>
        </p:blipFill>
        <p:spPr bwMode="auto">
          <a:xfrm>
            <a:off x="3714744" y="2000240"/>
            <a:ext cx="2143140" cy="12858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2"/>
          <a:srcRect l="31332" t="58594" r="51647" b="26758"/>
          <a:stretch>
            <a:fillRect/>
          </a:stretch>
        </p:blipFill>
        <p:spPr bwMode="auto">
          <a:xfrm>
            <a:off x="1571604" y="2071678"/>
            <a:ext cx="1857388" cy="8987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8728" y="0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How we can implement this into our KS1 classrooms....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Katie Hancock, P130333. </a:t>
            </a:r>
            <a:endParaRPr lang="en-GB" dirty="0"/>
          </a:p>
        </p:txBody>
      </p:sp>
      <p:graphicFrame>
        <p:nvGraphicFramePr>
          <p:cNvPr id="6" name="Diagram 5"/>
          <p:cNvGraphicFramePr/>
          <p:nvPr/>
        </p:nvGraphicFramePr>
        <p:xfrm>
          <a:off x="1524000" y="1142984"/>
          <a:ext cx="7191404" cy="521497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Rectangle 6"/>
          <p:cNvSpPr/>
          <p:nvPr/>
        </p:nvSpPr>
        <p:spPr>
          <a:xfrm>
            <a:off x="1428728" y="6488668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dirty="0" smtClean="0"/>
              <a:t>Adapted </a:t>
            </a:r>
            <a:r>
              <a:rPr lang="en-GB" dirty="0" smtClean="0"/>
              <a:t>from </a:t>
            </a:r>
            <a:r>
              <a:rPr lang="en-GB" dirty="0" err="1" smtClean="0"/>
              <a:t>Gast</a:t>
            </a:r>
            <a:r>
              <a:rPr lang="en-GB" dirty="0" smtClean="0"/>
              <a:t> (2009)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Providing Feedback to Children.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dirty="0" smtClean="0"/>
              <a:t>Katie Hancock, P130333. </a:t>
            </a:r>
            <a:endParaRPr lang="en-GB" dirty="0"/>
          </a:p>
        </p:txBody>
      </p:sp>
      <p:pic>
        <p:nvPicPr>
          <p:cNvPr id="11" name="Picture 4" descr="C:\Users\a.carlisle\AppData\Local\Microsoft\Windows\Temporary Internet Files\Content.IE5\ZDOVSG7V\MC90029554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072330" y="1071546"/>
            <a:ext cx="1873990" cy="17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" name="TextBox 15"/>
          <p:cNvSpPr txBox="1"/>
          <p:nvPr/>
        </p:nvSpPr>
        <p:spPr>
          <a:xfrm>
            <a:off x="1214414" y="1214422"/>
            <a:ext cx="47149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 smtClean="0"/>
              <a:t>For feedback to improve a child’s learning, they need to know the following: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b="1" dirty="0" smtClean="0"/>
              <a:t>Where </a:t>
            </a:r>
            <a:r>
              <a:rPr lang="en-GB" sz="1600" dirty="0" smtClean="0"/>
              <a:t>they are in their learning.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b="1" dirty="0" smtClean="0"/>
              <a:t>What</a:t>
            </a:r>
            <a:r>
              <a:rPr lang="en-GB" sz="1600" dirty="0" smtClean="0"/>
              <a:t> their next steps should be.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b="1" dirty="0" smtClean="0"/>
              <a:t>What</a:t>
            </a:r>
            <a:r>
              <a:rPr lang="en-GB" sz="1600" dirty="0" smtClean="0"/>
              <a:t> improvements they can make to their learning. </a:t>
            </a:r>
            <a:endParaRPr lang="en-GB" sz="1600" dirty="0"/>
          </a:p>
        </p:txBody>
      </p:sp>
      <p:graphicFrame>
        <p:nvGraphicFramePr>
          <p:cNvPr id="6" name="Diagram 5"/>
          <p:cNvGraphicFramePr/>
          <p:nvPr/>
        </p:nvGraphicFramePr>
        <p:xfrm>
          <a:off x="2214546" y="3000372"/>
          <a:ext cx="5857916" cy="335758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7" name="Rectangle 6"/>
          <p:cNvSpPr/>
          <p:nvPr/>
        </p:nvSpPr>
        <p:spPr>
          <a:xfrm>
            <a:off x="3143240" y="6602545"/>
            <a:ext cx="2143140" cy="5109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182563">
              <a:lnSpc>
                <a:spcPct val="80000"/>
              </a:lnSpc>
            </a:pPr>
            <a:r>
              <a:rPr lang="en-US" altLang="en-US" sz="1600" dirty="0" smtClean="0"/>
              <a:t>Clarke (2003)</a:t>
            </a:r>
          </a:p>
          <a:p>
            <a:pPr marL="182563">
              <a:lnSpc>
                <a:spcPct val="80000"/>
              </a:lnSpc>
            </a:pPr>
            <a:r>
              <a:rPr lang="en-US" altLang="en-US" dirty="0" smtClean="0">
                <a:solidFill>
                  <a:schemeClr val="accent1"/>
                </a:solidFill>
              </a:rPr>
              <a:t>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072330" y="6381750"/>
            <a:ext cx="2895600" cy="476250"/>
          </a:xfrm>
        </p:spPr>
        <p:txBody>
          <a:bodyPr/>
          <a:lstStyle/>
          <a:p>
            <a:r>
              <a:rPr lang="en-GB" dirty="0" smtClean="0"/>
              <a:t>Katie Hancock, P130333. </a:t>
            </a:r>
            <a:endParaRPr lang="en-GB" dirty="0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428728" y="0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How we can implement this into our KS1 classrooms....</a:t>
            </a:r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1000100" y="1357298"/>
            <a:ext cx="4143404" cy="40318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Verbal Praise and Feedback to children.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Reward systems such as stickers, certificates.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Use of agreed marking symbols, or colours.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Annotations and Photographs by teachers.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Oral Feedback – children &amp; teacher.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Writing grids in lessons such as English.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Teachers and TA’s regularly using challenging points for children in their books, to develop and extend learning or misconceptions.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Children respond to these points.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‘Writing partners’ – where children can share and offer feedback to each other. 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Two stars &amp; a wish, or Tickled Pink &amp; Green for Growth.</a:t>
            </a:r>
            <a:endParaRPr lang="en-GB" sz="1600" dirty="0"/>
          </a:p>
        </p:txBody>
      </p:sp>
      <p:pic>
        <p:nvPicPr>
          <p:cNvPr id="6145" name="Picture 1"/>
          <p:cNvPicPr>
            <a:picLocks noChangeAspect="1" noChangeArrowheads="1"/>
          </p:cNvPicPr>
          <p:nvPr/>
        </p:nvPicPr>
        <p:blipFill>
          <a:blip r:embed="rId2"/>
          <a:srcRect l="13726" r="26976" b="3728"/>
          <a:stretch>
            <a:fillRect/>
          </a:stretch>
        </p:blipFill>
        <p:spPr bwMode="auto">
          <a:xfrm rot="16200000">
            <a:off x="4738087" y="1262651"/>
            <a:ext cx="4382705" cy="40004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1000100" y="5286388"/>
            <a:ext cx="1928826" cy="13234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1" i="0" u="none" strike="noStrike" cap="none" normalizeH="0" baseline="0" dirty="0" smtClean="0">
                <a:ln>
                  <a:noFill/>
                </a:ln>
                <a:solidFill>
                  <a:srgbClr val="008000"/>
                </a:solidFill>
                <a:effectLst/>
                <a:latin typeface="Calibri" pitchFamily="34" charset="0"/>
                <a:ea typeface="Times New Roman" pitchFamily="18" charset="0"/>
                <a:cs typeface="Comic Sans MS" pitchFamily="66" charset="0"/>
              </a:rPr>
              <a:t>You’ve achieved....</a:t>
            </a:r>
            <a:endParaRPr kumimoji="0" lang="en-GB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0" i="0" u="none" strike="noStrike" cap="none" normalizeH="0" baseline="0" dirty="0" smtClean="0">
                <a:ln>
                  <a:noFill/>
                </a:ln>
                <a:solidFill>
                  <a:srgbClr val="0000FF"/>
                </a:solidFill>
                <a:effectLst/>
                <a:latin typeface="Calibri" pitchFamily="34" charset="0"/>
                <a:ea typeface="Times New Roman" pitchFamily="18" charset="0"/>
                <a:cs typeface="Comic Sans MS" pitchFamily="66" charset="0"/>
              </a:rPr>
              <a:t>You’re working towards...</a:t>
            </a:r>
            <a:endParaRPr kumimoji="0" lang="en-GB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600" b="0" i="0" u="none" strike="noStrike" cap="none" normalizeH="0" baseline="0" dirty="0" smtClean="0">
                <a:ln>
                  <a:noFill/>
                </a:ln>
                <a:solidFill>
                  <a:srgbClr val="FF0000"/>
                </a:solidFill>
                <a:effectLst/>
                <a:latin typeface="Calibri" pitchFamily="34" charset="0"/>
                <a:ea typeface="Times New Roman" pitchFamily="18" charset="0"/>
                <a:cs typeface="Times New Roman" pitchFamily="18" charset="0"/>
              </a:rPr>
              <a:t>You’ve not achieved....</a:t>
            </a:r>
            <a:endParaRPr kumimoji="0" lang="en-GB" sz="1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6149" name="Picture 5"/>
          <p:cNvPicPr>
            <a:picLocks noChangeAspect="1" noChangeArrowheads="1"/>
          </p:cNvPicPr>
          <p:nvPr/>
        </p:nvPicPr>
        <p:blipFill>
          <a:blip r:embed="rId3"/>
          <a:srcRect l="24158" t="44299" r="40154" b="40247"/>
          <a:stretch>
            <a:fillRect/>
          </a:stretch>
        </p:blipFill>
        <p:spPr bwMode="auto">
          <a:xfrm>
            <a:off x="2500298" y="5643578"/>
            <a:ext cx="4643470" cy="1071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5-Point Star 11"/>
          <p:cNvSpPr/>
          <p:nvPr/>
        </p:nvSpPr>
        <p:spPr>
          <a:xfrm>
            <a:off x="2643174" y="6286496"/>
            <a:ext cx="500066" cy="57150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Peer and Self Assessment.</a:t>
            </a:r>
            <a:endParaRPr lang="en-GB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 </a:t>
            </a:r>
            <a:endParaRPr lang="en-GB"/>
          </a:p>
        </p:txBody>
      </p:sp>
      <p:pic>
        <p:nvPicPr>
          <p:cNvPr id="5121" name="Picture 1"/>
          <p:cNvPicPr>
            <a:picLocks noChangeAspect="1" noChangeArrowheads="1"/>
          </p:cNvPicPr>
          <p:nvPr/>
        </p:nvPicPr>
        <p:blipFill>
          <a:blip r:embed="rId2"/>
          <a:srcRect l="26354" t="77149" r="35761" b="6249"/>
          <a:stretch>
            <a:fillRect/>
          </a:stretch>
        </p:blipFill>
        <p:spPr bwMode="auto">
          <a:xfrm>
            <a:off x="1785918" y="3214686"/>
            <a:ext cx="5799085" cy="142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8" name="Straight Arrow Connector 7"/>
          <p:cNvCxnSpPr/>
          <p:nvPr/>
        </p:nvCxnSpPr>
        <p:spPr>
          <a:xfrm rot="5400000">
            <a:off x="1893075" y="4679165"/>
            <a:ext cx="928694" cy="57150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1071538" y="5429264"/>
            <a:ext cx="30109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Creates independent learners.</a:t>
            </a:r>
            <a:endParaRPr lang="en-GB" dirty="0"/>
          </a:p>
        </p:txBody>
      </p:sp>
      <p:cxnSp>
        <p:nvCxnSpPr>
          <p:cNvPr id="11" name="Straight Arrow Connector 10"/>
          <p:cNvCxnSpPr/>
          <p:nvPr/>
        </p:nvCxnSpPr>
        <p:spPr>
          <a:xfrm rot="16200000" flipH="1">
            <a:off x="4550989" y="5093086"/>
            <a:ext cx="1143008" cy="100853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4143372" y="5715016"/>
            <a:ext cx="31481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Increases children’s self-esteem.</a:t>
            </a:r>
            <a:endParaRPr lang="en-GB" dirty="0"/>
          </a:p>
        </p:txBody>
      </p:sp>
      <p:cxnSp>
        <p:nvCxnSpPr>
          <p:cNvPr id="14" name="Straight Arrow Connector 13"/>
          <p:cNvCxnSpPr/>
          <p:nvPr/>
        </p:nvCxnSpPr>
        <p:spPr>
          <a:xfrm rot="16200000" flipH="1">
            <a:off x="7143768" y="4572008"/>
            <a:ext cx="428628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/>
          <p:cNvSpPr txBox="1"/>
          <p:nvPr/>
        </p:nvSpPr>
        <p:spPr>
          <a:xfrm>
            <a:off x="6500826" y="5000636"/>
            <a:ext cx="24659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Improves understanding.</a:t>
            </a:r>
            <a:endParaRPr lang="en-GB" dirty="0"/>
          </a:p>
        </p:txBody>
      </p:sp>
      <p:cxnSp>
        <p:nvCxnSpPr>
          <p:cNvPr id="17" name="Straight Arrow Connector 16"/>
          <p:cNvCxnSpPr/>
          <p:nvPr/>
        </p:nvCxnSpPr>
        <p:spPr>
          <a:xfrm flipV="1">
            <a:off x="5857884" y="2571744"/>
            <a:ext cx="785818" cy="64294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6643702" y="1643050"/>
            <a:ext cx="164307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Develops the ability to recognise quality within work.</a:t>
            </a: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>
            <a:off x="1142976" y="1571612"/>
            <a:ext cx="150019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Strengthens the ability for a child to speak out in class</a:t>
            </a:r>
            <a:endParaRPr lang="en-GB" dirty="0"/>
          </a:p>
        </p:txBody>
      </p:sp>
      <p:cxnSp>
        <p:nvCxnSpPr>
          <p:cNvPr id="22" name="Straight Arrow Connector 21"/>
          <p:cNvCxnSpPr/>
          <p:nvPr/>
        </p:nvCxnSpPr>
        <p:spPr>
          <a:xfrm rot="16200000" flipV="1">
            <a:off x="1821637" y="2750339"/>
            <a:ext cx="500066" cy="4286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 rot="5400000" flipH="1" flipV="1">
            <a:off x="3644100" y="2714620"/>
            <a:ext cx="785024" cy="2151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4143372" y="1214422"/>
            <a:ext cx="2000264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Provides valuable feedback in language that children understand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 </a:t>
            </a:r>
            <a:endParaRPr lang="en-GB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/>
          <a:srcRect l="8236" t="29876" r="69467" b="9340"/>
          <a:stretch>
            <a:fillRect/>
          </a:stretch>
        </p:blipFill>
        <p:spPr bwMode="auto">
          <a:xfrm>
            <a:off x="5214942" y="1000108"/>
            <a:ext cx="3643338" cy="5293151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</p:spPr>
      </p:pic>
      <p:sp>
        <p:nvSpPr>
          <p:cNvPr id="7" name="Title 1"/>
          <p:cNvSpPr>
            <a:spLocks noGrp="1"/>
          </p:cNvSpPr>
          <p:nvPr>
            <p:ph type="title"/>
          </p:nvPr>
        </p:nvSpPr>
        <p:spPr>
          <a:xfrm>
            <a:off x="1428728" y="0"/>
            <a:ext cx="7498080" cy="114300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How we can implement this into our classrooms....</a:t>
            </a:r>
            <a:endParaRPr lang="en-GB" dirty="0"/>
          </a:p>
        </p:txBody>
      </p:sp>
      <p:pic>
        <p:nvPicPr>
          <p:cNvPr id="8" name="Picture 6" descr="http://www.darton.edu/programs/learning-support/images/journal.gi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142976" y="5072074"/>
            <a:ext cx="1494828" cy="17859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9" name="Object 7"/>
          <p:cNvGraphicFramePr>
            <a:graphicFrameLocks noChangeAspect="1"/>
          </p:cNvGraphicFramePr>
          <p:nvPr/>
        </p:nvGraphicFramePr>
        <p:xfrm>
          <a:off x="3428992" y="4500570"/>
          <a:ext cx="1507038" cy="2143140"/>
        </p:xfrm>
        <a:graphic>
          <a:graphicData uri="http://schemas.openxmlformats.org/presentationml/2006/ole">
            <p:oleObj spid="_x0000_s4098" name="Document" r:id="rId5" imgW="6009120" imgH="8595360" progId="Word.Document.8">
              <p:embed/>
            </p:oleObj>
          </a:graphicData>
        </a:graphic>
      </p:graphicFrame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6"/>
          <a:srcRect l="26354" t="28320" r="35761" b="28711"/>
          <a:stretch>
            <a:fillRect/>
          </a:stretch>
        </p:blipFill>
        <p:spPr bwMode="auto">
          <a:xfrm>
            <a:off x="1214414" y="1714488"/>
            <a:ext cx="4033000" cy="25717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/>
              <a:t>What are the uncertainties associated with Assessment for Learning? </a:t>
            </a:r>
            <a:endParaRPr lang="en-GB" sz="360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 </a:t>
            </a:r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1142976" y="1571613"/>
            <a:ext cx="31432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Confusion:</a:t>
            </a:r>
          </a:p>
          <a:p>
            <a:r>
              <a:rPr lang="en-GB" dirty="0" smtClean="0"/>
              <a:t>The term ‘assessment’ is often associated with testing. There are other ways of making a judgement of a child’s learning besides tests!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142976" y="3714752"/>
            <a:ext cx="314327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Risk:</a:t>
            </a:r>
            <a:br>
              <a:rPr lang="en-GB" b="1" dirty="0" smtClean="0"/>
            </a:br>
            <a:r>
              <a:rPr lang="en-GB" dirty="0" smtClean="0"/>
              <a:t>An objectionable result of the confusion in these strategies means that they may not be implemented into classrooms accordingly.</a:t>
            </a:r>
            <a:endParaRPr lang="en-GB" b="1" dirty="0" smtClean="0"/>
          </a:p>
        </p:txBody>
      </p:sp>
      <p:sp>
        <p:nvSpPr>
          <p:cNvPr id="8" name="TextBox 7"/>
          <p:cNvSpPr txBox="1"/>
          <p:nvPr/>
        </p:nvSpPr>
        <p:spPr>
          <a:xfrm>
            <a:off x="5143504" y="1643050"/>
            <a:ext cx="3143272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Culture: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Teachers are placed in a difficult position as they are judged solely on their ability to get good results in high-stakes summative assessment (Carless, 2011). 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5214942" y="3857628"/>
            <a:ext cx="314327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Time Consuming: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Teachers may complain about taking the time to assess during lessons. </a:t>
            </a:r>
            <a:br>
              <a:rPr lang="en-GB" dirty="0" smtClean="0"/>
            </a:br>
            <a:r>
              <a:rPr lang="en-GB" dirty="0" smtClean="0"/>
              <a:t>Teachers may lack the professional abilities to successfully implement strategies into their class.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1071538" y="6286520"/>
            <a:ext cx="45658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 smtClean="0"/>
              <a:t>Adapted from Cambridge International Examinations (2015</a:t>
            </a:r>
            <a:r>
              <a:rPr lang="en-GB" dirty="0" smtClean="0"/>
              <a:t>)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References: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2976" y="1447800"/>
            <a:ext cx="7790712" cy="5195910"/>
          </a:xfrm>
        </p:spPr>
        <p:txBody>
          <a:bodyPr>
            <a:normAutofit fontScale="62500" lnSpcReduction="20000"/>
          </a:bodyPr>
          <a:lstStyle/>
          <a:p>
            <a:pPr>
              <a:buNone/>
            </a:pPr>
            <a:r>
              <a:rPr lang="en-GB" sz="2600" dirty="0" smtClean="0"/>
              <a:t>Assessment Reform Group. (2002). </a:t>
            </a:r>
            <a:r>
              <a:rPr lang="en-GB" sz="2600" dirty="0" smtClean="0">
                <a:hlinkClick r:id="rId2"/>
              </a:rPr>
              <a:t>http://arg.educ.cam.ac.uk/</a:t>
            </a:r>
            <a:r>
              <a:rPr lang="en-GB" sz="2600" dirty="0" smtClean="0"/>
              <a:t>. </a:t>
            </a:r>
          </a:p>
          <a:p>
            <a:pPr>
              <a:buNone/>
            </a:pPr>
            <a:r>
              <a:rPr lang="en-GB" sz="2600" dirty="0" smtClean="0"/>
              <a:t>Black, P. and </a:t>
            </a:r>
            <a:r>
              <a:rPr lang="en-GB" sz="2600" dirty="0" err="1" smtClean="0"/>
              <a:t>Wiliam</a:t>
            </a:r>
            <a:r>
              <a:rPr lang="en-GB" sz="2600" dirty="0" smtClean="0"/>
              <a:t>, D. (1998). </a:t>
            </a:r>
            <a:r>
              <a:rPr lang="en-GB" sz="2600" i="1" dirty="0" smtClean="0"/>
              <a:t>Inside the black box</a:t>
            </a:r>
            <a:r>
              <a:rPr lang="en-GB" sz="2600" dirty="0" smtClean="0"/>
              <a:t>. London: Kings College School of Education.</a:t>
            </a:r>
          </a:p>
          <a:p>
            <a:pPr>
              <a:buNone/>
            </a:pPr>
            <a:r>
              <a:rPr lang="en-GB" sz="2600" dirty="0" smtClean="0"/>
              <a:t>	Carless, D. (2011). From Testing to Productive Student Learning: Implementing Formative Assessment in  Confucian-Heritage </a:t>
            </a:r>
            <a:r>
              <a:rPr lang="en-GB" sz="2600" dirty="0" err="1" smtClean="0"/>
              <a:t>Settings.USA:Routledge</a:t>
            </a:r>
            <a:r>
              <a:rPr lang="en-GB" sz="2600" dirty="0" smtClean="0"/>
              <a:t>.</a:t>
            </a:r>
          </a:p>
          <a:p>
            <a:pPr>
              <a:buNone/>
            </a:pPr>
            <a:r>
              <a:rPr lang="en-GB" altLang="en-US" sz="2600" dirty="0" smtClean="0"/>
              <a:t>Clarke, S. (2003).  </a:t>
            </a:r>
            <a:r>
              <a:rPr lang="en-GB" altLang="en-US" sz="2600" i="1" dirty="0" smtClean="0"/>
              <a:t>Enriching Feedback in the primary classroom</a:t>
            </a:r>
            <a:r>
              <a:rPr lang="en-GB" altLang="en-US" sz="2600" dirty="0" smtClean="0"/>
              <a:t>.  London: </a:t>
            </a:r>
            <a:r>
              <a:rPr lang="en-GB" altLang="en-US" sz="2600" dirty="0" err="1" smtClean="0"/>
              <a:t>Hodder</a:t>
            </a:r>
            <a:r>
              <a:rPr lang="en-GB" altLang="en-US" sz="2600" dirty="0" smtClean="0"/>
              <a:t> and Stoughton.</a:t>
            </a:r>
          </a:p>
          <a:p>
            <a:pPr>
              <a:buNone/>
            </a:pPr>
            <a:r>
              <a:rPr lang="en-GB" sz="2600" dirty="0" smtClean="0"/>
              <a:t>Mercer, N. (2000) .</a:t>
            </a:r>
            <a:r>
              <a:rPr lang="en-GB" sz="2600" i="1" dirty="0" smtClean="0"/>
              <a:t>Words &amp; Minds: how we use language to think together. </a:t>
            </a:r>
            <a:r>
              <a:rPr lang="en-GB" sz="2600" dirty="0" smtClean="0"/>
              <a:t>Abingdon: </a:t>
            </a:r>
            <a:r>
              <a:rPr lang="en-GB" sz="2600" dirty="0" err="1" smtClean="0"/>
              <a:t>Routledge</a:t>
            </a:r>
            <a:r>
              <a:rPr lang="en-GB" sz="2600" dirty="0" smtClean="0"/>
              <a:t>. </a:t>
            </a:r>
          </a:p>
          <a:p>
            <a:pPr>
              <a:buNone/>
            </a:pPr>
            <a:r>
              <a:rPr lang="en-GB" sz="2600" dirty="0" smtClean="0"/>
              <a:t>National Society for Education in Art and Design (2009). </a:t>
            </a:r>
            <a:r>
              <a:rPr lang="en-GB" sz="2600" i="1" dirty="0" smtClean="0"/>
              <a:t>Effective Questioning</a:t>
            </a:r>
            <a:r>
              <a:rPr lang="en-GB" sz="2600" dirty="0" smtClean="0"/>
              <a:t>. [Online]. Available: </a:t>
            </a:r>
            <a:r>
              <a:rPr lang="en-GB" sz="2600" u="sng" dirty="0" smtClean="0">
                <a:hlinkClick r:id="rId3"/>
              </a:rPr>
              <a:t>www.nsead.org/downloads/</a:t>
            </a:r>
            <a:r>
              <a:rPr lang="en-GB" sz="2600" b="1" u="sng" dirty="0" smtClean="0">
                <a:hlinkClick r:id="rId3"/>
              </a:rPr>
              <a:t>Effective</a:t>
            </a:r>
            <a:r>
              <a:rPr lang="en-GB" sz="2600" u="sng" dirty="0" smtClean="0">
                <a:hlinkClick r:id="rId3"/>
              </a:rPr>
              <a:t>_</a:t>
            </a:r>
            <a:r>
              <a:rPr lang="en-GB" sz="2600" b="1" u="sng" dirty="0" smtClean="0">
                <a:hlinkClick r:id="rId3"/>
              </a:rPr>
              <a:t>Questioning</a:t>
            </a:r>
            <a:r>
              <a:rPr lang="en-GB" sz="2600" u="sng" dirty="0" smtClean="0">
                <a:hlinkClick r:id="rId3"/>
              </a:rPr>
              <a:t>09_(2).doc.[28</a:t>
            </a:r>
            <a:r>
              <a:rPr lang="en-GB" sz="2600" dirty="0" smtClean="0"/>
              <a:t> [February 2018]</a:t>
            </a:r>
          </a:p>
          <a:p>
            <a:pPr>
              <a:buNone/>
            </a:pPr>
            <a:r>
              <a:rPr lang="en-GB" sz="2600" dirty="0" smtClean="0"/>
              <a:t>Rowe, M.B 1974, 'Wait time and rewards as instructional variables: their influence on language, logic and fate control',  </a:t>
            </a:r>
            <a:r>
              <a:rPr lang="en-GB" sz="2600" i="1" dirty="0" smtClean="0"/>
              <a:t>Journal of Research in Science Teaching</a:t>
            </a:r>
            <a:r>
              <a:rPr lang="en-GB" sz="2600" dirty="0" smtClean="0"/>
              <a:t>, </a:t>
            </a:r>
            <a:r>
              <a:rPr lang="en-GB" sz="2600" dirty="0" err="1" smtClean="0"/>
              <a:t>vol</a:t>
            </a:r>
            <a:r>
              <a:rPr lang="en-GB" sz="2600" dirty="0" smtClean="0"/>
              <a:t> 11.</a:t>
            </a:r>
          </a:p>
          <a:p>
            <a:pPr>
              <a:buNone/>
            </a:pPr>
            <a:r>
              <a:rPr lang="en-GB" sz="2600" dirty="0" smtClean="0"/>
              <a:t>The Partnership Management Board (2007). </a:t>
            </a:r>
            <a:r>
              <a:rPr lang="en-GB" sz="2600" i="1" dirty="0" smtClean="0"/>
              <a:t>Assessment for Learning for Key Stages 1 &amp; 2</a:t>
            </a:r>
            <a:r>
              <a:rPr lang="en-GB" sz="2600" dirty="0" smtClean="0"/>
              <a:t>. Belfast: PMB. </a:t>
            </a:r>
          </a:p>
          <a:p>
            <a:pPr>
              <a:buNone/>
            </a:pPr>
            <a:r>
              <a:rPr lang="en-GB" sz="2600" dirty="0" smtClean="0"/>
              <a:t>Welsh Assembly Government.  (2013). </a:t>
            </a:r>
            <a:r>
              <a:rPr lang="en-GB" sz="2600" i="1" dirty="0" smtClean="0"/>
              <a:t>Assessment for learning and the National Literacy and Numeracy Framework. </a:t>
            </a:r>
          </a:p>
          <a:p>
            <a:pPr>
              <a:buNone/>
            </a:pPr>
            <a:r>
              <a:rPr lang="en-GB" sz="2600" dirty="0" err="1" smtClean="0"/>
              <a:t>Wiliam</a:t>
            </a:r>
            <a:r>
              <a:rPr lang="en-GB" sz="2600" dirty="0" smtClean="0"/>
              <a:t>, D. and Black, P. (2006). </a:t>
            </a:r>
            <a:r>
              <a:rPr lang="en-GB" sz="2600" i="1" dirty="0" smtClean="0"/>
              <a:t>Inside the Black Box: Raising Standards Through Classroom Assessment: Vol. 1. </a:t>
            </a:r>
            <a:r>
              <a:rPr lang="en-GB" sz="2600" dirty="0" smtClean="0"/>
              <a:t>Nelson Publishing.</a:t>
            </a:r>
          </a:p>
          <a:p>
            <a:pPr>
              <a:buNone/>
            </a:pPr>
            <a:endParaRPr lang="en-GB" sz="200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 smtClean="0"/>
              <a:t>Katie Hancock, P130333. </a:t>
            </a: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HGｺﾞｼｯｸE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</Template>
  <TotalTime>753</TotalTime>
  <Words>1173</Words>
  <Application>Microsoft Office PowerPoint</Application>
  <PresentationFormat>On-screen Show (4:3)</PresentationFormat>
  <Paragraphs>136</Paragraphs>
  <Slides>13</Slides>
  <Notes>1</Notes>
  <HiddenSlides>0</HiddenSlides>
  <MMClips>0</MMClips>
  <ScaleCrop>false</ScaleCrop>
  <HeadingPairs>
    <vt:vector size="6" baseType="variant"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5" baseType="lpstr">
      <vt:lpstr>Solstice</vt:lpstr>
      <vt:lpstr>Document</vt:lpstr>
      <vt:lpstr>     Assessment for Learning:   Key Stage One. </vt:lpstr>
      <vt:lpstr>Assessment of     &amp;     for learning</vt:lpstr>
      <vt:lpstr>Assessment for learning:   Overview and Rationale.</vt:lpstr>
      <vt:lpstr>Assessment for learning:   Overview and Rationale.</vt:lpstr>
      <vt:lpstr>Why use Assessment for Learning    in our classrooms ? </vt:lpstr>
      <vt:lpstr>The Strategic use of Questioning.</vt:lpstr>
      <vt:lpstr>How we can implement this into our KS1 classrooms....</vt:lpstr>
      <vt:lpstr>Providing Feedback to Children.</vt:lpstr>
      <vt:lpstr>How we can implement this into our KS1 classrooms....</vt:lpstr>
      <vt:lpstr>Peer and Self Assessment.</vt:lpstr>
      <vt:lpstr>How we can implement this into our classrooms....</vt:lpstr>
      <vt:lpstr>What are the uncertainties associated with Assessment for Learning? </vt:lpstr>
      <vt:lpstr>References: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flashyourmary</dc:creator>
  <cp:lastModifiedBy>flashyourmary</cp:lastModifiedBy>
  <cp:revision>152</cp:revision>
  <dcterms:created xsi:type="dcterms:W3CDTF">2018-02-08T13:39:42Z</dcterms:created>
  <dcterms:modified xsi:type="dcterms:W3CDTF">2018-02-15T21:12:16Z</dcterms:modified>
</cp:coreProperties>
</file>