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60049-2C22-770A-CA5C-55BDE0724B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8AFEAFF-DFF7-FD4D-5921-EB24923644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76B9523-C661-81A4-06C4-BCEED59A2A95}"/>
              </a:ext>
            </a:extLst>
          </p:cNvPr>
          <p:cNvSpPr>
            <a:spLocks noGrp="1"/>
          </p:cNvSpPr>
          <p:nvPr>
            <p:ph type="dt" sz="half" idx="10"/>
          </p:nvPr>
        </p:nvSpPr>
        <p:spPr/>
        <p:txBody>
          <a:bodyPr/>
          <a:lstStyle/>
          <a:p>
            <a:fld id="{1447CF80-A227-452B-BC59-509E51DDF0AE}" type="datetimeFigureOut">
              <a:rPr lang="en-GB" smtClean="0"/>
              <a:t>01/12/2023</a:t>
            </a:fld>
            <a:endParaRPr lang="en-GB"/>
          </a:p>
        </p:txBody>
      </p:sp>
      <p:sp>
        <p:nvSpPr>
          <p:cNvPr id="5" name="Footer Placeholder 4">
            <a:extLst>
              <a:ext uri="{FF2B5EF4-FFF2-40B4-BE49-F238E27FC236}">
                <a16:creationId xmlns:a16="http://schemas.microsoft.com/office/drawing/2014/main" id="{221060B6-BE66-14E3-6D36-CED4F5EE13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243390-1B01-23CA-FFFE-5E2EAB8B537E}"/>
              </a:ext>
            </a:extLst>
          </p:cNvPr>
          <p:cNvSpPr>
            <a:spLocks noGrp="1"/>
          </p:cNvSpPr>
          <p:nvPr>
            <p:ph type="sldNum" sz="quarter" idx="12"/>
          </p:nvPr>
        </p:nvSpPr>
        <p:spPr/>
        <p:txBody>
          <a:bodyPr/>
          <a:lstStyle/>
          <a:p>
            <a:fld id="{CFAF2AAF-DE93-4DE0-83D0-9B39E5523E20}" type="slidenum">
              <a:rPr lang="en-GB" smtClean="0"/>
              <a:t>‹#›</a:t>
            </a:fld>
            <a:endParaRPr lang="en-GB"/>
          </a:p>
        </p:txBody>
      </p:sp>
    </p:spTree>
    <p:extLst>
      <p:ext uri="{BB962C8B-B14F-4D97-AF65-F5344CB8AC3E}">
        <p14:creationId xmlns:p14="http://schemas.microsoft.com/office/powerpoint/2010/main" val="1452293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1266E-0947-7176-801D-0B9750177B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DC5786-4590-18D2-956D-65FB59E561F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4F307B-36B2-E497-298A-D632856BAC50}"/>
              </a:ext>
            </a:extLst>
          </p:cNvPr>
          <p:cNvSpPr>
            <a:spLocks noGrp="1"/>
          </p:cNvSpPr>
          <p:nvPr>
            <p:ph type="dt" sz="half" idx="10"/>
          </p:nvPr>
        </p:nvSpPr>
        <p:spPr/>
        <p:txBody>
          <a:bodyPr/>
          <a:lstStyle/>
          <a:p>
            <a:fld id="{1447CF80-A227-452B-BC59-509E51DDF0AE}" type="datetimeFigureOut">
              <a:rPr lang="en-GB" smtClean="0"/>
              <a:t>01/12/2023</a:t>
            </a:fld>
            <a:endParaRPr lang="en-GB"/>
          </a:p>
        </p:txBody>
      </p:sp>
      <p:sp>
        <p:nvSpPr>
          <p:cNvPr id="5" name="Footer Placeholder 4">
            <a:extLst>
              <a:ext uri="{FF2B5EF4-FFF2-40B4-BE49-F238E27FC236}">
                <a16:creationId xmlns:a16="http://schemas.microsoft.com/office/drawing/2014/main" id="{5435B733-E449-698B-AA71-29739F9F77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F71388-379B-1909-A5B4-42008D9D9E55}"/>
              </a:ext>
            </a:extLst>
          </p:cNvPr>
          <p:cNvSpPr>
            <a:spLocks noGrp="1"/>
          </p:cNvSpPr>
          <p:nvPr>
            <p:ph type="sldNum" sz="quarter" idx="12"/>
          </p:nvPr>
        </p:nvSpPr>
        <p:spPr/>
        <p:txBody>
          <a:bodyPr/>
          <a:lstStyle/>
          <a:p>
            <a:fld id="{CFAF2AAF-DE93-4DE0-83D0-9B39E5523E20}" type="slidenum">
              <a:rPr lang="en-GB" smtClean="0"/>
              <a:t>‹#›</a:t>
            </a:fld>
            <a:endParaRPr lang="en-GB"/>
          </a:p>
        </p:txBody>
      </p:sp>
    </p:spTree>
    <p:extLst>
      <p:ext uri="{BB962C8B-B14F-4D97-AF65-F5344CB8AC3E}">
        <p14:creationId xmlns:p14="http://schemas.microsoft.com/office/powerpoint/2010/main" val="3260301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11F99-9AFB-BFF8-26E3-4B6DFE666A7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C68CE4B-FA1B-DC2D-F02A-07073826B29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75F9ED-B5BC-D25F-DC3A-244C2E3B9034}"/>
              </a:ext>
            </a:extLst>
          </p:cNvPr>
          <p:cNvSpPr>
            <a:spLocks noGrp="1"/>
          </p:cNvSpPr>
          <p:nvPr>
            <p:ph type="dt" sz="half" idx="10"/>
          </p:nvPr>
        </p:nvSpPr>
        <p:spPr/>
        <p:txBody>
          <a:bodyPr/>
          <a:lstStyle/>
          <a:p>
            <a:fld id="{1447CF80-A227-452B-BC59-509E51DDF0AE}" type="datetimeFigureOut">
              <a:rPr lang="en-GB" smtClean="0"/>
              <a:t>01/12/2023</a:t>
            </a:fld>
            <a:endParaRPr lang="en-GB"/>
          </a:p>
        </p:txBody>
      </p:sp>
      <p:sp>
        <p:nvSpPr>
          <p:cNvPr id="5" name="Footer Placeholder 4">
            <a:extLst>
              <a:ext uri="{FF2B5EF4-FFF2-40B4-BE49-F238E27FC236}">
                <a16:creationId xmlns:a16="http://schemas.microsoft.com/office/drawing/2014/main" id="{9495C03F-F79F-ED09-A26D-8AA14EBDDA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51057C-ADE0-4EDB-F2D9-E2505A241620}"/>
              </a:ext>
            </a:extLst>
          </p:cNvPr>
          <p:cNvSpPr>
            <a:spLocks noGrp="1"/>
          </p:cNvSpPr>
          <p:nvPr>
            <p:ph type="sldNum" sz="quarter" idx="12"/>
          </p:nvPr>
        </p:nvSpPr>
        <p:spPr/>
        <p:txBody>
          <a:bodyPr/>
          <a:lstStyle/>
          <a:p>
            <a:fld id="{CFAF2AAF-DE93-4DE0-83D0-9B39E5523E20}" type="slidenum">
              <a:rPr lang="en-GB" smtClean="0"/>
              <a:t>‹#›</a:t>
            </a:fld>
            <a:endParaRPr lang="en-GB"/>
          </a:p>
        </p:txBody>
      </p:sp>
    </p:spTree>
    <p:extLst>
      <p:ext uri="{BB962C8B-B14F-4D97-AF65-F5344CB8AC3E}">
        <p14:creationId xmlns:p14="http://schemas.microsoft.com/office/powerpoint/2010/main" val="739216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CED27-379E-2A50-A270-1C46A31AE8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516F17-A34D-08E1-240E-AD2DE2A718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EC2B7E-5D80-A960-242C-334C10C48A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0DE202C-2052-AACD-7C8E-4C598618F630}"/>
              </a:ext>
            </a:extLst>
          </p:cNvPr>
          <p:cNvSpPr>
            <a:spLocks noGrp="1"/>
          </p:cNvSpPr>
          <p:nvPr>
            <p:ph type="dt" sz="half" idx="10"/>
          </p:nvPr>
        </p:nvSpPr>
        <p:spPr/>
        <p:txBody>
          <a:bodyPr/>
          <a:lstStyle/>
          <a:p>
            <a:fld id="{1447CF80-A227-452B-BC59-509E51DDF0AE}" type="datetimeFigureOut">
              <a:rPr lang="en-GB" smtClean="0"/>
              <a:t>01/12/2023</a:t>
            </a:fld>
            <a:endParaRPr lang="en-GB"/>
          </a:p>
        </p:txBody>
      </p:sp>
      <p:sp>
        <p:nvSpPr>
          <p:cNvPr id="6" name="Footer Placeholder 5">
            <a:extLst>
              <a:ext uri="{FF2B5EF4-FFF2-40B4-BE49-F238E27FC236}">
                <a16:creationId xmlns:a16="http://schemas.microsoft.com/office/drawing/2014/main" id="{10ABCB05-E362-FE2E-A07B-100B109518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C194B8-1C94-75C1-35B5-15D3AF6DBDC3}"/>
              </a:ext>
            </a:extLst>
          </p:cNvPr>
          <p:cNvSpPr>
            <a:spLocks noGrp="1"/>
          </p:cNvSpPr>
          <p:nvPr>
            <p:ph type="sldNum" sz="quarter" idx="12"/>
          </p:nvPr>
        </p:nvSpPr>
        <p:spPr/>
        <p:txBody>
          <a:bodyPr/>
          <a:lstStyle/>
          <a:p>
            <a:fld id="{CFAF2AAF-DE93-4DE0-83D0-9B39E5523E20}" type="slidenum">
              <a:rPr lang="en-GB" smtClean="0"/>
              <a:t>‹#›</a:t>
            </a:fld>
            <a:endParaRPr lang="en-GB"/>
          </a:p>
        </p:txBody>
      </p:sp>
    </p:spTree>
    <p:extLst>
      <p:ext uri="{BB962C8B-B14F-4D97-AF65-F5344CB8AC3E}">
        <p14:creationId xmlns:p14="http://schemas.microsoft.com/office/powerpoint/2010/main" val="17178267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27681-592E-B37C-59CA-BCA6E561A4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2EB496-47D5-DE7B-A7C6-3DB52ABB2D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C74FE6-8BF0-8EE1-4633-ABFB3DF74E6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AF438C-B28A-8BF3-50D7-9EAF920B56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32A2C6-159B-96F0-2BBB-BA0368FC15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0DE0AE-2667-BC8D-4790-6A978AB02D41}"/>
              </a:ext>
            </a:extLst>
          </p:cNvPr>
          <p:cNvSpPr>
            <a:spLocks noGrp="1"/>
          </p:cNvSpPr>
          <p:nvPr>
            <p:ph type="dt" sz="half" idx="10"/>
          </p:nvPr>
        </p:nvSpPr>
        <p:spPr/>
        <p:txBody>
          <a:bodyPr/>
          <a:lstStyle/>
          <a:p>
            <a:fld id="{1447CF80-A227-452B-BC59-509E51DDF0AE}" type="datetimeFigureOut">
              <a:rPr lang="en-GB" smtClean="0"/>
              <a:t>01/12/2023</a:t>
            </a:fld>
            <a:endParaRPr lang="en-GB"/>
          </a:p>
        </p:txBody>
      </p:sp>
      <p:sp>
        <p:nvSpPr>
          <p:cNvPr id="8" name="Footer Placeholder 7">
            <a:extLst>
              <a:ext uri="{FF2B5EF4-FFF2-40B4-BE49-F238E27FC236}">
                <a16:creationId xmlns:a16="http://schemas.microsoft.com/office/drawing/2014/main" id="{FED63EA3-648C-14A8-FB25-DE3E4E9B58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3C1DAB-EB1D-F45A-4FE8-10217538D8BD}"/>
              </a:ext>
            </a:extLst>
          </p:cNvPr>
          <p:cNvSpPr>
            <a:spLocks noGrp="1"/>
          </p:cNvSpPr>
          <p:nvPr>
            <p:ph type="sldNum" sz="quarter" idx="12"/>
          </p:nvPr>
        </p:nvSpPr>
        <p:spPr/>
        <p:txBody>
          <a:bodyPr/>
          <a:lstStyle/>
          <a:p>
            <a:fld id="{CFAF2AAF-DE93-4DE0-83D0-9B39E5523E20}" type="slidenum">
              <a:rPr lang="en-GB" smtClean="0"/>
              <a:t>‹#›</a:t>
            </a:fld>
            <a:endParaRPr lang="en-GB"/>
          </a:p>
        </p:txBody>
      </p:sp>
    </p:spTree>
    <p:extLst>
      <p:ext uri="{BB962C8B-B14F-4D97-AF65-F5344CB8AC3E}">
        <p14:creationId xmlns:p14="http://schemas.microsoft.com/office/powerpoint/2010/main" val="1435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6A285-8CE7-C5AA-CCDA-643676E4248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02133C3-5770-AFB4-684B-C91E4DB67971}"/>
              </a:ext>
            </a:extLst>
          </p:cNvPr>
          <p:cNvSpPr>
            <a:spLocks noGrp="1"/>
          </p:cNvSpPr>
          <p:nvPr>
            <p:ph type="dt" sz="half" idx="10"/>
          </p:nvPr>
        </p:nvSpPr>
        <p:spPr/>
        <p:txBody>
          <a:bodyPr/>
          <a:lstStyle/>
          <a:p>
            <a:fld id="{1447CF80-A227-452B-BC59-509E51DDF0AE}" type="datetimeFigureOut">
              <a:rPr lang="en-GB" smtClean="0"/>
              <a:t>01/12/2023</a:t>
            </a:fld>
            <a:endParaRPr lang="en-GB"/>
          </a:p>
        </p:txBody>
      </p:sp>
      <p:sp>
        <p:nvSpPr>
          <p:cNvPr id="4" name="Footer Placeholder 3">
            <a:extLst>
              <a:ext uri="{FF2B5EF4-FFF2-40B4-BE49-F238E27FC236}">
                <a16:creationId xmlns:a16="http://schemas.microsoft.com/office/drawing/2014/main" id="{4F8CCA2F-FBB2-E711-265D-9C420B70B5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93D38F0-3FD2-EEE5-4FEE-E7B35FB974A8}"/>
              </a:ext>
            </a:extLst>
          </p:cNvPr>
          <p:cNvSpPr>
            <a:spLocks noGrp="1"/>
          </p:cNvSpPr>
          <p:nvPr>
            <p:ph type="sldNum" sz="quarter" idx="12"/>
          </p:nvPr>
        </p:nvSpPr>
        <p:spPr/>
        <p:txBody>
          <a:bodyPr/>
          <a:lstStyle/>
          <a:p>
            <a:fld id="{CFAF2AAF-DE93-4DE0-83D0-9B39E5523E20}" type="slidenum">
              <a:rPr lang="en-GB" smtClean="0"/>
              <a:t>‹#›</a:t>
            </a:fld>
            <a:endParaRPr lang="en-GB"/>
          </a:p>
        </p:txBody>
      </p:sp>
    </p:spTree>
    <p:extLst>
      <p:ext uri="{BB962C8B-B14F-4D97-AF65-F5344CB8AC3E}">
        <p14:creationId xmlns:p14="http://schemas.microsoft.com/office/powerpoint/2010/main" val="4025800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E778A9-EF99-56FE-21C0-3D19E7C66435}"/>
              </a:ext>
            </a:extLst>
          </p:cNvPr>
          <p:cNvSpPr>
            <a:spLocks noGrp="1"/>
          </p:cNvSpPr>
          <p:nvPr>
            <p:ph type="dt" sz="half" idx="10"/>
          </p:nvPr>
        </p:nvSpPr>
        <p:spPr/>
        <p:txBody>
          <a:bodyPr/>
          <a:lstStyle/>
          <a:p>
            <a:fld id="{1447CF80-A227-452B-BC59-509E51DDF0AE}" type="datetimeFigureOut">
              <a:rPr lang="en-GB" smtClean="0"/>
              <a:t>01/12/2023</a:t>
            </a:fld>
            <a:endParaRPr lang="en-GB"/>
          </a:p>
        </p:txBody>
      </p:sp>
      <p:sp>
        <p:nvSpPr>
          <p:cNvPr id="3" name="Footer Placeholder 2">
            <a:extLst>
              <a:ext uri="{FF2B5EF4-FFF2-40B4-BE49-F238E27FC236}">
                <a16:creationId xmlns:a16="http://schemas.microsoft.com/office/drawing/2014/main" id="{D3E68672-1758-0BF8-9559-03C600C316E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B9DD47C-0BDE-DDEF-6DC8-DF5EB50232FE}"/>
              </a:ext>
            </a:extLst>
          </p:cNvPr>
          <p:cNvSpPr>
            <a:spLocks noGrp="1"/>
          </p:cNvSpPr>
          <p:nvPr>
            <p:ph type="sldNum" sz="quarter" idx="12"/>
          </p:nvPr>
        </p:nvSpPr>
        <p:spPr/>
        <p:txBody>
          <a:bodyPr/>
          <a:lstStyle/>
          <a:p>
            <a:fld id="{CFAF2AAF-DE93-4DE0-83D0-9B39E5523E20}" type="slidenum">
              <a:rPr lang="en-GB" smtClean="0"/>
              <a:t>‹#›</a:t>
            </a:fld>
            <a:endParaRPr lang="en-GB"/>
          </a:p>
        </p:txBody>
      </p:sp>
    </p:spTree>
    <p:extLst>
      <p:ext uri="{BB962C8B-B14F-4D97-AF65-F5344CB8AC3E}">
        <p14:creationId xmlns:p14="http://schemas.microsoft.com/office/powerpoint/2010/main" val="23358267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9BDCE-04DB-EF3C-AB9C-475CF1BC49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EEAAED5-7B8F-B6FD-2176-1ABF943611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1088B0C-8328-D682-F4A3-3C3890929B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8DDBF7-7699-704D-CC3C-632803D4D4B2}"/>
              </a:ext>
            </a:extLst>
          </p:cNvPr>
          <p:cNvSpPr>
            <a:spLocks noGrp="1"/>
          </p:cNvSpPr>
          <p:nvPr>
            <p:ph type="dt" sz="half" idx="10"/>
          </p:nvPr>
        </p:nvSpPr>
        <p:spPr/>
        <p:txBody>
          <a:bodyPr/>
          <a:lstStyle/>
          <a:p>
            <a:fld id="{1447CF80-A227-452B-BC59-509E51DDF0AE}" type="datetimeFigureOut">
              <a:rPr lang="en-GB" smtClean="0"/>
              <a:t>01/12/2023</a:t>
            </a:fld>
            <a:endParaRPr lang="en-GB"/>
          </a:p>
        </p:txBody>
      </p:sp>
      <p:sp>
        <p:nvSpPr>
          <p:cNvPr id="6" name="Footer Placeholder 5">
            <a:extLst>
              <a:ext uri="{FF2B5EF4-FFF2-40B4-BE49-F238E27FC236}">
                <a16:creationId xmlns:a16="http://schemas.microsoft.com/office/drawing/2014/main" id="{4CFFDD30-A108-E2D6-877E-BEEEF96367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B63341-BC99-D189-221B-CA531D7B2ECF}"/>
              </a:ext>
            </a:extLst>
          </p:cNvPr>
          <p:cNvSpPr>
            <a:spLocks noGrp="1"/>
          </p:cNvSpPr>
          <p:nvPr>
            <p:ph type="sldNum" sz="quarter" idx="12"/>
          </p:nvPr>
        </p:nvSpPr>
        <p:spPr/>
        <p:txBody>
          <a:bodyPr/>
          <a:lstStyle/>
          <a:p>
            <a:fld id="{CFAF2AAF-DE93-4DE0-83D0-9B39E5523E20}" type="slidenum">
              <a:rPr lang="en-GB" smtClean="0"/>
              <a:t>‹#›</a:t>
            </a:fld>
            <a:endParaRPr lang="en-GB"/>
          </a:p>
        </p:txBody>
      </p:sp>
    </p:spTree>
    <p:extLst>
      <p:ext uri="{BB962C8B-B14F-4D97-AF65-F5344CB8AC3E}">
        <p14:creationId xmlns:p14="http://schemas.microsoft.com/office/powerpoint/2010/main" val="1705563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0101F-0BEA-1B36-5913-021F49A609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71AFD5-FE5A-0C35-7D9E-9BE6275A7D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41CDD8E-77CC-A11E-3BF8-0718FE8001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40AC6C-EED4-22FB-4956-2D439A858A5A}"/>
              </a:ext>
            </a:extLst>
          </p:cNvPr>
          <p:cNvSpPr>
            <a:spLocks noGrp="1"/>
          </p:cNvSpPr>
          <p:nvPr>
            <p:ph type="dt" sz="half" idx="10"/>
          </p:nvPr>
        </p:nvSpPr>
        <p:spPr/>
        <p:txBody>
          <a:bodyPr/>
          <a:lstStyle/>
          <a:p>
            <a:fld id="{1447CF80-A227-452B-BC59-509E51DDF0AE}" type="datetimeFigureOut">
              <a:rPr lang="en-GB" smtClean="0"/>
              <a:t>01/12/2023</a:t>
            </a:fld>
            <a:endParaRPr lang="en-GB"/>
          </a:p>
        </p:txBody>
      </p:sp>
      <p:sp>
        <p:nvSpPr>
          <p:cNvPr id="6" name="Footer Placeholder 5">
            <a:extLst>
              <a:ext uri="{FF2B5EF4-FFF2-40B4-BE49-F238E27FC236}">
                <a16:creationId xmlns:a16="http://schemas.microsoft.com/office/drawing/2014/main" id="{7A40A2D0-FD41-B4BF-319D-9D1DB95CBC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E3706A-ECF6-1332-9A98-73F29F0758D4}"/>
              </a:ext>
            </a:extLst>
          </p:cNvPr>
          <p:cNvSpPr>
            <a:spLocks noGrp="1"/>
          </p:cNvSpPr>
          <p:nvPr>
            <p:ph type="sldNum" sz="quarter" idx="12"/>
          </p:nvPr>
        </p:nvSpPr>
        <p:spPr/>
        <p:txBody>
          <a:bodyPr/>
          <a:lstStyle/>
          <a:p>
            <a:fld id="{CFAF2AAF-DE93-4DE0-83D0-9B39E5523E20}" type="slidenum">
              <a:rPr lang="en-GB" smtClean="0"/>
              <a:t>‹#›</a:t>
            </a:fld>
            <a:endParaRPr lang="en-GB"/>
          </a:p>
        </p:txBody>
      </p:sp>
    </p:spTree>
    <p:extLst>
      <p:ext uri="{BB962C8B-B14F-4D97-AF65-F5344CB8AC3E}">
        <p14:creationId xmlns:p14="http://schemas.microsoft.com/office/powerpoint/2010/main" val="3343182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3A93F-FB65-4C84-E62C-326E748EF2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B4B8B6-4D65-E9F7-8EA2-2719111816E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BC186F-0552-3D1A-17EC-6752FB9336CA}"/>
              </a:ext>
            </a:extLst>
          </p:cNvPr>
          <p:cNvSpPr>
            <a:spLocks noGrp="1"/>
          </p:cNvSpPr>
          <p:nvPr>
            <p:ph type="dt" sz="half" idx="10"/>
          </p:nvPr>
        </p:nvSpPr>
        <p:spPr/>
        <p:txBody>
          <a:bodyPr/>
          <a:lstStyle/>
          <a:p>
            <a:fld id="{1447CF80-A227-452B-BC59-509E51DDF0AE}" type="datetimeFigureOut">
              <a:rPr lang="en-GB" smtClean="0"/>
              <a:t>01/12/2023</a:t>
            </a:fld>
            <a:endParaRPr lang="en-GB"/>
          </a:p>
        </p:txBody>
      </p:sp>
      <p:sp>
        <p:nvSpPr>
          <p:cNvPr id="5" name="Footer Placeholder 4">
            <a:extLst>
              <a:ext uri="{FF2B5EF4-FFF2-40B4-BE49-F238E27FC236}">
                <a16:creationId xmlns:a16="http://schemas.microsoft.com/office/drawing/2014/main" id="{E2933287-D55B-1103-02C0-3AB1738FE9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EDD9BE-B673-33C3-CA28-9361453C434B}"/>
              </a:ext>
            </a:extLst>
          </p:cNvPr>
          <p:cNvSpPr>
            <a:spLocks noGrp="1"/>
          </p:cNvSpPr>
          <p:nvPr>
            <p:ph type="sldNum" sz="quarter" idx="12"/>
          </p:nvPr>
        </p:nvSpPr>
        <p:spPr/>
        <p:txBody>
          <a:bodyPr/>
          <a:lstStyle/>
          <a:p>
            <a:fld id="{CFAF2AAF-DE93-4DE0-83D0-9B39E5523E20}" type="slidenum">
              <a:rPr lang="en-GB" smtClean="0"/>
              <a:t>‹#›</a:t>
            </a:fld>
            <a:endParaRPr lang="en-GB"/>
          </a:p>
        </p:txBody>
      </p:sp>
    </p:spTree>
    <p:extLst>
      <p:ext uri="{BB962C8B-B14F-4D97-AF65-F5344CB8AC3E}">
        <p14:creationId xmlns:p14="http://schemas.microsoft.com/office/powerpoint/2010/main" val="3068071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FB28D8-776B-CD43-8B0F-D1FE7D2BFA8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4DE609-899A-DF54-A734-09594D9CE3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046653-1890-86A1-754B-6D834EF3FD9B}"/>
              </a:ext>
            </a:extLst>
          </p:cNvPr>
          <p:cNvSpPr>
            <a:spLocks noGrp="1"/>
          </p:cNvSpPr>
          <p:nvPr>
            <p:ph type="dt" sz="half" idx="10"/>
          </p:nvPr>
        </p:nvSpPr>
        <p:spPr/>
        <p:txBody>
          <a:bodyPr/>
          <a:lstStyle/>
          <a:p>
            <a:fld id="{1447CF80-A227-452B-BC59-509E51DDF0AE}" type="datetimeFigureOut">
              <a:rPr lang="en-GB" smtClean="0"/>
              <a:t>01/12/2023</a:t>
            </a:fld>
            <a:endParaRPr lang="en-GB"/>
          </a:p>
        </p:txBody>
      </p:sp>
      <p:sp>
        <p:nvSpPr>
          <p:cNvPr id="5" name="Footer Placeholder 4">
            <a:extLst>
              <a:ext uri="{FF2B5EF4-FFF2-40B4-BE49-F238E27FC236}">
                <a16:creationId xmlns:a16="http://schemas.microsoft.com/office/drawing/2014/main" id="{A54B9622-D798-9FC2-0529-B3002BB074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2EFFCB-AEC2-124F-39A7-5E8EF25ADADA}"/>
              </a:ext>
            </a:extLst>
          </p:cNvPr>
          <p:cNvSpPr>
            <a:spLocks noGrp="1"/>
          </p:cNvSpPr>
          <p:nvPr>
            <p:ph type="sldNum" sz="quarter" idx="12"/>
          </p:nvPr>
        </p:nvSpPr>
        <p:spPr/>
        <p:txBody>
          <a:bodyPr/>
          <a:lstStyle/>
          <a:p>
            <a:fld id="{CFAF2AAF-DE93-4DE0-83D0-9B39E5523E20}" type="slidenum">
              <a:rPr lang="en-GB" smtClean="0"/>
              <a:t>‹#›</a:t>
            </a:fld>
            <a:endParaRPr lang="en-GB"/>
          </a:p>
        </p:txBody>
      </p:sp>
    </p:spTree>
    <p:extLst>
      <p:ext uri="{BB962C8B-B14F-4D97-AF65-F5344CB8AC3E}">
        <p14:creationId xmlns:p14="http://schemas.microsoft.com/office/powerpoint/2010/main" val="1402457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6A8C12-A26F-B6DB-9A35-E52A069048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DAADC5-64E1-C1FD-DF1C-91BFC3F620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BAD1F9-7041-FBF2-0B43-DBCC24B62A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47CF80-A227-452B-BC59-509E51DDF0AE}" type="datetimeFigureOut">
              <a:rPr lang="en-GB" smtClean="0"/>
              <a:t>01/12/2023</a:t>
            </a:fld>
            <a:endParaRPr lang="en-GB"/>
          </a:p>
        </p:txBody>
      </p:sp>
      <p:sp>
        <p:nvSpPr>
          <p:cNvPr id="5" name="Footer Placeholder 4">
            <a:extLst>
              <a:ext uri="{FF2B5EF4-FFF2-40B4-BE49-F238E27FC236}">
                <a16:creationId xmlns:a16="http://schemas.microsoft.com/office/drawing/2014/main" id="{86425457-7C86-DAD4-1AB0-2CCF88C20C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31D6BA9-DD4C-5C10-C329-D09396B710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AF2AAF-DE93-4DE0-83D0-9B39E5523E20}" type="slidenum">
              <a:rPr lang="en-GB" smtClean="0"/>
              <a:t>‹#›</a:t>
            </a:fld>
            <a:endParaRPr lang="en-GB"/>
          </a:p>
        </p:txBody>
      </p:sp>
    </p:spTree>
    <p:extLst>
      <p:ext uri="{BB962C8B-B14F-4D97-AF65-F5344CB8AC3E}">
        <p14:creationId xmlns:p14="http://schemas.microsoft.com/office/powerpoint/2010/main" val="10558087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C318E2-05D2-A6B3-A34F-9AC47B5E008C}"/>
              </a:ext>
            </a:extLst>
          </p:cNvPr>
          <p:cNvSpPr>
            <a:spLocks noGrp="1"/>
          </p:cNvSpPr>
          <p:nvPr>
            <p:ph type="ctrTitle"/>
          </p:nvPr>
        </p:nvSpPr>
        <p:spPr>
          <a:xfrm>
            <a:off x="4162567" y="818984"/>
            <a:ext cx="6714699" cy="3178689"/>
          </a:xfrm>
        </p:spPr>
        <p:txBody>
          <a:bodyPr>
            <a:normAutofit/>
          </a:bodyPr>
          <a:lstStyle/>
          <a:p>
            <a:pPr algn="l"/>
            <a:r>
              <a:rPr lang="en-GB" sz="4800">
                <a:solidFill>
                  <a:srgbClr val="FFFFFF"/>
                </a:solidFill>
              </a:rPr>
              <a:t>Contingency Planning</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5E00F5F-9E39-C5F1-38A0-5D7F404247A1}"/>
              </a:ext>
            </a:extLst>
          </p:cNvPr>
          <p:cNvSpPr>
            <a:spLocks noGrp="1"/>
          </p:cNvSpPr>
          <p:nvPr>
            <p:ph type="subTitle" idx="1"/>
          </p:nvPr>
        </p:nvSpPr>
        <p:spPr>
          <a:xfrm>
            <a:off x="4285397" y="4960961"/>
            <a:ext cx="7055893" cy="1078054"/>
          </a:xfrm>
        </p:spPr>
        <p:txBody>
          <a:bodyPr>
            <a:normAutofit/>
          </a:bodyPr>
          <a:lstStyle/>
          <a:p>
            <a:pPr algn="l"/>
            <a:r>
              <a:rPr lang="en-GB">
                <a:solidFill>
                  <a:srgbClr val="FFFFFF"/>
                </a:solidFill>
              </a:rPr>
              <a:t>Week 9 - 1/12/23</a:t>
            </a:r>
          </a:p>
        </p:txBody>
      </p:sp>
    </p:spTree>
    <p:extLst>
      <p:ext uri="{BB962C8B-B14F-4D97-AF65-F5344CB8AC3E}">
        <p14:creationId xmlns:p14="http://schemas.microsoft.com/office/powerpoint/2010/main" val="13930375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49A703-39B9-30C3-BFEB-DF04A1A61FC9}"/>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Contingency Planning</a:t>
            </a:r>
          </a:p>
        </p:txBody>
      </p:sp>
      <p:sp>
        <p:nvSpPr>
          <p:cNvPr id="3" name="Content Placeholder 2">
            <a:extLst>
              <a:ext uri="{FF2B5EF4-FFF2-40B4-BE49-F238E27FC236}">
                <a16:creationId xmlns:a16="http://schemas.microsoft.com/office/drawing/2014/main" id="{7E450260-DD59-06F0-2EF5-A64DA2298F14}"/>
              </a:ext>
            </a:extLst>
          </p:cNvPr>
          <p:cNvSpPr>
            <a:spLocks noGrp="1"/>
          </p:cNvSpPr>
          <p:nvPr>
            <p:ph idx="1"/>
          </p:nvPr>
        </p:nvSpPr>
        <p:spPr>
          <a:xfrm>
            <a:off x="6503158" y="649480"/>
            <a:ext cx="4862447" cy="5546047"/>
          </a:xfrm>
        </p:spPr>
        <p:txBody>
          <a:bodyPr anchor="ctr">
            <a:normAutofit/>
          </a:bodyPr>
          <a:lstStyle/>
          <a:p>
            <a:r>
              <a:rPr lang="en-GB" sz="2000" b="0" i="0">
                <a:effectLst/>
                <a:latin typeface="Söhne"/>
              </a:rPr>
              <a:t>Contingency planning in the context of data security involves preparing for and responding to potential incidents or disasters that could impact the availability, integrity, or confidentiality of data.</a:t>
            </a:r>
          </a:p>
          <a:p>
            <a:r>
              <a:rPr lang="en-GB" sz="2000">
                <a:latin typeface="Söhne"/>
              </a:rPr>
              <a:t>CP consists of four major components –</a:t>
            </a:r>
          </a:p>
          <a:p>
            <a:pPr lvl="1"/>
            <a:r>
              <a:rPr lang="en-GB" sz="2000"/>
              <a:t>Business impact analysis (BIA)</a:t>
            </a:r>
          </a:p>
          <a:p>
            <a:pPr lvl="1"/>
            <a:r>
              <a:rPr lang="en-GB" sz="2000"/>
              <a:t>Incident response plan (IR plan)</a:t>
            </a:r>
          </a:p>
          <a:p>
            <a:pPr lvl="1"/>
            <a:r>
              <a:rPr lang="en-GB" sz="2000"/>
              <a:t>Disaster recovery plan (DR plan)</a:t>
            </a:r>
          </a:p>
          <a:p>
            <a:pPr lvl="1"/>
            <a:r>
              <a:rPr lang="en-GB" sz="2000"/>
              <a:t>Business continuity plan (BC plan)</a:t>
            </a:r>
          </a:p>
          <a:p>
            <a:pPr marL="0" indent="0">
              <a:buNone/>
            </a:pPr>
            <a:endParaRPr lang="en-GB" sz="2000"/>
          </a:p>
        </p:txBody>
      </p:sp>
    </p:spTree>
    <p:extLst>
      <p:ext uri="{BB962C8B-B14F-4D97-AF65-F5344CB8AC3E}">
        <p14:creationId xmlns:p14="http://schemas.microsoft.com/office/powerpoint/2010/main" val="1991937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049A0B-647D-FBEF-AB80-E17AD74A8049}"/>
              </a:ext>
            </a:extLst>
          </p:cNvPr>
          <p:cNvSpPr>
            <a:spLocks noGrp="1"/>
          </p:cNvSpPr>
          <p:nvPr>
            <p:ph type="title"/>
          </p:nvPr>
        </p:nvSpPr>
        <p:spPr>
          <a:xfrm>
            <a:off x="826396" y="586855"/>
            <a:ext cx="4230100" cy="3387497"/>
          </a:xfrm>
        </p:spPr>
        <p:txBody>
          <a:bodyPr anchor="b">
            <a:normAutofit/>
          </a:bodyPr>
          <a:lstStyle/>
          <a:p>
            <a:pPr algn="r"/>
            <a:r>
              <a:rPr lang="en-GB" sz="4000" b="1" i="0">
                <a:solidFill>
                  <a:srgbClr val="FFFFFF"/>
                </a:solidFill>
                <a:effectLst/>
                <a:latin typeface="Söhne"/>
              </a:rPr>
              <a:t>Business Impact Analysis (BIA)</a:t>
            </a:r>
            <a:endParaRPr lang="en-GB" sz="4000">
              <a:solidFill>
                <a:srgbClr val="FFFFFF"/>
              </a:solidFill>
            </a:endParaRPr>
          </a:p>
        </p:txBody>
      </p:sp>
      <p:sp>
        <p:nvSpPr>
          <p:cNvPr id="3" name="Content Placeholder 2">
            <a:extLst>
              <a:ext uri="{FF2B5EF4-FFF2-40B4-BE49-F238E27FC236}">
                <a16:creationId xmlns:a16="http://schemas.microsoft.com/office/drawing/2014/main" id="{71D8AD74-48A5-9C95-EA23-70546EA300C1}"/>
              </a:ext>
            </a:extLst>
          </p:cNvPr>
          <p:cNvSpPr>
            <a:spLocks noGrp="1"/>
          </p:cNvSpPr>
          <p:nvPr>
            <p:ph idx="1"/>
          </p:nvPr>
        </p:nvSpPr>
        <p:spPr>
          <a:xfrm>
            <a:off x="6503158" y="649480"/>
            <a:ext cx="4862447" cy="5546047"/>
          </a:xfrm>
        </p:spPr>
        <p:txBody>
          <a:bodyPr anchor="ctr">
            <a:normAutofit/>
          </a:bodyPr>
          <a:lstStyle/>
          <a:p>
            <a:r>
              <a:rPr lang="en-GB" sz="2000" b="0" i="0">
                <a:effectLst/>
                <a:latin typeface="Söhne"/>
              </a:rPr>
              <a:t>Business Impact Analysis is a crucial component of contingency planning that involves evaluating and prioritizing the critical business functions and processes, identifying the dependencies between them, and assessing the potential impact of disruptions. By understanding the financial, operational, and reputational consequences of data loss or system failures, organizations can prioritize resources and efforts to ensure the continuity of the most vital aspects of their operations.</a:t>
            </a:r>
            <a:endParaRPr lang="en-GB" sz="2000"/>
          </a:p>
        </p:txBody>
      </p:sp>
    </p:spTree>
    <p:extLst>
      <p:ext uri="{BB962C8B-B14F-4D97-AF65-F5344CB8AC3E}">
        <p14:creationId xmlns:p14="http://schemas.microsoft.com/office/powerpoint/2010/main" val="1323343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7823D4-DFF3-14A9-2767-40105DE59E45}"/>
              </a:ext>
            </a:extLst>
          </p:cNvPr>
          <p:cNvSpPr>
            <a:spLocks noGrp="1"/>
          </p:cNvSpPr>
          <p:nvPr>
            <p:ph type="title"/>
          </p:nvPr>
        </p:nvSpPr>
        <p:spPr>
          <a:xfrm>
            <a:off x="826396" y="586855"/>
            <a:ext cx="4230100" cy="3387497"/>
          </a:xfrm>
        </p:spPr>
        <p:txBody>
          <a:bodyPr anchor="b">
            <a:normAutofit/>
          </a:bodyPr>
          <a:lstStyle/>
          <a:p>
            <a:pPr algn="r"/>
            <a:r>
              <a:rPr lang="en-GB" sz="4000" b="1" i="0">
                <a:solidFill>
                  <a:srgbClr val="FFFFFF"/>
                </a:solidFill>
                <a:effectLst/>
                <a:latin typeface="Söhne"/>
              </a:rPr>
              <a:t>Incident Response Plan (IR Plan)</a:t>
            </a:r>
            <a:endParaRPr lang="en-GB" sz="4000">
              <a:solidFill>
                <a:srgbClr val="FFFFFF"/>
              </a:solidFill>
            </a:endParaRPr>
          </a:p>
        </p:txBody>
      </p:sp>
      <p:sp>
        <p:nvSpPr>
          <p:cNvPr id="3" name="Content Placeholder 2">
            <a:extLst>
              <a:ext uri="{FF2B5EF4-FFF2-40B4-BE49-F238E27FC236}">
                <a16:creationId xmlns:a16="http://schemas.microsoft.com/office/drawing/2014/main" id="{0E1AA149-A573-581A-7909-469B7DA94FB8}"/>
              </a:ext>
            </a:extLst>
          </p:cNvPr>
          <p:cNvSpPr>
            <a:spLocks noGrp="1"/>
          </p:cNvSpPr>
          <p:nvPr>
            <p:ph idx="1"/>
          </p:nvPr>
        </p:nvSpPr>
        <p:spPr>
          <a:xfrm>
            <a:off x="6503158" y="649480"/>
            <a:ext cx="4862447" cy="5546047"/>
          </a:xfrm>
        </p:spPr>
        <p:txBody>
          <a:bodyPr anchor="ctr">
            <a:normAutofit/>
          </a:bodyPr>
          <a:lstStyle/>
          <a:p>
            <a:r>
              <a:rPr lang="en-GB" sz="2000" b="0" i="0">
                <a:effectLst/>
                <a:latin typeface="Söhne"/>
              </a:rPr>
              <a:t>The Incident Response Plan outlines the procedures and actions to be taken when a security incident occurs. It defines roles and responsibilities of the incident response team, establishes communication protocols, and outlines the steps for identifying, containing, eradicating, recovering from, and learning from security incidents. A well-developed IR plan enables organizations to respond swiftly and effectively to minimize the impact of security breaches and restore normal operations.</a:t>
            </a:r>
            <a:endParaRPr lang="en-GB" sz="2000"/>
          </a:p>
        </p:txBody>
      </p:sp>
    </p:spTree>
    <p:extLst>
      <p:ext uri="{BB962C8B-B14F-4D97-AF65-F5344CB8AC3E}">
        <p14:creationId xmlns:p14="http://schemas.microsoft.com/office/powerpoint/2010/main" val="2169909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7BFA96-3795-35DC-0CF7-47ACA2091DC0}"/>
              </a:ext>
            </a:extLst>
          </p:cNvPr>
          <p:cNvSpPr>
            <a:spLocks noGrp="1"/>
          </p:cNvSpPr>
          <p:nvPr>
            <p:ph type="title"/>
          </p:nvPr>
        </p:nvSpPr>
        <p:spPr>
          <a:xfrm>
            <a:off x="826396" y="586855"/>
            <a:ext cx="4230100" cy="3387497"/>
          </a:xfrm>
        </p:spPr>
        <p:txBody>
          <a:bodyPr anchor="b">
            <a:normAutofit/>
          </a:bodyPr>
          <a:lstStyle/>
          <a:p>
            <a:pPr algn="r"/>
            <a:r>
              <a:rPr lang="en-GB" sz="4000" b="1" i="0">
                <a:solidFill>
                  <a:srgbClr val="FFFFFF"/>
                </a:solidFill>
                <a:effectLst/>
                <a:latin typeface="Söhne"/>
              </a:rPr>
              <a:t>Disaster Recovery Plan (DR Plan)</a:t>
            </a:r>
            <a:endParaRPr lang="en-GB" sz="4000">
              <a:solidFill>
                <a:srgbClr val="FFFFFF"/>
              </a:solidFill>
            </a:endParaRPr>
          </a:p>
        </p:txBody>
      </p:sp>
      <p:sp>
        <p:nvSpPr>
          <p:cNvPr id="3" name="Content Placeholder 2">
            <a:extLst>
              <a:ext uri="{FF2B5EF4-FFF2-40B4-BE49-F238E27FC236}">
                <a16:creationId xmlns:a16="http://schemas.microsoft.com/office/drawing/2014/main" id="{D6E916FC-FA44-02A0-2789-F8F483467476}"/>
              </a:ext>
            </a:extLst>
          </p:cNvPr>
          <p:cNvSpPr>
            <a:spLocks noGrp="1"/>
          </p:cNvSpPr>
          <p:nvPr>
            <p:ph idx="1"/>
          </p:nvPr>
        </p:nvSpPr>
        <p:spPr>
          <a:xfrm>
            <a:off x="6503158" y="649480"/>
            <a:ext cx="4862447" cy="5546047"/>
          </a:xfrm>
        </p:spPr>
        <p:txBody>
          <a:bodyPr anchor="ctr">
            <a:normAutofit/>
          </a:bodyPr>
          <a:lstStyle/>
          <a:p>
            <a:r>
              <a:rPr lang="en-GB" sz="2000" b="0" i="0">
                <a:effectLst/>
                <a:latin typeface="Söhne"/>
              </a:rPr>
              <a:t>A Disaster Recovery Plan focuses on the restoration of IT systems and data in the aftermath of a major disruption or disaster. It includes detailed procedures for recovering hardware, software, and data repositories. The DR plan outlines recovery time objectives (RTOs) and recovery point objectives (RPOs) and ensures that organizations have the necessary resources and processes in place to resume critical business functions with minimal downtime.</a:t>
            </a:r>
            <a:endParaRPr lang="en-GB" sz="2000"/>
          </a:p>
        </p:txBody>
      </p:sp>
    </p:spTree>
    <p:extLst>
      <p:ext uri="{BB962C8B-B14F-4D97-AF65-F5344CB8AC3E}">
        <p14:creationId xmlns:p14="http://schemas.microsoft.com/office/powerpoint/2010/main" val="1258389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5755FF-98E2-9B78-084A-9A8DAD1E296F}"/>
              </a:ext>
            </a:extLst>
          </p:cNvPr>
          <p:cNvSpPr>
            <a:spLocks noGrp="1"/>
          </p:cNvSpPr>
          <p:nvPr>
            <p:ph type="title"/>
          </p:nvPr>
        </p:nvSpPr>
        <p:spPr>
          <a:xfrm>
            <a:off x="826396" y="586855"/>
            <a:ext cx="4230100" cy="3387497"/>
          </a:xfrm>
        </p:spPr>
        <p:txBody>
          <a:bodyPr anchor="b">
            <a:normAutofit/>
          </a:bodyPr>
          <a:lstStyle/>
          <a:p>
            <a:pPr algn="r"/>
            <a:r>
              <a:rPr lang="en-GB" sz="4000" b="1" i="0">
                <a:solidFill>
                  <a:srgbClr val="FFFFFF"/>
                </a:solidFill>
                <a:effectLst/>
                <a:latin typeface="Söhne"/>
              </a:rPr>
              <a:t>Business Continuity Plan (BC Plan)</a:t>
            </a:r>
            <a:endParaRPr lang="en-GB" sz="4000">
              <a:solidFill>
                <a:srgbClr val="FFFFFF"/>
              </a:solidFill>
            </a:endParaRPr>
          </a:p>
        </p:txBody>
      </p:sp>
      <p:sp>
        <p:nvSpPr>
          <p:cNvPr id="3" name="Content Placeholder 2">
            <a:extLst>
              <a:ext uri="{FF2B5EF4-FFF2-40B4-BE49-F238E27FC236}">
                <a16:creationId xmlns:a16="http://schemas.microsoft.com/office/drawing/2014/main" id="{1781DD9D-775A-9BE0-FF8E-0715BBC27F58}"/>
              </a:ext>
            </a:extLst>
          </p:cNvPr>
          <p:cNvSpPr>
            <a:spLocks noGrp="1"/>
          </p:cNvSpPr>
          <p:nvPr>
            <p:ph idx="1"/>
          </p:nvPr>
        </p:nvSpPr>
        <p:spPr>
          <a:xfrm>
            <a:off x="6503158" y="649480"/>
            <a:ext cx="4862447" cy="5546047"/>
          </a:xfrm>
        </p:spPr>
        <p:txBody>
          <a:bodyPr anchor="ctr">
            <a:normAutofit/>
          </a:bodyPr>
          <a:lstStyle/>
          <a:p>
            <a:r>
              <a:rPr lang="en-GB" sz="2000" b="0" i="0">
                <a:effectLst/>
                <a:latin typeface="Söhne"/>
              </a:rPr>
              <a:t>The Business Continuity Plan addresses the broader aspects of maintaining business operations during and after disruptions. It encompasses not only IT systems and data but also people, facilities, and external dependencies. The BC plan outlines strategies for ensuring the continuous delivery of products or services, even in the face of significant challenges. It often integrates with the DR plan but goes beyond IT, considering the organization's overall resilience and ability to adapt to unforeseen circumstances.</a:t>
            </a:r>
            <a:endParaRPr lang="en-GB" sz="2000"/>
          </a:p>
        </p:txBody>
      </p:sp>
    </p:spTree>
    <p:extLst>
      <p:ext uri="{BB962C8B-B14F-4D97-AF65-F5344CB8AC3E}">
        <p14:creationId xmlns:p14="http://schemas.microsoft.com/office/powerpoint/2010/main" val="3018386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22C4F5-4CA8-3CA1-99FF-7DF499C851F0}"/>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NIST SP 800-34 REV.1 Contingency Planning Policy Process</a:t>
            </a:r>
          </a:p>
        </p:txBody>
      </p:sp>
      <p:sp>
        <p:nvSpPr>
          <p:cNvPr id="3" name="Content Placeholder 2">
            <a:extLst>
              <a:ext uri="{FF2B5EF4-FFF2-40B4-BE49-F238E27FC236}">
                <a16:creationId xmlns:a16="http://schemas.microsoft.com/office/drawing/2014/main" id="{FE5A3628-1541-C49E-4D48-B344E24288C3}"/>
              </a:ext>
            </a:extLst>
          </p:cNvPr>
          <p:cNvSpPr>
            <a:spLocks noGrp="1"/>
          </p:cNvSpPr>
          <p:nvPr>
            <p:ph idx="1"/>
          </p:nvPr>
        </p:nvSpPr>
        <p:spPr>
          <a:xfrm>
            <a:off x="6503158" y="649480"/>
            <a:ext cx="4862447" cy="5546047"/>
          </a:xfrm>
        </p:spPr>
        <p:txBody>
          <a:bodyPr anchor="ctr">
            <a:normAutofit/>
          </a:bodyPr>
          <a:lstStyle/>
          <a:p>
            <a:pPr marL="0" indent="0">
              <a:buNone/>
            </a:pPr>
            <a:r>
              <a:rPr lang="en-GB" sz="2000" b="0" i="0">
                <a:effectLst/>
                <a:latin typeface="Google Sans"/>
              </a:rPr>
              <a:t>1. Develop the contingency planning policy statement</a:t>
            </a:r>
          </a:p>
          <a:p>
            <a:pPr marL="0" indent="0">
              <a:buNone/>
            </a:pPr>
            <a:r>
              <a:rPr lang="en-GB" sz="2000">
                <a:latin typeface="Google Sans"/>
              </a:rPr>
              <a:t>2. </a:t>
            </a:r>
            <a:r>
              <a:rPr lang="en-GB" sz="2000" b="0" i="0">
                <a:effectLst/>
                <a:latin typeface="Google Sans"/>
              </a:rPr>
              <a:t>Conduct the business impact analysis (BIA)</a:t>
            </a:r>
          </a:p>
          <a:p>
            <a:pPr marL="0" indent="0">
              <a:buNone/>
            </a:pPr>
            <a:r>
              <a:rPr lang="en-GB" sz="2000" b="0" i="0">
                <a:effectLst/>
                <a:latin typeface="Google Sans"/>
              </a:rPr>
              <a:t>3. Identify preventive controls</a:t>
            </a:r>
          </a:p>
          <a:p>
            <a:pPr marL="0" indent="0">
              <a:buNone/>
            </a:pPr>
            <a:r>
              <a:rPr lang="en-GB" sz="2000" b="0" i="0">
                <a:effectLst/>
                <a:latin typeface="Google Sans"/>
              </a:rPr>
              <a:t>4. Create contingency strategies</a:t>
            </a:r>
          </a:p>
          <a:p>
            <a:pPr marL="0" indent="0">
              <a:buNone/>
            </a:pPr>
            <a:r>
              <a:rPr lang="en-GB" sz="2000" b="0" i="0">
                <a:effectLst/>
                <a:latin typeface="Google Sans"/>
              </a:rPr>
              <a:t>5. Develop an information system contingency plan</a:t>
            </a:r>
          </a:p>
          <a:p>
            <a:pPr marL="0" indent="0">
              <a:buNone/>
            </a:pPr>
            <a:r>
              <a:rPr lang="en-GB" sz="2000" b="0" i="0">
                <a:effectLst/>
                <a:latin typeface="Google Sans"/>
              </a:rPr>
              <a:t>6. Ensure plan testing, training, and exercises</a:t>
            </a:r>
          </a:p>
          <a:p>
            <a:pPr marL="0" indent="0">
              <a:buNone/>
            </a:pPr>
            <a:r>
              <a:rPr lang="en-GB" sz="2000" b="0" i="0">
                <a:effectLst/>
                <a:latin typeface="Google Sans"/>
              </a:rPr>
              <a:t>7. Ensure plan maintenance</a:t>
            </a:r>
          </a:p>
          <a:p>
            <a:endParaRPr lang="en-GB" sz="2000"/>
          </a:p>
        </p:txBody>
      </p:sp>
    </p:spTree>
    <p:extLst>
      <p:ext uri="{BB962C8B-B14F-4D97-AF65-F5344CB8AC3E}">
        <p14:creationId xmlns:p14="http://schemas.microsoft.com/office/powerpoint/2010/main" val="2541634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B7FC3A-3599-89BB-7B9D-D780E33C6D1D}"/>
              </a:ext>
            </a:extLst>
          </p:cNvPr>
          <p:cNvSpPr>
            <a:spLocks noGrp="1"/>
          </p:cNvSpPr>
          <p:nvPr>
            <p:ph type="title"/>
          </p:nvPr>
        </p:nvSpPr>
        <p:spPr>
          <a:xfrm>
            <a:off x="826396" y="586855"/>
            <a:ext cx="4230100" cy="3387497"/>
          </a:xfrm>
        </p:spPr>
        <p:txBody>
          <a:bodyPr anchor="b">
            <a:normAutofit/>
          </a:bodyPr>
          <a:lstStyle/>
          <a:p>
            <a:pPr algn="r"/>
            <a:r>
              <a:rPr lang="en-GB" sz="4000" b="1" i="0">
                <a:solidFill>
                  <a:srgbClr val="FFFFFF"/>
                </a:solidFill>
                <a:effectLst/>
                <a:latin typeface="Google Sans"/>
              </a:rPr>
              <a:t>policy statement</a:t>
            </a:r>
            <a:endParaRPr lang="en-GB" sz="4000" b="1">
              <a:solidFill>
                <a:srgbClr val="FFFFFF"/>
              </a:solidFill>
            </a:endParaRPr>
          </a:p>
        </p:txBody>
      </p:sp>
      <p:sp>
        <p:nvSpPr>
          <p:cNvPr id="3" name="Content Placeholder 2">
            <a:extLst>
              <a:ext uri="{FF2B5EF4-FFF2-40B4-BE49-F238E27FC236}">
                <a16:creationId xmlns:a16="http://schemas.microsoft.com/office/drawing/2014/main" id="{A343ABD1-D9D0-17B8-1374-B1B0976ED4D5}"/>
              </a:ext>
            </a:extLst>
          </p:cNvPr>
          <p:cNvSpPr>
            <a:spLocks noGrp="1"/>
          </p:cNvSpPr>
          <p:nvPr>
            <p:ph idx="1"/>
          </p:nvPr>
        </p:nvSpPr>
        <p:spPr>
          <a:xfrm>
            <a:off x="6503158" y="649480"/>
            <a:ext cx="4862447" cy="5546047"/>
          </a:xfrm>
        </p:spPr>
        <p:txBody>
          <a:bodyPr anchor="ctr">
            <a:normAutofit/>
          </a:bodyPr>
          <a:lstStyle/>
          <a:p>
            <a:pPr>
              <a:buFont typeface="Arial" panose="020B0604020202020204" pitchFamily="34" charset="0"/>
              <a:buChar char="•"/>
            </a:pPr>
            <a:r>
              <a:rPr lang="en-GB" sz="2000" b="0" i="0">
                <a:effectLst/>
                <a:latin typeface="Söhne"/>
              </a:rPr>
              <a:t>Establish the foundation for the contingency planning process by obtaining management support and defining the scope of the plan.</a:t>
            </a:r>
          </a:p>
          <a:p>
            <a:pPr>
              <a:buFont typeface="Arial" panose="020B0604020202020204" pitchFamily="34" charset="0"/>
              <a:buChar char="•"/>
            </a:pPr>
            <a:r>
              <a:rPr lang="en-GB" sz="2000" b="0" i="0">
                <a:effectLst/>
                <a:latin typeface="Söhne"/>
              </a:rPr>
              <a:t>Assemble a contingency planning team and clearly define their roles and responsibilities.</a:t>
            </a:r>
          </a:p>
          <a:p>
            <a:pPr>
              <a:buFont typeface="Arial" panose="020B0604020202020204" pitchFamily="34" charset="0"/>
              <a:buChar char="•"/>
            </a:pPr>
            <a:r>
              <a:rPr lang="en-GB" sz="2000" b="0" i="0">
                <a:effectLst/>
                <a:latin typeface="Söhne"/>
              </a:rPr>
              <a:t>Develop a contingency planning policy statement that outlines the organization's commitment to planning for disruptions</a:t>
            </a:r>
          </a:p>
          <a:p>
            <a:endParaRPr lang="en-GB" sz="2000"/>
          </a:p>
        </p:txBody>
      </p:sp>
    </p:spTree>
    <p:extLst>
      <p:ext uri="{BB962C8B-B14F-4D97-AF65-F5344CB8AC3E}">
        <p14:creationId xmlns:p14="http://schemas.microsoft.com/office/powerpoint/2010/main" val="58940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045B6B-6CB5-0E99-6515-802C391D72F7}"/>
              </a:ext>
            </a:extLst>
          </p:cNvPr>
          <p:cNvSpPr>
            <a:spLocks noGrp="1"/>
          </p:cNvSpPr>
          <p:nvPr>
            <p:ph type="title"/>
          </p:nvPr>
        </p:nvSpPr>
        <p:spPr>
          <a:xfrm>
            <a:off x="826396" y="586855"/>
            <a:ext cx="4230100" cy="3387497"/>
          </a:xfrm>
        </p:spPr>
        <p:txBody>
          <a:bodyPr anchor="b">
            <a:normAutofit/>
          </a:bodyPr>
          <a:lstStyle/>
          <a:p>
            <a:pPr algn="r"/>
            <a:r>
              <a:rPr lang="en-GB" sz="4000" b="1" i="0">
                <a:solidFill>
                  <a:srgbClr val="FFFFFF"/>
                </a:solidFill>
                <a:effectLst/>
                <a:latin typeface="Google Sans"/>
              </a:rPr>
              <a:t>business impact analysis (BIA)</a:t>
            </a:r>
            <a:endParaRPr lang="en-GB" sz="4000" b="1">
              <a:solidFill>
                <a:srgbClr val="FFFFFF"/>
              </a:solidFill>
            </a:endParaRPr>
          </a:p>
        </p:txBody>
      </p:sp>
      <p:sp>
        <p:nvSpPr>
          <p:cNvPr id="3" name="Content Placeholder 2">
            <a:extLst>
              <a:ext uri="{FF2B5EF4-FFF2-40B4-BE49-F238E27FC236}">
                <a16:creationId xmlns:a16="http://schemas.microsoft.com/office/drawing/2014/main" id="{7379AF21-1224-D842-1229-DAB9BA4F2B55}"/>
              </a:ext>
            </a:extLst>
          </p:cNvPr>
          <p:cNvSpPr>
            <a:spLocks noGrp="1"/>
          </p:cNvSpPr>
          <p:nvPr>
            <p:ph idx="1"/>
          </p:nvPr>
        </p:nvSpPr>
        <p:spPr>
          <a:xfrm>
            <a:off x="6503158" y="649480"/>
            <a:ext cx="4862447" cy="5546047"/>
          </a:xfrm>
        </p:spPr>
        <p:txBody>
          <a:bodyPr anchor="ctr">
            <a:normAutofit/>
          </a:bodyPr>
          <a:lstStyle/>
          <a:p>
            <a:pPr>
              <a:buFont typeface="Arial" panose="020B0604020202020204" pitchFamily="34" charset="0"/>
              <a:buChar char="•"/>
            </a:pPr>
            <a:r>
              <a:rPr lang="en-GB" sz="2000" b="0" i="0">
                <a:effectLst/>
                <a:latin typeface="Söhne"/>
              </a:rPr>
              <a:t>Identify and prioritize critical business processes and functions.</a:t>
            </a:r>
          </a:p>
          <a:p>
            <a:pPr>
              <a:buFont typeface="Arial" panose="020B0604020202020204" pitchFamily="34" charset="0"/>
              <a:buChar char="•"/>
            </a:pPr>
            <a:r>
              <a:rPr lang="en-GB" sz="2000" b="0" i="0">
                <a:effectLst/>
                <a:latin typeface="Söhne"/>
              </a:rPr>
              <a:t>Assess the potential impacts of disruptions to these critical elements, including the financial, operational, and reputational consequences.</a:t>
            </a:r>
          </a:p>
          <a:p>
            <a:pPr>
              <a:buFont typeface="Arial" panose="020B0604020202020204" pitchFamily="34" charset="0"/>
              <a:buChar char="•"/>
            </a:pPr>
            <a:r>
              <a:rPr lang="en-GB" sz="2000" b="0" i="0">
                <a:effectLst/>
                <a:latin typeface="Söhne"/>
              </a:rPr>
              <a:t>Use the BIA to guide resource allocation and decision-making in the development of the contingency plan.</a:t>
            </a:r>
          </a:p>
          <a:p>
            <a:endParaRPr lang="en-GB" sz="2000"/>
          </a:p>
        </p:txBody>
      </p:sp>
    </p:spTree>
    <p:extLst>
      <p:ext uri="{BB962C8B-B14F-4D97-AF65-F5344CB8AC3E}">
        <p14:creationId xmlns:p14="http://schemas.microsoft.com/office/powerpoint/2010/main" val="1459365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8A4FFE-E0A5-7E08-586B-E110965FCBE3}"/>
              </a:ext>
            </a:extLst>
          </p:cNvPr>
          <p:cNvSpPr>
            <a:spLocks noGrp="1"/>
          </p:cNvSpPr>
          <p:nvPr>
            <p:ph type="title"/>
          </p:nvPr>
        </p:nvSpPr>
        <p:spPr>
          <a:xfrm>
            <a:off x="826396" y="586855"/>
            <a:ext cx="4230100" cy="3387497"/>
          </a:xfrm>
        </p:spPr>
        <p:txBody>
          <a:bodyPr anchor="b">
            <a:normAutofit/>
          </a:bodyPr>
          <a:lstStyle/>
          <a:p>
            <a:pPr algn="r"/>
            <a:r>
              <a:rPr lang="en-GB" sz="4000" b="1" i="0">
                <a:solidFill>
                  <a:srgbClr val="FFFFFF"/>
                </a:solidFill>
                <a:effectLst/>
                <a:latin typeface="Google Sans"/>
              </a:rPr>
              <a:t>preventive controls</a:t>
            </a:r>
            <a:endParaRPr lang="en-GB" sz="4000" b="1">
              <a:solidFill>
                <a:srgbClr val="FFFFFF"/>
              </a:solidFill>
            </a:endParaRPr>
          </a:p>
        </p:txBody>
      </p:sp>
      <p:sp>
        <p:nvSpPr>
          <p:cNvPr id="3" name="Content Placeholder 2">
            <a:extLst>
              <a:ext uri="{FF2B5EF4-FFF2-40B4-BE49-F238E27FC236}">
                <a16:creationId xmlns:a16="http://schemas.microsoft.com/office/drawing/2014/main" id="{998A5E2A-0799-EFD1-5049-0FFB91A535CC}"/>
              </a:ext>
            </a:extLst>
          </p:cNvPr>
          <p:cNvSpPr>
            <a:spLocks noGrp="1"/>
          </p:cNvSpPr>
          <p:nvPr>
            <p:ph idx="1"/>
          </p:nvPr>
        </p:nvSpPr>
        <p:spPr>
          <a:xfrm>
            <a:off x="6503158" y="649480"/>
            <a:ext cx="4862447" cy="5546047"/>
          </a:xfrm>
        </p:spPr>
        <p:txBody>
          <a:bodyPr anchor="ctr">
            <a:normAutofit/>
          </a:bodyPr>
          <a:lstStyle/>
          <a:p>
            <a:r>
              <a:rPr lang="en-GB" sz="1700" b="0" i="0">
                <a:effectLst/>
                <a:latin typeface="Söhne"/>
              </a:rPr>
              <a:t>Enforce strong authentication methods and access controls to restrict system access to authorized users.</a:t>
            </a:r>
          </a:p>
          <a:p>
            <a:r>
              <a:rPr lang="en-GB" sz="1700" b="0" i="0">
                <a:effectLst/>
                <a:latin typeface="Söhne"/>
              </a:rPr>
              <a:t>Deploy firewalls and intrusion prevention systems to monitor and regulate network traffic, preventing unauthorized access and potential threats.</a:t>
            </a:r>
          </a:p>
          <a:p>
            <a:r>
              <a:rPr lang="en-GB" sz="1700" b="0" i="0">
                <a:effectLst/>
                <a:latin typeface="Söhne"/>
              </a:rPr>
              <a:t>Implement a systematic approach for regular security patching across software and systems to address known vulnerabilities and enhance overall security.</a:t>
            </a:r>
          </a:p>
          <a:p>
            <a:r>
              <a:rPr lang="en-GB" sz="1700" b="0" i="0">
                <a:effectLst/>
                <a:latin typeface="Söhne"/>
              </a:rPr>
              <a:t>Install and update antivirus and anti-malware software on endpoints to detect and remove malicious software, bolstering the security of individual devices.</a:t>
            </a:r>
          </a:p>
          <a:p>
            <a:r>
              <a:rPr lang="en-GB" sz="1700" b="0" i="0">
                <a:effectLst/>
                <a:latin typeface="Söhne"/>
              </a:rPr>
              <a:t>Conduct regular security awareness training for employees, fostering a culture of vigilance and ensuring understanding of security best practices and potential threats.</a:t>
            </a:r>
          </a:p>
          <a:p>
            <a:endParaRPr lang="en-GB" sz="1700"/>
          </a:p>
        </p:txBody>
      </p:sp>
    </p:spTree>
    <p:extLst>
      <p:ext uri="{BB962C8B-B14F-4D97-AF65-F5344CB8AC3E}">
        <p14:creationId xmlns:p14="http://schemas.microsoft.com/office/powerpoint/2010/main" val="1131680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F18C81-3905-AA27-F6B8-8751D1FABBC4}"/>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latin typeface="Google Sans"/>
              </a:rPr>
              <a:t>C</a:t>
            </a:r>
            <a:r>
              <a:rPr lang="en-GB" sz="4000" b="1" i="0">
                <a:solidFill>
                  <a:srgbClr val="FFFFFF"/>
                </a:solidFill>
                <a:effectLst/>
                <a:latin typeface="Google Sans"/>
              </a:rPr>
              <a:t>ontingency </a:t>
            </a:r>
            <a:r>
              <a:rPr lang="en-GB" sz="4000" b="1">
                <a:solidFill>
                  <a:srgbClr val="FFFFFF"/>
                </a:solidFill>
                <a:latin typeface="Google Sans"/>
              </a:rPr>
              <a:t>S</a:t>
            </a:r>
            <a:r>
              <a:rPr lang="en-GB" sz="4000" b="1" i="0">
                <a:solidFill>
                  <a:srgbClr val="FFFFFF"/>
                </a:solidFill>
                <a:effectLst/>
                <a:latin typeface="Google Sans"/>
              </a:rPr>
              <a:t>trategies</a:t>
            </a:r>
            <a:endParaRPr lang="en-GB" sz="4000" b="1">
              <a:solidFill>
                <a:srgbClr val="FFFFFF"/>
              </a:solidFill>
            </a:endParaRPr>
          </a:p>
        </p:txBody>
      </p:sp>
      <p:sp>
        <p:nvSpPr>
          <p:cNvPr id="3" name="Content Placeholder 2">
            <a:extLst>
              <a:ext uri="{FF2B5EF4-FFF2-40B4-BE49-F238E27FC236}">
                <a16:creationId xmlns:a16="http://schemas.microsoft.com/office/drawing/2014/main" id="{4363E25E-4479-2052-BE88-85F522BBF0C5}"/>
              </a:ext>
            </a:extLst>
          </p:cNvPr>
          <p:cNvSpPr>
            <a:spLocks noGrp="1"/>
          </p:cNvSpPr>
          <p:nvPr>
            <p:ph idx="1"/>
          </p:nvPr>
        </p:nvSpPr>
        <p:spPr>
          <a:xfrm>
            <a:off x="6503158" y="649480"/>
            <a:ext cx="4862447" cy="5546047"/>
          </a:xfrm>
        </p:spPr>
        <p:txBody>
          <a:bodyPr anchor="ctr">
            <a:normAutofit/>
          </a:bodyPr>
          <a:lstStyle/>
          <a:p>
            <a:pPr>
              <a:buFont typeface="Arial" panose="020B0604020202020204" pitchFamily="34" charset="0"/>
              <a:buChar char="•"/>
            </a:pPr>
            <a:r>
              <a:rPr lang="en-GB" sz="2000" b="0" i="0">
                <a:effectLst/>
                <a:latin typeface="Söhne"/>
              </a:rPr>
              <a:t>Develop and maintain off-site backups of critical data to ensure data recovery in the event of system failures or data loss.</a:t>
            </a:r>
          </a:p>
          <a:p>
            <a:pPr>
              <a:buFont typeface="Arial" panose="020B0604020202020204" pitchFamily="34" charset="0"/>
              <a:buChar char="•"/>
            </a:pPr>
            <a:r>
              <a:rPr lang="en-GB" sz="2000" b="0" i="0">
                <a:effectLst/>
                <a:latin typeface="Söhne"/>
              </a:rPr>
              <a:t>Establish a communication plan outlining procedures for notifying stakeholders and maintaining communication during and after a disruptive incident.</a:t>
            </a:r>
          </a:p>
          <a:p>
            <a:pPr>
              <a:buFont typeface="Arial" panose="020B0604020202020204" pitchFamily="34" charset="0"/>
              <a:buChar char="•"/>
            </a:pPr>
            <a:r>
              <a:rPr lang="en-GB" sz="2000" b="0" i="0">
                <a:effectLst/>
                <a:latin typeface="Söhne"/>
              </a:rPr>
              <a:t>Implement redundant systems and failover mechanisms to minimize downtime and maintain essential operations during disruptions.</a:t>
            </a:r>
          </a:p>
          <a:p>
            <a:pPr>
              <a:buFont typeface="Arial" panose="020B0604020202020204" pitchFamily="34" charset="0"/>
              <a:buChar char="•"/>
            </a:pPr>
            <a:r>
              <a:rPr lang="en-GB" sz="2000" b="0" i="0">
                <a:effectLst/>
                <a:latin typeface="Söhne"/>
              </a:rPr>
              <a:t>Formulate and document a clear incident response plan to guide the organization's actions in the event of a security incident, ensuring a swift and coordinated response.</a:t>
            </a:r>
          </a:p>
          <a:p>
            <a:endParaRPr lang="en-GB" sz="2000"/>
          </a:p>
        </p:txBody>
      </p:sp>
    </p:spTree>
    <p:extLst>
      <p:ext uri="{BB962C8B-B14F-4D97-AF65-F5344CB8AC3E}">
        <p14:creationId xmlns:p14="http://schemas.microsoft.com/office/powerpoint/2010/main" val="36961672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FE7F3B-2D31-9545-D9ED-0FFFEB9E1308}"/>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latin typeface="Google Sans"/>
              </a:rPr>
              <a:t>C</a:t>
            </a:r>
            <a:r>
              <a:rPr lang="en-GB" sz="4000" b="1" i="0">
                <a:solidFill>
                  <a:srgbClr val="FFFFFF"/>
                </a:solidFill>
                <a:effectLst/>
                <a:latin typeface="Google Sans"/>
              </a:rPr>
              <a:t>ontingency </a:t>
            </a:r>
            <a:r>
              <a:rPr lang="en-GB" sz="4000" b="1">
                <a:solidFill>
                  <a:srgbClr val="FFFFFF"/>
                </a:solidFill>
                <a:latin typeface="Google Sans"/>
              </a:rPr>
              <a:t>S</a:t>
            </a:r>
            <a:r>
              <a:rPr lang="en-GB" sz="4000" b="1" i="0">
                <a:solidFill>
                  <a:srgbClr val="FFFFFF"/>
                </a:solidFill>
                <a:effectLst/>
                <a:latin typeface="Google Sans"/>
              </a:rPr>
              <a:t>trategies</a:t>
            </a:r>
            <a:endParaRPr lang="en-GB" sz="4000" b="1">
              <a:solidFill>
                <a:srgbClr val="FFFFFF"/>
              </a:solidFill>
            </a:endParaRPr>
          </a:p>
        </p:txBody>
      </p:sp>
      <p:sp>
        <p:nvSpPr>
          <p:cNvPr id="3" name="Content Placeholder 2">
            <a:extLst>
              <a:ext uri="{FF2B5EF4-FFF2-40B4-BE49-F238E27FC236}">
                <a16:creationId xmlns:a16="http://schemas.microsoft.com/office/drawing/2014/main" id="{F34652F7-4736-B2B1-E7D3-5E74E6B3D844}"/>
              </a:ext>
            </a:extLst>
          </p:cNvPr>
          <p:cNvSpPr>
            <a:spLocks noGrp="1"/>
          </p:cNvSpPr>
          <p:nvPr>
            <p:ph idx="1"/>
          </p:nvPr>
        </p:nvSpPr>
        <p:spPr>
          <a:xfrm>
            <a:off x="6503158" y="649480"/>
            <a:ext cx="4862447" cy="5546047"/>
          </a:xfrm>
        </p:spPr>
        <p:txBody>
          <a:bodyPr anchor="ctr">
            <a:normAutofit/>
          </a:bodyPr>
          <a:lstStyle/>
          <a:p>
            <a:pPr>
              <a:buFont typeface="Arial" panose="020B0604020202020204" pitchFamily="34" charset="0"/>
              <a:buChar char="•"/>
            </a:pPr>
            <a:r>
              <a:rPr lang="en-GB" sz="2000" b="0" i="0">
                <a:effectLst/>
                <a:latin typeface="Söhne"/>
              </a:rPr>
              <a:t>Based on the information gathered from the BIA and risk assessment, develop a comprehensive contingency plan that addresses specific strategies for response, recovery, and continuity.</a:t>
            </a:r>
          </a:p>
          <a:p>
            <a:pPr>
              <a:buFont typeface="Arial" panose="020B0604020202020204" pitchFamily="34" charset="0"/>
              <a:buChar char="•"/>
            </a:pPr>
            <a:r>
              <a:rPr lang="en-GB" sz="2000" b="0" i="0">
                <a:effectLst/>
                <a:latin typeface="Söhne"/>
              </a:rPr>
              <a:t>Define roles and responsibilities of individuals and teams involved in the execution of the plan.</a:t>
            </a:r>
          </a:p>
          <a:p>
            <a:pPr>
              <a:buFont typeface="Arial" panose="020B0604020202020204" pitchFamily="34" charset="0"/>
              <a:buChar char="•"/>
            </a:pPr>
            <a:r>
              <a:rPr lang="en-GB" sz="2000" b="0" i="0">
                <a:effectLst/>
                <a:latin typeface="Söhne"/>
              </a:rPr>
              <a:t>Include detailed procedures for implementing the plan in response to different types of incidents.</a:t>
            </a:r>
          </a:p>
          <a:p>
            <a:endParaRPr lang="en-GB" sz="2000"/>
          </a:p>
        </p:txBody>
      </p:sp>
    </p:spTree>
    <p:extLst>
      <p:ext uri="{BB962C8B-B14F-4D97-AF65-F5344CB8AC3E}">
        <p14:creationId xmlns:p14="http://schemas.microsoft.com/office/powerpoint/2010/main" val="366847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97B5DB-D93C-65AF-389F-CF6A00832FF9}"/>
              </a:ext>
            </a:extLst>
          </p:cNvPr>
          <p:cNvSpPr>
            <a:spLocks noGrp="1"/>
          </p:cNvSpPr>
          <p:nvPr>
            <p:ph type="title"/>
          </p:nvPr>
        </p:nvSpPr>
        <p:spPr>
          <a:xfrm>
            <a:off x="826396" y="586855"/>
            <a:ext cx="4230100" cy="3387497"/>
          </a:xfrm>
        </p:spPr>
        <p:txBody>
          <a:bodyPr anchor="b">
            <a:normAutofit/>
          </a:bodyPr>
          <a:lstStyle/>
          <a:p>
            <a:pPr algn="r"/>
            <a:r>
              <a:rPr lang="en-GB" sz="4000" b="1" i="0">
                <a:solidFill>
                  <a:srgbClr val="FFFFFF"/>
                </a:solidFill>
                <a:effectLst/>
                <a:latin typeface="Söhne"/>
              </a:rPr>
              <a:t>Training, Testing, and Exercises</a:t>
            </a:r>
            <a:endParaRPr lang="en-GB" sz="4000">
              <a:solidFill>
                <a:srgbClr val="FFFFFF"/>
              </a:solidFill>
            </a:endParaRPr>
          </a:p>
        </p:txBody>
      </p:sp>
      <p:sp>
        <p:nvSpPr>
          <p:cNvPr id="3" name="Content Placeholder 2">
            <a:extLst>
              <a:ext uri="{FF2B5EF4-FFF2-40B4-BE49-F238E27FC236}">
                <a16:creationId xmlns:a16="http://schemas.microsoft.com/office/drawing/2014/main" id="{DE33C435-1844-78E1-00F8-0BCE4BF81D07}"/>
              </a:ext>
            </a:extLst>
          </p:cNvPr>
          <p:cNvSpPr>
            <a:spLocks noGrp="1"/>
          </p:cNvSpPr>
          <p:nvPr>
            <p:ph idx="1"/>
          </p:nvPr>
        </p:nvSpPr>
        <p:spPr>
          <a:xfrm>
            <a:off x="6503158" y="649480"/>
            <a:ext cx="4862447" cy="5546047"/>
          </a:xfrm>
        </p:spPr>
        <p:txBody>
          <a:bodyPr anchor="ctr">
            <a:normAutofit/>
          </a:bodyPr>
          <a:lstStyle/>
          <a:p>
            <a:pPr>
              <a:buFont typeface="Arial" panose="020B0604020202020204" pitchFamily="34" charset="0"/>
              <a:buChar char="•"/>
            </a:pPr>
            <a:r>
              <a:rPr lang="en-GB" sz="2000" b="0" i="0">
                <a:effectLst/>
                <a:latin typeface="Söhne"/>
              </a:rPr>
              <a:t>Train personnel on their roles and responsibilities during a contingency event.</a:t>
            </a:r>
          </a:p>
          <a:p>
            <a:pPr>
              <a:buFont typeface="Arial" panose="020B0604020202020204" pitchFamily="34" charset="0"/>
              <a:buChar char="•"/>
            </a:pPr>
            <a:r>
              <a:rPr lang="en-GB" sz="2000" b="0" i="0">
                <a:effectLst/>
                <a:latin typeface="Söhne"/>
              </a:rPr>
              <a:t>Test the effectiveness of the contingency plan through tabletop exercises, simulations, and drills.</a:t>
            </a:r>
          </a:p>
          <a:p>
            <a:pPr>
              <a:buFont typeface="Arial" panose="020B0604020202020204" pitchFamily="34" charset="0"/>
              <a:buChar char="•"/>
            </a:pPr>
            <a:r>
              <a:rPr lang="en-GB" sz="2000" b="0" i="0">
                <a:effectLst/>
                <a:latin typeface="Söhne"/>
              </a:rPr>
              <a:t>Use the results of testing and exercises to identify areas for improvement and refine the plan accordingly.</a:t>
            </a:r>
          </a:p>
          <a:p>
            <a:endParaRPr lang="en-GB" sz="2000"/>
          </a:p>
        </p:txBody>
      </p:sp>
    </p:spTree>
    <p:extLst>
      <p:ext uri="{BB962C8B-B14F-4D97-AF65-F5344CB8AC3E}">
        <p14:creationId xmlns:p14="http://schemas.microsoft.com/office/powerpoint/2010/main" val="20017687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64AE05-60D3-E52D-3005-4AD72B939DDC}"/>
              </a:ext>
            </a:extLst>
          </p:cNvPr>
          <p:cNvSpPr>
            <a:spLocks noGrp="1"/>
          </p:cNvSpPr>
          <p:nvPr>
            <p:ph type="title"/>
          </p:nvPr>
        </p:nvSpPr>
        <p:spPr>
          <a:xfrm>
            <a:off x="826396" y="586855"/>
            <a:ext cx="4230100" cy="3387497"/>
          </a:xfrm>
        </p:spPr>
        <p:txBody>
          <a:bodyPr anchor="b">
            <a:normAutofit/>
          </a:bodyPr>
          <a:lstStyle/>
          <a:p>
            <a:pPr algn="r"/>
            <a:r>
              <a:rPr lang="en-GB" sz="4000" b="1" i="0">
                <a:solidFill>
                  <a:srgbClr val="FFFFFF"/>
                </a:solidFill>
                <a:effectLst/>
                <a:latin typeface="Söhne"/>
              </a:rPr>
              <a:t>Maintain and Update the Contingency Plan</a:t>
            </a:r>
            <a:endParaRPr lang="en-GB" sz="4000">
              <a:solidFill>
                <a:srgbClr val="FFFFFF"/>
              </a:solidFill>
            </a:endParaRPr>
          </a:p>
        </p:txBody>
      </p:sp>
      <p:sp>
        <p:nvSpPr>
          <p:cNvPr id="3" name="Content Placeholder 2">
            <a:extLst>
              <a:ext uri="{FF2B5EF4-FFF2-40B4-BE49-F238E27FC236}">
                <a16:creationId xmlns:a16="http://schemas.microsoft.com/office/drawing/2014/main" id="{A50B46FF-579D-36F4-1215-BEF629188D1B}"/>
              </a:ext>
            </a:extLst>
          </p:cNvPr>
          <p:cNvSpPr>
            <a:spLocks noGrp="1"/>
          </p:cNvSpPr>
          <p:nvPr>
            <p:ph idx="1"/>
          </p:nvPr>
        </p:nvSpPr>
        <p:spPr>
          <a:xfrm>
            <a:off x="6503158" y="649480"/>
            <a:ext cx="4862447" cy="5546047"/>
          </a:xfrm>
        </p:spPr>
        <p:txBody>
          <a:bodyPr anchor="ctr">
            <a:normAutofit/>
          </a:bodyPr>
          <a:lstStyle/>
          <a:p>
            <a:pPr>
              <a:buFont typeface="Arial" panose="020B0604020202020204" pitchFamily="34" charset="0"/>
              <a:buChar char="•"/>
            </a:pPr>
            <a:r>
              <a:rPr lang="en-GB" sz="2000" b="0" i="0">
                <a:effectLst/>
                <a:latin typeface="Söhne"/>
              </a:rPr>
              <a:t>egularly review and update the contingency plan to reflect changes in the organization's IT environment, business processes, and external factors.</a:t>
            </a:r>
          </a:p>
          <a:p>
            <a:pPr>
              <a:buFont typeface="Arial" panose="020B0604020202020204" pitchFamily="34" charset="0"/>
              <a:buChar char="•"/>
            </a:pPr>
            <a:r>
              <a:rPr lang="en-GB" sz="2000" b="0" i="0">
                <a:effectLst/>
                <a:latin typeface="Söhne"/>
              </a:rPr>
              <a:t>Ensure that the plan remains aligned with organizational objectives and evolving risk landscapes.</a:t>
            </a:r>
          </a:p>
          <a:p>
            <a:pPr>
              <a:buFont typeface="Arial" panose="020B0604020202020204" pitchFamily="34" charset="0"/>
              <a:buChar char="•"/>
            </a:pPr>
            <a:r>
              <a:rPr lang="en-GB" sz="2000" b="0" i="0">
                <a:effectLst/>
                <a:latin typeface="Söhne"/>
              </a:rPr>
              <a:t>Communicate updates to relevant stakeholders and conduct periodic reviews to verify the plan's ongoing effectiveness.</a:t>
            </a:r>
          </a:p>
          <a:p>
            <a:endParaRPr lang="en-GB" sz="2000"/>
          </a:p>
        </p:txBody>
      </p:sp>
    </p:spTree>
    <p:extLst>
      <p:ext uri="{BB962C8B-B14F-4D97-AF65-F5344CB8AC3E}">
        <p14:creationId xmlns:p14="http://schemas.microsoft.com/office/powerpoint/2010/main" val="25797882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3DD7B8-D25E-A3EE-9A91-0F8A41CC7765}"/>
              </a:ext>
            </a:extLst>
          </p:cNvPr>
          <p:cNvSpPr>
            <a:spLocks noGrp="1"/>
          </p:cNvSpPr>
          <p:nvPr>
            <p:ph type="title"/>
          </p:nvPr>
        </p:nvSpPr>
        <p:spPr>
          <a:xfrm>
            <a:off x="826396" y="586855"/>
            <a:ext cx="4230100" cy="3387497"/>
          </a:xfrm>
        </p:spPr>
        <p:txBody>
          <a:bodyPr anchor="b">
            <a:normAutofit/>
          </a:bodyPr>
          <a:lstStyle/>
          <a:p>
            <a:pPr algn="r"/>
            <a:br>
              <a:rPr lang="en-GB" sz="4000">
                <a:solidFill>
                  <a:srgbClr val="FFFFFF"/>
                </a:solidFill>
              </a:rPr>
            </a:br>
            <a:r>
              <a:rPr lang="en-GB" sz="4000">
                <a:solidFill>
                  <a:srgbClr val="FFFFFF"/>
                </a:solidFill>
              </a:rPr>
              <a:t>Any Questions?</a:t>
            </a:r>
          </a:p>
        </p:txBody>
      </p:sp>
      <p:sp>
        <p:nvSpPr>
          <p:cNvPr id="3" name="Content Placeholder 2">
            <a:extLst>
              <a:ext uri="{FF2B5EF4-FFF2-40B4-BE49-F238E27FC236}">
                <a16:creationId xmlns:a16="http://schemas.microsoft.com/office/drawing/2014/main" id="{8FD60707-B668-EB45-2891-F872902CAAE0}"/>
              </a:ext>
            </a:extLst>
          </p:cNvPr>
          <p:cNvSpPr>
            <a:spLocks noGrp="1"/>
          </p:cNvSpPr>
          <p:nvPr>
            <p:ph idx="1"/>
          </p:nvPr>
        </p:nvSpPr>
        <p:spPr>
          <a:xfrm>
            <a:off x="6503158" y="649480"/>
            <a:ext cx="4862447" cy="5546047"/>
          </a:xfrm>
        </p:spPr>
        <p:txBody>
          <a:bodyPr anchor="ctr">
            <a:normAutofit/>
          </a:bodyPr>
          <a:lstStyle/>
          <a:p>
            <a:endParaRPr lang="en-GB" sz="2000"/>
          </a:p>
        </p:txBody>
      </p:sp>
    </p:spTree>
    <p:extLst>
      <p:ext uri="{BB962C8B-B14F-4D97-AF65-F5344CB8AC3E}">
        <p14:creationId xmlns:p14="http://schemas.microsoft.com/office/powerpoint/2010/main" val="5179947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TotalTime>
  <Words>939</Words>
  <Application>Microsoft Office PowerPoint</Application>
  <PresentationFormat>Widescreen</PresentationFormat>
  <Paragraphs>57</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Google Sans</vt:lpstr>
      <vt:lpstr>Söhne</vt:lpstr>
      <vt:lpstr>Office Theme</vt:lpstr>
      <vt:lpstr>Contingency Planning</vt:lpstr>
      <vt:lpstr>Contingency Planning</vt:lpstr>
      <vt:lpstr>Business Impact Analysis (BIA)</vt:lpstr>
      <vt:lpstr>Incident Response Plan (IR Plan)</vt:lpstr>
      <vt:lpstr>Disaster Recovery Plan (DR Plan)</vt:lpstr>
      <vt:lpstr>Business Continuity Plan (BC Plan)</vt:lpstr>
      <vt:lpstr>NIST SP 800-34 REV.1 Contingency Planning Policy Process</vt:lpstr>
      <vt:lpstr>policy statement</vt:lpstr>
      <vt:lpstr>business impact analysis (BIA)</vt:lpstr>
      <vt:lpstr>preventive controls</vt:lpstr>
      <vt:lpstr>Contingency Strategies</vt:lpstr>
      <vt:lpstr>Contingency Strategies</vt:lpstr>
      <vt:lpstr>Training, Testing, and Exercises</vt:lpstr>
      <vt:lpstr>Maintain and Update the Contingency Plan</vt:lpstr>
      <vt:lpstr>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Contingency Planning</dc:title>
  <dc:creator>John Hughes</dc:creator>
  <cp:lastModifiedBy>John Hughes</cp:lastModifiedBy>
  <cp:revision>1</cp:revision>
  <dcterms:created xsi:type="dcterms:W3CDTF">2023-12-01T11:26:56Z</dcterms:created>
  <dcterms:modified xsi:type="dcterms:W3CDTF">2023-12-01T12:16:41Z</dcterms:modified>
</cp:coreProperties>
</file>