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689CF-8AD2-4541-B8BD-043F9A770EC1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E7BD84-030A-4E91-9AFE-8A866087A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7153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DE0356C9-58B2-4F5E-B757-FB5DCDF5095C}" type="datetime1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2079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416F7-6DD7-4973-907A-39AA27CF1592}" type="datetime1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959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44971-ED53-4271-84B6-57E361001E79}" type="datetime1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628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E0FE9-F9CA-4F2D-8E6E-B34E23D12508}" type="datetime1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7391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16A78-D6EB-4F51-90CF-3056FDD4CDE1}" type="datetime1">
              <a:rPr lang="en-GB" smtClean="0"/>
              <a:t>08/02/2018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71546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E18FB-F74B-4C25-8700-DA25ABE96DBA}" type="datetime1">
              <a:rPr lang="en-GB" smtClean="0"/>
              <a:t>08/02/2018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708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CB9E-1D39-4BCC-99A2-A0C8E2A00F26}" type="datetime1">
              <a:rPr lang="en-GB" smtClean="0"/>
              <a:t>08/02/2018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9914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BF89A-D04C-4D2C-B728-2BEE6342193E}" type="datetime1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2945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D00C3-217C-4F5F-9721-7AB75BAD9271}" type="datetime1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033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D1627-E69B-4760-86D5-62EA321626F5}" type="datetime1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864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30E09-0084-4818-B994-11CCCA57D3CD}" type="datetime1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3872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F6F1F-0C9D-478D-AD88-A31C0C965ECA}" type="datetime1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3500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A87E7-F6CD-445C-BD73-83927CB7A8BB}" type="datetime1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0706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2224F-3844-4F1F-95FE-D0E58D0FC293}" type="datetime1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9221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E6AD3-C72D-473F-B7F3-442726A08F8C}" type="datetime1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9245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4B1D8-3D53-4D4D-A08C-B2BC3639F587}" type="datetime1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8712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9343-A0A1-4113-AEA3-794415507C0C}" type="datetime1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8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09E35D1-FBD2-44EA-B6FC-2BE379E92EE7}" type="datetime1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268724F-264B-48BA-A42D-C67B10CAE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2715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19FB4-1AE5-4CA1-B60D-9C24010B18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52674" y="125835"/>
            <a:ext cx="7197726" cy="2667699"/>
          </a:xfrm>
        </p:spPr>
        <p:txBody>
          <a:bodyPr>
            <a:normAutofit/>
          </a:bodyPr>
          <a:lstStyle/>
          <a:p>
            <a:r>
              <a:rPr lang="en-GB" sz="6600" dirty="0"/>
              <a:t>HERACLITUS: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43C37-7A56-4B89-998D-705D60C887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2399" y="2986481"/>
            <a:ext cx="7197726" cy="1921079"/>
          </a:xfrm>
        </p:spPr>
        <p:txBody>
          <a:bodyPr>
            <a:normAutofit fontScale="25000" lnSpcReduction="20000"/>
          </a:bodyPr>
          <a:lstStyle/>
          <a:p>
            <a:r>
              <a:rPr lang="en-GB" sz="16000" dirty="0"/>
              <a:t>KNOWLEDGE AND THE DOCTRINE OF FLUX</a:t>
            </a:r>
          </a:p>
          <a:p>
            <a:endParaRPr lang="en-GB" sz="12300" dirty="0"/>
          </a:p>
          <a:p>
            <a:endParaRPr lang="en-GB" sz="12300" dirty="0"/>
          </a:p>
          <a:p>
            <a:r>
              <a:rPr lang="en-GB" sz="12300" dirty="0"/>
              <a:t>LECTURE 2</a:t>
            </a:r>
          </a:p>
          <a:p>
            <a:r>
              <a:rPr lang="en-GB" sz="12300" dirty="0"/>
              <a:t>RH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9B8922-872D-413A-835D-6D85A741C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320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35B04-8208-4861-8AD4-162D71FB9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‘The Obscure One’ and his riddles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E1B34-480F-410C-88EE-3B8A1E186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Diogenes Laertius: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‘Euripides gave him the treatise of Heraclitus and asked his opinion upon it, and that his reply was, ‘The part I understand is excellent, and so too is, I dare say, the part I do not understand; but it needs a Delian diver to get to the bottom of it.’’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682B82-9B1F-4446-884D-A7E979CAE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719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E9489-65C5-43C7-A7C9-E6EDE209A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CENTRAL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9B91F-EDC1-4319-AE06-935A624B25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dirty="0"/>
              <a:t>1. FLUX</a:t>
            </a:r>
          </a:p>
          <a:p>
            <a:pPr marL="0" indent="0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‘We step and do not step into the same rivers, we are and we are not’.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17EBA4-CDFD-417C-B370-7731EA33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610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07439-0760-40A3-8640-E38C5F67E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216405"/>
            <a:ext cx="10131425" cy="3741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2. The physical world</a:t>
            </a:r>
          </a:p>
          <a:p>
            <a:endParaRPr lang="en-GB" sz="3200" dirty="0"/>
          </a:p>
          <a:p>
            <a:pPr marL="0" indent="0">
              <a:buNone/>
            </a:pPr>
            <a:r>
              <a:rPr lang="en-GB" sz="3200" dirty="0"/>
              <a:t>‘The thunderbolt steers all things’.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32F53-7C0C-4038-951C-4B5B4D575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798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51E6C-6821-48CF-B137-5A2C57451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350629"/>
            <a:ext cx="10131425" cy="49159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500" dirty="0"/>
              <a:t>3. Unity of opposites:</a:t>
            </a:r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r>
              <a:rPr lang="en-GB" sz="3500" dirty="0"/>
              <a:t>‘Day and night are one’</a:t>
            </a:r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r>
              <a:rPr lang="en-GB" sz="3500" dirty="0"/>
              <a:t>‘The same thing is both living and dead’.</a:t>
            </a:r>
          </a:p>
          <a:p>
            <a:endParaRPr lang="en-GB" sz="3500" dirty="0"/>
          </a:p>
          <a:p>
            <a:pPr marL="0" indent="0">
              <a:buNone/>
            </a:pPr>
            <a:r>
              <a:rPr lang="en-GB" sz="3500" dirty="0"/>
              <a:t>‘The sea is most pure and most polluted water: for fish, drinkable and life-preserving; for men, undrinkable and death-dealing’.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C432F9-7691-4ADF-A7FE-4CE0C4726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471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4017E-057A-4315-98D0-DD3A6C366B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283517"/>
            <a:ext cx="10131425" cy="45076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4. Knowledge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‘Many do not understand such things as they encounter, nor do they learn by their experience, but they think they do’.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‘Having heard without comprehension they are like the deaf; this saying bears witness to them: present they are absent’.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A0A818-82BE-45DC-A050-CF0A14E26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9142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A8952-7F1C-4578-9284-5915EEBF6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Flux and the possibility of knowledge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88DD6-99C7-4126-87D0-7DC2104C5A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Plato and Aristotle – criticisms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Responses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319A30-2EC2-459B-B108-1E923CD568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154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3B8F5-FCE8-487D-AEAA-DB9085EE7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Language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50F3C-6F2C-4816-AD63-9801A10BC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dirty="0"/>
              <a:t>‘Tainted with blood they purify themselves… as if someone who stepped into mud were cleansed with mud.’</a:t>
            </a:r>
          </a:p>
          <a:p>
            <a:endParaRPr lang="en-GB" sz="3200" dirty="0"/>
          </a:p>
          <a:p>
            <a:pPr marL="0" indent="0">
              <a:buNone/>
            </a:pPr>
            <a:r>
              <a:rPr lang="en-GB" sz="3200" dirty="0"/>
              <a:t>[Could be read as ‘Tainted with blood, they purify themselves’, and as ‘Tainted, they purify themselves with blood’. ]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6D38D3-6E47-4BEF-AC70-8D9E9DA33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156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EFC97-05A7-4770-835A-7FB82A770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394" y="679508"/>
            <a:ext cx="11308360" cy="600651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1</a:t>
            </a:r>
            <a:r>
              <a:rPr lang="en-GB" sz="2800" dirty="0"/>
              <a:t>. ‘Eternity is a child at play, playing draughts: the kingdom is a child’s’.</a:t>
            </a:r>
          </a:p>
          <a:p>
            <a:pPr marL="0" indent="0">
              <a:buNone/>
            </a:pPr>
            <a:r>
              <a:rPr lang="en-GB" sz="2800" dirty="0"/>
              <a:t>2. ‘The path of the carding-combs is straight and crooked’.</a:t>
            </a:r>
          </a:p>
          <a:p>
            <a:pPr marL="0" indent="0">
              <a:buNone/>
            </a:pPr>
            <a:r>
              <a:rPr lang="en-GB" sz="2800" dirty="0"/>
              <a:t>3. ‘The path up and down is one and the same’.</a:t>
            </a:r>
          </a:p>
          <a:p>
            <a:pPr marL="0" indent="0">
              <a:buNone/>
            </a:pPr>
            <a:r>
              <a:rPr lang="en-GB" sz="2800" dirty="0"/>
              <a:t>4. ‘We step and do not step into the same rivers, we are and we are not’.</a:t>
            </a:r>
          </a:p>
          <a:p>
            <a:pPr marL="0" indent="0">
              <a:buNone/>
            </a:pPr>
            <a:r>
              <a:rPr lang="en-GB" sz="2800" dirty="0"/>
              <a:t>5. ‘The sea is most pure and most polluted water: for fish, drinkable and life-preserving; for men, undrinkable and death-dealing’.</a:t>
            </a:r>
          </a:p>
          <a:p>
            <a:pPr marL="0" indent="0">
              <a:buNone/>
            </a:pPr>
            <a:r>
              <a:rPr lang="en-GB" sz="2800" dirty="0"/>
              <a:t>6. ‘Immortals are mortals, mortals immortals: Living their death, dying their death’.</a:t>
            </a:r>
          </a:p>
          <a:p>
            <a:pPr marL="0" indent="0">
              <a:buNone/>
            </a:pPr>
            <a:r>
              <a:rPr lang="en-GB" sz="2800" dirty="0"/>
              <a:t>7. ‘The thunderbolt steers all things’</a:t>
            </a:r>
          </a:p>
          <a:p>
            <a:pPr marL="0" indent="0">
              <a:buNone/>
            </a:pPr>
            <a:r>
              <a:rPr lang="en-GB" sz="2800" dirty="0"/>
              <a:t>8. ‘A man when drunk is led by a boy, stumbling, not knowing where he goes, his soul moist’.</a:t>
            </a:r>
          </a:p>
          <a:p>
            <a:pPr marL="0" indent="0">
              <a:buNone/>
            </a:pPr>
            <a:r>
              <a:rPr lang="en-GB" sz="2800" dirty="0"/>
              <a:t>9. ‘A dry soul is the wisest and best’.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D35101-7070-472D-86B3-02ECE3CEA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654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C47BB-7038-4F07-92B5-35586BC9E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213920"/>
            <a:ext cx="10131425" cy="1044430"/>
          </a:xfrm>
        </p:spPr>
        <p:txBody>
          <a:bodyPr>
            <a:normAutofit/>
          </a:bodyPr>
          <a:lstStyle/>
          <a:p>
            <a:r>
              <a:rPr lang="en-GB" sz="4000" dirty="0"/>
              <a:t>Discussion…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8535A-716F-4FBE-9C5E-6A053AA549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007" y="1451295"/>
            <a:ext cx="11073467" cy="519278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4600" dirty="0"/>
              <a:t>1. Is </a:t>
            </a:r>
            <a:r>
              <a:rPr lang="en-GB" sz="4000" dirty="0"/>
              <a:t>it contradictory to see change and sameness as core principles of nature?</a:t>
            </a:r>
          </a:p>
          <a:p>
            <a:pPr marL="0" indent="0">
              <a:buNone/>
            </a:pPr>
            <a:r>
              <a:rPr lang="en-GB" sz="4000" dirty="0"/>
              <a:t>2. Heraclitus is known for his idea that everything flows. If it is true that everything flows, how is it possible to know anything for longer than an instant?</a:t>
            </a:r>
          </a:p>
          <a:p>
            <a:pPr marL="0" indent="0">
              <a:buNone/>
            </a:pPr>
            <a:r>
              <a:rPr lang="en-GB" sz="4000" dirty="0"/>
              <a:t>3. Are there any ways in which Heraclitus is right that everything changes? Are there ways in which he is mistaken?</a:t>
            </a:r>
          </a:p>
          <a:p>
            <a:pPr marL="0" indent="0">
              <a:buNone/>
            </a:pPr>
            <a:r>
              <a:rPr lang="en-GB" sz="4000" dirty="0"/>
              <a:t>4. Does the often heard phrase ‘The more things change, the more they stay the same’, fit the thought of Heraclitus. </a:t>
            </a:r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(James A. </a:t>
            </a:r>
            <a:r>
              <a:rPr lang="en-GB" sz="4000" dirty="0" err="1"/>
              <a:t>Arieti</a:t>
            </a:r>
            <a:r>
              <a:rPr lang="en-GB" sz="4000" dirty="0"/>
              <a:t>, </a:t>
            </a:r>
            <a:r>
              <a:rPr lang="en-GB" sz="4000" i="1" dirty="0"/>
              <a:t>Philosophy in the ancient world: an introduction</a:t>
            </a:r>
            <a:r>
              <a:rPr lang="en-GB" sz="4000" dirty="0"/>
              <a:t>, p.78)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9EBDAE-EEFA-4BC5-AB0A-720EABBC4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90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77EF1-0617-43AD-8C79-9257330F0E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800" dirty="0"/>
              <a:t>5. </a:t>
            </a:r>
            <a:r>
              <a:rPr lang="en-GB" sz="4000" dirty="0"/>
              <a:t>What difficulties ensue from the </a:t>
            </a:r>
            <a:r>
              <a:rPr lang="en-GB" sz="4000" dirty="0" err="1"/>
              <a:t>Heraclitean</a:t>
            </a:r>
            <a:r>
              <a:rPr lang="en-GB" sz="4000" dirty="0"/>
              <a:t> doctrine of flux?</a:t>
            </a:r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6. Is Heraclitus right about reality? </a:t>
            </a:r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7. What sort of evidence can one put forth to either support or challenge Heraclitus’s views?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F920D-3FFF-4F71-BF6C-31C910E5F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7343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F51B2-7D1B-4200-908B-82053B0A8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082181"/>
            <a:ext cx="10131425" cy="47090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i="1" dirty="0"/>
              <a:t>References: </a:t>
            </a:r>
          </a:p>
          <a:p>
            <a:pPr marL="0" indent="0">
              <a:buNone/>
            </a:pPr>
            <a:r>
              <a:rPr lang="en-GB" sz="2800" i="1" dirty="0"/>
              <a:t>This PowerPoint presentation supplements the hand-out on Heraclitus. For references and bibliography, see handout</a:t>
            </a:r>
            <a:r>
              <a:rPr lang="en-GB" sz="2800" dirty="0"/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243600-791F-4E92-A4C6-6751D5AB0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724F-264B-48BA-A42D-C67B10CAE13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2194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20</TotalTime>
  <Words>623</Words>
  <Application>Microsoft Office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Celestial</vt:lpstr>
      <vt:lpstr>HERACLITUS:</vt:lpstr>
      <vt:lpstr>‘The Obscure One’ and his riddles</vt:lpstr>
      <vt:lpstr>CENTRAL THEMES</vt:lpstr>
      <vt:lpstr>PowerPoint Presentation</vt:lpstr>
      <vt:lpstr>PowerPoint Presentation</vt:lpstr>
      <vt:lpstr>PowerPoint Presentation</vt:lpstr>
      <vt:lpstr>Flux and the possibility of knowledge </vt:lpstr>
      <vt:lpstr>Language use</vt:lpstr>
      <vt:lpstr>PowerPoint Presentation</vt:lpstr>
      <vt:lpstr>Discussion…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HERACLITUS</dc:title>
  <dc:creator>Rebekah Humphreys</dc:creator>
  <cp:lastModifiedBy>Rebekah Humphreys</cp:lastModifiedBy>
  <cp:revision>4</cp:revision>
  <dcterms:created xsi:type="dcterms:W3CDTF">2018-02-08T10:52:31Z</dcterms:created>
  <dcterms:modified xsi:type="dcterms:W3CDTF">2018-02-08T11:13:07Z</dcterms:modified>
</cp:coreProperties>
</file>