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5" r:id="rId8"/>
    <p:sldId id="266" r:id="rId9"/>
    <p:sldId id="267" r:id="rId10"/>
    <p:sldId id="276" r:id="rId11"/>
    <p:sldId id="274" r:id="rId12"/>
    <p:sldId id="277" r:id="rId13"/>
    <p:sldId id="281" r:id="rId14"/>
    <p:sldId id="282" r:id="rId15"/>
    <p:sldId id="283" r:id="rId16"/>
    <p:sldId id="284" r:id="rId17"/>
    <p:sldId id="285" r:id="rId1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2" d="100"/>
          <a:sy n="82" d="100"/>
        </p:scale>
        <p:origin x="1242" y="8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p:txBody>
          <a:bodyPr/>
          <a:lstStyle/>
          <a:p>
            <a:fld id="{07FB7110-E459-4648-91CD-6134BFF8228D}" type="datetimeFigureOut">
              <a:rPr lang="en-GB" smtClean="0"/>
              <a:pPr/>
              <a:t>24/04/2018</a:t>
            </a:fld>
            <a:endParaRPr lang="en-GB"/>
          </a:p>
        </p:txBody>
      </p:sp>
      <p:sp>
        <p:nvSpPr>
          <p:cNvPr id="17" name="Footer Placeholder 16"/>
          <p:cNvSpPr>
            <a:spLocks noGrp="1"/>
          </p:cNvSpPr>
          <p:nvPr>
            <p:ph type="ftr" sz="quarter" idx="11"/>
          </p:nvPr>
        </p:nvSpPr>
        <p:spPr/>
        <p:txBody>
          <a:bodyPr/>
          <a:lstStyle/>
          <a:p>
            <a:endParaRPr lang="en-GB"/>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DACDD8F4-15B4-40C8-9C3E-C31D548F7021}" type="slidenum">
              <a:rPr lang="en-GB" smtClean="0"/>
              <a:pPr/>
              <a:t>‹#›</a:t>
            </a:fld>
            <a:endParaRPr lang="en-GB"/>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07FB7110-E459-4648-91CD-6134BFF8228D}" type="datetimeFigureOut">
              <a:rPr lang="en-GB" smtClean="0"/>
              <a:pPr/>
              <a:t>24/04/2018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4361688" y="1026372"/>
            <a:ext cx="457200" cy="441325"/>
          </a:xfrm>
        </p:spPr>
        <p:txBody>
          <a:bodyPr/>
          <a:lstStyle/>
          <a:p>
            <a:fld id="{DACDD8F4-15B4-40C8-9C3E-C31D548F7021}" type="slidenum">
              <a:rPr lang="en-GB" smtClean="0"/>
              <a:pPr/>
              <a:t>‹#›</a:t>
            </a:fld>
            <a:endParaRPr lang="en-GB"/>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5" name="Footer Placeholder 4"/>
          <p:cNvSpPr>
            <a:spLocks noGrp="1"/>
          </p:cNvSpPr>
          <p:nvPr>
            <p:ph type="ftr" sz="quarter" idx="11"/>
          </p:nvPr>
        </p:nvSpPr>
        <p:spPr/>
        <p:txBody>
          <a:bodyPr/>
          <a:lstStyle/>
          <a:p>
            <a:endParaRPr lang="en-GB"/>
          </a:p>
        </p:txBody>
      </p:sp>
      <p:sp>
        <p:nvSpPr>
          <p:cNvPr id="4" name="Date Placeholder 3"/>
          <p:cNvSpPr>
            <a:spLocks noGrp="1"/>
          </p:cNvSpPr>
          <p:nvPr>
            <p:ph type="dt" sz="half" idx="10"/>
          </p:nvPr>
        </p:nvSpPr>
        <p:spPr/>
        <p:txBody>
          <a:bodyPr/>
          <a:lstStyle/>
          <a:p>
            <a:fld id="{07FB7110-E459-4648-91CD-6134BFF8228D}" type="datetimeFigureOut">
              <a:rPr lang="en-GB" smtClean="0"/>
              <a:pPr/>
              <a:t>24/04/2018</a:t>
            </a:fld>
            <a:endParaRPr lang="en-GB"/>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DACDD8F4-15B4-40C8-9C3E-C31D548F7021}" type="slidenum">
              <a:rPr lang="en-GB" smtClean="0"/>
              <a:pPr/>
              <a:t>‹#›</a:t>
            </a:fld>
            <a:endParaRPr lang="en-GB"/>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a:xfrm>
            <a:off x="5791200" y="6409944"/>
            <a:ext cx="3044952" cy="365760"/>
          </a:xfrm>
        </p:spPr>
        <p:txBody>
          <a:bodyPr/>
          <a:lstStyle/>
          <a:p>
            <a:fld id="{07FB7110-E459-4648-91CD-6134BFF8228D}" type="datetimeFigureOut">
              <a:rPr lang="en-GB" smtClean="0"/>
              <a:pPr/>
              <a:t>24/04/2018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CDD8F4-15B4-40C8-9C3E-C31D548F7021}" type="slidenum">
              <a:rPr lang="en-GB" smtClean="0"/>
              <a:pPr/>
              <a:t>‹#›</a:t>
            </a:fld>
            <a:endParaRPr lang="en-GB"/>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07FB7110-E459-4648-91CD-6134BFF8228D}" type="datetimeFigureOut">
              <a:rPr lang="en-GB" smtClean="0"/>
              <a:pPr/>
              <a:t>24/04/2018</a:t>
            </a:fld>
            <a:endParaRPr lang="en-GB"/>
          </a:p>
        </p:txBody>
      </p:sp>
      <p:sp>
        <p:nvSpPr>
          <p:cNvPr id="8" name="Footer Placeholder 7"/>
          <p:cNvSpPr>
            <a:spLocks noGrp="1"/>
          </p:cNvSpPr>
          <p:nvPr>
            <p:ph type="ftr" sz="quarter" idx="11"/>
          </p:nvPr>
        </p:nvSpPr>
        <p:spPr>
          <a:xfrm>
            <a:off x="304800" y="6409944"/>
            <a:ext cx="3581400" cy="365760"/>
          </a:xfrm>
        </p:spPr>
        <p:txBody>
          <a:bodyPr/>
          <a:lstStyle/>
          <a:p>
            <a:endParaRPr lang="en-GB"/>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fld id="{DACDD8F4-15B4-40C8-9C3E-C31D548F7021}" type="slidenum">
              <a:rPr lang="en-GB" smtClean="0"/>
              <a:pPr/>
              <a:t>‹#›</a:t>
            </a:fld>
            <a:endParaRPr lang="en-GB"/>
          </a:p>
        </p:txBody>
      </p:sp>
      <p:sp>
        <p:nvSpPr>
          <p:cNvPr id="23" name="Title 22"/>
          <p:cNvSpPr>
            <a:spLocks noGrp="1"/>
          </p:cNvSpPr>
          <p:nvPr>
            <p:ph type="title"/>
          </p:nvPr>
        </p:nvSpPr>
        <p:spPr/>
        <p:txBody>
          <a:bodyPr rtlCol="0" anchor="b" anchorCtr="0"/>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07FB7110-E459-4648-91CD-6134BFF8228D}" type="datetimeFigureOut">
              <a:rPr lang="en-GB" smtClean="0"/>
              <a:pPr/>
              <a:t>24/04/2018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a:xfrm>
            <a:off x="4343400" y="1036020"/>
            <a:ext cx="457200" cy="441325"/>
          </a:xfrm>
        </p:spPr>
        <p:txBody>
          <a:bodyPr/>
          <a:lstStyle/>
          <a:p>
            <a:fld id="{DACDD8F4-15B4-40C8-9C3E-C31D548F7021}"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 name="Date Placeholder 1"/>
          <p:cNvSpPr>
            <a:spLocks noGrp="1"/>
          </p:cNvSpPr>
          <p:nvPr>
            <p:ph type="dt" sz="half" idx="10"/>
          </p:nvPr>
        </p:nvSpPr>
        <p:spPr/>
        <p:txBody>
          <a:bodyPr/>
          <a:lstStyle/>
          <a:p>
            <a:fld id="{07FB7110-E459-4648-91CD-6134BFF8228D}" type="datetimeFigureOut">
              <a:rPr lang="en-GB" smtClean="0"/>
              <a:pPr/>
              <a:t>24/04/2018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DACDD8F4-15B4-40C8-9C3E-C31D548F7021}"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DACDD8F4-15B4-40C8-9C3E-C31D548F7021}" type="slidenum">
              <a:rPr lang="en-GB" smtClean="0"/>
              <a:pPr/>
              <a:t>‹#›</a:t>
            </a:fld>
            <a:endParaRPr lang="en-GB"/>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p:txBody>
          <a:bodyPr/>
          <a:lstStyle/>
          <a:p>
            <a:fld id="{07FB7110-E459-4648-91CD-6134BFF8228D}" type="datetimeFigureOut">
              <a:rPr lang="en-GB" smtClean="0"/>
              <a:pPr/>
              <a:t>24/04/2018</a:t>
            </a:fld>
            <a:endParaRPr lang="en-GB"/>
          </a:p>
        </p:txBody>
      </p:sp>
      <p:sp>
        <p:nvSpPr>
          <p:cNvPr id="6" name="Footer Placeholder 5"/>
          <p:cNvSpPr>
            <a:spLocks noGrp="1"/>
          </p:cNvSpPr>
          <p:nvPr>
            <p:ph type="ftr" sz="quarter" idx="11"/>
          </p:nvPr>
        </p:nvSpPr>
        <p:spPr>
          <a:xfrm>
            <a:off x="301752" y="6410848"/>
            <a:ext cx="3383280" cy="365760"/>
          </a:xfrm>
        </p:spPr>
        <p:txBody>
          <a:bodyPr/>
          <a:lstStyle/>
          <a:p>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p>
            <a:fld id="{DACDD8F4-15B4-40C8-9C3E-C31D548F7021}" type="slidenum">
              <a:rPr lang="en-GB" smtClean="0"/>
              <a:pPr/>
              <a:t>‹#›</a:t>
            </a:fld>
            <a:endParaRPr lang="en-GB"/>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a:xfrm>
            <a:off x="5788152" y="6404984"/>
            <a:ext cx="3044952" cy="365760"/>
          </a:xfrm>
        </p:spPr>
        <p:txBody>
          <a:bodyPr/>
          <a:lstStyle/>
          <a:p>
            <a:fld id="{07FB7110-E459-4648-91CD-6134BFF8228D}" type="datetimeFigureOut">
              <a:rPr lang="en-GB" smtClean="0"/>
              <a:pPr/>
              <a:t>24/04/2018</a:t>
            </a:fld>
            <a:endParaRPr lang="en-GB"/>
          </a:p>
        </p:txBody>
      </p:sp>
      <p:sp>
        <p:nvSpPr>
          <p:cNvPr id="6" name="Footer Placeholder 5"/>
          <p:cNvSpPr>
            <a:spLocks noGrp="1"/>
          </p:cNvSpPr>
          <p:nvPr>
            <p:ph type="ftr" sz="quarter" idx="11"/>
          </p:nvPr>
        </p:nvSpPr>
        <p:spPr>
          <a:xfrm>
            <a:off x="301752" y="6410848"/>
            <a:ext cx="3584448" cy="365760"/>
          </a:xfrm>
        </p:spPr>
        <p:txBody>
          <a:bodyPr/>
          <a:lstStyle/>
          <a:p>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07FB7110-E459-4648-91CD-6134BFF8228D}" type="datetimeFigureOut">
              <a:rPr lang="en-GB" smtClean="0"/>
              <a:pPr/>
              <a:t>24/04/2018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CDD8F4-15B4-40C8-9C3E-C31D548F7021}"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6915912" y="3009901"/>
            <a:ext cx="457200" cy="441325"/>
          </a:xfrm>
        </p:spPr>
        <p:txBody>
          <a:bodyPr/>
          <a:lstStyle/>
          <a:p>
            <a:fld id="{DACDD8F4-15B4-40C8-9C3E-C31D548F7021}" type="slidenum">
              <a:rPr lang="en-GB" smtClean="0"/>
              <a:pPr/>
              <a:t>‹#›</a:t>
            </a:fld>
            <a:endParaRPr lang="en-GB"/>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07FB7110-E459-4648-91CD-6134BFF8228D}" type="datetimeFigureOut">
              <a:rPr lang="en-GB" smtClean="0"/>
              <a:pPr/>
              <a:t>24/04/2018</a:t>
            </a:fld>
            <a:endParaRPr lang="en-GB"/>
          </a:p>
        </p:txBody>
      </p:sp>
      <p:sp>
        <p:nvSpPr>
          <p:cNvPr id="5" name="Footer Placeholder 4"/>
          <p:cNvSpPr>
            <a:spLocks noGrp="1"/>
          </p:cNvSpPr>
          <p:nvPr>
            <p:ph type="ftr" sz="quarter" idx="11"/>
          </p:nvPr>
        </p:nvSpPr>
        <p:spPr/>
        <p:txBody>
          <a:bodyPr/>
          <a:lstStyle/>
          <a:p>
            <a:endParaRPr lang="en-GB"/>
          </a:p>
        </p:txBody>
      </p:sp>
      <p:sp>
        <p:nvSpPr>
          <p:cNvPr id="2" name="Vertical Title 1"/>
          <p:cNvSpPr>
            <a:spLocks noGrp="1"/>
          </p:cNvSpPr>
          <p:nvPr>
            <p:ph type="title" orient="vert"/>
          </p:nvPr>
        </p:nvSpPr>
        <p:spPr>
          <a:xfrm>
            <a:off x="7391400" y="304801"/>
            <a:ext cx="1447800" cy="5851525"/>
          </a:xfrm>
        </p:spPr>
        <p:txBody>
          <a:bodyPr vert="eaVert"/>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fld id="{07FB7110-E459-4648-91CD-6134BFF8228D}" type="datetimeFigureOut">
              <a:rPr lang="en-GB" smtClean="0"/>
              <a:pPr/>
              <a:t>24/04/2018</a:t>
            </a:fld>
            <a:endParaRPr lang="en-GB"/>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endParaRPr lang="en-GB"/>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DACDD8F4-15B4-40C8-9C3E-C31D548F7021}" type="slidenum">
              <a:rPr lang="en-GB" smtClean="0"/>
              <a:pPr/>
              <a:t>‹#›</a:t>
            </a:fld>
            <a:endParaRPr lang="en-GB"/>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lstStyle/>
          <a:p>
            <a:r>
              <a:rPr lang="en-GB" dirty="0" smtClean="0"/>
              <a:t>reflection and feedback</a:t>
            </a:r>
            <a:endParaRPr lang="en-GB" dirty="0"/>
          </a:p>
        </p:txBody>
      </p:sp>
      <p:sp>
        <p:nvSpPr>
          <p:cNvPr id="2" name="Title 1"/>
          <p:cNvSpPr>
            <a:spLocks noGrp="1"/>
          </p:cNvSpPr>
          <p:nvPr>
            <p:ph type="ctrTitle"/>
          </p:nvPr>
        </p:nvSpPr>
        <p:spPr/>
        <p:txBody>
          <a:bodyPr>
            <a:normAutofit/>
          </a:bodyPr>
          <a:lstStyle/>
          <a:p>
            <a:r>
              <a:rPr lang="en-GB" dirty="0" smtClean="0"/>
              <a:t>HUSK4001 for Classics</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Feedback?</a:t>
            </a:r>
            <a:endParaRPr lang="en-GB" dirty="0"/>
          </a:p>
        </p:txBody>
      </p:sp>
      <p:sp>
        <p:nvSpPr>
          <p:cNvPr id="3" name="Content Placeholder 2"/>
          <p:cNvSpPr>
            <a:spLocks noGrp="1"/>
          </p:cNvSpPr>
          <p:nvPr>
            <p:ph sz="quarter" idx="1"/>
          </p:nvPr>
        </p:nvSpPr>
        <p:spPr/>
        <p:txBody>
          <a:bodyPr/>
          <a:lstStyle/>
          <a:p>
            <a:r>
              <a:rPr lang="en-GB" dirty="0" smtClean="0"/>
              <a:t>Feedback is the marker’s comments on your work – either coursework or examinations.</a:t>
            </a: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Mark </a:t>
            </a:r>
            <a:r>
              <a:rPr lang="en-GB" dirty="0" err="1" smtClean="0"/>
              <a:t>vs</a:t>
            </a:r>
            <a:r>
              <a:rPr lang="en-GB" dirty="0" smtClean="0"/>
              <a:t> Feedback</a:t>
            </a:r>
            <a:endParaRPr lang="en-GB" dirty="0"/>
          </a:p>
        </p:txBody>
      </p:sp>
      <p:sp>
        <p:nvSpPr>
          <p:cNvPr id="3" name="Content Placeholder 2"/>
          <p:cNvSpPr>
            <a:spLocks noGrp="1"/>
          </p:cNvSpPr>
          <p:nvPr>
            <p:ph sz="quarter" idx="1"/>
          </p:nvPr>
        </p:nvSpPr>
        <p:spPr/>
        <p:txBody>
          <a:bodyPr/>
          <a:lstStyle/>
          <a:p>
            <a:r>
              <a:rPr lang="en-GB" dirty="0" smtClean="0"/>
              <a:t>The feedback relates to the mark that you get in any piece of work.</a:t>
            </a:r>
          </a:p>
          <a:p>
            <a:r>
              <a:rPr lang="en-GB" dirty="0" smtClean="0"/>
              <a:t>But the mark is not the be all and end all of any given piece of work.</a:t>
            </a:r>
          </a:p>
          <a:p>
            <a:r>
              <a:rPr lang="en-GB" dirty="0" smtClean="0"/>
              <a:t>Feedback is the most important part of getting work back as it allows you to improve for your next piece of work.</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Biggest mistake of them all</a:t>
            </a:r>
            <a:endParaRPr lang="en-GB" dirty="0"/>
          </a:p>
        </p:txBody>
      </p:sp>
      <p:sp>
        <p:nvSpPr>
          <p:cNvPr id="3" name="Content Placeholder 2"/>
          <p:cNvSpPr>
            <a:spLocks noGrp="1"/>
          </p:cNvSpPr>
          <p:nvPr>
            <p:ph sz="quarter" idx="1"/>
          </p:nvPr>
        </p:nvSpPr>
        <p:spPr/>
        <p:txBody>
          <a:bodyPr/>
          <a:lstStyle/>
          <a:p>
            <a:r>
              <a:rPr lang="en-GB" dirty="0" smtClean="0"/>
              <a:t>I got a 54 … oh well…</a:t>
            </a:r>
          </a:p>
          <a:p>
            <a:r>
              <a:rPr lang="en-GB" dirty="0" smtClean="0"/>
              <a:t>I got a 67 … hurrah…</a:t>
            </a:r>
          </a:p>
          <a:p>
            <a:r>
              <a:rPr lang="en-GB" dirty="0" smtClean="0"/>
              <a:t>I got a 44 … I am really bad at this…</a:t>
            </a:r>
          </a:p>
          <a:p>
            <a:r>
              <a:rPr lang="en-GB" dirty="0" smtClean="0"/>
              <a:t>I got a 72 … wow! I am really good at this…</a:t>
            </a:r>
          </a:p>
          <a:p>
            <a:endParaRPr lang="en-GB" dirty="0" smtClean="0"/>
          </a:p>
          <a:p>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Understanding the marking criteria</a:t>
            </a:r>
            <a:endParaRPr lang="en-GB" dirty="0"/>
          </a:p>
        </p:txBody>
      </p:sp>
      <p:sp>
        <p:nvSpPr>
          <p:cNvPr id="3" name="Content Placeholder 2"/>
          <p:cNvSpPr>
            <a:spLocks noGrp="1"/>
          </p:cNvSpPr>
          <p:nvPr>
            <p:ph sz="quarter" idx="1"/>
          </p:nvPr>
        </p:nvSpPr>
        <p:spPr/>
        <p:txBody>
          <a:bodyPr/>
          <a:lstStyle/>
          <a:p>
            <a:r>
              <a:rPr lang="en-GB" dirty="0" smtClean="0"/>
              <a:t>There are different marking criteria for different types of work.</a:t>
            </a:r>
          </a:p>
          <a:p>
            <a:r>
              <a:rPr lang="en-GB" dirty="0" smtClean="0"/>
              <a:t>Oral presentations are assessed differently than essays. </a:t>
            </a:r>
          </a:p>
          <a:p>
            <a:r>
              <a:rPr lang="en-GB" dirty="0" smtClean="0"/>
              <a:t>Group-based tasks are assessed differently than something done individually.</a:t>
            </a:r>
          </a:p>
          <a:p>
            <a:r>
              <a:rPr lang="en-GB" dirty="0" smtClean="0"/>
              <a:t>Gobbets are assessed differently than essays or oral presentations.</a:t>
            </a:r>
          </a:p>
          <a:p>
            <a:r>
              <a:rPr lang="en-GB" dirty="0" smtClean="0"/>
              <a:t>Marking criteria change per level.</a:t>
            </a: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are marking criteria important?</a:t>
            </a:r>
            <a:endParaRPr lang="en-GB" dirty="0"/>
          </a:p>
        </p:txBody>
      </p:sp>
      <p:sp>
        <p:nvSpPr>
          <p:cNvPr id="3" name="Content Placeholder 2"/>
          <p:cNvSpPr>
            <a:spLocks noGrp="1"/>
          </p:cNvSpPr>
          <p:nvPr>
            <p:ph sz="quarter" idx="1"/>
          </p:nvPr>
        </p:nvSpPr>
        <p:spPr/>
        <p:txBody>
          <a:bodyPr/>
          <a:lstStyle/>
          <a:p>
            <a:r>
              <a:rPr lang="en-GB" dirty="0" smtClean="0"/>
              <a:t>The marking criteria give you a good idea of what is expected from a piece of work and how the marking system works.</a:t>
            </a: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From theory to practice</a:t>
            </a:r>
            <a:endParaRPr lang="en-GB" dirty="0"/>
          </a:p>
        </p:txBody>
      </p:sp>
      <p:sp>
        <p:nvSpPr>
          <p:cNvPr id="3" name="Content Placeholder 2"/>
          <p:cNvSpPr>
            <a:spLocks noGrp="1"/>
          </p:cNvSpPr>
          <p:nvPr>
            <p:ph sz="quarter" idx="1"/>
          </p:nvPr>
        </p:nvSpPr>
        <p:spPr/>
        <p:txBody>
          <a:bodyPr/>
          <a:lstStyle/>
          <a:p>
            <a:r>
              <a:rPr lang="en-GB" dirty="0" smtClean="0"/>
              <a:t>A lot of what is asked in the marking criteria is a case of learning by doing.</a:t>
            </a:r>
          </a:p>
          <a:p>
            <a:r>
              <a:rPr lang="en-GB" dirty="0" smtClean="0"/>
              <a:t>Learning by doing means taking into account the marker’s feedback.</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But can I be better?</a:t>
            </a:r>
            <a:endParaRPr lang="en-GB" dirty="0"/>
          </a:p>
        </p:txBody>
      </p:sp>
      <p:sp>
        <p:nvSpPr>
          <p:cNvPr id="3" name="Content Placeholder 2"/>
          <p:cNvSpPr>
            <a:spLocks noGrp="1"/>
          </p:cNvSpPr>
          <p:nvPr>
            <p:ph sz="quarter" idx="1"/>
          </p:nvPr>
        </p:nvSpPr>
        <p:spPr/>
        <p:txBody>
          <a:bodyPr/>
          <a:lstStyle/>
          <a:p>
            <a:r>
              <a:rPr lang="en-GB" dirty="0" smtClean="0"/>
              <a:t>Every piece of work (even something marked in the 80s) can be better.</a:t>
            </a:r>
          </a:p>
          <a:p>
            <a:r>
              <a:rPr lang="en-GB" dirty="0" smtClean="0"/>
              <a:t>There is no such thing as an end to the ladder when it comes to scholarly competency.</a:t>
            </a:r>
          </a:p>
          <a:p>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Reading the feedback</a:t>
            </a:r>
            <a:endParaRPr lang="en-GB" dirty="0"/>
          </a:p>
        </p:txBody>
      </p:sp>
      <p:sp>
        <p:nvSpPr>
          <p:cNvPr id="3" name="Content Placeholder 2"/>
          <p:cNvSpPr>
            <a:spLocks noGrp="1"/>
          </p:cNvSpPr>
          <p:nvPr>
            <p:ph sz="quarter" idx="1"/>
          </p:nvPr>
        </p:nvSpPr>
        <p:spPr/>
        <p:txBody>
          <a:bodyPr/>
          <a:lstStyle/>
          <a:p>
            <a:r>
              <a:rPr lang="en-GB" dirty="0" smtClean="0"/>
              <a:t>There are </a:t>
            </a:r>
            <a:r>
              <a:rPr lang="en-GB" dirty="0" smtClean="0"/>
              <a:t>three types </a:t>
            </a:r>
            <a:r>
              <a:rPr lang="en-GB" dirty="0" smtClean="0"/>
              <a:t>of feedback on any piece of work.</a:t>
            </a:r>
          </a:p>
          <a:p>
            <a:pPr lvl="1"/>
            <a:r>
              <a:rPr lang="en-GB" dirty="0" smtClean="0"/>
              <a:t>Feedback provided on the feedback </a:t>
            </a:r>
            <a:r>
              <a:rPr lang="en-GB" dirty="0" smtClean="0"/>
              <a:t>space on TIN</a:t>
            </a:r>
          </a:p>
          <a:p>
            <a:pPr lvl="1"/>
            <a:r>
              <a:rPr lang="en-GB" dirty="0" smtClean="0"/>
              <a:t>Feedback provided on the feedback rubric on TIN</a:t>
            </a:r>
            <a:endParaRPr lang="en-GB" dirty="0" smtClean="0"/>
          </a:p>
          <a:p>
            <a:pPr lvl="1"/>
            <a:r>
              <a:rPr lang="en-GB" dirty="0" smtClean="0"/>
              <a:t>Feedback provided on the margins of a written piece of work.</a:t>
            </a:r>
          </a:p>
          <a:p>
            <a:r>
              <a:rPr lang="en-GB" dirty="0" smtClean="0"/>
              <a:t>You need to engage equally with </a:t>
            </a:r>
            <a:r>
              <a:rPr lang="en-GB" dirty="0" smtClean="0"/>
              <a:t>all of these.</a:t>
            </a:r>
            <a:endParaRPr lang="en-GB" dirty="0" smtClean="0"/>
          </a:p>
          <a:p>
            <a:r>
              <a:rPr lang="en-GB" dirty="0" smtClean="0"/>
              <a:t>Often feedback on the feedback sheet will tackle more general issues regarding your work, which feedback on the margins will tackle specifics questions and mistakes.</a:t>
            </a: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Reading feedback </a:t>
            </a:r>
            <a:endParaRPr lang="en-GB" dirty="0"/>
          </a:p>
        </p:txBody>
      </p:sp>
      <p:sp>
        <p:nvSpPr>
          <p:cNvPr id="6" name="Text Placeholder 5"/>
          <p:cNvSpPr>
            <a:spLocks noGrp="1"/>
          </p:cNvSpPr>
          <p:nvPr>
            <p:ph type="body" idx="1"/>
          </p:nvPr>
        </p:nvSpPr>
        <p:spPr/>
        <p:txBody>
          <a:bodyPr/>
          <a:lstStyle/>
          <a:p>
            <a:r>
              <a:rPr lang="en-GB" dirty="0" smtClean="0"/>
              <a:t>Identifying strengths and weaknesses</a:t>
            </a: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Issues to consider</a:t>
            </a:r>
            <a:endParaRPr lang="en-GB" dirty="0"/>
          </a:p>
        </p:txBody>
      </p:sp>
      <p:sp>
        <p:nvSpPr>
          <p:cNvPr id="5" name="Content Placeholder 4"/>
          <p:cNvSpPr>
            <a:spLocks noGrp="1"/>
          </p:cNvSpPr>
          <p:nvPr>
            <p:ph sz="quarter" idx="1"/>
          </p:nvPr>
        </p:nvSpPr>
        <p:spPr/>
        <p:txBody>
          <a:bodyPr/>
          <a:lstStyle/>
          <a:p>
            <a:r>
              <a:rPr lang="en-GB" dirty="0" smtClean="0"/>
              <a:t>Consider the feedback examples provided.</a:t>
            </a:r>
          </a:p>
          <a:p>
            <a:r>
              <a:rPr lang="en-GB" dirty="0" smtClean="0"/>
              <a:t>What mark do you think each represents?</a:t>
            </a:r>
          </a:p>
          <a:p>
            <a:r>
              <a:rPr lang="en-GB" dirty="0" smtClean="0"/>
              <a:t>What areas are highlighted as needing improvement?</a:t>
            </a:r>
          </a:p>
          <a:p>
            <a:r>
              <a:rPr lang="en-GB" u="sng" dirty="0" smtClean="0"/>
              <a:t>What</a:t>
            </a:r>
            <a:r>
              <a:rPr lang="en-GB" dirty="0" smtClean="0"/>
              <a:t> would you change in future work?</a:t>
            </a:r>
          </a:p>
          <a:p>
            <a:r>
              <a:rPr lang="en-GB" u="sng" dirty="0" smtClean="0"/>
              <a:t>How</a:t>
            </a:r>
            <a:r>
              <a:rPr lang="en-GB" dirty="0" smtClean="0"/>
              <a:t> would you change something in future work?</a:t>
            </a: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Feedback example 1</a:t>
            </a:r>
            <a:endParaRPr lang="en-GB" dirty="0"/>
          </a:p>
        </p:txBody>
      </p:sp>
      <p:sp>
        <p:nvSpPr>
          <p:cNvPr id="5" name="Content Placeholder 4"/>
          <p:cNvSpPr>
            <a:spLocks noGrp="1"/>
          </p:cNvSpPr>
          <p:nvPr>
            <p:ph sz="quarter" idx="1"/>
          </p:nvPr>
        </p:nvSpPr>
        <p:spPr>
          <a:xfrm>
            <a:off x="301752" y="1527048"/>
            <a:ext cx="8503920" cy="5330952"/>
          </a:xfrm>
        </p:spPr>
        <p:txBody>
          <a:bodyPr>
            <a:normAutofit fontScale="70000" lnSpcReduction="20000"/>
          </a:bodyPr>
          <a:lstStyle/>
          <a:p>
            <a:r>
              <a:rPr lang="en-GB" dirty="0" smtClean="0"/>
              <a:t>This is a satisfactory piece of work overall. You make several good points and you provide your opinion clearly and succinctly. You concentrated very well on discussing the text in the gobbet pieces.</a:t>
            </a:r>
          </a:p>
          <a:p>
            <a:r>
              <a:rPr lang="en-GB" dirty="0" smtClean="0"/>
              <a:t>However, there are some weaknesses in this piece that you need to address in future work. Firstly, you should provide more references; essentially every piece of information in your piece of work needs to be referenced. You have clearly read on the gobbets and the author, so why not showcase the reading that you have done? Secondly, you should engage more with modern scholarship; modern scholarship can provide you with information and opinions beyond what you can easily access on your own. Thirdly, you should research the subject more carefully to avoid mistakes and miscomprehensions (see my comments in the text). Also, and very importantly, you should avoid making educated guesses. The historian’s job is to examine the evidence and use them to build opinions and arguments. This is particularly clear in your presentation of the author and secondary literature pieces, where you do not provide evidence or appear to research the subject critically. Lastly, you should proofread your work more carefully to avoid mistakes and typos. A well-proofread piece of work appears much more professional than one with mistakes. Also, you should always include a bibliography with your academic work.</a:t>
            </a:r>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Feedback example 1</a:t>
            </a:r>
            <a:endParaRPr lang="en-GB" dirty="0"/>
          </a:p>
        </p:txBody>
      </p:sp>
      <p:sp>
        <p:nvSpPr>
          <p:cNvPr id="5" name="Content Placeholder 4"/>
          <p:cNvSpPr>
            <a:spLocks noGrp="1"/>
          </p:cNvSpPr>
          <p:nvPr>
            <p:ph sz="quarter" idx="1"/>
          </p:nvPr>
        </p:nvSpPr>
        <p:spPr>
          <a:xfrm>
            <a:off x="301752" y="1527048"/>
            <a:ext cx="8503920" cy="5330952"/>
          </a:xfrm>
        </p:spPr>
        <p:txBody>
          <a:bodyPr>
            <a:normAutofit fontScale="70000" lnSpcReduction="20000"/>
          </a:bodyPr>
          <a:lstStyle/>
          <a:p>
            <a:r>
              <a:rPr lang="en-GB" dirty="0" smtClean="0"/>
              <a:t>This is a </a:t>
            </a:r>
            <a:r>
              <a:rPr lang="en-GB" dirty="0" smtClean="0">
                <a:solidFill>
                  <a:srgbClr val="FF0000"/>
                </a:solidFill>
              </a:rPr>
              <a:t>satisfactory</a:t>
            </a:r>
            <a:r>
              <a:rPr lang="en-GB" dirty="0" smtClean="0"/>
              <a:t> piece of work overall. You make </a:t>
            </a:r>
            <a:r>
              <a:rPr lang="en-GB" dirty="0" smtClean="0">
                <a:solidFill>
                  <a:srgbClr val="FF0000"/>
                </a:solidFill>
              </a:rPr>
              <a:t>several good points </a:t>
            </a:r>
            <a:r>
              <a:rPr lang="en-GB" dirty="0" smtClean="0"/>
              <a:t>and you </a:t>
            </a:r>
            <a:r>
              <a:rPr lang="en-GB" dirty="0" smtClean="0">
                <a:solidFill>
                  <a:srgbClr val="FF0000"/>
                </a:solidFill>
              </a:rPr>
              <a:t>provide your opinion clearly </a:t>
            </a:r>
            <a:r>
              <a:rPr lang="en-GB" dirty="0" smtClean="0"/>
              <a:t>and succinctly. You concentrated very well on </a:t>
            </a:r>
            <a:r>
              <a:rPr lang="en-GB" dirty="0" smtClean="0">
                <a:solidFill>
                  <a:srgbClr val="FF0000"/>
                </a:solidFill>
              </a:rPr>
              <a:t>discussing the text in the gobbet pieces</a:t>
            </a:r>
            <a:r>
              <a:rPr lang="en-GB" dirty="0" smtClean="0"/>
              <a:t>.</a:t>
            </a:r>
          </a:p>
          <a:p>
            <a:r>
              <a:rPr lang="en-GB" dirty="0" smtClean="0"/>
              <a:t>However, there are some weaknesses in this piece that you need to address in future work. Firstly, you should </a:t>
            </a:r>
            <a:r>
              <a:rPr lang="en-GB" dirty="0" smtClean="0">
                <a:solidFill>
                  <a:srgbClr val="FF0000"/>
                </a:solidFill>
              </a:rPr>
              <a:t>provide more references</a:t>
            </a:r>
            <a:r>
              <a:rPr lang="en-GB" dirty="0" smtClean="0"/>
              <a:t>; essentially every piece of information in your piece of work needs to be referenced. You have clearly read on the gobbets and the author, so why not showcase the reading that you have done? Secondly, you should </a:t>
            </a:r>
            <a:r>
              <a:rPr lang="en-GB" dirty="0" smtClean="0">
                <a:solidFill>
                  <a:srgbClr val="FF0000"/>
                </a:solidFill>
              </a:rPr>
              <a:t>engage more with modern scholarship</a:t>
            </a:r>
            <a:r>
              <a:rPr lang="en-GB" dirty="0" smtClean="0"/>
              <a:t>; modern scholarship can provide you with information and opinions beyond what you can easily access on your own. Thirdly, you should </a:t>
            </a:r>
            <a:r>
              <a:rPr lang="en-GB" dirty="0" smtClean="0">
                <a:solidFill>
                  <a:srgbClr val="FF0000"/>
                </a:solidFill>
              </a:rPr>
              <a:t>research the subject more carefully to avoid mistakes </a:t>
            </a:r>
            <a:r>
              <a:rPr lang="en-GB" dirty="0" smtClean="0"/>
              <a:t>and miscomprehensions (see my comments in the text). Also, and very importantly, you should </a:t>
            </a:r>
            <a:r>
              <a:rPr lang="en-GB" dirty="0" smtClean="0">
                <a:solidFill>
                  <a:srgbClr val="FF0000"/>
                </a:solidFill>
              </a:rPr>
              <a:t>avoid making educated guesses</a:t>
            </a:r>
            <a:r>
              <a:rPr lang="en-GB" dirty="0" smtClean="0"/>
              <a:t>. The historian’s job is to examine the evidence and use them to build opinions and arguments. This is particularly clear in your presentation of the author and secondary literature pieces, where you do not provide evidence or appear to research the subject critically. Lastly, you should </a:t>
            </a:r>
            <a:r>
              <a:rPr lang="en-GB" dirty="0" smtClean="0">
                <a:solidFill>
                  <a:srgbClr val="FF0000"/>
                </a:solidFill>
              </a:rPr>
              <a:t>proofread your work more carefully </a:t>
            </a:r>
            <a:r>
              <a:rPr lang="en-GB" dirty="0" smtClean="0"/>
              <a:t>to avoid mistakes and typos. A well-proofread piece of work appears much more professional than one with mistakes. Also, you should always include a bibliography with your academic work.</a:t>
            </a: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Feedback Example 2</a:t>
            </a:r>
            <a:endParaRPr lang="en-GB" dirty="0"/>
          </a:p>
        </p:txBody>
      </p:sp>
      <p:sp>
        <p:nvSpPr>
          <p:cNvPr id="3" name="Content Placeholder 2"/>
          <p:cNvSpPr>
            <a:spLocks noGrp="1"/>
          </p:cNvSpPr>
          <p:nvPr>
            <p:ph sz="quarter" idx="1"/>
          </p:nvPr>
        </p:nvSpPr>
        <p:spPr/>
        <p:txBody>
          <a:bodyPr>
            <a:normAutofit fontScale="85000" lnSpcReduction="20000"/>
          </a:bodyPr>
          <a:lstStyle/>
          <a:p>
            <a:pPr marL="0" indent="0">
              <a:buNone/>
            </a:pPr>
            <a:r>
              <a:rPr lang="en-GB" dirty="0" smtClean="0"/>
              <a:t>This is an excellent piece of work. You discussed the gobbet well and in detail and your engagement and comparison</a:t>
            </a:r>
          </a:p>
          <a:p>
            <a:pPr marL="0" indent="0">
              <a:buNone/>
            </a:pPr>
            <a:r>
              <a:rPr lang="en-GB" dirty="0" smtClean="0"/>
              <a:t>with other ancient sources and evidence was good and fruitful. Also, your structure supported your argument well and</a:t>
            </a:r>
          </a:p>
          <a:p>
            <a:pPr marL="0" indent="0">
              <a:buNone/>
            </a:pPr>
            <a:r>
              <a:rPr lang="en-GB" dirty="0" smtClean="0"/>
              <a:t>your engagement and criticism of modern scholarship was very good. Further, you make several good points.</a:t>
            </a:r>
          </a:p>
          <a:p>
            <a:pPr marL="0" indent="0">
              <a:buNone/>
            </a:pPr>
            <a:r>
              <a:rPr lang="en-GB" dirty="0" smtClean="0"/>
              <a:t>However, there are some weaknesses in this piece that you need to address in future work. Firstly, you should provide</a:t>
            </a:r>
          </a:p>
          <a:p>
            <a:pPr marL="0" indent="0">
              <a:buNone/>
            </a:pPr>
            <a:r>
              <a:rPr lang="en-GB" dirty="0" smtClean="0"/>
              <a:t>more references; essentially every piece of information in your piece of work needs to be referenced. Secondly, you should</a:t>
            </a:r>
          </a:p>
          <a:p>
            <a:pPr marL="0" indent="0">
              <a:buNone/>
            </a:pPr>
            <a:r>
              <a:rPr lang="en-GB" dirty="0" smtClean="0"/>
              <a:t>take greater care of the format of your bibliography; please consult your student handbook for instructions on the</a:t>
            </a:r>
          </a:p>
          <a:p>
            <a:pPr marL="0" indent="0">
              <a:buNone/>
            </a:pPr>
            <a:r>
              <a:rPr lang="en-GB" dirty="0" smtClean="0"/>
              <a:t>acceptable scholarly format for bibliographical entries.</a:t>
            </a: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Feedback Example 2</a:t>
            </a:r>
            <a:endParaRPr lang="en-GB" dirty="0"/>
          </a:p>
        </p:txBody>
      </p:sp>
      <p:sp>
        <p:nvSpPr>
          <p:cNvPr id="3" name="Content Placeholder 2"/>
          <p:cNvSpPr>
            <a:spLocks noGrp="1"/>
          </p:cNvSpPr>
          <p:nvPr>
            <p:ph sz="quarter" idx="1"/>
          </p:nvPr>
        </p:nvSpPr>
        <p:spPr/>
        <p:txBody>
          <a:bodyPr>
            <a:normAutofit fontScale="85000" lnSpcReduction="10000"/>
          </a:bodyPr>
          <a:lstStyle/>
          <a:p>
            <a:r>
              <a:rPr lang="en-GB" dirty="0" smtClean="0"/>
              <a:t>This is an </a:t>
            </a:r>
            <a:r>
              <a:rPr lang="en-GB" dirty="0" smtClean="0">
                <a:solidFill>
                  <a:srgbClr val="FF0000"/>
                </a:solidFill>
              </a:rPr>
              <a:t>excellent</a:t>
            </a:r>
            <a:r>
              <a:rPr lang="en-GB" dirty="0" smtClean="0"/>
              <a:t> piece of work. You </a:t>
            </a:r>
            <a:r>
              <a:rPr lang="en-GB" dirty="0" smtClean="0">
                <a:solidFill>
                  <a:srgbClr val="FF0000"/>
                </a:solidFill>
              </a:rPr>
              <a:t>discussed the gobbet well and in detail</a:t>
            </a:r>
            <a:r>
              <a:rPr lang="en-GB" dirty="0" smtClean="0"/>
              <a:t> and your </a:t>
            </a:r>
            <a:r>
              <a:rPr lang="en-GB" dirty="0" smtClean="0">
                <a:solidFill>
                  <a:srgbClr val="FF0000"/>
                </a:solidFill>
              </a:rPr>
              <a:t>engagement and comparison with other ancient sources</a:t>
            </a:r>
            <a:r>
              <a:rPr lang="en-GB" dirty="0" smtClean="0"/>
              <a:t> and evidence was good and fruitful. Also, your </a:t>
            </a:r>
            <a:r>
              <a:rPr lang="en-GB" dirty="0" smtClean="0">
                <a:solidFill>
                  <a:srgbClr val="FF0000"/>
                </a:solidFill>
              </a:rPr>
              <a:t>structure supported your argument well </a:t>
            </a:r>
            <a:r>
              <a:rPr lang="en-GB" dirty="0" smtClean="0"/>
              <a:t>and your </a:t>
            </a:r>
            <a:r>
              <a:rPr lang="en-GB" dirty="0" smtClean="0">
                <a:solidFill>
                  <a:srgbClr val="FF0000"/>
                </a:solidFill>
              </a:rPr>
              <a:t>engagement and criticism of modern scholarship </a:t>
            </a:r>
            <a:r>
              <a:rPr lang="en-GB" dirty="0" smtClean="0"/>
              <a:t>was very good. Further, you make several good points.</a:t>
            </a:r>
          </a:p>
          <a:p>
            <a:r>
              <a:rPr lang="en-GB" dirty="0" smtClean="0"/>
              <a:t>However, there are some weaknesses in this piece that you need to address in future work. Firstly, you should provide </a:t>
            </a:r>
            <a:r>
              <a:rPr lang="en-GB" dirty="0" smtClean="0">
                <a:solidFill>
                  <a:srgbClr val="FF0000"/>
                </a:solidFill>
              </a:rPr>
              <a:t>more references</a:t>
            </a:r>
            <a:r>
              <a:rPr lang="en-GB" dirty="0" smtClean="0"/>
              <a:t>; essentially every piece of information in your piece of work needs to be referenced. Secondly, you should take greater care of the </a:t>
            </a:r>
            <a:r>
              <a:rPr lang="en-GB" dirty="0" smtClean="0">
                <a:solidFill>
                  <a:srgbClr val="FF0000"/>
                </a:solidFill>
              </a:rPr>
              <a:t>format of your bibliography</a:t>
            </a:r>
            <a:r>
              <a:rPr lang="en-GB" dirty="0" smtClean="0"/>
              <a:t>; please consult your student handbook for instructions on the acceptable scholarly format for bibliographical entries.</a:t>
            </a:r>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Feedback Example 3</a:t>
            </a:r>
            <a:endParaRPr lang="en-GB" dirty="0"/>
          </a:p>
        </p:txBody>
      </p:sp>
      <p:sp>
        <p:nvSpPr>
          <p:cNvPr id="3" name="Content Placeholder 2"/>
          <p:cNvSpPr>
            <a:spLocks noGrp="1"/>
          </p:cNvSpPr>
          <p:nvPr>
            <p:ph sz="quarter" idx="1"/>
          </p:nvPr>
        </p:nvSpPr>
        <p:spPr>
          <a:xfrm>
            <a:off x="301752" y="1527048"/>
            <a:ext cx="8503920" cy="5142312"/>
          </a:xfrm>
        </p:spPr>
        <p:txBody>
          <a:bodyPr>
            <a:normAutofit fontScale="70000" lnSpcReduction="20000"/>
          </a:bodyPr>
          <a:lstStyle/>
          <a:p>
            <a:r>
              <a:rPr lang="en-GB" dirty="0" smtClean="0"/>
              <a:t>This is an acceptable piece of work. You make several good points. However, there are some weaknesses in this piece that you need to address in future work. Firstly, you should provide more references; essentially every piece of information in your piece of work needs to be referenced. There is not a single reference in your work, not even when quoting; this is unacceptable. Secondly, you should engage more with the gobbet and discuss the specifics of the passage rather than merely the general issues touched in it. Also, you should engage more critically with the ancient sources, particularly in relation to their biases and problems. Further, you should engage more with the ancient sources beyond the gobbet. The best supporting evidence for any argument comes from other ancient evidence. Very importantly, you should engage more with modern scholarship; modern scholarship can provide you with information and opinions beyond what you can easily access on your own. Additionally, you should research the subject more carefully to avoid mistakes and miscomprehensions (see my comments in the text). Lastly, you should endeavour to make the structure of your overall argument stronger. You are flitting from point to point, often repeating yourself, which weakens your argument. The individual points in an argument must flow from one another, so that a coherent picture is conveyed to the reader.</a:t>
            </a:r>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Feedback Example 3</a:t>
            </a:r>
            <a:endParaRPr lang="en-GB" dirty="0"/>
          </a:p>
        </p:txBody>
      </p:sp>
      <p:sp>
        <p:nvSpPr>
          <p:cNvPr id="3" name="Content Placeholder 2"/>
          <p:cNvSpPr>
            <a:spLocks noGrp="1"/>
          </p:cNvSpPr>
          <p:nvPr>
            <p:ph sz="quarter" idx="1"/>
          </p:nvPr>
        </p:nvSpPr>
        <p:spPr>
          <a:xfrm>
            <a:off x="301752" y="1527048"/>
            <a:ext cx="8503920" cy="5142312"/>
          </a:xfrm>
        </p:spPr>
        <p:txBody>
          <a:bodyPr>
            <a:normAutofit fontScale="70000" lnSpcReduction="20000"/>
          </a:bodyPr>
          <a:lstStyle/>
          <a:p>
            <a:r>
              <a:rPr lang="en-GB" dirty="0" smtClean="0"/>
              <a:t>This is an </a:t>
            </a:r>
            <a:r>
              <a:rPr lang="en-GB" dirty="0" smtClean="0">
                <a:solidFill>
                  <a:srgbClr val="FF0000"/>
                </a:solidFill>
              </a:rPr>
              <a:t>acceptable</a:t>
            </a:r>
            <a:r>
              <a:rPr lang="en-GB" dirty="0" smtClean="0"/>
              <a:t> piece of work. You make </a:t>
            </a:r>
            <a:r>
              <a:rPr lang="en-GB" dirty="0" smtClean="0">
                <a:solidFill>
                  <a:srgbClr val="FF0000"/>
                </a:solidFill>
              </a:rPr>
              <a:t>several good point</a:t>
            </a:r>
            <a:r>
              <a:rPr lang="en-GB" dirty="0" smtClean="0"/>
              <a:t>s. However, there are some weaknesses in this piece that you need to address in future work. Firstly, you should </a:t>
            </a:r>
            <a:r>
              <a:rPr lang="en-GB" dirty="0" smtClean="0">
                <a:solidFill>
                  <a:srgbClr val="FF0000"/>
                </a:solidFill>
              </a:rPr>
              <a:t>provide more references</a:t>
            </a:r>
            <a:r>
              <a:rPr lang="en-GB" dirty="0" smtClean="0"/>
              <a:t>; essentially every piece of information in your piece of work needs to be referenced. There is </a:t>
            </a:r>
            <a:r>
              <a:rPr lang="en-GB" dirty="0" smtClean="0">
                <a:solidFill>
                  <a:srgbClr val="FF0000"/>
                </a:solidFill>
              </a:rPr>
              <a:t>not a single reference in your work</a:t>
            </a:r>
            <a:r>
              <a:rPr lang="en-GB" dirty="0" smtClean="0"/>
              <a:t>, not even when quoting; this is unacceptable. Secondly, you should </a:t>
            </a:r>
            <a:r>
              <a:rPr lang="en-GB" dirty="0" smtClean="0">
                <a:solidFill>
                  <a:srgbClr val="FF0000"/>
                </a:solidFill>
              </a:rPr>
              <a:t>engage more with the gobbet </a:t>
            </a:r>
            <a:r>
              <a:rPr lang="en-GB" dirty="0" smtClean="0"/>
              <a:t>and </a:t>
            </a:r>
            <a:r>
              <a:rPr lang="en-GB" dirty="0" smtClean="0">
                <a:solidFill>
                  <a:srgbClr val="FF0000"/>
                </a:solidFill>
              </a:rPr>
              <a:t>discuss the specifics of the passage </a:t>
            </a:r>
            <a:r>
              <a:rPr lang="en-GB" dirty="0" smtClean="0"/>
              <a:t>rather than merely the general issues touched in it. Also, you should </a:t>
            </a:r>
            <a:r>
              <a:rPr lang="en-GB" dirty="0" smtClean="0">
                <a:solidFill>
                  <a:srgbClr val="FF0000"/>
                </a:solidFill>
              </a:rPr>
              <a:t>engage more critically with the ancient sources,</a:t>
            </a:r>
            <a:r>
              <a:rPr lang="en-GB" dirty="0" smtClean="0"/>
              <a:t> particularly in relation to their biases and problems. Further, you should </a:t>
            </a:r>
            <a:r>
              <a:rPr lang="en-GB" dirty="0" smtClean="0">
                <a:solidFill>
                  <a:srgbClr val="FF0000"/>
                </a:solidFill>
              </a:rPr>
              <a:t>engage more with the ancient sources beyond the gobbet</a:t>
            </a:r>
            <a:r>
              <a:rPr lang="en-GB" dirty="0" smtClean="0"/>
              <a:t>. The best supporting evidence for any argument comes from other ancient evidence. Very importantly, you should </a:t>
            </a:r>
            <a:r>
              <a:rPr lang="en-GB" dirty="0" smtClean="0">
                <a:solidFill>
                  <a:srgbClr val="FF0000"/>
                </a:solidFill>
              </a:rPr>
              <a:t>engage more with modern scholarship</a:t>
            </a:r>
            <a:r>
              <a:rPr lang="en-GB" dirty="0" smtClean="0"/>
              <a:t>; modern scholarship can provide you with information and opinions beyond what you can easily access on your own. Additionally, you should </a:t>
            </a:r>
            <a:r>
              <a:rPr lang="en-GB" dirty="0" smtClean="0">
                <a:solidFill>
                  <a:srgbClr val="FF0000"/>
                </a:solidFill>
              </a:rPr>
              <a:t>research the subject more carefully to avoid mistakes</a:t>
            </a:r>
            <a:r>
              <a:rPr lang="en-GB" dirty="0" smtClean="0"/>
              <a:t> and miscomprehensions (see my comments in the text). Lastly, you should </a:t>
            </a:r>
            <a:r>
              <a:rPr lang="en-GB" dirty="0" smtClean="0">
                <a:solidFill>
                  <a:srgbClr val="FF0000"/>
                </a:solidFill>
              </a:rPr>
              <a:t>endeavour to make the structure of your overall argument stronger</a:t>
            </a:r>
            <a:r>
              <a:rPr lang="en-GB" dirty="0" smtClean="0"/>
              <a:t>. You are flitting from point to point, often repeating yourself, which weakens your argument. The individual points in an argument must flow from one another, so that a coherent picture is conveyed to the reader.</a:t>
            </a:r>
            <a:endParaRPr lang="en-GB" dirty="0"/>
          </a:p>
        </p:txBody>
      </p:sp>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Civic">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Civic</Template>
  <TotalTime>225</TotalTime>
  <Words>1702</Words>
  <Application>Microsoft Office PowerPoint</Application>
  <PresentationFormat>On-screen Show (4:3)</PresentationFormat>
  <Paragraphs>63</Paragraphs>
  <Slides>17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Georgia</vt:lpstr>
      <vt:lpstr>Wingdings</vt:lpstr>
      <vt:lpstr>Wingdings 2</vt:lpstr>
      <vt:lpstr>Civic</vt:lpstr>
      <vt:lpstr>HUSK4001 for Classics</vt:lpstr>
      <vt:lpstr>What is Feedback?</vt:lpstr>
      <vt:lpstr>Mark vs Feedback</vt:lpstr>
      <vt:lpstr>The Biggest mistake of them all</vt:lpstr>
      <vt:lpstr>Understanding the marking criteria</vt:lpstr>
      <vt:lpstr>Why are marking criteria important?</vt:lpstr>
      <vt:lpstr>From theory to practice</vt:lpstr>
      <vt:lpstr>But can I be better?</vt:lpstr>
      <vt:lpstr>Reading the feedback</vt:lpstr>
      <vt:lpstr>Reading feedback </vt:lpstr>
      <vt:lpstr>Issues to consider</vt:lpstr>
      <vt:lpstr>Feedback example 1</vt:lpstr>
      <vt:lpstr>Feedback example 1</vt:lpstr>
      <vt:lpstr>Feedback Example 2</vt:lpstr>
      <vt:lpstr>Feedback Example 2</vt:lpstr>
      <vt:lpstr>Feedback Example 3</vt:lpstr>
      <vt:lpstr>Feedback Example 3</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Tools and Notions: Academic Skills for Classics, Classical Studies and Ancient History</dc:title>
  <dc:creator>Errietta Bissa</dc:creator>
  <cp:lastModifiedBy>Errietta Bissa</cp:lastModifiedBy>
  <cp:revision>66</cp:revision>
  <dcterms:created xsi:type="dcterms:W3CDTF">2010-10-12T09:17:52Z</dcterms:created>
  <dcterms:modified xsi:type="dcterms:W3CDTF">2018-04-24T14:46:55Z</dcterms:modified>
</cp:coreProperties>
</file>