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76" r:id="rId2"/>
    <p:sldId id="284" r:id="rId3"/>
    <p:sldId id="285" r:id="rId4"/>
    <p:sldId id="286" r:id="rId5"/>
    <p:sldId id="283" r:id="rId6"/>
    <p:sldId id="277" r:id="rId7"/>
    <p:sldId id="278" r:id="rId8"/>
    <p:sldId id="279" r:id="rId9"/>
    <p:sldId id="280" r:id="rId10"/>
    <p:sldId id="281" r:id="rId11"/>
    <p:sldId id="282" r:id="rId12"/>
    <p:sldId id="288" r:id="rId13"/>
    <p:sldId id="287" r:id="rId14"/>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410" autoAdjust="0"/>
    <p:restoredTop sz="94660"/>
  </p:normalViewPr>
  <p:slideViewPr>
    <p:cSldViewPr snapToGrid="0">
      <p:cViewPr varScale="1">
        <p:scale>
          <a:sx n="69" d="100"/>
          <a:sy n="69" d="100"/>
        </p:scale>
        <p:origin x="7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rgbClr val="262626"/>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11/16/2019</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2D3E9E-A95C-48F2-B4BF-A71542E0BE9A}" type="datetimeFigureOut">
              <a:rPr lang="en-US" dirty="0"/>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2952B5-7A2F-4CC8-B7CE-9234E21C2837}" type="datetimeFigureOut">
              <a:rPr lang="en-US" dirty="0"/>
              <a:t>11/16/2019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1DA07A-9201-4B4B-BAF2-015AFA30F520}" type="datetimeFigureOut">
              <a:rPr lang="en-US" dirty="0"/>
              <a:t>11/16/2019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D7E00A-486F-4252-8B1D-E32645521F49}" type="datetimeFigureOut">
              <a:rPr lang="en-US" dirty="0"/>
              <a:t>11/16/2019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11/16/2019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11/16/2019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11/16/2019</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4E5243-F52A-4D37-9694-EB26C6C31910}" type="datetimeFigureOut">
              <a:rPr lang="en-US" dirty="0"/>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77B6E1-634A-48DC-9E8B-D894023267EF}" type="datetimeFigureOut">
              <a:rPr lang="en-US" dirty="0"/>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11/16/2019</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www.youtube.com/watch?v=rxheqj2Su9A"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obttv41D9AI" TargetMode="External"/><Relationship Id="rId2" Type="http://schemas.openxmlformats.org/officeDocument/2006/relationships/hyperlink" Target="https://www.youtube.com/watch?v=KEC3PCquBN" TargetMode="External"/><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s://serve360.marriott.co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erve360.marriott.com/wp-content/uploads/2019/10/Serve-360-goals-page-tabloid_2-updated-20180916-English.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s://serve360.marriott.com/nurtur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https://serve360.marriott.com/sustai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hyperlink" Target="https://serve360.marriott.com/empower/"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hyperlink" Target="https://serve360.marriott.com/welcom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newagebd.net/article/70886/marriot-to-open-7-luxury-hotels-in-bangladesh-in-next-5-year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Personnel Resourcing and Development</a:t>
            </a:r>
          </a:p>
        </p:txBody>
      </p:sp>
      <p:sp>
        <p:nvSpPr>
          <p:cNvPr id="3" name="Subtitle 2"/>
          <p:cNvSpPr>
            <a:spLocks noGrp="1"/>
          </p:cNvSpPr>
          <p:nvPr>
            <p:ph type="subTitle" idx="1"/>
          </p:nvPr>
        </p:nvSpPr>
        <p:spPr>
          <a:xfrm>
            <a:off x="603504" y="4589431"/>
            <a:ext cx="9228201" cy="1074251"/>
          </a:xfrm>
        </p:spPr>
        <p:txBody>
          <a:bodyPr>
            <a:normAutofit lnSpcReduction="10000"/>
          </a:bodyPr>
          <a:lstStyle/>
          <a:p>
            <a:r>
              <a:rPr lang="en-GB" dirty="0"/>
              <a:t>Level 5 IHM Lecture </a:t>
            </a:r>
            <a:r>
              <a:rPr lang="en-GB" dirty="0" smtClean="0"/>
              <a:t>4</a:t>
            </a:r>
            <a:endParaRPr lang="en-GB" dirty="0"/>
          </a:p>
          <a:p>
            <a:r>
              <a:rPr lang="en-GB" dirty="0"/>
              <a:t>Samantha Birdsell </a:t>
            </a:r>
          </a:p>
          <a:p>
            <a:endParaRPr lang="en-GB" dirty="0"/>
          </a:p>
        </p:txBody>
      </p:sp>
    </p:spTree>
    <p:extLst>
      <p:ext uri="{BB962C8B-B14F-4D97-AF65-F5344CB8AC3E}">
        <p14:creationId xmlns:p14="http://schemas.microsoft.com/office/powerpoint/2010/main" val="6895235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we do Business…</a:t>
            </a:r>
            <a:endParaRPr lang="en-GB" dirty="0"/>
          </a:p>
        </p:txBody>
      </p:sp>
      <p:sp>
        <p:nvSpPr>
          <p:cNvPr id="3" name="Content Placeholder 2"/>
          <p:cNvSpPr>
            <a:spLocks noGrp="1"/>
          </p:cNvSpPr>
          <p:nvPr>
            <p:ph idx="1"/>
          </p:nvPr>
        </p:nvSpPr>
        <p:spPr>
          <a:xfrm>
            <a:off x="1258547" y="1976582"/>
            <a:ext cx="10753725" cy="2711392"/>
          </a:xfrm>
        </p:spPr>
        <p:txBody>
          <a:bodyPr/>
          <a:lstStyle/>
          <a:p>
            <a:r>
              <a:rPr lang="en-GB" sz="4800" dirty="0" smtClean="0"/>
              <a:t>IS Important as the  Business we do…..</a:t>
            </a:r>
          </a:p>
          <a:p>
            <a:endParaRPr lang="en-GB" dirty="0"/>
          </a:p>
          <a:p>
            <a:r>
              <a:rPr lang="en-GB" dirty="0" smtClean="0"/>
              <a:t>Acting with Integrity…..</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43610" y="2917535"/>
            <a:ext cx="4411953" cy="3150755"/>
          </a:xfrm>
          <a:prstGeom prst="rect">
            <a:avLst/>
          </a:prstGeom>
        </p:spPr>
      </p:pic>
    </p:spTree>
    <p:extLst>
      <p:ext uri="{BB962C8B-B14F-4D97-AF65-F5344CB8AC3E}">
        <p14:creationId xmlns:p14="http://schemas.microsoft.com/office/powerpoint/2010/main" val="2331650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Spirit to Serve </a:t>
            </a:r>
            <a:endParaRPr lang="en-GB" dirty="0"/>
          </a:p>
        </p:txBody>
      </p:sp>
      <p:sp>
        <p:nvSpPr>
          <p:cNvPr id="3" name="Content Placeholder 2"/>
          <p:cNvSpPr>
            <a:spLocks noGrp="1"/>
          </p:cNvSpPr>
          <p:nvPr>
            <p:ph idx="1"/>
          </p:nvPr>
        </p:nvSpPr>
        <p:spPr>
          <a:xfrm>
            <a:off x="676656" y="2011680"/>
            <a:ext cx="10753725" cy="1378065"/>
          </a:xfrm>
        </p:spPr>
        <p:txBody>
          <a:bodyPr/>
          <a:lstStyle/>
          <a:p>
            <a:r>
              <a:rPr lang="en-GB" dirty="0">
                <a:hlinkClick r:id="rId2"/>
              </a:rPr>
              <a:t>https://</a:t>
            </a:r>
            <a:r>
              <a:rPr lang="en-GB" dirty="0" smtClean="0">
                <a:hlinkClick r:id="rId2"/>
              </a:rPr>
              <a:t>www.youtube.com/watch?v=rxheqj2Su9A</a:t>
            </a:r>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8682" y="3102263"/>
            <a:ext cx="4723390" cy="2966027"/>
          </a:xfrm>
          <a:prstGeom prst="rect">
            <a:avLst/>
          </a:prstGeom>
        </p:spPr>
      </p:pic>
    </p:spTree>
    <p:extLst>
      <p:ext uri="{BB962C8B-B14F-4D97-AF65-F5344CB8AC3E}">
        <p14:creationId xmlns:p14="http://schemas.microsoft.com/office/powerpoint/2010/main" val="32263533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Spirit to Serve – India &amp; Goa</a:t>
            </a:r>
            <a:endParaRPr lang="en-GB" dirty="0"/>
          </a:p>
        </p:txBody>
      </p:sp>
      <p:sp>
        <p:nvSpPr>
          <p:cNvPr id="3" name="Content Placeholder 2"/>
          <p:cNvSpPr>
            <a:spLocks noGrp="1"/>
          </p:cNvSpPr>
          <p:nvPr>
            <p:ph idx="1"/>
          </p:nvPr>
        </p:nvSpPr>
        <p:spPr>
          <a:xfrm>
            <a:off x="676656" y="2011681"/>
            <a:ext cx="10753725" cy="2098502"/>
          </a:xfrm>
        </p:spPr>
        <p:txBody>
          <a:bodyPr/>
          <a:lstStyle/>
          <a:p>
            <a:r>
              <a:rPr lang="en-GB" dirty="0">
                <a:hlinkClick r:id="rId2"/>
              </a:rPr>
              <a:t>https://</a:t>
            </a:r>
            <a:r>
              <a:rPr lang="en-GB" dirty="0" smtClean="0">
                <a:hlinkClick r:id="rId2"/>
              </a:rPr>
              <a:t>www.youtube.com/watch?v=KEC3PCquBN</a:t>
            </a:r>
            <a:endParaRPr lang="en-GB" dirty="0" smtClean="0"/>
          </a:p>
          <a:p>
            <a:endParaRPr lang="en-GB" dirty="0"/>
          </a:p>
          <a:p>
            <a:r>
              <a:rPr lang="en-GB" dirty="0">
                <a:hlinkClick r:id="rId3"/>
              </a:rPr>
              <a:t>https://</a:t>
            </a:r>
            <a:r>
              <a:rPr lang="en-GB" dirty="0" smtClean="0">
                <a:hlinkClick r:id="rId3"/>
              </a:rPr>
              <a:t>www.youtube.com/watch?v=obttv41D9AI</a:t>
            </a:r>
            <a:endParaRPr lang="en-GB" dirty="0" smtClean="0"/>
          </a:p>
          <a:p>
            <a:endParaRPr lang="en-GB" dirty="0" smtClean="0"/>
          </a:p>
          <a:p>
            <a:endParaRPr lang="en-GB" dirty="0"/>
          </a:p>
        </p:txBody>
      </p:sp>
      <p:sp>
        <p:nvSpPr>
          <p:cNvPr id="4" name="AutoShape 2" descr="Image result for india image"/>
          <p:cNvSpPr>
            <a:spLocks noChangeAspect="1" noChangeArrowheads="1"/>
          </p:cNvSpPr>
          <p:nvPr/>
        </p:nvSpPr>
        <p:spPr bwMode="auto">
          <a:xfrm>
            <a:off x="63500" y="-661988"/>
            <a:ext cx="2847975" cy="13811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india image"/>
          <p:cNvSpPr>
            <a:spLocks noChangeAspect="1" noChangeArrowheads="1"/>
          </p:cNvSpPr>
          <p:nvPr/>
        </p:nvSpPr>
        <p:spPr bwMode="auto">
          <a:xfrm>
            <a:off x="215900" y="-509588"/>
            <a:ext cx="2847975" cy="13811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22764" y="3894859"/>
            <a:ext cx="3435927" cy="217170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72205" y="3297874"/>
            <a:ext cx="3857625" cy="2939761"/>
          </a:xfrm>
          <a:prstGeom prst="rect">
            <a:avLst/>
          </a:prstGeom>
        </p:spPr>
      </p:pic>
    </p:spTree>
    <p:extLst>
      <p:ext uri="{BB962C8B-B14F-4D97-AF65-F5344CB8AC3E}">
        <p14:creationId xmlns:p14="http://schemas.microsoft.com/office/powerpoint/2010/main" val="7538079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436" y="499533"/>
            <a:ext cx="11217563" cy="1658198"/>
          </a:xfrm>
        </p:spPr>
        <p:txBody>
          <a:bodyPr/>
          <a:lstStyle/>
          <a:p>
            <a:r>
              <a:rPr lang="en-GB" dirty="0" smtClean="0"/>
              <a:t>Marriott International</a:t>
            </a:r>
            <a:br>
              <a:rPr lang="en-GB" dirty="0" smtClean="0"/>
            </a:br>
            <a:r>
              <a:rPr lang="en-GB" dirty="0" smtClean="0"/>
              <a:t>Serve 360</a:t>
            </a:r>
            <a:endParaRPr lang="en-GB" dirty="0"/>
          </a:p>
        </p:txBody>
      </p:sp>
      <p:sp>
        <p:nvSpPr>
          <p:cNvPr id="3" name="Content Placeholder 2"/>
          <p:cNvSpPr>
            <a:spLocks noGrp="1"/>
          </p:cNvSpPr>
          <p:nvPr>
            <p:ph idx="1"/>
          </p:nvPr>
        </p:nvSpPr>
        <p:spPr>
          <a:xfrm>
            <a:off x="676656" y="2576945"/>
            <a:ext cx="10753725" cy="3084945"/>
          </a:xfrm>
        </p:spPr>
        <p:txBody>
          <a:bodyPr/>
          <a:lstStyle/>
          <a:p>
            <a:pPr marL="0" indent="0">
              <a:buNone/>
            </a:pPr>
            <a:r>
              <a:rPr lang="en-GB" dirty="0" smtClean="0">
                <a:hlinkClick r:id="rId2"/>
              </a:rPr>
              <a:t>https</a:t>
            </a:r>
            <a:r>
              <a:rPr lang="en-GB" dirty="0">
                <a:hlinkClick r:id="rId2"/>
              </a:rPr>
              <a:t>://serve360.marriott.com</a:t>
            </a:r>
            <a:r>
              <a:rPr lang="en-GB" dirty="0" smtClean="0">
                <a:hlinkClick r:id="rId2"/>
              </a:rPr>
              <a:t>/</a:t>
            </a:r>
            <a:endParaRPr lang="en-GB" dirty="0" smtClean="0"/>
          </a:p>
          <a:p>
            <a:endParaRPr lang="en-GB" dirty="0"/>
          </a:p>
          <a:p>
            <a:endParaRPr lang="en-GB" dirty="0" smtClean="0"/>
          </a:p>
          <a:p>
            <a:endParaRPr lang="en-GB" dirty="0"/>
          </a:p>
        </p:txBody>
      </p:sp>
      <p:sp>
        <p:nvSpPr>
          <p:cNvPr id="4" name="Rectangle 3"/>
          <p:cNvSpPr/>
          <p:nvPr/>
        </p:nvSpPr>
        <p:spPr>
          <a:xfrm>
            <a:off x="676656" y="2660073"/>
            <a:ext cx="8467344" cy="2585323"/>
          </a:xfrm>
          <a:prstGeom prst="rect">
            <a:avLst/>
          </a:prstGeom>
        </p:spPr>
        <p:txBody>
          <a:bodyPr wrap="square">
            <a:spAutoFit/>
          </a:bodyPr>
          <a:lstStyle/>
          <a:p>
            <a:endParaRPr lang="en-GB" b="1" i="1" dirty="0" smtClean="0">
              <a:solidFill>
                <a:srgbClr val="1C1C1C"/>
              </a:solidFill>
              <a:latin typeface="&amp;quot"/>
            </a:endParaRPr>
          </a:p>
          <a:p>
            <a:endParaRPr lang="en-GB" b="1" i="1" dirty="0">
              <a:solidFill>
                <a:srgbClr val="1C1C1C"/>
              </a:solidFill>
              <a:latin typeface="&amp;quot"/>
            </a:endParaRPr>
          </a:p>
          <a:p>
            <a:r>
              <a:rPr lang="en-GB" b="1" i="1" dirty="0" smtClean="0">
                <a:solidFill>
                  <a:srgbClr val="1C1C1C"/>
                </a:solidFill>
                <a:latin typeface="&amp;quot"/>
              </a:rPr>
              <a:t>“Today</a:t>
            </a:r>
            <a:r>
              <a:rPr lang="en-GB" b="1" i="1" dirty="0">
                <a:solidFill>
                  <a:srgbClr val="1C1C1C"/>
                </a:solidFill>
                <a:latin typeface="&amp;quot"/>
              </a:rPr>
              <a:t>, business plays an increasingly critical role…</a:t>
            </a:r>
          </a:p>
          <a:p>
            <a:r>
              <a:rPr lang="en-GB" b="1" i="1" dirty="0">
                <a:solidFill>
                  <a:srgbClr val="1C1C1C"/>
                </a:solidFill>
                <a:latin typeface="&amp;quot"/>
              </a:rPr>
              <a:t>in taking on our world’s most pressing social, environmental and economic issues. With our size and scale, we have a global responsibility and a unique opportunity to be a force for good. Guided by our 2025 Sustainability and Social Impact Goals, as well as the UN Sustainable Development Goals, we commit to creating positive and sustainable impact wherever we do business</a:t>
            </a:r>
            <a:r>
              <a:rPr lang="en-GB" b="1" i="1" dirty="0" smtClean="0">
                <a:solidFill>
                  <a:srgbClr val="1C1C1C"/>
                </a:solidFill>
                <a:latin typeface="&amp;quot"/>
              </a:rPr>
              <a:t>.” – Serve 360, Marriott.com</a:t>
            </a:r>
            <a:endParaRPr lang="en-GB" b="1" i="1" u="none" strike="noStrike" dirty="0">
              <a:solidFill>
                <a:srgbClr val="1C1C1C"/>
              </a:solidFill>
              <a:effectLst/>
              <a:latin typeface="&amp;quot"/>
            </a:endParaRPr>
          </a:p>
        </p:txBody>
      </p:sp>
      <p:sp>
        <p:nvSpPr>
          <p:cNvPr id="5" name="AutoShape 2" descr="Image result for marriott serve 360 images"/>
          <p:cNvSpPr>
            <a:spLocks noChangeAspect="1" noChangeArrowheads="1"/>
          </p:cNvSpPr>
          <p:nvPr/>
        </p:nvSpPr>
        <p:spPr bwMode="auto">
          <a:xfrm>
            <a:off x="63500" y="-693738"/>
            <a:ext cx="2552700" cy="1447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5205" y="499533"/>
            <a:ext cx="4582103" cy="2390775"/>
          </a:xfrm>
          <a:prstGeom prst="rect">
            <a:avLst/>
          </a:prstGeom>
        </p:spPr>
      </p:pic>
    </p:spTree>
    <p:extLst>
      <p:ext uri="{BB962C8B-B14F-4D97-AF65-F5344CB8AC3E}">
        <p14:creationId xmlns:p14="http://schemas.microsoft.com/office/powerpoint/2010/main" val="3261906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Environmental Factors </a:t>
            </a:r>
            <a:r>
              <a:rPr lang="en-GB" dirty="0"/>
              <a:t>I</a:t>
            </a:r>
            <a:r>
              <a:rPr lang="en-GB" dirty="0" smtClean="0"/>
              <a:t>mpacting </a:t>
            </a:r>
            <a:r>
              <a:rPr lang="en-GB" dirty="0"/>
              <a:t>O</a:t>
            </a:r>
            <a:r>
              <a:rPr lang="en-GB" dirty="0" smtClean="0"/>
              <a:t>rganisations</a:t>
            </a:r>
            <a:endParaRPr lang="en-GB" dirty="0"/>
          </a:p>
        </p:txBody>
      </p:sp>
      <p:sp>
        <p:nvSpPr>
          <p:cNvPr id="3" name="Content Placeholder 2"/>
          <p:cNvSpPr>
            <a:spLocks noGrp="1"/>
          </p:cNvSpPr>
          <p:nvPr>
            <p:ph idx="1"/>
          </p:nvPr>
        </p:nvSpPr>
        <p:spPr>
          <a:xfrm>
            <a:off x="676656" y="2290617"/>
            <a:ext cx="10753725" cy="1034474"/>
          </a:xfrm>
        </p:spPr>
        <p:txBody>
          <a:bodyPr>
            <a:normAutofit/>
          </a:bodyPr>
          <a:lstStyle/>
          <a:p>
            <a:r>
              <a:rPr lang="en-GB" dirty="0">
                <a:hlinkClick r:id="rId2"/>
              </a:rPr>
              <a:t>http://</a:t>
            </a:r>
            <a:r>
              <a:rPr lang="en-GB" dirty="0" smtClean="0">
                <a:hlinkClick r:id="rId2"/>
              </a:rPr>
              <a:t>serve360.marriott.com/wp-content/uploads/2019/10/Serve-360-goals-page-tabloid_2-updated-20180916-English.pdf</a:t>
            </a:r>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3873" y="3237200"/>
            <a:ext cx="3505200" cy="1990725"/>
          </a:xfrm>
          <a:prstGeom prst="rect">
            <a:avLst/>
          </a:prstGeom>
        </p:spPr>
      </p:pic>
    </p:spTree>
    <p:extLst>
      <p:ext uri="{BB962C8B-B14F-4D97-AF65-F5344CB8AC3E}">
        <p14:creationId xmlns:p14="http://schemas.microsoft.com/office/powerpoint/2010/main" val="2323584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 </a:t>
            </a:r>
            <a:br>
              <a:rPr lang="en-GB" dirty="0" smtClean="0"/>
            </a:br>
            <a:r>
              <a:rPr lang="en-GB" dirty="0" smtClean="0"/>
              <a:t>Global Environmental Factors</a:t>
            </a:r>
            <a:endParaRPr lang="en-GB" dirty="0"/>
          </a:p>
        </p:txBody>
      </p:sp>
      <p:sp>
        <p:nvSpPr>
          <p:cNvPr id="3" name="Content Placeholder 2"/>
          <p:cNvSpPr>
            <a:spLocks noGrp="1"/>
          </p:cNvSpPr>
          <p:nvPr>
            <p:ph idx="1"/>
          </p:nvPr>
        </p:nvSpPr>
        <p:spPr>
          <a:xfrm>
            <a:off x="676656" y="2540000"/>
            <a:ext cx="10753725" cy="3237865"/>
          </a:xfrm>
        </p:spPr>
        <p:txBody>
          <a:bodyPr>
            <a:normAutofit fontScale="92500" lnSpcReduction="20000"/>
          </a:bodyPr>
          <a:lstStyle/>
          <a:p>
            <a:r>
              <a:rPr lang="en-GB" dirty="0" smtClean="0"/>
              <a:t>Marriott – Strong Connection with Serve 360 and Environmental Concerns</a:t>
            </a:r>
          </a:p>
          <a:p>
            <a:r>
              <a:rPr lang="en-GB" dirty="0" smtClean="0"/>
              <a:t>Sustainability as a Brand </a:t>
            </a:r>
          </a:p>
          <a:p>
            <a:r>
              <a:rPr lang="en-GB" dirty="0" smtClean="0"/>
              <a:t>Integrity as a Brand</a:t>
            </a:r>
          </a:p>
          <a:p>
            <a:endParaRPr lang="en-GB" dirty="0" smtClean="0"/>
          </a:p>
          <a:p>
            <a:r>
              <a:rPr lang="en-GB" dirty="0" smtClean="0"/>
              <a:t>Nurture our World… the environment.. </a:t>
            </a:r>
          </a:p>
          <a:p>
            <a:r>
              <a:rPr lang="en-GB" dirty="0" smtClean="0"/>
              <a:t>Empower through Opportunity….. </a:t>
            </a:r>
            <a:endParaRPr lang="en-GB" dirty="0"/>
          </a:p>
          <a:p>
            <a:r>
              <a:rPr lang="en-GB" dirty="0" smtClean="0"/>
              <a:t>Challenges in Bangladesh…. Read the Serve 360 Documents. </a:t>
            </a:r>
          </a:p>
          <a:p>
            <a:r>
              <a:rPr lang="en-GB" dirty="0" smtClean="0"/>
              <a:t>Global Growth and Expansion in Bangladesh… </a:t>
            </a:r>
            <a:endParaRPr lang="en-GB" dirty="0"/>
          </a:p>
        </p:txBody>
      </p:sp>
    </p:spTree>
    <p:extLst>
      <p:ext uri="{BB962C8B-B14F-4D97-AF65-F5344CB8AC3E}">
        <p14:creationId xmlns:p14="http://schemas.microsoft.com/office/powerpoint/2010/main" val="3967146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Nurture our </a:t>
            </a:r>
            <a:r>
              <a:rPr lang="en-GB" dirty="0" smtClean="0"/>
              <a:t>World</a:t>
            </a:r>
            <a:endParaRPr lang="en-GB" dirty="0"/>
          </a:p>
        </p:txBody>
      </p:sp>
      <p:sp>
        <p:nvSpPr>
          <p:cNvPr id="3" name="Content Placeholder 2"/>
          <p:cNvSpPr>
            <a:spLocks noGrp="1"/>
          </p:cNvSpPr>
          <p:nvPr>
            <p:ph idx="1"/>
          </p:nvPr>
        </p:nvSpPr>
        <p:spPr>
          <a:xfrm>
            <a:off x="676656" y="2011681"/>
            <a:ext cx="10753725" cy="2458720"/>
          </a:xfrm>
        </p:spPr>
        <p:txBody>
          <a:bodyPr/>
          <a:lstStyle/>
          <a:p>
            <a:r>
              <a:rPr lang="en-GB" dirty="0"/>
              <a:t>We believe in making the communities where we operate better places to live, work and visit</a:t>
            </a:r>
          </a:p>
          <a:p>
            <a:r>
              <a:rPr lang="en-GB" dirty="0"/>
              <a:t>To support the resiliency and sustainable development of these communities, we invest in the vitality of their children and natural resources, as well as deliver aid and support, especially in times of need.</a:t>
            </a:r>
          </a:p>
          <a:p>
            <a:r>
              <a:rPr lang="en-GB" dirty="0">
                <a:hlinkClick r:id="rId2"/>
              </a:rPr>
              <a:t>https://serve360.marriott.com/nurture</a:t>
            </a:r>
            <a:r>
              <a:rPr lang="en-GB" dirty="0" smtClean="0">
                <a:hlinkClick r:id="rId2"/>
              </a:rPr>
              <a:t>/</a:t>
            </a:r>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36145" y="3805382"/>
            <a:ext cx="4591050" cy="2673927"/>
          </a:xfrm>
          <a:prstGeom prst="rect">
            <a:avLst/>
          </a:prstGeom>
        </p:spPr>
      </p:pic>
    </p:spTree>
    <p:extLst>
      <p:ext uri="{BB962C8B-B14F-4D97-AF65-F5344CB8AC3E}">
        <p14:creationId xmlns:p14="http://schemas.microsoft.com/office/powerpoint/2010/main" val="3851801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 </a:t>
            </a:r>
            <a:r>
              <a:rPr lang="en-GB" dirty="0" smtClean="0"/>
              <a:t>Responsible </a:t>
            </a:r>
            <a:r>
              <a:rPr lang="en-GB" dirty="0"/>
              <a:t>O</a:t>
            </a:r>
            <a:r>
              <a:rPr lang="en-GB" dirty="0" smtClean="0"/>
              <a:t>perations</a:t>
            </a:r>
            <a:endParaRPr lang="en-GB" dirty="0"/>
          </a:p>
        </p:txBody>
      </p:sp>
      <p:sp>
        <p:nvSpPr>
          <p:cNvPr id="3" name="Content Placeholder 2"/>
          <p:cNvSpPr>
            <a:spLocks noGrp="1"/>
          </p:cNvSpPr>
          <p:nvPr>
            <p:ph idx="1"/>
          </p:nvPr>
        </p:nvSpPr>
        <p:spPr>
          <a:xfrm>
            <a:off x="676656" y="1902691"/>
            <a:ext cx="10753725" cy="2419927"/>
          </a:xfrm>
        </p:spPr>
        <p:txBody>
          <a:bodyPr/>
          <a:lstStyle/>
          <a:p>
            <a:r>
              <a:rPr lang="en-GB" b="1" dirty="0"/>
              <a:t>We have an even greater obligation to operate responsibly with our expanding global presence</a:t>
            </a:r>
          </a:p>
          <a:p>
            <a:r>
              <a:rPr lang="en-GB" dirty="0"/>
              <a:t>While integrating sustainability across our value chain and mitigating climate-related risk, we are working to reduce our environmental impacts, build and operate sustainable hotels and source responsibly</a:t>
            </a:r>
            <a:r>
              <a:rPr lang="en-GB" dirty="0" smtClean="0"/>
              <a:t>.</a:t>
            </a:r>
          </a:p>
          <a:p>
            <a:r>
              <a:rPr lang="en-GB" dirty="0">
                <a:hlinkClick r:id="rId2"/>
              </a:rPr>
              <a:t>https://serve360.marriott.com/sustain</a:t>
            </a:r>
            <a:r>
              <a:rPr lang="en-GB" dirty="0" smtClean="0">
                <a:hlinkClick r:id="rId2"/>
              </a:rPr>
              <a:t>/</a:t>
            </a:r>
            <a:endParaRPr lang="en-GB" dirty="0" smtClean="0"/>
          </a:p>
          <a:p>
            <a:endParaRPr lang="en-GB" dirty="0"/>
          </a:p>
          <a:p>
            <a:endParaRPr lang="en-GB" dirty="0"/>
          </a:p>
        </p:txBody>
      </p:sp>
      <p:sp>
        <p:nvSpPr>
          <p:cNvPr id="6" name="AutoShape 2" descr="Image result for serve 360 images sustain responsible"/>
          <p:cNvSpPr>
            <a:spLocks noChangeAspect="1" noChangeArrowheads="1"/>
          </p:cNvSpPr>
          <p:nvPr/>
        </p:nvSpPr>
        <p:spPr bwMode="auto">
          <a:xfrm>
            <a:off x="63500" y="-731838"/>
            <a:ext cx="2038350" cy="15240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9964" y="3560889"/>
            <a:ext cx="5260108" cy="2919141"/>
          </a:xfrm>
          <a:prstGeom prst="rect">
            <a:avLst/>
          </a:prstGeom>
        </p:spPr>
      </p:pic>
    </p:spTree>
    <p:extLst>
      <p:ext uri="{BB962C8B-B14F-4D97-AF65-F5344CB8AC3E}">
        <p14:creationId xmlns:p14="http://schemas.microsoft.com/office/powerpoint/2010/main" val="4033195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Empower </a:t>
            </a:r>
            <a:r>
              <a:rPr lang="en-GB" dirty="0" smtClean="0"/>
              <a:t>Through </a:t>
            </a:r>
            <a:r>
              <a:rPr lang="en-GB" dirty="0"/>
              <a:t>O</a:t>
            </a:r>
            <a:r>
              <a:rPr lang="en-GB" dirty="0" smtClean="0"/>
              <a:t>pportunity</a:t>
            </a:r>
            <a:endParaRPr lang="en-GB" dirty="0"/>
          </a:p>
        </p:txBody>
      </p:sp>
      <p:sp>
        <p:nvSpPr>
          <p:cNvPr id="3" name="Content Placeholder 2"/>
          <p:cNvSpPr>
            <a:spLocks noGrp="1"/>
          </p:cNvSpPr>
          <p:nvPr>
            <p:ph idx="1"/>
          </p:nvPr>
        </p:nvSpPr>
        <p:spPr>
          <a:xfrm>
            <a:off x="676656" y="2011681"/>
            <a:ext cx="10753725" cy="2458719"/>
          </a:xfrm>
        </p:spPr>
        <p:txBody>
          <a:bodyPr>
            <a:normAutofit fontScale="92500"/>
          </a:bodyPr>
          <a:lstStyle/>
          <a:p>
            <a:r>
              <a:rPr lang="en-GB" dirty="0"/>
              <a:t>Unemployment and underemployment are some of today’s most pressing issues, driven by inequality and lack of opportunity</a:t>
            </a:r>
          </a:p>
          <a:p>
            <a:r>
              <a:rPr lang="en-GB" dirty="0"/>
              <a:t>As one of the world’s fastest growing industries, travel and tourism is well positioned to help offer a solution. We partner with leading </a:t>
            </a:r>
            <a:r>
              <a:rPr lang="en-GB" dirty="0" smtClean="0"/>
              <a:t>non-profits </a:t>
            </a:r>
            <a:r>
              <a:rPr lang="en-GB" dirty="0"/>
              <a:t>to ensure workplace readiness and access to opportunity to our business, including our supply chain, focusing on youth, diverse populations, women, people with disabilities, veterans and refugees.</a:t>
            </a:r>
          </a:p>
          <a:p>
            <a:r>
              <a:rPr lang="en-GB" dirty="0">
                <a:hlinkClick r:id="rId2"/>
              </a:rPr>
              <a:t>https://serve360.marriott.com/empower</a:t>
            </a:r>
            <a:r>
              <a:rPr lang="en-GB" dirty="0" smtClean="0">
                <a:hlinkClick r:id="rId2"/>
              </a:rPr>
              <a:t>/</a:t>
            </a:r>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3707" y="4098943"/>
            <a:ext cx="5306292" cy="2412693"/>
          </a:xfrm>
          <a:prstGeom prst="rect">
            <a:avLst/>
          </a:prstGeom>
        </p:spPr>
      </p:pic>
    </p:spTree>
    <p:extLst>
      <p:ext uri="{BB962C8B-B14F-4D97-AF65-F5344CB8AC3E}">
        <p14:creationId xmlns:p14="http://schemas.microsoft.com/office/powerpoint/2010/main" val="1714482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Welcome all and </a:t>
            </a:r>
            <a:r>
              <a:rPr lang="en-GB" dirty="0" smtClean="0"/>
              <a:t>Advance </a:t>
            </a:r>
            <a:r>
              <a:rPr lang="en-GB" dirty="0"/>
              <a:t>H</a:t>
            </a:r>
            <a:r>
              <a:rPr lang="en-GB" dirty="0" smtClean="0"/>
              <a:t>uman </a:t>
            </a:r>
            <a:r>
              <a:rPr lang="en-GB" dirty="0"/>
              <a:t>R</a:t>
            </a:r>
            <a:r>
              <a:rPr lang="en-GB" dirty="0" smtClean="0"/>
              <a:t>ights</a:t>
            </a:r>
            <a:endParaRPr lang="en-GB" dirty="0"/>
          </a:p>
        </p:txBody>
      </p:sp>
      <p:sp>
        <p:nvSpPr>
          <p:cNvPr id="3" name="Content Placeholder 2"/>
          <p:cNvSpPr>
            <a:spLocks noGrp="1"/>
          </p:cNvSpPr>
          <p:nvPr>
            <p:ph idx="1"/>
          </p:nvPr>
        </p:nvSpPr>
        <p:spPr>
          <a:xfrm>
            <a:off x="676656" y="2011681"/>
            <a:ext cx="10753725" cy="3511664"/>
          </a:xfrm>
        </p:spPr>
        <p:txBody>
          <a:bodyPr/>
          <a:lstStyle/>
          <a:p>
            <a:r>
              <a:rPr lang="en-GB" dirty="0"/>
              <a:t>Travel is one of the most powerful tools for promoting peace and cultural understanding.</a:t>
            </a:r>
          </a:p>
          <a:p>
            <a:r>
              <a:rPr lang="en-GB" dirty="0"/>
              <a:t>With the goal of creating a safe, welcoming world for all, we rally for pro-travel policies and support programs that allow people to experience and understand other cultures. Through </a:t>
            </a:r>
            <a:r>
              <a:rPr lang="en-GB" dirty="0" smtClean="0"/>
              <a:t>non-profit </a:t>
            </a:r>
            <a:r>
              <a:rPr lang="en-GB" dirty="0"/>
              <a:t>partnerships, creating and implementing training, advocacy and supplier accountability, we are committed to uphold and respect human rights.</a:t>
            </a:r>
          </a:p>
          <a:p>
            <a:r>
              <a:rPr lang="en-GB" dirty="0">
                <a:hlinkClick r:id="rId2"/>
              </a:rPr>
              <a:t>https://serve360.marriott.com/welcome</a:t>
            </a:r>
            <a:r>
              <a:rPr lang="en-GB" dirty="0" smtClean="0">
                <a:hlinkClick r:id="rId2"/>
              </a:rPr>
              <a:t>/</a:t>
            </a:r>
            <a:endParaRPr lang="en-GB" dirty="0" smtClean="0"/>
          </a:p>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43387" y="4325776"/>
            <a:ext cx="4438650" cy="2057400"/>
          </a:xfrm>
          <a:prstGeom prst="rect">
            <a:avLst/>
          </a:prstGeom>
        </p:spPr>
      </p:pic>
    </p:spTree>
    <p:extLst>
      <p:ext uri="{BB962C8B-B14F-4D97-AF65-F5344CB8AC3E}">
        <p14:creationId xmlns:p14="http://schemas.microsoft.com/office/powerpoint/2010/main" val="1731530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636" y="212436"/>
            <a:ext cx="11014363" cy="886691"/>
          </a:xfrm>
        </p:spPr>
        <p:txBody>
          <a:bodyPr>
            <a:normAutofit/>
          </a:bodyPr>
          <a:lstStyle/>
          <a:p>
            <a:r>
              <a:rPr lang="en-GB" sz="6000" dirty="0"/>
              <a:t>Assignment</a:t>
            </a:r>
            <a:r>
              <a:rPr lang="en-GB" dirty="0"/>
              <a:t> </a:t>
            </a:r>
          </a:p>
        </p:txBody>
      </p:sp>
      <p:sp>
        <p:nvSpPr>
          <p:cNvPr id="3" name="Content Placeholder 2"/>
          <p:cNvSpPr>
            <a:spLocks noGrp="1"/>
          </p:cNvSpPr>
          <p:nvPr>
            <p:ph idx="1"/>
          </p:nvPr>
        </p:nvSpPr>
        <p:spPr>
          <a:xfrm>
            <a:off x="323273" y="1099127"/>
            <a:ext cx="11107109" cy="6031346"/>
          </a:xfrm>
        </p:spPr>
        <p:txBody>
          <a:bodyPr>
            <a:normAutofit/>
          </a:bodyPr>
          <a:lstStyle/>
          <a:p>
            <a:pPr>
              <a:buFont typeface="Wingdings" panose="05000000000000000000" pitchFamily="2" charset="2"/>
              <a:buChar char="§"/>
            </a:pPr>
            <a:r>
              <a:rPr lang="en-GB" b="1" dirty="0"/>
              <a:t> </a:t>
            </a:r>
            <a:r>
              <a:rPr lang="en-GB" sz="2200" b="1" dirty="0">
                <a:cs typeface="Arial" panose="020B0604020202020204" pitchFamily="34" charset="0"/>
              </a:rPr>
              <a:t>From Module Learning Outcome</a:t>
            </a:r>
          </a:p>
          <a:p>
            <a:pPr>
              <a:buFont typeface="Wingdings" panose="05000000000000000000" pitchFamily="2" charset="2"/>
              <a:buChar char="§"/>
            </a:pPr>
            <a:r>
              <a:rPr lang="en-GB" sz="2200" i="1" dirty="0">
                <a:cs typeface="Arial" panose="020B0604020202020204" pitchFamily="34" charset="0"/>
              </a:rPr>
              <a:t> Demonstrate a critical understanding of the managerial and business environment within which  personnel professionals work and analyse how resourcing an organisation is influenced by internal and external factors that determines a firms need to recruit, select, socialise, perform manage and mobilise people to meet and exceed their objectives and sustain competitive advantage.</a:t>
            </a:r>
            <a:endParaRPr lang="en-GB" sz="2200" b="1" dirty="0">
              <a:cs typeface="Arial" panose="020B0604020202020204" pitchFamily="34" charset="0"/>
            </a:endParaRPr>
          </a:p>
          <a:p>
            <a:pPr>
              <a:buFont typeface="Wingdings" panose="05000000000000000000" pitchFamily="2" charset="2"/>
              <a:buChar char="§"/>
            </a:pPr>
            <a:r>
              <a:rPr lang="en-GB" sz="2200" b="1" dirty="0">
                <a:cs typeface="Arial" panose="020B0604020202020204" pitchFamily="34" charset="0"/>
              </a:rPr>
              <a:t>You are hotel consultants and have been asked to prepare a presentation for the Brand New Renaissance Hotel due to open in Bangladesh in November 2019.</a:t>
            </a:r>
          </a:p>
          <a:p>
            <a:pPr>
              <a:buFont typeface="Wingdings" panose="05000000000000000000" pitchFamily="2" charset="2"/>
              <a:buChar char="§"/>
            </a:pPr>
            <a:r>
              <a:rPr lang="en-GB" sz="2200" b="1" dirty="0">
                <a:cs typeface="Arial" panose="020B0604020202020204" pitchFamily="34" charset="0"/>
              </a:rPr>
              <a:t>You have been deployed to prepare a comprehensive analysis for  ownership in resourcing the brand new hotel development, ensuring successful recruitment and operation once the hotel is open. </a:t>
            </a:r>
          </a:p>
          <a:p>
            <a:pPr>
              <a:buFont typeface="Wingdings" panose="05000000000000000000" pitchFamily="2" charset="2"/>
              <a:buChar char="§"/>
            </a:pPr>
            <a:r>
              <a:rPr lang="en-GB" sz="2200" b="1" dirty="0">
                <a:cs typeface="Arial" panose="020B0604020202020204" pitchFamily="34" charset="0"/>
              </a:rPr>
              <a:t>You are required to give the hotel guidance to be compliant and to be competitive. </a:t>
            </a:r>
          </a:p>
          <a:p>
            <a:pPr>
              <a:buFont typeface="Wingdings" panose="05000000000000000000" pitchFamily="2" charset="2"/>
              <a:buChar char="§"/>
            </a:pPr>
            <a:r>
              <a:rPr lang="en-GB" sz="2200" b="1" dirty="0">
                <a:cs typeface="Arial" panose="020B0604020202020204" pitchFamily="34" charset="0"/>
              </a:rPr>
              <a:t> You have been asked to prepare the report based on the following tasks: </a:t>
            </a:r>
            <a:endParaRPr lang="en-GB" sz="2200" dirty="0">
              <a:cs typeface="Arial" panose="020B0604020202020204" pitchFamily="34" charset="0"/>
            </a:endParaRPr>
          </a:p>
          <a:p>
            <a:pPr marL="0" indent="0">
              <a:buNone/>
            </a:pPr>
            <a:r>
              <a:rPr lang="en-GB" dirty="0"/>
              <a:t>Article for </a:t>
            </a:r>
            <a:r>
              <a:rPr lang="en-GB"/>
              <a:t>Marriott </a:t>
            </a:r>
            <a:r>
              <a:rPr lang="en-GB" smtClean="0"/>
              <a:t>: </a:t>
            </a:r>
            <a:r>
              <a:rPr lang="en-GB" smtClean="0">
                <a:hlinkClick r:id="rId2"/>
              </a:rPr>
              <a:t>http</a:t>
            </a:r>
            <a:r>
              <a:rPr lang="en-GB">
                <a:hlinkClick r:id="rId2"/>
              </a:rPr>
              <a:t>://www.newagebd.net/article/70886/marriot-to-open-7-luxury-hotels-in-bangladesh-in-next-5-years</a:t>
            </a:r>
            <a:endParaRPr lang="en-GB"/>
          </a:p>
          <a:p>
            <a:endParaRPr lang="en-GB" dirty="0"/>
          </a:p>
        </p:txBody>
      </p:sp>
    </p:spTree>
    <p:extLst>
      <p:ext uri="{BB962C8B-B14F-4D97-AF65-F5344CB8AC3E}">
        <p14:creationId xmlns:p14="http://schemas.microsoft.com/office/powerpoint/2010/main" val="1111866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015231"/>
          </a:xfrm>
        </p:spPr>
        <p:txBody>
          <a:bodyPr/>
          <a:lstStyle/>
          <a:p>
            <a:r>
              <a:rPr lang="en-GB" dirty="0"/>
              <a:t>TASKS to be covered in presentation</a:t>
            </a:r>
          </a:p>
        </p:txBody>
      </p:sp>
      <p:sp>
        <p:nvSpPr>
          <p:cNvPr id="3" name="Content Placeholder 2"/>
          <p:cNvSpPr>
            <a:spLocks noGrp="1"/>
          </p:cNvSpPr>
          <p:nvPr>
            <p:ph idx="1"/>
          </p:nvPr>
        </p:nvSpPr>
        <p:spPr>
          <a:xfrm>
            <a:off x="676656" y="1514764"/>
            <a:ext cx="10753725" cy="5190836"/>
          </a:xfrm>
        </p:spPr>
        <p:txBody>
          <a:bodyPr>
            <a:normAutofit/>
          </a:bodyPr>
          <a:lstStyle/>
          <a:p>
            <a:pPr>
              <a:buFont typeface="Wingdings" panose="05000000000000000000" pitchFamily="2" charset="2"/>
              <a:buChar char="§"/>
            </a:pPr>
            <a:r>
              <a:rPr lang="en-GB" b="1" dirty="0">
                <a:cs typeface="Arial" panose="020B0604020202020204" pitchFamily="34" charset="0"/>
              </a:rPr>
              <a:t>Task 1- Compile a PESTLE analysis of the external environment related to the hotel that demonstrated a critical understanding of the management and business environment within which personnel professionals work.</a:t>
            </a:r>
            <a:endParaRPr lang="en-GB" dirty="0">
              <a:cs typeface="Arial" panose="020B0604020202020204" pitchFamily="34" charset="0"/>
            </a:endParaRPr>
          </a:p>
          <a:p>
            <a:pPr>
              <a:buFont typeface="Wingdings" panose="05000000000000000000" pitchFamily="2" charset="2"/>
              <a:buChar char="§"/>
            </a:pPr>
            <a:r>
              <a:rPr lang="en-GB" b="1" dirty="0">
                <a:cs typeface="Arial" panose="020B0604020202020204" pitchFamily="34" charset="0"/>
              </a:rPr>
              <a:t> Task 2 - Using examples from the hotel industry discuss the importance of an effective recruitment and selection process in order to sustain competitive advantage.</a:t>
            </a:r>
            <a:endParaRPr lang="en-GB" dirty="0">
              <a:cs typeface="Arial" panose="020B0604020202020204" pitchFamily="34" charset="0"/>
            </a:endParaRPr>
          </a:p>
          <a:p>
            <a:pPr>
              <a:buFont typeface="Wingdings" panose="05000000000000000000" pitchFamily="2" charset="2"/>
              <a:buChar char="§"/>
            </a:pPr>
            <a:r>
              <a:rPr lang="en-GB" b="1" dirty="0">
                <a:cs typeface="Arial" panose="020B0604020202020204" pitchFamily="34" charset="0"/>
              </a:rPr>
              <a:t> Task 3 - Analyse and evaluate the principal factors that affect the culture, equality and diversity of an organisation.</a:t>
            </a:r>
            <a:endParaRPr lang="en-GB" dirty="0">
              <a:cs typeface="Arial" panose="020B0604020202020204" pitchFamily="34" charset="0"/>
            </a:endParaRPr>
          </a:p>
          <a:p>
            <a:pPr>
              <a:buFont typeface="Wingdings" panose="05000000000000000000" pitchFamily="2" charset="2"/>
              <a:buChar char="§"/>
            </a:pPr>
            <a:r>
              <a:rPr lang="en-GB" b="1" dirty="0">
                <a:cs typeface="Arial" panose="020B0604020202020204" pitchFamily="34" charset="0"/>
              </a:rPr>
              <a:t> Task 4 - You are also to submit and discuss an outline plan which offers recommendations on issues raised in the presentation.</a:t>
            </a:r>
            <a:endParaRPr lang="en-GB" dirty="0">
              <a:cs typeface="Arial" panose="020B0604020202020204" pitchFamily="34" charset="0"/>
            </a:endParaRPr>
          </a:p>
          <a:p>
            <a:pPr>
              <a:buFont typeface="Wingdings" panose="05000000000000000000" pitchFamily="2" charset="2"/>
              <a:buChar char="§"/>
            </a:pPr>
            <a:r>
              <a:rPr lang="en-GB" b="1" dirty="0">
                <a:cs typeface="Arial" panose="020B0604020202020204" pitchFamily="34" charset="0"/>
              </a:rPr>
              <a:t> This plan should be based on ways of managing people to exceed targets and sustain competitive advantage within the hotel industry.</a:t>
            </a:r>
            <a:endParaRPr lang="en-GB" dirty="0">
              <a:cs typeface="Arial" panose="020B0604020202020204" pitchFamily="34" charset="0"/>
            </a:endParaRPr>
          </a:p>
          <a:p>
            <a:endParaRPr lang="en-GB" dirty="0"/>
          </a:p>
        </p:txBody>
      </p:sp>
    </p:spTree>
    <p:extLst>
      <p:ext uri="{BB962C8B-B14F-4D97-AF65-F5344CB8AC3E}">
        <p14:creationId xmlns:p14="http://schemas.microsoft.com/office/powerpoint/2010/main" val="1685469537"/>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0941A018-FB9B-4401-A32C-7E04526866E0}"/>
    </a:ext>
  </a:extLst>
</a:theme>
</file>

<file path=docProps/app.xml><?xml version="1.0" encoding="utf-8"?>
<Properties xmlns="http://schemas.openxmlformats.org/officeDocument/2006/extended-properties" xmlns:vt="http://schemas.openxmlformats.org/officeDocument/2006/docPropsVTypes">
  <Template>TM03457491[[fn=Metropolitan]]</Template>
  <TotalTime>799</TotalTime>
  <Words>716</Words>
  <Application>Microsoft Office PowerPoint</Application>
  <PresentationFormat>Widescreen</PresentationFormat>
  <Paragraphs>61</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&amp;quot</vt:lpstr>
      <vt:lpstr>Arial</vt:lpstr>
      <vt:lpstr>Calibri Light</vt:lpstr>
      <vt:lpstr>Wingdings</vt:lpstr>
      <vt:lpstr>Metropolitan</vt:lpstr>
      <vt:lpstr>Personnel Resourcing and Development</vt:lpstr>
      <vt:lpstr>How we do Business…</vt:lpstr>
      <vt:lpstr>Spirit to Serve </vt:lpstr>
      <vt:lpstr>Spirit to Serve – India &amp; Goa</vt:lpstr>
      <vt:lpstr>Marriott International Serve 360</vt:lpstr>
      <vt:lpstr>Environmental Factors Impacting Organisations</vt:lpstr>
      <vt:lpstr>Assignment –  Global Environmental Factors</vt:lpstr>
      <vt:lpstr>Nurture our World</vt:lpstr>
      <vt:lpstr>Sustain Responsible Operations</vt:lpstr>
      <vt:lpstr>Empower Through Opportunity</vt:lpstr>
      <vt:lpstr>Welcome all and Advance Human Rights</vt:lpstr>
      <vt:lpstr>Assignment </vt:lpstr>
      <vt:lpstr>TASKS to be covered in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PRD</dc:title>
  <dc:creator>Samantha Birdsell</dc:creator>
  <cp:lastModifiedBy>Samantha Birdsell</cp:lastModifiedBy>
  <cp:revision>42</cp:revision>
  <cp:lastPrinted>2019-10-28T10:23:30Z</cp:lastPrinted>
  <dcterms:created xsi:type="dcterms:W3CDTF">2019-10-14T06:54:47Z</dcterms:created>
  <dcterms:modified xsi:type="dcterms:W3CDTF">2019-11-16T14:40:57Z</dcterms:modified>
</cp:coreProperties>
</file>