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0" r:id="rId2"/>
    <p:sldId id="261" r:id="rId3"/>
    <p:sldId id="26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CB425038-6656-1BB9-07C9-26ECCC3BDBAF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6CFB134-BEE4-A5A8-C749-8D5C9767DFC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A3F3E2CA-2FE7-4F62-96A7-F3955D92FDFB}" type="datetime1">
              <a:rPr lang="en-US"/>
              <a:pPr lvl="0"/>
              <a:t>11/5/2025</a:t>
            </a:fld>
            <a:endParaRPr lang="en-GB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A1B6936A-7686-A38F-755B-3A8B752F343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  <a:miter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2FDC8B00-6670-07B9-E2F8-8A0D5B2E9134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F0C702CB-6276-05EC-C698-CBCA6318E908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8DBC28CD-8FB7-2E86-3C2E-AA20A60997B2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1A40F806-14F7-4300-8A1D-2C22B671FCD9}" type="slidenum">
              <a:t>‹#›</a:t>
            </a:fld>
            <a:endParaRPr lang="en-GB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287C91-42AB-4A6D-AE86-311F974D5184}" type="datetimeFigureOut">
              <a:t>11/5/2025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D90993-AF38-438A-9DFD-83EA9D40276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723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A7DF9E-FF8E-C6B1-EDA2-2CA2D37B16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1">
            <a:solidFill>
              <a:srgbClr val="000000"/>
            </a:solidFill>
            <a:prstDash val="solid"/>
            <a:miter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9C5461-4655-3DBF-D14D-19EA7DED03E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pPr lvl="0"/>
            <a:r>
              <a:rPr lang="en-GB">
                <a:latin typeface="Aptos" pitchFamily="34"/>
              </a:rPr>
              <a:t> 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D04F1C-F2DF-1DB6-AE58-1F7E5E8EB4E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AD9EE05-0868-4586-9393-34BAB23F4663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26679F5-951C-6A8B-F4F4-098A5B7F9A33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78A5EB1-1CB3-7498-1375-C98F5525D712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60CDB29-3D54-5C3A-7AD5-5EFE0FEB9F7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04088" y="889820"/>
            <a:ext cx="9989573" cy="3598602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7C5344-5327-9DCC-6D84-C6BBDB797E8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04088" y="4488423"/>
            <a:ext cx="6991776" cy="1302773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F27B0-5E04-CF17-527F-8879665B14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60E1B40-B710-459E-8028-26EEFBB22066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F3F67C-E7F1-1A9C-9AF7-0FD03933C4A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5AA1BF-AE90-5CCB-4640-7849C2D390C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FF62C0D-0808-4F88-9B46-32003DE39CC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312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3A97740-064B-6690-BD1C-20E14B7543FF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34C2CA2-F903-17A2-ADC8-02528994381D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C6F1785-2086-9675-7BD3-4605B88404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092" y="914400"/>
            <a:ext cx="10691814" cy="13081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F2D7C-B7DD-CE46-499C-DA83D5CC657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0092" y="2222504"/>
            <a:ext cx="10691814" cy="374015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54282C-F481-566C-D64A-B8B035A937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5710A97-F1BD-4567-BB82-242D14108F2D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5A249-8D2D-703F-1C50-A4CE0840D6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EE039D-23C7-55A1-74D3-02FB18383AD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5331BB9-3272-4802-9602-8668D173FBB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383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4EE5F74-5907-B85D-63F4-A000607D7756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782A880-124A-22CD-7E2C-DA95B72DF362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4D80AB6-FF09-3BFA-DB66-078FF441F2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5380" y="1709735"/>
            <a:ext cx="10632067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2E41B-B3EC-9D20-BEF0-297ED805829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15380" y="4589465"/>
            <a:ext cx="10632067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C2DB6C-D5BF-B38E-DEA8-4D37D31D7D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2150CC1-2308-4A2C-B309-6BFDF40D5F29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57B70-2058-9C98-CE3F-7C60E09EE3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D430-869E-929A-A96B-6380E8F8A0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B96D119-A4A8-49C9-BDE6-A288149ECE2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32451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6">
            <a:extLst>
              <a:ext uri="{FF2B5EF4-FFF2-40B4-BE49-F238E27FC236}">
                <a16:creationId xmlns:a16="http://schemas.microsoft.com/office/drawing/2014/main" id="{619008E4-8906-B359-F466-D9E7A2FEBE4E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7">
            <a:extLst>
              <a:ext uri="{FF2B5EF4-FFF2-40B4-BE49-F238E27FC236}">
                <a16:creationId xmlns:a16="http://schemas.microsoft.com/office/drawing/2014/main" id="{F31E3C3C-402A-A396-18D7-68E6DC609212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DB40C93-4786-7863-BA83-30AEFC16A9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092" y="914400"/>
            <a:ext cx="10691814" cy="13081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9BD83-7A56-C805-274B-DB0BFAFD967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4088" y="2221991"/>
            <a:ext cx="5212080" cy="37398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8F474-5D6B-3030-82EE-6DC955805BC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81344" y="2221991"/>
            <a:ext cx="5212080" cy="37398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9180708-5503-AE52-7923-DBC6986E8FE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7683CA6-193F-4E16-A9AF-3362120872C0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39AA825-C3A2-6017-BF91-44E7EDDFAF7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C946975-9727-7E07-AE20-ED70591EF8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D0F8D8B-8C3F-4619-ABDC-A41BA3A77DD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988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6">
            <a:extLst>
              <a:ext uri="{FF2B5EF4-FFF2-40B4-BE49-F238E27FC236}">
                <a16:creationId xmlns:a16="http://schemas.microsoft.com/office/drawing/2014/main" id="{0395D563-E3BD-937A-DD4B-6E9FF88E457E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11" name="Straight Connector 7">
            <a:extLst>
              <a:ext uri="{FF2B5EF4-FFF2-40B4-BE49-F238E27FC236}">
                <a16:creationId xmlns:a16="http://schemas.microsoft.com/office/drawing/2014/main" id="{05F965ED-E868-3B7F-262A-D6448773A1E6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C96C163-F609-05B1-336D-F6E4AB0C9A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929149"/>
            <a:ext cx="10689336" cy="79845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850E84-1523-7727-216B-37941EDA5D5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04088" y="1756534"/>
            <a:ext cx="5212080" cy="657225"/>
          </a:xfrm>
        </p:spPr>
        <p:txBody>
          <a:bodyPr anchor="b"/>
          <a:lstStyle>
            <a:lvl1pPr marL="0" indent="0">
              <a:buNone/>
              <a:defRPr sz="1600" b="1">
                <a:latin typeface="Univers Condensed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B7D1F1-1EC3-AB8F-5863-1FCD8D2B6E2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04088" y="2442700"/>
            <a:ext cx="5212080" cy="35191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07FD08-AD97-D15D-FC12-85BA26D21AEC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81344" y="1756534"/>
            <a:ext cx="5212080" cy="657225"/>
          </a:xfrm>
        </p:spPr>
        <p:txBody>
          <a:bodyPr anchor="b"/>
          <a:lstStyle>
            <a:lvl1pPr marL="0" indent="0">
              <a:buNone/>
              <a:defRPr sz="1600" b="1">
                <a:latin typeface="Univers Condensed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D82733-B1D7-AA4E-AAB6-9EEF4BE1672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81344" y="2442700"/>
            <a:ext cx="5212080" cy="35191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AFA2AC3-4DC6-46E7-B32F-03CFEDBBB9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48ACB5F-BAED-47B5-9031-CDE5D34F3D87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6A8CF2A-1156-226D-F321-DB5F3E7FF3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2783D80-04FD-F29F-BFB8-1FEA381F10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6F51178-8DE2-4DF0-842C-F444DC844DD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031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6">
            <a:extLst>
              <a:ext uri="{FF2B5EF4-FFF2-40B4-BE49-F238E27FC236}">
                <a16:creationId xmlns:a16="http://schemas.microsoft.com/office/drawing/2014/main" id="{22ECE7E8-B921-82F7-025F-51DE3AF7FBCC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33AAFE29-9F8D-D5CF-953B-183F02C69885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B1AB07D-1325-4D79-0496-A4BD21A5F9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092" y="914400"/>
            <a:ext cx="10691814" cy="13081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71A6A5A-1CFC-77E7-21E1-F79BF570DE5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D4B10B9-9725-433D-9130-F391B31E12E6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0954D4C-6852-2605-8640-E63DBE75C2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D783539-2D0A-D8AB-3897-15AD1D522F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E29EBC5-FDF6-4065-8542-03AC62DF9F4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561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6">
            <a:extLst>
              <a:ext uri="{FF2B5EF4-FFF2-40B4-BE49-F238E27FC236}">
                <a16:creationId xmlns:a16="http://schemas.microsoft.com/office/drawing/2014/main" id="{8EB8AB68-DEB2-E4C5-1979-6D4AC1745380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6" name="Straight Connector 7">
            <a:extLst>
              <a:ext uri="{FF2B5EF4-FFF2-40B4-BE49-F238E27FC236}">
                <a16:creationId xmlns:a16="http://schemas.microsoft.com/office/drawing/2014/main" id="{F2CC080E-1F95-AC55-8E8C-9DF2FF5C7AD8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734C0D5-9854-59BD-8724-303B3B21D0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900489A-A595-492A-AB43-3F0EDFD1A536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E862A69-F3F9-DC72-B21E-588C16281D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59B5A8C-8E78-49BC-4C54-46FDAAEDDE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B2D810E-0EC0-454D-B919-69726056517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677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6">
            <a:extLst>
              <a:ext uri="{FF2B5EF4-FFF2-40B4-BE49-F238E27FC236}">
                <a16:creationId xmlns:a16="http://schemas.microsoft.com/office/drawing/2014/main" id="{B51D5E3F-FE10-089A-0503-E7DF0FE4EA55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7">
            <a:extLst>
              <a:ext uri="{FF2B5EF4-FFF2-40B4-BE49-F238E27FC236}">
                <a16:creationId xmlns:a16="http://schemas.microsoft.com/office/drawing/2014/main" id="{10ED2A9F-83A7-A09A-18B8-F5ECE6428F00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631A24D-B615-2229-ED2B-61BFC56E38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1069848"/>
            <a:ext cx="4093595" cy="131673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73C3D-8C56-B623-E7ED-F6F97D0314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1069848"/>
            <a:ext cx="6172200" cy="4791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F8AD17-ADDA-7687-07DE-207ACB0A76F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04088" y="2551176"/>
            <a:ext cx="4093595" cy="3319272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9E853E0-32F7-2F65-9D81-451C2F6547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82C2240-FE90-410C-A07C-EB5A7DA56527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1AF26DF-6EB0-F9C5-652A-6D7BEEC4C4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858C83E-FB74-E94F-9CB1-FF51BC5A1F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DB3D3F2-19DD-487B-B531-7836ACD9EC0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689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6">
            <a:extLst>
              <a:ext uri="{FF2B5EF4-FFF2-40B4-BE49-F238E27FC236}">
                <a16:creationId xmlns:a16="http://schemas.microsoft.com/office/drawing/2014/main" id="{A8623BFE-C81E-638D-4018-F589BA9FC822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7">
            <a:extLst>
              <a:ext uri="{FF2B5EF4-FFF2-40B4-BE49-F238E27FC236}">
                <a16:creationId xmlns:a16="http://schemas.microsoft.com/office/drawing/2014/main" id="{3B0D0F69-A893-54C1-FD27-200E62D81577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4ECF7D8-A450-6E7D-371D-75BE20E638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1066803"/>
            <a:ext cx="4103434" cy="1317522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2A6FF4-DD40-FBB4-1E9E-431AFB812E0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1066803"/>
            <a:ext cx="6172200" cy="4794254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0A71B4-A814-3B33-F40E-52878151C4C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04088" y="2552703"/>
            <a:ext cx="4103434" cy="3316291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1B488F9-78D6-428C-D35F-171D548029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630594E-781B-465C-B154-9AAF53D50DD0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A73CC1B-3EF1-97E1-E66C-AA5CA154B1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D4DB681-23FC-0B57-CC6D-98792D4FC2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C76C6B2-A679-48EE-8E47-01920B5DF91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74035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56C5BB6-9D62-E663-784A-BED6E5E5C83E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3BE841-167C-5E09-3086-32F21ADFA0CF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D5FC7DB-B269-CF70-A04B-46E650218A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092" y="914400"/>
            <a:ext cx="10691814" cy="13081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BBE8B7-B842-BAF6-D0E3-578F26F4F53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00092" y="2222504"/>
            <a:ext cx="10691814" cy="374015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502F8-6899-BE2A-F524-31079CD3C5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A3BF749-C9A1-4C5D-BC9E-E782520DC0F5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4FAA6-E378-3096-6735-85805A88BC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F4DA3-765E-3D50-F213-45F9F0AE62D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177B1B2-A108-4E45-A194-9CDDC876D9B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779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7B7B1AB-BBC2-7916-A93E-C2851F058FAF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AAE735D-C25C-26BA-C9D8-59F444D577E3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D74B80-DA91-CD71-1FAD-12D6D265EBC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242325" y="997976"/>
            <a:ext cx="2349038" cy="4984952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885020-AA1E-4F41-A1A4-F0617E974F8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68928" y="997976"/>
            <a:ext cx="8473397" cy="498495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713CC-A382-FE2F-567B-B648CE9A99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69302" y="6356351"/>
            <a:ext cx="2549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3182BE8-98E6-4DFE-AEBB-41ABE889C289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8BE8D-7756-6AB4-393E-D77A3A84D2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846" y="6356351"/>
            <a:ext cx="453866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DEFF58-7372-E38B-C292-A9B1699893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18822" y="6356351"/>
            <a:ext cx="6730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51E6E7F-7D9F-4A93-97F9-F480051FE9B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731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95473E-4A72-EDE3-6884-5F06A5C3DF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092" y="914400"/>
            <a:ext cx="10691814" cy="13081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53585B-F004-9F66-EE14-671B9AD1B9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00092" y="2222504"/>
            <a:ext cx="10691814" cy="374015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C537-F2FE-32C0-69E2-4471B4CE264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69302" y="6356351"/>
            <a:ext cx="254952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Univers Condensed"/>
              </a:defRPr>
            </a:lvl1pPr>
          </a:lstStyle>
          <a:p>
            <a:pPr lvl="0"/>
            <a:fld id="{30BFD5E0-AA62-49D1-A149-157F7366B221}" type="datetime1">
              <a:rPr lang="en-US"/>
              <a:pPr lvl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C79B2-0C03-7C31-4403-BDE86D86708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704846" y="6356351"/>
            <a:ext cx="453866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Univers Condensed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EBEC81-D270-CB01-BE40-9929EF0AA7C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918822" y="6356351"/>
            <a:ext cx="67309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sto MT"/>
              </a:defRPr>
            </a:lvl1pPr>
          </a:lstStyle>
          <a:p>
            <a:pPr lvl="0"/>
            <a:fld id="{8B37B21C-3343-473A-A2AC-5CBFA43C95E8}" type="slidenum"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DA5F6CA-7B82-713F-B37E-41DCEE5FCAAA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73AADDD-FE14-058B-1765-53C419F572C7}"/>
              </a:ext>
            </a:extLst>
          </p:cNvPr>
          <p:cNvCxnSpPr/>
          <p:nvPr/>
        </p:nvCxnSpPr>
        <p:spPr>
          <a:xfrm>
            <a:off x="800100" y="614203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4000" b="0" i="0" u="none" strike="noStrike" kern="1200" cap="all" spc="30" baseline="0">
          <a:solidFill>
            <a:srgbClr val="000000"/>
          </a:solidFill>
          <a:uFillTx/>
          <a:latin typeface="Univers Condensed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Calisto MT"/>
        </a:defRPr>
      </a:lvl1pPr>
      <a:lvl2pPr marL="685800" marR="0" lvl="1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alisto MT"/>
        </a:defRPr>
      </a:lvl2pPr>
      <a:lvl3pPr marL="1143000" marR="0" lvl="2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600" b="0" i="0" u="none" strike="noStrike" kern="1200" cap="none" spc="0" baseline="0">
          <a:solidFill>
            <a:srgbClr val="000000"/>
          </a:solidFill>
          <a:uFillTx/>
          <a:latin typeface="Calisto MT"/>
        </a:defRPr>
      </a:lvl3pPr>
      <a:lvl4pPr marL="1600200" marR="0" lvl="3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400" b="0" i="0" u="none" strike="noStrike" kern="1200" cap="none" spc="0" baseline="0">
          <a:solidFill>
            <a:srgbClr val="000000"/>
          </a:solidFill>
          <a:uFillTx/>
          <a:latin typeface="Calisto MT"/>
        </a:defRPr>
      </a:lvl4pPr>
      <a:lvl5pPr marL="2057400" marR="0" lvl="4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400" b="0" i="0" u="none" strike="noStrike" kern="1200" cap="none" spc="0" baseline="0">
          <a:solidFill>
            <a:srgbClr val="000000"/>
          </a:solidFill>
          <a:uFillTx/>
          <a:latin typeface="Calisto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9.xml" /><Relationship Id="rId5" Type="http://schemas.openxmlformats.org/officeDocument/2006/relationships/hyperlink" Target="https://creativecommons.org/licenses/by/3.0/" TargetMode="External" /><Relationship Id="rId4" Type="http://schemas.openxmlformats.org/officeDocument/2006/relationships/hyperlink" Target="https://www.bmj.com/content/358/bmj.j2856" TargetMode="Externa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oonylabs.org/2016/07/11/" TargetMode="Externa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9.xml" /><Relationship Id="rId4" Type="http://schemas.openxmlformats.org/officeDocument/2006/relationships/hyperlink" Target="https://creativecommons.org/licenses/by-nc-nd/3.0/" TargetMode="Externa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 /><Relationship Id="rId2" Type="http://schemas.openxmlformats.org/officeDocument/2006/relationships/hyperlink" Target="https://www.alzheimers.org.uk/" TargetMode="External" /><Relationship Id="rId1" Type="http://schemas.openxmlformats.org/officeDocument/2006/relationships/slideLayout" Target="../slideLayouts/slideLayout3.xml" /><Relationship Id="rId4" Type="http://schemas.openxmlformats.org/officeDocument/2006/relationships/hyperlink" Target="https://www.who.int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166D0-4BDB-728A-7B63-E9B3C88365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5136" y="806445"/>
            <a:ext cx="11793538" cy="1573216"/>
          </a:xfrm>
        </p:spPr>
        <p:txBody>
          <a:bodyPr/>
          <a:lstStyle/>
          <a:p>
            <a:pPr lvl="0"/>
            <a:r>
              <a:rPr lang="en-GB" sz="2500" b="1" i="1">
                <a:latin typeface="Arial" pitchFamily="34"/>
                <a:cs typeface="Arial" pitchFamily="34"/>
              </a:rPr>
              <a:t>Planning Dementia Support in the community:                        strategies and national approach</a:t>
            </a:r>
            <a:br>
              <a:rPr lang="en-GB" sz="2500" b="1" i="1">
                <a:latin typeface="Arial" pitchFamily="34"/>
                <a:cs typeface="Arial" pitchFamily="34"/>
              </a:rPr>
            </a:br>
            <a:r>
              <a:rPr lang="en-GB" sz="2100" b="1" i="1">
                <a:latin typeface="Arial" pitchFamily="34"/>
                <a:cs typeface="Arial" pitchFamily="34"/>
              </a:rPr>
              <a:t>                                                                                                               </a:t>
            </a:r>
            <a:r>
              <a:rPr lang="en-GB" sz="1600" i="1">
                <a:latin typeface="Arial" pitchFamily="34"/>
                <a:cs typeface="Arial" pitchFamily="34"/>
              </a:rPr>
              <a:t>Fig 1 </a:t>
            </a:r>
            <a:r>
              <a:rPr lang="en-GB" sz="1600" b="1" i="1">
                <a:latin typeface="Arial" pitchFamily="34"/>
                <a:cs typeface="Arial" pitchFamily="34"/>
              </a:rPr>
              <a:t>        </a:t>
            </a:r>
            <a:br>
              <a:rPr lang="en-GB" sz="2300" b="1" i="1">
                <a:latin typeface="Arial" pitchFamily="34"/>
                <a:cs typeface="Arial" pitchFamily="34"/>
              </a:rPr>
            </a:br>
            <a:endParaRPr lang="en-GB" sz="2300" b="1" i="1">
              <a:latin typeface="Arial" pitchFamily="34"/>
              <a:cs typeface="Arial" pitchFamily="34"/>
            </a:endParaRP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3B1FE8C-84BF-D3D9-ACE2-C9E105C129C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65136" y="1819271"/>
            <a:ext cx="6161090" cy="4051304"/>
          </a:xfrm>
        </p:spPr>
        <p:txBody>
          <a:bodyPr/>
          <a:lstStyle/>
          <a:p>
            <a:pPr marL="285750" lvl="0" indent="-285750">
              <a:buChar char="•"/>
            </a:pPr>
            <a:r>
              <a:rPr lang="en-GB" sz="2000" i="1">
                <a:latin typeface="Arial" pitchFamily="34"/>
                <a:cs typeface="Arial" pitchFamily="34"/>
              </a:rPr>
              <a:t>Dementia = progressive neurological (WHO,2024).</a:t>
            </a:r>
          </a:p>
          <a:p>
            <a:pPr marL="285750" lvl="0" indent="-285750">
              <a:buChar char="•"/>
            </a:pPr>
            <a:r>
              <a:rPr lang="en-GB" sz="2000" i="1">
                <a:latin typeface="Arial" pitchFamily="34"/>
                <a:cs typeface="Arial" pitchFamily="34"/>
              </a:rPr>
              <a:t>944.000 in UK = 1.6 million by 2040 ( Alzheimer’s Society, 2023 )</a:t>
            </a:r>
          </a:p>
          <a:p>
            <a:pPr marL="285750" lvl="0" indent="-285750">
              <a:buChar char="•"/>
            </a:pPr>
            <a:r>
              <a:rPr lang="en-GB" sz="2000" i="1">
                <a:latin typeface="Arial" pitchFamily="34"/>
                <a:cs typeface="Arial" pitchFamily="34"/>
              </a:rPr>
              <a:t>Weekly sessions = memory games and music therapy.</a:t>
            </a:r>
          </a:p>
          <a:p>
            <a:pPr marL="285750" lvl="0" indent="-285750">
              <a:buChar char="•"/>
            </a:pPr>
            <a:r>
              <a:rPr lang="en-GB" sz="2000" i="1">
                <a:latin typeface="Arial" pitchFamily="34"/>
                <a:cs typeface="Arial" pitchFamily="34"/>
              </a:rPr>
              <a:t>Monthly dementia-nurse visits + carer workshop</a:t>
            </a:r>
          </a:p>
          <a:p>
            <a:pPr marL="285750" lvl="0" indent="-285750">
              <a:buChar char="•"/>
            </a:pPr>
            <a:r>
              <a:rPr lang="en-GB" sz="2000" i="1">
                <a:latin typeface="Arial" pitchFamily="34"/>
                <a:cs typeface="Arial" pitchFamily="34"/>
              </a:rPr>
              <a:t>Aim: awareness, inclusion and early support Aligned with NHS Long Term Plan (2019)</a:t>
            </a:r>
          </a:p>
          <a:p>
            <a:pPr marL="285750" lvl="0" indent="-285750">
              <a:buChar char="•"/>
            </a:pPr>
            <a:endParaRPr lang="en-GB" sz="1800" i="1">
              <a:latin typeface="Arial" pitchFamily="34"/>
              <a:cs typeface="Arial" pitchFamily="34"/>
            </a:endParaRPr>
          </a:p>
          <a:p>
            <a:pPr lvl="0"/>
            <a:r>
              <a:rPr lang="en-GB" sz="1800" i="1">
                <a:latin typeface="Arial" pitchFamily="34"/>
                <a:cs typeface="Arial" pitchFamily="34"/>
              </a:rPr>
              <a:t>                                                                              Ana Silva </a:t>
            </a:r>
          </a:p>
        </p:txBody>
      </p:sp>
      <p:pic>
        <p:nvPicPr>
          <p:cNvPr id="4" name="Picture 18" descr="A graph of different colored bars">
            <a:extLst>
              <a:ext uri="{FF2B5EF4-FFF2-40B4-BE49-F238E27FC236}">
                <a16:creationId xmlns:a16="http://schemas.microsoft.com/office/drawing/2014/main" id="{11AA024C-4A64-147A-8F5E-9DC6F50119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626227" y="1966910"/>
            <a:ext cx="4764088" cy="333216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19">
            <a:extLst>
              <a:ext uri="{FF2B5EF4-FFF2-40B4-BE49-F238E27FC236}">
                <a16:creationId xmlns:a16="http://schemas.microsoft.com/office/drawing/2014/main" id="{6FBF0CF9-A4B0-63FA-544E-E90496C60106}"/>
              </a:ext>
            </a:extLst>
          </p:cNvPr>
          <p:cNvSpPr txBox="1"/>
          <p:nvPr/>
        </p:nvSpPr>
        <p:spPr>
          <a:xfrm>
            <a:off x="6967535" y="5299076"/>
            <a:ext cx="5086349" cy="23177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hlinkClick r:id="rId4" tooltip="https://www.bmj.com/content/358/bmj.j285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1EF6E-4177-2E9C-1781-2391196D71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6420" y="-407986"/>
            <a:ext cx="11585576" cy="2100267"/>
          </a:xfrm>
        </p:spPr>
        <p:txBody>
          <a:bodyPr/>
          <a:lstStyle/>
          <a:p>
            <a:pPr lvl="0"/>
            <a:r>
              <a:rPr lang="en-GB" sz="2800" b="1" i="1">
                <a:latin typeface="Arial" pitchFamily="34"/>
                <a:cs typeface="Arial" pitchFamily="34"/>
              </a:rPr>
              <a:t>National Policies and international Approach to Dementia care                                                                     </a:t>
            </a:r>
            <a:r>
              <a:rPr lang="en-GB" sz="1800" i="1">
                <a:latin typeface="Arial" pitchFamily="34"/>
                <a:cs typeface="Arial" pitchFamily="34"/>
              </a:rPr>
              <a:t>Fig 2 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BA45A3D8-1394-BBDB-7299-6D120479CE4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38153" y="1901823"/>
            <a:ext cx="6592888" cy="4068759"/>
          </a:xfrm>
        </p:spPr>
        <p:txBody>
          <a:bodyPr/>
          <a:lstStyle/>
          <a:p>
            <a:pPr marL="285750" lvl="0" indent="-285750">
              <a:buChar char="•"/>
            </a:pPr>
            <a:r>
              <a:rPr lang="en-GB" sz="1800" i="1">
                <a:latin typeface="Arial" pitchFamily="34"/>
                <a:cs typeface="Arial" pitchFamily="34"/>
              </a:rPr>
              <a:t>National Dementia Strategy (2009) – awareness, earlier diagnosis and staff training (Department of Health)</a:t>
            </a:r>
          </a:p>
          <a:p>
            <a:pPr marL="285750" lvl="0" indent="-285750">
              <a:buChar char="•"/>
            </a:pPr>
            <a:r>
              <a:rPr lang="en-GB" sz="1800" i="1">
                <a:latin typeface="Arial" pitchFamily="34"/>
                <a:cs typeface="Arial" pitchFamily="34"/>
              </a:rPr>
              <a:t>NHS Long Term Plan (2019)m – person-centred, community support and post-diagnosis care (HHS England, 2019)</a:t>
            </a:r>
          </a:p>
          <a:p>
            <a:pPr marL="285750" lvl="0" indent="-285750">
              <a:buChar char="•"/>
            </a:pPr>
            <a:r>
              <a:rPr lang="en-GB" sz="1800" i="1">
                <a:latin typeface="Arial" pitchFamily="34"/>
                <a:cs typeface="Arial" pitchFamily="34"/>
              </a:rPr>
              <a:t>Care Act (2014) – dignity, independence and carers’ right (UK Gov, 2014)</a:t>
            </a:r>
          </a:p>
          <a:p>
            <a:pPr marL="285750" lvl="0" indent="-285750">
              <a:buChar char="•"/>
            </a:pPr>
            <a:r>
              <a:rPr lang="en-GB" sz="1800" i="1">
                <a:latin typeface="Arial" pitchFamily="34"/>
                <a:cs typeface="Arial" pitchFamily="34"/>
              </a:rPr>
              <a:t>International rates (65+): UK = 17/1,000, France = 15/1,000, Japan = 23/1,000 (OECD, 2023)</a:t>
            </a:r>
          </a:p>
          <a:p>
            <a:pPr marL="285750" lvl="0" indent="-285750">
              <a:buChar char="•"/>
            </a:pPr>
            <a:r>
              <a:rPr lang="en-GB" sz="1800" i="1">
                <a:latin typeface="Arial" pitchFamily="34"/>
                <a:cs typeface="Arial" pitchFamily="34"/>
              </a:rPr>
              <a:t>Builds dementia-friendly communities -  reduces isolation and stress for families (OECD,2023; NHS England, 2019)                                      </a:t>
            </a:r>
          </a:p>
          <a:p>
            <a:pPr lvl="0"/>
            <a:r>
              <a:rPr lang="en-GB" i="1">
                <a:latin typeface="Arial" pitchFamily="34"/>
                <a:cs typeface="Arial" pitchFamily="34"/>
              </a:rPr>
              <a:t>                                                                                      Ana Silva </a:t>
            </a:r>
          </a:p>
          <a:p>
            <a:pPr lvl="0"/>
            <a:endParaRPr lang="en-GB" i="1">
              <a:latin typeface="Arial" pitchFamily="34"/>
              <a:cs typeface="Arial" pitchFamily="34"/>
            </a:endParaRPr>
          </a:p>
          <a:p>
            <a:pPr marL="285750" lvl="0" indent="-285750">
              <a:buChar char="•"/>
            </a:pPr>
            <a:endParaRPr lang="en-GB" i="1">
              <a:latin typeface="Arial" pitchFamily="34"/>
              <a:cs typeface="Arial" pitchFamily="34"/>
            </a:endParaRPr>
          </a:p>
          <a:p>
            <a:pPr lvl="0"/>
            <a:r>
              <a:rPr lang="en-GB" i="1">
                <a:latin typeface="Arial" pitchFamily="34"/>
                <a:cs typeface="Arial" pitchFamily="34"/>
              </a:rPr>
              <a:t>      </a:t>
            </a:r>
          </a:p>
        </p:txBody>
      </p:sp>
      <p:pic>
        <p:nvPicPr>
          <p:cNvPr id="4" name="Picture Placeholder 21" descr="A person with his hand in his head">
            <a:extLst>
              <a:ext uri="{FF2B5EF4-FFF2-40B4-BE49-F238E27FC236}">
                <a16:creationId xmlns:a16="http://schemas.microsoft.com/office/drawing/2014/main" id="{BD357C1D-C7DA-7AF1-79BB-8670AC4011C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648" r="648"/>
          <a:stretch>
            <a:fillRect/>
          </a:stretch>
        </p:blipFill>
        <p:spPr>
          <a:xfrm>
            <a:off x="7031041" y="1692270"/>
            <a:ext cx="4973641" cy="4168777"/>
          </a:xfrm>
        </p:spPr>
      </p:pic>
      <p:sp>
        <p:nvSpPr>
          <p:cNvPr id="5" name="TextBox 22">
            <a:extLst>
              <a:ext uri="{FF2B5EF4-FFF2-40B4-BE49-F238E27FC236}">
                <a16:creationId xmlns:a16="http://schemas.microsoft.com/office/drawing/2014/main" id="{4C429280-1550-EA1C-2693-7279D6A46AE5}"/>
              </a:ext>
            </a:extLst>
          </p:cNvPr>
          <p:cNvSpPr txBox="1"/>
          <p:nvPr/>
        </p:nvSpPr>
        <p:spPr>
          <a:xfrm>
            <a:off x="7031041" y="5930898"/>
            <a:ext cx="4973641" cy="2301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hlinkClick r:id="rId3" tooltip="https://loonylabs.org/2016/07/1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87FF3-E5E3-0B12-36D3-084F1E840D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0713" y="1146172"/>
            <a:ext cx="10726734" cy="574672"/>
          </a:xfrm>
        </p:spPr>
        <p:txBody>
          <a:bodyPr/>
          <a:lstStyle/>
          <a:p>
            <a:pPr lvl="0"/>
            <a:r>
              <a:rPr lang="en-GB" sz="2800" b="1" i="1"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599B7F-1F89-907E-BFAA-15EA4E1FF98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20713" y="1904686"/>
            <a:ext cx="10726734" cy="4230691"/>
          </a:xfrm>
        </p:spPr>
        <p:txBody>
          <a:bodyPr/>
          <a:lstStyle/>
          <a:p>
            <a:pPr marL="342900" lvl="0" indent="-342900">
              <a:buChar char="•"/>
            </a:pP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</a:rPr>
              <a:t> Alzheimer's Society (2023) Dementia statistics. Available at </a:t>
            </a:r>
            <a:r>
              <a:rPr lang="en-GB" sz="2000" i="1">
                <a:solidFill>
                  <a:srgbClr val="778BA2"/>
                </a:solidFill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https://www.alzheimers.org.</a:t>
            </a: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</a:t>
            </a: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</a:rPr>
              <a:t>  </a:t>
            </a:r>
          </a:p>
          <a:p>
            <a:pPr marL="342900" lvl="0" indent="-342900">
              <a:buChar char="•"/>
            </a:pP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</a:rPr>
              <a:t>Department oh Health (2009) living Well with Dementia: A National Dementia Strategy. London: HM Government.</a:t>
            </a:r>
          </a:p>
          <a:p>
            <a:pPr marL="342900" lvl="0" indent="-342900">
              <a:buChar char="•"/>
            </a:pP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</a:rPr>
              <a:t>NHS England (2019)  The NHS Long Term Plan. Available at: </a:t>
            </a: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</a:rPr>
              <a:t>   </a:t>
            </a:r>
          </a:p>
          <a:p>
            <a:pPr marL="342900" lvl="0" indent="-342900">
              <a:buChar char="•"/>
            </a:pP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</a:rPr>
              <a:t>OECD (2023) Health at a Glance 2023. Paris: OECD Publishing. </a:t>
            </a:r>
          </a:p>
          <a:p>
            <a:pPr marL="342900" lvl="0" indent="-342900">
              <a:buChar char="•"/>
            </a:pP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</a:rPr>
              <a:t>UK Government (2014) The Care Act. London: HM Government.</a:t>
            </a:r>
          </a:p>
          <a:p>
            <a:pPr marL="342900" lvl="0" indent="-342900">
              <a:buChar char="•"/>
            </a:pP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</a:rPr>
              <a:t>World Health Organization (WHO) (2024) Dementia Fact Sheet. Available at: </a:t>
            </a: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</a:t>
            </a:r>
            <a:r>
              <a:rPr lang="en-GB" sz="2000" i="1">
                <a:solidFill>
                  <a:srgbClr val="000000"/>
                </a:solidFill>
                <a:latin typeface="Arial" pitchFamily="34"/>
                <a:cs typeface="Arial" pitchFamily="34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Presentation1%20Dementia</Template>
  <TotalTime>367</TotalTime>
  <Words>329</Words>
  <Application>Microsoft Office PowerPoint</Application>
  <PresentationFormat>Widescreen</PresentationFormat>
  <Paragraphs>29</Paragraphs>
  <Slides>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ChronicleVTI</vt:lpstr>
      <vt:lpstr>Planning Dementia Support in the community:                        strategies and national approach                                                                                                                Fig 1          </vt:lpstr>
      <vt:lpstr>National Policies and international Approach to Dementia care                                                                     Fig 2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Dementia Support in the community:                        strategies and national approach                                                                                                                Fig 1          </dc:title>
  <dc:creator>Ana Maria Dias Da Silva (2439686)</dc:creator>
  <cp:lastModifiedBy>Ana Silva</cp:lastModifiedBy>
  <cp:revision>4</cp:revision>
  <dcterms:created xsi:type="dcterms:W3CDTF">2025-10-30T16:55:58Z</dcterms:created>
  <dcterms:modified xsi:type="dcterms:W3CDTF">2025-11-05T08:35:23Z</dcterms:modified>
</cp:coreProperties>
</file>