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296CB6-E1F0-4C75-91E8-042E4239137C}" v="395" dt="2024-07-16T08:39:40.6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4" d="100"/>
          <a:sy n="84" d="100"/>
        </p:scale>
        <p:origin x="415" y="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4D66EB-6CFC-420C-A8AC-E06E4A5899A7}" type="datetimeFigureOut">
              <a:t>7/16/2024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4F7717-C7AE-47D0-9D19-47BF19EAD926}" type="slidenum">
              <a:t>‹#›</a:t>
            </a:fld>
            <a:endParaRPr lang="en-US"/>
          </a:p>
        </p:txBody>
      </p:sp>
    </p:spTree>
    <p:extLst>
      <p:ext uri="{BB962C8B-B14F-4D97-AF65-F5344CB8AC3E}">
        <p14:creationId xmlns:p14="http://schemas.microsoft.com/office/powerpoint/2010/main" val="135655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Smash Burger is a fast-informal eatery that </a:t>
            </a:r>
            <a:r>
              <a:rPr lang="en-US" dirty="0" err="1"/>
              <a:t>specialises</a:t>
            </a:r>
            <a:r>
              <a:rPr lang="en-US" dirty="0"/>
              <a:t> in tasty, uncommon burgers made by slamming red meat patties into a hot grill to heighten their </a:t>
            </a:r>
            <a:r>
              <a:rPr lang="en-US" dirty="0" err="1"/>
              <a:t>flavour</a:t>
            </a:r>
            <a:r>
              <a:rPr lang="en-US" dirty="0"/>
              <a:t> and texture. The method maintains the juicy indoors at the same time as producing an exterior that is crispy and </a:t>
            </a:r>
            <a:r>
              <a:rPr lang="en-US" dirty="0" err="1"/>
              <a:t>caramelised</a:t>
            </a:r>
            <a:r>
              <a:rPr lang="en-US" dirty="0"/>
              <a:t>. Our menu offers a choice of sparkling ingredients and interchangeable toppings so that customers might also </a:t>
            </a:r>
            <a:r>
              <a:rPr lang="en-US" dirty="0" err="1"/>
              <a:t>customise</a:t>
            </a:r>
            <a:r>
              <a:rPr lang="en-US" dirty="0"/>
              <a:t> their burgers. I aim to serve clients quickly without sacrificing fines. I cater to burger fans who cost convenience and incredible </a:t>
            </a:r>
            <a:r>
              <a:rPr lang="en-US" dirty="0" err="1"/>
              <a:t>flavour</a:t>
            </a:r>
            <a:r>
              <a:rPr lang="en-US" dirty="0"/>
              <a:t>. Smash Burger wants to set up itself as the go-to region for anyone seeking out a first-rate burger in a busy setting.   </a:t>
            </a:r>
          </a:p>
        </p:txBody>
      </p:sp>
      <p:sp>
        <p:nvSpPr>
          <p:cNvPr id="4" name="Slide Number Placeholder 3"/>
          <p:cNvSpPr>
            <a:spLocks noGrp="1"/>
          </p:cNvSpPr>
          <p:nvPr>
            <p:ph type="sldNum" sz="quarter" idx="5"/>
          </p:nvPr>
        </p:nvSpPr>
        <p:spPr/>
        <p:txBody>
          <a:bodyPr/>
          <a:lstStyle/>
          <a:p>
            <a:fld id="{054F7717-C7AE-47D0-9D19-47BF19EAD926}" type="slidenum">
              <a:t>4</a:t>
            </a:fld>
            <a:endParaRPr lang="en-US"/>
          </a:p>
        </p:txBody>
      </p:sp>
    </p:spTree>
    <p:extLst>
      <p:ext uri="{BB962C8B-B14F-4D97-AF65-F5344CB8AC3E}">
        <p14:creationId xmlns:p14="http://schemas.microsoft.com/office/powerpoint/2010/main" val="1858006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Smash Burger will feature as a sole proprietorship, which means that simply one individual will very own and run the enterprise, giving them complete authority over all operational and economic decisions. Being the only enterprise proprietor means that they will be in the price of all everyday operations, including employing employees, supervising food education, maintaining customer satisfaction, and coping with finances. The simplicity and general authority of this ownership shape facilitate promote decision-making and a human touch in all facets of the corporation.  A sole proprietorship's criminal shape has benefits because of its easy formation and management. In the assessment of other company forms, there are fewer regulatory restrictions, which enables a simpler and faster status quo manner. The lone owner will in my view reveal the profits and losses of the corporation on tax filing via streamlining their personal earnings tax return. It's crucial to don't forget that the owner might be held in my opinion chargeable for any money owed and liabilities of the enterprise. This implies that if the organisation has a variety of debt or runs into criminal problems, private belongings can be in jeopardy.</a:t>
            </a:r>
          </a:p>
          <a:p>
            <a:r>
              <a:rPr lang="en-US" dirty="0"/>
              <a:t>Overall, Smash Burger's preliminary scale and desires are well-ideal to the only proprietorship form, which gives the owner freedom and management even as lowering operational and administrative methods. </a:t>
            </a:r>
          </a:p>
        </p:txBody>
      </p:sp>
      <p:sp>
        <p:nvSpPr>
          <p:cNvPr id="4" name="Slide Number Placeholder 3"/>
          <p:cNvSpPr>
            <a:spLocks noGrp="1"/>
          </p:cNvSpPr>
          <p:nvPr>
            <p:ph type="sldNum" sz="quarter" idx="5"/>
          </p:nvPr>
        </p:nvSpPr>
        <p:spPr/>
        <p:txBody>
          <a:bodyPr/>
          <a:lstStyle/>
          <a:p>
            <a:fld id="{054F7717-C7AE-47D0-9D19-47BF19EAD926}" type="slidenum">
              <a:t>5</a:t>
            </a:fld>
            <a:endParaRPr lang="en-US"/>
          </a:p>
        </p:txBody>
      </p:sp>
    </p:spTree>
    <p:extLst>
      <p:ext uri="{BB962C8B-B14F-4D97-AF65-F5344CB8AC3E}">
        <p14:creationId xmlns:p14="http://schemas.microsoft.com/office/powerpoint/2010/main" val="3612688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owner-supervisor will oversee each day's operations and make vital alternatives for Smash Burger's management shape. A kitchen manager who oversees employee control, inventory management, and food preparation will work alongside the proprietor. The front-of-residence supervisor will ensure that the ingesting location runs properly and that customers receive a superb carrier. To draw in and maintain customers, a marketing manager may even cope with social media presence, advertising, and promotions. This management institution will cooperate to guarantee that Smash Burger presents a splendid dining experience whilst effectively overseeing every aspect of the company. </a:t>
            </a:r>
          </a:p>
        </p:txBody>
      </p:sp>
      <p:sp>
        <p:nvSpPr>
          <p:cNvPr id="4" name="Slide Number Placeholder 3"/>
          <p:cNvSpPr>
            <a:spLocks noGrp="1"/>
          </p:cNvSpPr>
          <p:nvPr>
            <p:ph type="sldNum" sz="quarter" idx="5"/>
          </p:nvPr>
        </p:nvSpPr>
        <p:spPr/>
        <p:txBody>
          <a:bodyPr/>
          <a:lstStyle/>
          <a:p>
            <a:fld id="{054F7717-C7AE-47D0-9D19-47BF19EAD926}" type="slidenum">
              <a:t>6</a:t>
            </a:fld>
            <a:endParaRPr lang="en-US"/>
          </a:p>
        </p:txBody>
      </p:sp>
    </p:spTree>
    <p:extLst>
      <p:ext uri="{BB962C8B-B14F-4D97-AF65-F5344CB8AC3E}">
        <p14:creationId xmlns:p14="http://schemas.microsoft.com/office/powerpoint/2010/main" val="2572417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PESTEL version is used to evaluate Smash Burger's enterprise suggestion even as deliberating numerous external elements. Politically, the corporation has to abide by </a:t>
            </a:r>
            <a:r>
              <a:rPr lang="en-US" dirty="0" err="1"/>
              <a:t>labour</a:t>
            </a:r>
            <a:r>
              <a:rPr lang="en-US" dirty="0"/>
              <a:t> legal guidelines, health regulations, and food safety requirements. In phrases of the economy, it will be impacted using patterns in consumer spending, inflation, and trend stability. Its attractiveness may be bolstered socially through the rising fashion of fitness awareness and the inclination for brief and informal food. Social media advertising and online ordering platforms will improve operational efficiency and purchaser engagement from a technological perspective. The corporation will </a:t>
            </a:r>
            <a:r>
              <a:rPr lang="en-US" dirty="0" err="1"/>
              <a:t>prioritise</a:t>
            </a:r>
            <a:r>
              <a:rPr lang="en-US" dirty="0"/>
              <a:t> green waste management and sustainable procurement for the environment. Legal observance of employment policies and regulations approximately the food business might be critical.  </a:t>
            </a:r>
            <a:endParaRPr lang="en-US"/>
          </a:p>
        </p:txBody>
      </p:sp>
      <p:sp>
        <p:nvSpPr>
          <p:cNvPr id="4" name="Slide Number Placeholder 3"/>
          <p:cNvSpPr>
            <a:spLocks noGrp="1"/>
          </p:cNvSpPr>
          <p:nvPr>
            <p:ph type="sldNum" sz="quarter" idx="5"/>
          </p:nvPr>
        </p:nvSpPr>
        <p:spPr/>
        <p:txBody>
          <a:bodyPr/>
          <a:lstStyle/>
          <a:p>
            <a:fld id="{054F7717-C7AE-47D0-9D19-47BF19EAD926}" type="slidenum">
              <a:t>7</a:t>
            </a:fld>
            <a:endParaRPr lang="en-US"/>
          </a:p>
        </p:txBody>
      </p:sp>
    </p:spTree>
    <p:extLst>
      <p:ext uri="{BB962C8B-B14F-4D97-AF65-F5344CB8AC3E}">
        <p14:creationId xmlns:p14="http://schemas.microsoft.com/office/powerpoint/2010/main" val="499613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month's revenue from Smash Burger product income in addition to different assets of profits is represented by using the inflows within the cash go with the flow estimate for the first 12 months. These can encompass the </a:t>
            </a:r>
            <a:r>
              <a:rPr lang="en-US" dirty="0" err="1"/>
              <a:t>organisation's</a:t>
            </a:r>
            <a:r>
              <a:rPr lang="en-US" dirty="0"/>
              <a:t> income from burgers, liquids, sides, and any other items or services that Smash Burger provides. On the opposite hand, the outflows cover all prices related to working in the commercial enterprise, along with resources and elements for food </a:t>
            </a:r>
            <a:r>
              <a:rPr lang="en-US" dirty="0" err="1"/>
              <a:t>practise</a:t>
            </a:r>
            <a:r>
              <a:rPr lang="en-US" dirty="0"/>
              <a:t>, rent or hire bills for the place, worker wages, utilities, advertising fees, and other operational prices required to maintain the company operating and expanding. After deducting total prices from general inflows, the monthly net cash flow glide suggests the anticipated surplus or deficit of cash after every period.  </a:t>
            </a:r>
          </a:p>
        </p:txBody>
      </p:sp>
      <p:sp>
        <p:nvSpPr>
          <p:cNvPr id="4" name="Slide Number Placeholder 3"/>
          <p:cNvSpPr>
            <a:spLocks noGrp="1"/>
          </p:cNvSpPr>
          <p:nvPr>
            <p:ph type="sldNum" sz="quarter" idx="5"/>
          </p:nvPr>
        </p:nvSpPr>
        <p:spPr/>
        <p:txBody>
          <a:bodyPr/>
          <a:lstStyle/>
          <a:p>
            <a:fld id="{054F7717-C7AE-47D0-9D19-47BF19EAD926}" type="slidenum">
              <a:t>8</a:t>
            </a:fld>
            <a:endParaRPr lang="en-US"/>
          </a:p>
        </p:txBody>
      </p:sp>
    </p:spTree>
    <p:extLst>
      <p:ext uri="{BB962C8B-B14F-4D97-AF65-F5344CB8AC3E}">
        <p14:creationId xmlns:p14="http://schemas.microsoft.com/office/powerpoint/2010/main" val="2895511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863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3397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70F276-1833-4A75-9C1D-A56E2295A68D}"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533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A70F276-1833-4A75-9C1D-A56E2295A68D}" type="datetimeFigureOut">
              <a:rPr lang="en-US" smtClean="0"/>
              <a:t>7/16/2024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04625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A70F276-1833-4A75-9C1D-A56E2295A68D}" type="datetimeFigureOut">
              <a:rPr lang="en-US" smtClean="0"/>
              <a:t>7/16/2024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02976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A70F276-1833-4A75-9C1D-A56E2295A68D}" type="datetimeFigureOut">
              <a:rPr lang="en-US" smtClean="0"/>
              <a:t>7/16/2024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32514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A70F276-1833-4A75-9C1D-A56E2295A68D}" type="datetimeFigureOut">
              <a:rPr lang="en-US" smtClean="0"/>
              <a:t>7/16/2024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2478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A70F276-1833-4A75-9C1D-A56E2295A68D}" type="datetimeFigureOut">
              <a:rPr lang="en-US" smtClean="0"/>
              <a:t>7/16/2024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8844951-7827-47D4-8276-7DDE1FA7D85A}" type="slidenum">
              <a:rPr lang="en-US" smtClean="0"/>
              <a:t>‹#›</a:t>
            </a:fld>
            <a:endParaRPr lang="en-US"/>
          </a:p>
        </p:txBody>
      </p:sp>
    </p:spTree>
    <p:extLst>
      <p:ext uri="{BB962C8B-B14F-4D97-AF65-F5344CB8AC3E}">
        <p14:creationId xmlns:p14="http://schemas.microsoft.com/office/powerpoint/2010/main" val="804966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t>7/16/2024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493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91290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480322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A70F276-1833-4A75-9C1D-A56E2295A68D}" type="datetimeFigureOut">
              <a:rPr lang="en-US" smtClean="0"/>
              <a:pPr/>
              <a:t>7/16/2024</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solidFill>
                <a:srgbClr val="FFFFFF"/>
              </a:solidFill>
            </a:endParaRPr>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8844951-7827-47D4-8276-7DDE1FA7D85A}"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047250"/>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99296" y="1231108"/>
            <a:ext cx="10196249" cy="3891352"/>
          </a:xfrm>
        </p:spPr>
        <p:txBody>
          <a:bodyPr vert="horz" lIns="91440" tIns="45720" rIns="91440" bIns="45720" rtlCol="0" anchor="t">
            <a:normAutofit/>
          </a:bodyPr>
          <a:lstStyle/>
          <a:p>
            <a:pPr algn="l">
              <a:lnSpc>
                <a:spcPct val="150000"/>
              </a:lnSpc>
            </a:pPr>
            <a:r>
              <a:rPr lang="en-US" b="1" dirty="0">
                <a:solidFill>
                  <a:schemeClr val="tx2">
                    <a:alpha val="60000"/>
                  </a:schemeClr>
                </a:solidFill>
                <a:latin typeface="Arial" panose="020B0604020202020204" pitchFamily="34" charset="0"/>
                <a:cs typeface="Arial" panose="020B0604020202020204" pitchFamily="34" charset="0"/>
              </a:rPr>
              <a:t>Program of Study: BA Business Management</a:t>
            </a:r>
            <a:br>
              <a:rPr lang="en-US" b="1" dirty="0">
                <a:solidFill>
                  <a:schemeClr val="tx2">
                    <a:alpha val="60000"/>
                  </a:schemeClr>
                </a:solidFill>
                <a:latin typeface="Arial" panose="020B0604020202020204" pitchFamily="34" charset="0"/>
                <a:cs typeface="Arial" panose="020B0604020202020204" pitchFamily="34" charset="0"/>
              </a:rPr>
            </a:br>
            <a:r>
              <a:rPr lang="en-US" b="1" dirty="0">
                <a:solidFill>
                  <a:schemeClr val="tx2">
                    <a:alpha val="60000"/>
                  </a:schemeClr>
                </a:solidFill>
                <a:latin typeface="Arial" panose="020B0604020202020204" pitchFamily="34" charset="0"/>
                <a:cs typeface="Arial" panose="020B0604020202020204" pitchFamily="34" charset="0"/>
              </a:rPr>
              <a:t>Module Name: Entrepreneurship</a:t>
            </a:r>
            <a:br>
              <a:rPr lang="en-US" b="1" dirty="0">
                <a:solidFill>
                  <a:schemeClr val="tx2">
                    <a:alpha val="60000"/>
                  </a:schemeClr>
                </a:solidFill>
                <a:latin typeface="Arial" panose="020B0604020202020204" pitchFamily="34" charset="0"/>
                <a:cs typeface="Arial" panose="020B0604020202020204" pitchFamily="34" charset="0"/>
              </a:rPr>
            </a:br>
            <a:r>
              <a:rPr lang="en-US" b="1" dirty="0">
                <a:solidFill>
                  <a:schemeClr val="tx2">
                    <a:alpha val="60000"/>
                  </a:schemeClr>
                </a:solidFill>
                <a:latin typeface="Arial" panose="020B0604020202020204" pitchFamily="34" charset="0"/>
                <a:cs typeface="Arial" panose="020B0604020202020204" pitchFamily="34" charset="0"/>
              </a:rPr>
              <a:t>Module Code: LCBB50001</a:t>
            </a:r>
          </a:p>
          <a:p>
            <a:pPr algn="l">
              <a:lnSpc>
                <a:spcPct val="150000"/>
              </a:lnSpc>
            </a:pPr>
            <a:r>
              <a:rPr lang="en-US" b="1" dirty="0">
                <a:solidFill>
                  <a:schemeClr val="tx2">
                    <a:alpha val="60000"/>
                  </a:schemeClr>
                </a:solidFill>
                <a:latin typeface="Arial" panose="020B0604020202020204" pitchFamily="34" charset="0"/>
                <a:cs typeface="Arial" panose="020B0604020202020204" pitchFamily="34" charset="0"/>
              </a:rPr>
              <a:t>Student ID: 2225536</a:t>
            </a:r>
          </a:p>
          <a:p>
            <a:pPr algn="l">
              <a:lnSpc>
                <a:spcPct val="150000"/>
              </a:lnSpc>
            </a:pPr>
            <a:r>
              <a:rPr lang="en-US" b="1" dirty="0">
                <a:solidFill>
                  <a:schemeClr val="tx2">
                    <a:alpha val="60000"/>
                  </a:schemeClr>
                </a:solidFill>
                <a:latin typeface="Arial" panose="020B0604020202020204" pitchFamily="34" charset="0"/>
                <a:cs typeface="Arial" panose="020B0604020202020204" pitchFamily="34" charset="0"/>
              </a:rPr>
              <a:t>Student Name: Casiana Danci</a:t>
            </a:r>
            <a:br>
              <a:rPr lang="en-US" b="1" dirty="0">
                <a:solidFill>
                  <a:schemeClr val="tx2">
                    <a:alpha val="60000"/>
                  </a:schemeClr>
                </a:solidFill>
                <a:latin typeface="Arial" panose="020B0604020202020204" pitchFamily="34" charset="0"/>
                <a:cs typeface="Arial" panose="020B0604020202020204" pitchFamily="34" charset="0"/>
              </a:rPr>
            </a:br>
            <a:r>
              <a:rPr lang="en-US" b="1" dirty="0" err="1">
                <a:solidFill>
                  <a:schemeClr val="tx2">
                    <a:alpha val="60000"/>
                  </a:schemeClr>
                </a:solidFill>
                <a:latin typeface="Arial" panose="020B0604020202020204" pitchFamily="34" charset="0"/>
                <a:cs typeface="Arial" panose="020B0604020202020204" pitchFamily="34" charset="0"/>
              </a:rPr>
              <a:t>Lectures’s</a:t>
            </a:r>
            <a:r>
              <a:rPr lang="en-US" b="1" dirty="0">
                <a:solidFill>
                  <a:schemeClr val="tx2">
                    <a:alpha val="60000"/>
                  </a:schemeClr>
                </a:solidFill>
                <a:latin typeface="Arial" panose="020B0604020202020204" pitchFamily="34" charset="0"/>
                <a:cs typeface="Arial" panose="020B0604020202020204" pitchFamily="34" charset="0"/>
              </a:rPr>
              <a:t> Name: </a:t>
            </a:r>
            <a:r>
              <a:rPr lang="en-US" b="1" dirty="0" err="1">
                <a:solidFill>
                  <a:schemeClr val="tx2">
                    <a:alpha val="60000"/>
                  </a:schemeClr>
                </a:solidFill>
                <a:latin typeface="Arial" panose="020B0604020202020204" pitchFamily="34" charset="0"/>
                <a:cs typeface="Arial" panose="020B0604020202020204" pitchFamily="34" charset="0"/>
              </a:rPr>
              <a:t>Masud</a:t>
            </a:r>
            <a:r>
              <a:rPr lang="en-US" b="1" dirty="0">
                <a:solidFill>
                  <a:schemeClr val="tx2">
                    <a:alpha val="60000"/>
                  </a:schemeClr>
                </a:solidFill>
                <a:latin typeface="Arial" panose="020B0604020202020204" pitchFamily="34" charset="0"/>
                <a:cs typeface="Arial" panose="020B0604020202020204" pitchFamily="34" charset="0"/>
              </a:rPr>
              <a:t> Ibrahim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57D9B-827C-0303-EDB7-C0EAB590A423}"/>
              </a:ext>
            </a:extLst>
          </p:cNvPr>
          <p:cNvSpPr>
            <a:spLocks noGrp="1"/>
          </p:cNvSpPr>
          <p:nvPr>
            <p:ph type="title"/>
          </p:nvPr>
        </p:nvSpPr>
        <p:spPr/>
        <p:txBody>
          <a:bodyPr/>
          <a:lstStyle/>
          <a:p>
            <a:r>
              <a:rPr lang="en-US">
                <a:gradFill flip="none">
                  <a:gsLst>
                    <a:gs pos="0">
                      <a:srgbClr val="4D84C3"/>
                    </a:gs>
                    <a:gs pos="100000">
                      <a:srgbClr val="C34DAB">
                        <a:alpha val="70000"/>
                      </a:srgbClr>
                    </a:gs>
                  </a:gsLst>
                  <a:lin ang="0" scaled="1"/>
                  <a:tileRect/>
                </a:gradFill>
                <a:cs typeface="Angsana New"/>
              </a:rPr>
              <a:t>Table of contents</a:t>
            </a:r>
            <a:endParaRPr lang="en-US"/>
          </a:p>
        </p:txBody>
      </p:sp>
      <p:sp>
        <p:nvSpPr>
          <p:cNvPr id="3" name="Content Placeholder 2">
            <a:extLst>
              <a:ext uri="{FF2B5EF4-FFF2-40B4-BE49-F238E27FC236}">
                <a16:creationId xmlns:a16="http://schemas.microsoft.com/office/drawing/2014/main" id="{AD250E83-020A-8611-7689-5D757C63EEA5}"/>
              </a:ext>
            </a:extLst>
          </p:cNvPr>
          <p:cNvSpPr>
            <a:spLocks noGrp="1"/>
          </p:cNvSpPr>
          <p:nvPr>
            <p:ph idx="1"/>
          </p:nvPr>
        </p:nvSpPr>
        <p:spPr/>
        <p:txBody>
          <a:bodyPr vert="horz" lIns="91440" tIns="45720" rIns="91440" bIns="45720" rtlCol="0" anchor="t">
            <a:normAutofit/>
          </a:bodyPr>
          <a:lstStyle/>
          <a:p>
            <a:pPr>
              <a:buNone/>
            </a:pPr>
            <a:r>
              <a:rPr lang="en-US" dirty="0">
                <a:solidFill>
                  <a:schemeClr val="tx1"/>
                </a:solidFill>
                <a:latin typeface="Times New Roman"/>
                <a:ea typeface="+mn-lt"/>
                <a:cs typeface="+mn-lt"/>
              </a:rPr>
              <a:t>Introduction </a:t>
            </a:r>
            <a:endParaRPr lang="en-US" dirty="0">
              <a:solidFill>
                <a:schemeClr val="tx1"/>
              </a:solidFill>
              <a:latin typeface="Times New Roman"/>
              <a:cs typeface="Times New Roman"/>
            </a:endParaRPr>
          </a:p>
          <a:p>
            <a:pPr>
              <a:buNone/>
            </a:pPr>
            <a:r>
              <a:rPr lang="en-US" dirty="0">
                <a:solidFill>
                  <a:schemeClr val="tx1"/>
                </a:solidFill>
                <a:latin typeface="Times New Roman"/>
                <a:ea typeface="+mn-lt"/>
                <a:cs typeface="+mn-lt"/>
              </a:rPr>
              <a:t>Overview of Business</a:t>
            </a:r>
            <a:endParaRPr lang="en-US" dirty="0">
              <a:solidFill>
                <a:schemeClr val="tx1"/>
              </a:solidFill>
              <a:latin typeface="Times New Roman"/>
              <a:cs typeface="Times New Roman"/>
            </a:endParaRPr>
          </a:p>
          <a:p>
            <a:pPr>
              <a:buNone/>
            </a:pPr>
            <a:r>
              <a:rPr lang="en-US" dirty="0">
                <a:solidFill>
                  <a:schemeClr val="tx1"/>
                </a:solidFill>
                <a:latin typeface="Times New Roman"/>
                <a:ea typeface="+mn-lt"/>
                <a:cs typeface="+mn-lt"/>
              </a:rPr>
              <a:t>Ownership and Legal Format</a:t>
            </a:r>
            <a:endParaRPr lang="en-US" dirty="0">
              <a:solidFill>
                <a:schemeClr val="tx1"/>
              </a:solidFill>
              <a:latin typeface="Times New Roman"/>
              <a:cs typeface="Times New Roman"/>
            </a:endParaRPr>
          </a:p>
          <a:p>
            <a:pPr>
              <a:buNone/>
            </a:pPr>
            <a:r>
              <a:rPr lang="en-US" dirty="0">
                <a:solidFill>
                  <a:schemeClr val="tx1"/>
                </a:solidFill>
                <a:latin typeface="Times New Roman"/>
                <a:ea typeface="+mn-lt"/>
                <a:cs typeface="+mn-lt"/>
              </a:rPr>
              <a:t>Management of the company </a:t>
            </a:r>
            <a:endParaRPr lang="en-US" dirty="0">
              <a:solidFill>
                <a:schemeClr val="tx1"/>
              </a:solidFill>
              <a:latin typeface="Times New Roman"/>
              <a:cs typeface="Times New Roman"/>
              <a:hlinkClick r:id="" action="ppaction://noaction">
                <a:extLst>
                  <a:ext uri="{A12FA001-AC4F-418D-AE19-62706E023703}">
                    <ahyp:hlinkClr xmlns:ahyp="http://schemas.microsoft.com/office/drawing/2018/hyperlinkcolor" val="tx"/>
                  </a:ext>
                </a:extLst>
              </a:hlinkClick>
            </a:endParaRPr>
          </a:p>
          <a:p>
            <a:pPr algn="just">
              <a:buNone/>
            </a:pPr>
            <a:r>
              <a:rPr lang="en-US" dirty="0">
                <a:solidFill>
                  <a:schemeClr val="tx1"/>
                </a:solidFill>
                <a:latin typeface="Times New Roman"/>
                <a:ea typeface="+mn-lt"/>
                <a:cs typeface="+mn-lt"/>
              </a:rPr>
              <a:t>Evaluation of the Business Idea Using PESTEL Analysis</a:t>
            </a:r>
            <a:endParaRPr lang="en-US" dirty="0">
              <a:solidFill>
                <a:schemeClr val="tx1"/>
              </a:solidFill>
              <a:latin typeface="Times New Roman"/>
              <a:cs typeface="Times New Roman"/>
              <a:hlinkClick r:id="" action="ppaction://noaction">
                <a:extLst>
                  <a:ext uri="{A12FA001-AC4F-418D-AE19-62706E023703}">
                    <ahyp:hlinkClr xmlns:ahyp="http://schemas.microsoft.com/office/drawing/2018/hyperlinkcolor" val="tx"/>
                  </a:ext>
                </a:extLst>
              </a:hlinkClick>
            </a:endParaRPr>
          </a:p>
          <a:p>
            <a:pPr>
              <a:buNone/>
            </a:pPr>
            <a:r>
              <a:rPr lang="en-US" dirty="0">
                <a:solidFill>
                  <a:schemeClr val="tx1"/>
                </a:solidFill>
                <a:latin typeface="Times New Roman"/>
                <a:ea typeface="+mn-lt"/>
                <a:cs typeface="+mn-lt"/>
              </a:rPr>
              <a:t>Cash flow </a:t>
            </a:r>
            <a:endParaRPr lang="en-US">
              <a:solidFill>
                <a:schemeClr val="tx1"/>
              </a:solidFill>
              <a:latin typeface="Times New Roman"/>
              <a:cs typeface="Times New Roman"/>
            </a:endParaRPr>
          </a:p>
          <a:p>
            <a:pPr>
              <a:buNone/>
            </a:pPr>
            <a:r>
              <a:rPr lang="en-US" dirty="0">
                <a:solidFill>
                  <a:schemeClr val="tx1"/>
                </a:solidFill>
                <a:latin typeface="Times New Roman"/>
                <a:ea typeface="+mn-lt"/>
                <a:cs typeface="+mn-lt"/>
              </a:rPr>
              <a:t>Conclusion </a:t>
            </a:r>
            <a:endParaRPr lang="en-US">
              <a:solidFill>
                <a:schemeClr val="tx1"/>
              </a:solidFill>
              <a:latin typeface="Times New Roman"/>
              <a:cs typeface="Times New Roman"/>
              <a:hlinkClick r:id="" action="ppaction://noaction">
                <a:extLst>
                  <a:ext uri="{A12FA001-AC4F-418D-AE19-62706E023703}">
                    <ahyp:hlinkClr xmlns:ahyp="http://schemas.microsoft.com/office/drawing/2018/hyperlinkcolor" val="tx"/>
                  </a:ext>
                </a:extLst>
              </a:hlinkClick>
            </a:endParaRPr>
          </a:p>
          <a:p>
            <a:pPr>
              <a:buNone/>
            </a:pPr>
            <a:r>
              <a:rPr lang="en-US" dirty="0">
                <a:solidFill>
                  <a:schemeClr val="tx1"/>
                </a:solidFill>
                <a:latin typeface="Times New Roman"/>
                <a:ea typeface="+mn-lt"/>
                <a:cs typeface="+mn-lt"/>
              </a:rPr>
              <a:t>References </a:t>
            </a:r>
            <a:endParaRPr lang="en-US">
              <a:solidFill>
                <a:schemeClr val="tx1"/>
              </a:solidFill>
              <a:latin typeface="Times New Roman"/>
              <a:cs typeface="Times New Roman"/>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4191943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222FC-396B-2E1C-DFF6-D017C18C5D7D}"/>
              </a:ext>
            </a:extLst>
          </p:cNvPr>
          <p:cNvSpPr>
            <a:spLocks noGrp="1"/>
          </p:cNvSpPr>
          <p:nvPr>
            <p:ph type="title"/>
          </p:nvPr>
        </p:nvSpPr>
        <p:spPr>
          <a:xfrm>
            <a:off x="5181601" y="634946"/>
            <a:ext cx="6368142" cy="1450757"/>
          </a:xfrm>
        </p:spPr>
        <p:txBody>
          <a:bodyPr>
            <a:normAutofit/>
          </a:bodyPr>
          <a:lstStyle/>
          <a:p>
            <a:r>
              <a:rPr lang="en-US" dirty="0">
                <a:cs typeface="Angsana New"/>
              </a:rPr>
              <a:t>Introduction </a:t>
            </a:r>
            <a:endParaRPr lang="en-US" dirty="0"/>
          </a:p>
        </p:txBody>
      </p:sp>
      <p:pic>
        <p:nvPicPr>
          <p:cNvPr id="5" name="Picture 4" descr="Pulled pork sliders with slaw on black table">
            <a:extLst>
              <a:ext uri="{FF2B5EF4-FFF2-40B4-BE49-F238E27FC236}">
                <a16:creationId xmlns:a16="http://schemas.microsoft.com/office/drawing/2014/main" id="{816A3DAA-0C62-8F4C-314B-6CB6E07D00BE}"/>
              </a:ext>
            </a:extLst>
          </p:cNvPr>
          <p:cNvPicPr>
            <a:picLocks noChangeAspect="1"/>
          </p:cNvPicPr>
          <p:nvPr/>
        </p:nvPicPr>
        <p:blipFill>
          <a:blip r:embed="rId2"/>
          <a:srcRect l="32558" r="22222" b="1"/>
          <a:stretch/>
        </p:blipFill>
        <p:spPr>
          <a:xfrm>
            <a:off x="20" y="-12128"/>
            <a:ext cx="4654276" cy="6870127"/>
          </a:xfrm>
          <a:prstGeom prst="rect">
            <a:avLst/>
          </a:prstGeom>
        </p:spPr>
      </p:pic>
      <p:cxnSp>
        <p:nvCxnSpPr>
          <p:cNvPr id="14" name="Straight Connector 1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195F55-C814-C6CD-35C9-6D366B5AC8E7}"/>
              </a:ext>
            </a:extLst>
          </p:cNvPr>
          <p:cNvSpPr>
            <a:spLocks noGrp="1"/>
          </p:cNvSpPr>
          <p:nvPr>
            <p:ph idx="1"/>
          </p:nvPr>
        </p:nvSpPr>
        <p:spPr>
          <a:xfrm>
            <a:off x="5181601" y="2198914"/>
            <a:ext cx="6368142" cy="3670180"/>
          </a:xfrm>
        </p:spPr>
        <p:txBody>
          <a:bodyPr vert="horz" lIns="91440" tIns="45720" rIns="91440" bIns="45720" rtlCol="0">
            <a:normAutofit/>
          </a:bodyPr>
          <a:lstStyle/>
          <a:p>
            <a:pPr>
              <a:buNone/>
            </a:pPr>
            <a:r>
              <a:rPr lang="en-US" sz="1700" dirty="0">
                <a:latin typeface="Arial" panose="020B0604020202020204" pitchFamily="34" charset="0"/>
                <a:ea typeface="+mn-lt"/>
                <a:cs typeface="Arial" panose="020B0604020202020204" pitchFamily="34" charset="0"/>
              </a:rPr>
              <a:t>The Introduction of this presentation is to examine Smash Burger's business plan. Smash Burger is a quick-casual eatery that </a:t>
            </a:r>
            <a:r>
              <a:rPr lang="en-US" sz="1700" dirty="0" err="1">
                <a:latin typeface="Arial" panose="020B0604020202020204" pitchFamily="34" charset="0"/>
                <a:ea typeface="+mn-lt"/>
                <a:cs typeface="Arial" panose="020B0604020202020204" pitchFamily="34" charset="0"/>
              </a:rPr>
              <a:t>specialises</a:t>
            </a:r>
            <a:r>
              <a:rPr lang="en-US" sz="1700" dirty="0">
                <a:latin typeface="Arial" panose="020B0604020202020204" pitchFamily="34" charset="0"/>
                <a:ea typeface="+mn-lt"/>
                <a:cs typeface="Arial" panose="020B0604020202020204" pitchFamily="34" charset="0"/>
              </a:rPr>
              <a:t> in unusual smashed burgers. I will look at the Smash Burger launch's monetary viability, operational plan, and marketplace possibility. Examining client developments in rapid-informal eating, </a:t>
            </a:r>
            <a:r>
              <a:rPr lang="en-US" sz="1700" dirty="0" err="1">
                <a:latin typeface="Arial" panose="020B0604020202020204" pitchFamily="34" charset="0"/>
                <a:ea typeface="+mn-lt"/>
                <a:cs typeface="Arial" panose="020B0604020202020204" pitchFamily="34" charset="0"/>
              </a:rPr>
              <a:t>analysing</a:t>
            </a:r>
            <a:r>
              <a:rPr lang="en-US" sz="1700" dirty="0">
                <a:latin typeface="Arial" panose="020B0604020202020204" pitchFamily="34" charset="0"/>
                <a:ea typeface="+mn-lt"/>
                <a:cs typeface="Arial" panose="020B0604020202020204" pitchFamily="34" charset="0"/>
              </a:rPr>
              <a:t> aggressive dynamics, talking approximately the operational model from customer support to kitchen control, and predicting financial fulfilment through the usage of a cash flow projection are important components. I desire to provide a thorough hold close of the possibilities and difficulties involved in launching Smash Burger within the competitive eating place region by way of looking at those variables.</a:t>
            </a:r>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3887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5A28E-D006-B233-502B-37B74E23EE82}"/>
              </a:ext>
            </a:extLst>
          </p:cNvPr>
          <p:cNvSpPr>
            <a:spLocks noGrp="1"/>
          </p:cNvSpPr>
          <p:nvPr>
            <p:ph type="title"/>
          </p:nvPr>
        </p:nvSpPr>
        <p:spPr>
          <a:xfrm>
            <a:off x="838200" y="545007"/>
            <a:ext cx="5257800" cy="23738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cs typeface="Angsana New"/>
              </a:rPr>
              <a:t>Overview of the business </a:t>
            </a:r>
            <a:endParaRPr lang="en-US"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9B0ACD2F-4385-E054-4A8C-C2A7A97A5AF3}"/>
              </a:ext>
            </a:extLst>
          </p:cNvPr>
          <p:cNvSpPr>
            <a:spLocks noGrp="1"/>
          </p:cNvSpPr>
          <p:nvPr>
            <p:ph idx="1"/>
          </p:nvPr>
        </p:nvSpPr>
        <p:spPr>
          <a:xfrm>
            <a:off x="5197172" y="327294"/>
            <a:ext cx="6809769" cy="2591519"/>
          </a:xfrm>
        </p:spPr>
        <p:txBody>
          <a:bodyPr vert="horz" lIns="91440" tIns="45720" rIns="91440" bIns="45720" rtlCol="0" anchor="t">
            <a:normAutofit/>
          </a:bodyPr>
          <a:lstStyle/>
          <a:p>
            <a:pPr algn="just">
              <a:lnSpc>
                <a:spcPct val="150000"/>
              </a:lnSpc>
              <a:buClr>
                <a:srgbClr val="E3E8EF"/>
              </a:buClr>
            </a:pPr>
            <a:r>
              <a:rPr lang="en-US" sz="1300" dirty="0">
                <a:solidFill>
                  <a:schemeClr val="tx1"/>
                </a:solidFill>
                <a:latin typeface="Times New Roman"/>
                <a:ea typeface="+mn-lt"/>
                <a:cs typeface="+mn-lt"/>
              </a:rPr>
              <a:t>Company name: Smash Burger; concept: Smashed burgers are the </a:t>
            </a:r>
            <a:r>
              <a:rPr lang="en-US" sz="1300" err="1">
                <a:solidFill>
                  <a:schemeClr val="tx1"/>
                </a:solidFill>
                <a:latin typeface="Times New Roman"/>
                <a:ea typeface="+mn-lt"/>
                <a:cs typeface="+mn-lt"/>
              </a:rPr>
              <a:t>speciality</a:t>
            </a:r>
            <a:r>
              <a:rPr lang="en-US" sz="1300" dirty="0">
                <a:solidFill>
                  <a:schemeClr val="tx1"/>
                </a:solidFill>
                <a:latin typeface="Times New Roman"/>
                <a:ea typeface="+mn-lt"/>
                <a:cs typeface="+mn-lt"/>
              </a:rPr>
              <a:t> of this speedy-casual eatery.</a:t>
            </a:r>
            <a:endParaRPr lang="en-US">
              <a:solidFill>
                <a:schemeClr val="tx1"/>
              </a:solidFill>
            </a:endParaRPr>
          </a:p>
          <a:p>
            <a:pPr algn="just">
              <a:lnSpc>
                <a:spcPct val="150000"/>
              </a:lnSpc>
              <a:buClr>
                <a:srgbClr val="E3E8EF"/>
              </a:buClr>
            </a:pPr>
            <a:r>
              <a:rPr lang="en-US" sz="1300" dirty="0">
                <a:solidFill>
                  <a:schemeClr val="tx1"/>
                </a:solidFill>
                <a:latin typeface="Times New Roman"/>
                <a:ea typeface="+mn-lt"/>
                <a:cs typeface="+mn-lt"/>
              </a:rPr>
              <a:t>Product: Burgers with a wonderful </a:t>
            </a:r>
            <a:r>
              <a:rPr lang="en-US" sz="1300" err="1">
                <a:solidFill>
                  <a:schemeClr val="tx1"/>
                </a:solidFill>
                <a:latin typeface="Times New Roman"/>
                <a:ea typeface="+mn-lt"/>
                <a:cs typeface="+mn-lt"/>
              </a:rPr>
              <a:t>flavour</a:t>
            </a:r>
            <a:r>
              <a:rPr lang="en-US" sz="1300" dirty="0">
                <a:solidFill>
                  <a:schemeClr val="tx1"/>
                </a:solidFill>
                <a:latin typeface="Times New Roman"/>
                <a:ea typeface="+mn-lt"/>
                <a:cs typeface="+mn-lt"/>
              </a:rPr>
              <a:t> which can be produced by slamming red meat patties on a hot grill (Curry, 2021).</a:t>
            </a:r>
          </a:p>
          <a:p>
            <a:pPr algn="just">
              <a:lnSpc>
                <a:spcPct val="150000"/>
              </a:lnSpc>
              <a:buClr>
                <a:srgbClr val="E3E8EF"/>
              </a:buClr>
            </a:pPr>
            <a:r>
              <a:rPr lang="en-US" sz="1300" dirty="0">
                <a:solidFill>
                  <a:schemeClr val="tx1"/>
                </a:solidFill>
                <a:latin typeface="Times New Roman"/>
                <a:ea typeface="+mn-lt"/>
                <a:cs typeface="+mn-lt"/>
              </a:rPr>
              <a:t>Features: Fresh has a fast carrier, clean elements, and </a:t>
            </a:r>
            <a:r>
              <a:rPr lang="en-US" sz="1300" err="1">
                <a:solidFill>
                  <a:schemeClr val="tx1"/>
                </a:solidFill>
                <a:latin typeface="Times New Roman"/>
                <a:ea typeface="+mn-lt"/>
                <a:cs typeface="+mn-lt"/>
              </a:rPr>
              <a:t>customisable</a:t>
            </a:r>
            <a:r>
              <a:rPr lang="en-US" sz="1300" dirty="0">
                <a:solidFill>
                  <a:schemeClr val="tx1"/>
                </a:solidFill>
                <a:latin typeface="Times New Roman"/>
                <a:ea typeface="+mn-lt"/>
                <a:cs typeface="+mn-lt"/>
              </a:rPr>
              <a:t> toppings.</a:t>
            </a:r>
          </a:p>
          <a:p>
            <a:pPr algn="just">
              <a:lnSpc>
                <a:spcPct val="150000"/>
              </a:lnSpc>
              <a:buClr>
                <a:srgbClr val="E3E8EF"/>
              </a:buClr>
            </a:pPr>
            <a:r>
              <a:rPr lang="en-US" sz="1300" dirty="0">
                <a:solidFill>
                  <a:schemeClr val="tx1"/>
                </a:solidFill>
                <a:latin typeface="Times New Roman"/>
                <a:ea typeface="+mn-lt"/>
                <a:cs typeface="+mn-lt"/>
              </a:rPr>
              <a:t>Target Market: Burger aficionados seeking comfort and first-class make up the goal marketplace. </a:t>
            </a:r>
          </a:p>
        </p:txBody>
      </p:sp>
      <p:pic>
        <p:nvPicPr>
          <p:cNvPr id="5" name="Picture 4" descr="Grilled burgers displayed in a row at a food market">
            <a:extLst>
              <a:ext uri="{FF2B5EF4-FFF2-40B4-BE49-F238E27FC236}">
                <a16:creationId xmlns:a16="http://schemas.microsoft.com/office/drawing/2014/main" id="{5977F3AA-B148-4CE3-77AE-2E90ED2EBD75}"/>
              </a:ext>
            </a:extLst>
          </p:cNvPr>
          <p:cNvPicPr>
            <a:picLocks noChangeAspect="1"/>
          </p:cNvPicPr>
          <p:nvPr/>
        </p:nvPicPr>
        <p:blipFill>
          <a:blip r:embed="rId3"/>
          <a:srcRect t="30928" r="-2" b="23800"/>
          <a:stretch/>
        </p:blipFill>
        <p:spPr>
          <a:xfrm>
            <a:off x="20" y="3179205"/>
            <a:ext cx="12191980" cy="3678795"/>
          </a:xfrm>
          <a:prstGeom prst="rect">
            <a:avLst/>
          </a:prstGeom>
        </p:spPr>
      </p:pic>
    </p:spTree>
    <p:extLst>
      <p:ext uri="{BB962C8B-B14F-4D97-AF65-F5344CB8AC3E}">
        <p14:creationId xmlns:p14="http://schemas.microsoft.com/office/powerpoint/2010/main" val="3522798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05859-2A74-B46C-2011-8D7B34D10325}"/>
              </a:ext>
            </a:extLst>
          </p:cNvPr>
          <p:cNvSpPr>
            <a:spLocks noGrp="1"/>
          </p:cNvSpPr>
          <p:nvPr>
            <p:ph type="title"/>
          </p:nvPr>
        </p:nvSpPr>
        <p:spPr/>
        <p:txBody>
          <a:bodyPr/>
          <a:lstStyle/>
          <a:p>
            <a:r>
              <a:rPr lang="en-US">
                <a:gradFill flip="none">
                  <a:gsLst>
                    <a:gs pos="0">
                      <a:srgbClr val="4D84C3"/>
                    </a:gs>
                    <a:gs pos="100000">
                      <a:srgbClr val="C34DAB">
                        <a:alpha val="70000"/>
                      </a:srgbClr>
                    </a:gs>
                  </a:gsLst>
                  <a:lin ang="0" scaled="1"/>
                  <a:tileRect/>
                </a:gradFill>
                <a:cs typeface="Angsana New"/>
              </a:rPr>
              <a:t>Ownership and Legal Format</a:t>
            </a:r>
          </a:p>
        </p:txBody>
      </p:sp>
      <p:sp>
        <p:nvSpPr>
          <p:cNvPr id="3" name="Content Placeholder 2">
            <a:extLst>
              <a:ext uri="{FF2B5EF4-FFF2-40B4-BE49-F238E27FC236}">
                <a16:creationId xmlns:a16="http://schemas.microsoft.com/office/drawing/2014/main" id="{1ACEE0DD-2C0B-98EB-CA20-55D749F246F6}"/>
              </a:ext>
            </a:extLst>
          </p:cNvPr>
          <p:cNvSpPr>
            <a:spLocks noGrp="1"/>
          </p:cNvSpPr>
          <p:nvPr>
            <p:ph idx="1"/>
          </p:nvPr>
        </p:nvSpPr>
        <p:spPr>
          <a:xfrm>
            <a:off x="479612" y="1827896"/>
            <a:ext cx="11418473" cy="4327545"/>
          </a:xfrm>
        </p:spPr>
        <p:txBody>
          <a:bodyPr vert="horz" lIns="91440" tIns="45720" rIns="91440" bIns="45720" rtlCol="0" anchor="t">
            <a:noAutofit/>
          </a:bodyPr>
          <a:lstStyle/>
          <a:p>
            <a:pPr marL="228600" indent="0" algn="just">
              <a:lnSpc>
                <a:spcPct val="160000"/>
              </a:lnSpc>
              <a:buNone/>
            </a:pPr>
            <a:r>
              <a:rPr lang="en-US" sz="1800" b="1" dirty="0">
                <a:solidFill>
                  <a:schemeClr val="tx1"/>
                </a:solidFill>
                <a:latin typeface="Times New Roman"/>
                <a:ea typeface="+mn-lt"/>
                <a:cs typeface="+mn-lt"/>
              </a:rPr>
              <a:t>Ownership: Sole Proprietorship </a:t>
            </a:r>
            <a:endParaRPr lang="en-US" sz="1800" b="1">
              <a:solidFill>
                <a:schemeClr val="tx1"/>
              </a:solidFill>
              <a:latin typeface="Times New Roman"/>
              <a:cs typeface="Times New Roman"/>
            </a:endParaRPr>
          </a:p>
          <a:p>
            <a:pPr algn="just">
              <a:lnSpc>
                <a:spcPct val="160000"/>
              </a:lnSpc>
              <a:buClr>
                <a:srgbClr val="E3E8EF"/>
              </a:buClr>
            </a:pPr>
            <a:r>
              <a:rPr lang="en-US" sz="1800" dirty="0">
                <a:solidFill>
                  <a:schemeClr val="tx1"/>
                </a:solidFill>
                <a:latin typeface="Times New Roman"/>
                <a:ea typeface="+mn-lt"/>
                <a:cs typeface="+mn-lt"/>
              </a:rPr>
              <a:t>One proprietor with overall command and electricity to make selections.</a:t>
            </a:r>
          </a:p>
          <a:p>
            <a:pPr algn="just">
              <a:lnSpc>
                <a:spcPct val="160000"/>
              </a:lnSpc>
              <a:buClr>
                <a:srgbClr val="E3E8EF"/>
              </a:buClr>
            </a:pPr>
            <a:r>
              <a:rPr lang="en-US" sz="1800" dirty="0">
                <a:solidFill>
                  <a:schemeClr val="tx1"/>
                </a:solidFill>
                <a:latin typeface="Times New Roman"/>
                <a:ea typeface="+mn-lt"/>
                <a:cs typeface="+mn-lt"/>
              </a:rPr>
              <a:t>Owner is in charge of all control and business activities (Walker, 2021).</a:t>
            </a:r>
          </a:p>
          <a:p>
            <a:pPr algn="just">
              <a:lnSpc>
                <a:spcPct val="160000"/>
              </a:lnSpc>
              <a:buClr>
                <a:srgbClr val="E3E8EF"/>
              </a:buClr>
            </a:pPr>
            <a:r>
              <a:rPr lang="en-US" sz="1800" b="1" dirty="0">
                <a:solidFill>
                  <a:schemeClr val="tx1"/>
                </a:solidFill>
                <a:latin typeface="Times New Roman"/>
                <a:ea typeface="+mn-lt"/>
                <a:cs typeface="+mn-lt"/>
              </a:rPr>
              <a:t>Legal Structure: Individual Ownership</a:t>
            </a:r>
            <a:endParaRPr lang="en-US" sz="1800" dirty="0">
              <a:solidFill>
                <a:schemeClr val="tx1"/>
              </a:solidFill>
              <a:latin typeface="Times New Roman"/>
              <a:ea typeface="+mn-lt"/>
              <a:cs typeface="+mn-lt"/>
            </a:endParaRPr>
          </a:p>
          <a:p>
            <a:pPr algn="just">
              <a:lnSpc>
                <a:spcPct val="160000"/>
              </a:lnSpc>
              <a:buClr>
                <a:srgbClr val="E3E8EF"/>
              </a:buClr>
            </a:pPr>
            <a:r>
              <a:rPr lang="en-US" sz="1800" dirty="0">
                <a:solidFill>
                  <a:schemeClr val="tx1"/>
                </a:solidFill>
                <a:latin typeface="Times New Roman"/>
                <a:ea typeface="+mn-lt"/>
                <a:cs typeface="+mn-lt"/>
              </a:rPr>
              <a:t>A complicated and uncomplicated legal framework (Thrasher, 2019).</a:t>
            </a:r>
          </a:p>
          <a:p>
            <a:pPr algn="just">
              <a:lnSpc>
                <a:spcPct val="160000"/>
              </a:lnSpc>
              <a:buClr>
                <a:srgbClr val="E3E8EF"/>
              </a:buClr>
            </a:pPr>
            <a:r>
              <a:rPr lang="en-US" sz="1800" dirty="0">
                <a:solidFill>
                  <a:schemeClr val="tx1"/>
                </a:solidFill>
                <a:latin typeface="Times New Roman"/>
                <a:ea typeface="+mn-lt"/>
                <a:cs typeface="+mn-lt"/>
              </a:rPr>
              <a:t>Easy to install and run with little restrictions from the government.</a:t>
            </a:r>
          </a:p>
          <a:p>
            <a:pPr algn="just">
              <a:lnSpc>
                <a:spcPct val="160000"/>
              </a:lnSpc>
              <a:buClr>
                <a:srgbClr val="E3E8EF"/>
              </a:buClr>
            </a:pPr>
            <a:r>
              <a:rPr lang="en-US" sz="1800" dirty="0">
                <a:solidFill>
                  <a:schemeClr val="tx1"/>
                </a:solidFill>
                <a:latin typeface="Times New Roman"/>
                <a:ea typeface="+mn-lt"/>
                <a:cs typeface="+mn-lt"/>
              </a:rPr>
              <a:t>The proprietor is in my view liable for all obligations and debts of the firm.</a:t>
            </a:r>
          </a:p>
          <a:p>
            <a:pPr algn="just">
              <a:lnSpc>
                <a:spcPct val="160000"/>
              </a:lnSpc>
              <a:buClr>
                <a:srgbClr val="E3E8EF"/>
              </a:buClr>
            </a:pPr>
            <a:r>
              <a:rPr lang="en-US" sz="1800" dirty="0">
                <a:solidFill>
                  <a:schemeClr val="tx1"/>
                </a:solidFill>
                <a:latin typeface="Times New Roman"/>
                <a:ea typeface="+mn-lt"/>
                <a:cs typeface="+mn-lt"/>
              </a:rPr>
              <a:t>Straight away data gains and losses on the owner's non-public earnings tax return. </a:t>
            </a:r>
          </a:p>
        </p:txBody>
      </p:sp>
    </p:spTree>
    <p:extLst>
      <p:ext uri="{BB962C8B-B14F-4D97-AF65-F5344CB8AC3E}">
        <p14:creationId xmlns:p14="http://schemas.microsoft.com/office/powerpoint/2010/main" val="610650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6A5EA-B0EB-1B90-D752-2CDFFB53C2A2}"/>
              </a:ext>
            </a:extLst>
          </p:cNvPr>
          <p:cNvSpPr>
            <a:spLocks noGrp="1"/>
          </p:cNvSpPr>
          <p:nvPr>
            <p:ph type="title"/>
          </p:nvPr>
        </p:nvSpPr>
        <p:spPr>
          <a:xfrm>
            <a:off x="342296" y="397631"/>
            <a:ext cx="5914937" cy="152007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cs typeface="Angsana New"/>
              </a:rPr>
              <a:t>Management of the company</a:t>
            </a:r>
          </a:p>
        </p:txBody>
      </p:sp>
      <p:sp>
        <p:nvSpPr>
          <p:cNvPr id="3" name="Content Placeholder 2">
            <a:extLst>
              <a:ext uri="{FF2B5EF4-FFF2-40B4-BE49-F238E27FC236}">
                <a16:creationId xmlns:a16="http://schemas.microsoft.com/office/drawing/2014/main" id="{C57B8967-59D5-91B0-CC97-FDC445B9C61F}"/>
              </a:ext>
            </a:extLst>
          </p:cNvPr>
          <p:cNvSpPr>
            <a:spLocks noGrp="1"/>
          </p:cNvSpPr>
          <p:nvPr>
            <p:ph idx="1"/>
          </p:nvPr>
        </p:nvSpPr>
        <p:spPr>
          <a:xfrm>
            <a:off x="172962" y="2223256"/>
            <a:ext cx="6870460" cy="4449609"/>
          </a:xfrm>
        </p:spPr>
        <p:txBody>
          <a:bodyPr vert="horz" lIns="91440" tIns="45720" rIns="91440" bIns="45720" rtlCol="0" anchor="t">
            <a:noAutofit/>
          </a:bodyPr>
          <a:lstStyle/>
          <a:p>
            <a:pPr algn="just">
              <a:lnSpc>
                <a:spcPct val="150000"/>
              </a:lnSpc>
              <a:buClr>
                <a:srgbClr val="E3E8EF"/>
              </a:buClr>
              <a:buFont typeface="Wingdings"/>
            </a:pPr>
            <a:r>
              <a:rPr lang="en-US" sz="1800" dirty="0">
                <a:solidFill>
                  <a:schemeClr val="tx1"/>
                </a:solidFill>
                <a:latin typeface="Times New Roman"/>
                <a:ea typeface="+mn-lt"/>
                <a:cs typeface="+mn-lt"/>
              </a:rPr>
              <a:t>Owner-manager: In the price of day-to-day operations and makes choices.</a:t>
            </a:r>
            <a:endParaRPr lang="en-US" sz="1800" dirty="0">
              <a:solidFill>
                <a:schemeClr val="tx1"/>
              </a:solidFill>
              <a:latin typeface="Times New Roman"/>
              <a:cs typeface="Times New Roman"/>
            </a:endParaRPr>
          </a:p>
          <a:p>
            <a:pPr algn="just">
              <a:lnSpc>
                <a:spcPct val="150000"/>
              </a:lnSpc>
              <a:buClr>
                <a:srgbClr val="E3E8EF"/>
              </a:buClr>
              <a:buFont typeface="Wingdings"/>
            </a:pPr>
            <a:r>
              <a:rPr lang="en-US" sz="1800" dirty="0">
                <a:solidFill>
                  <a:schemeClr val="tx1"/>
                </a:solidFill>
                <a:latin typeface="Times New Roman"/>
                <a:ea typeface="+mn-lt"/>
                <a:cs typeface="+mn-lt"/>
              </a:rPr>
              <a:t>Kitchen Manager: Oversees inventories, personnel, and food guidance (Drummond, Cooley, and Cooley, 2021).</a:t>
            </a:r>
            <a:endParaRPr lang="en-US" sz="1800" dirty="0">
              <a:solidFill>
                <a:schemeClr val="tx1"/>
              </a:solidFill>
              <a:latin typeface="Times New Roman"/>
              <a:cs typeface="Times New Roman"/>
            </a:endParaRPr>
          </a:p>
          <a:p>
            <a:pPr algn="just">
              <a:lnSpc>
                <a:spcPct val="150000"/>
              </a:lnSpc>
              <a:buClr>
                <a:srgbClr val="E3E8EF"/>
              </a:buClr>
              <a:buFont typeface="Wingdings"/>
            </a:pPr>
            <a:r>
              <a:rPr lang="en-US" sz="1800" dirty="0">
                <a:solidFill>
                  <a:schemeClr val="tx1"/>
                </a:solidFill>
                <a:latin typeface="Times New Roman"/>
                <a:ea typeface="+mn-lt"/>
                <a:cs typeface="+mn-lt"/>
              </a:rPr>
              <a:t>Front-of-House Manager: The front-of-residence manager oversees the easy walks of the consuming location and offers tremendous customer service.</a:t>
            </a:r>
            <a:endParaRPr lang="en-US" sz="1800" dirty="0">
              <a:solidFill>
                <a:schemeClr val="tx1"/>
              </a:solidFill>
              <a:latin typeface="Times New Roman"/>
              <a:cs typeface="Times New Roman"/>
            </a:endParaRPr>
          </a:p>
          <a:p>
            <a:pPr algn="just">
              <a:lnSpc>
                <a:spcPct val="150000"/>
              </a:lnSpc>
              <a:buClr>
                <a:srgbClr val="E3E8EF"/>
              </a:buClr>
              <a:buFont typeface="Wingdings"/>
            </a:pPr>
            <a:r>
              <a:rPr lang="en-US" sz="1800" dirty="0">
                <a:solidFill>
                  <a:schemeClr val="tx1"/>
                </a:solidFill>
                <a:latin typeface="Times New Roman"/>
                <a:ea typeface="+mn-lt"/>
                <a:cs typeface="+mn-lt"/>
              </a:rPr>
              <a:t>Marketing manager: Promotions, marketing, and social media presence are controlled by the marketing supervisor (Parsons and Lepkowska-White, 2018).</a:t>
            </a:r>
            <a:endParaRPr lang="en-US" sz="1800" dirty="0">
              <a:solidFill>
                <a:schemeClr val="tx1"/>
              </a:solidFill>
              <a:latin typeface="Times New Roman"/>
              <a:cs typeface="Times New Roman"/>
            </a:endParaRPr>
          </a:p>
          <a:p>
            <a:pPr marL="228600" indent="0" algn="just">
              <a:lnSpc>
                <a:spcPct val="150000"/>
              </a:lnSpc>
              <a:buClr>
                <a:srgbClr val="E3E8EF"/>
              </a:buClr>
              <a:buNone/>
            </a:pPr>
            <a:endParaRPr lang="en-US" sz="1800" dirty="0">
              <a:solidFill>
                <a:schemeClr val="tx1"/>
              </a:solidFill>
              <a:latin typeface="Times New Roman"/>
              <a:cs typeface="Times New Roman"/>
            </a:endParaRPr>
          </a:p>
        </p:txBody>
      </p:sp>
      <p:pic>
        <p:nvPicPr>
          <p:cNvPr id="5" name="Picture 4" descr="Tables outside a bakery">
            <a:extLst>
              <a:ext uri="{FF2B5EF4-FFF2-40B4-BE49-F238E27FC236}">
                <a16:creationId xmlns:a16="http://schemas.microsoft.com/office/drawing/2014/main" id="{9A769BCC-91DD-C393-84E8-6C21DCFCF07A}"/>
              </a:ext>
            </a:extLst>
          </p:cNvPr>
          <p:cNvPicPr>
            <a:picLocks noChangeAspect="1"/>
          </p:cNvPicPr>
          <p:nvPr/>
        </p:nvPicPr>
        <p:blipFill>
          <a:blip r:embed="rId3"/>
          <a:srcRect l="17580" r="29074" b="6"/>
          <a:stretch/>
        </p:blipFill>
        <p:spPr>
          <a:xfrm>
            <a:off x="7236476" y="1"/>
            <a:ext cx="4952475" cy="6858000"/>
          </a:xfrm>
          <a:prstGeom prst="rect">
            <a:avLst/>
          </a:prstGeom>
        </p:spPr>
      </p:pic>
    </p:spTree>
    <p:extLst>
      <p:ext uri="{BB962C8B-B14F-4D97-AF65-F5344CB8AC3E}">
        <p14:creationId xmlns:p14="http://schemas.microsoft.com/office/powerpoint/2010/main" val="2549046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37223-C3EC-FDD8-C21E-557BD96BB0B9}"/>
              </a:ext>
            </a:extLst>
          </p:cNvPr>
          <p:cNvSpPr>
            <a:spLocks noGrp="1"/>
          </p:cNvSpPr>
          <p:nvPr>
            <p:ph type="title"/>
          </p:nvPr>
        </p:nvSpPr>
        <p:spPr/>
        <p:txBody>
          <a:bodyPr>
            <a:normAutofit/>
          </a:bodyPr>
          <a:lstStyle/>
          <a:p>
            <a:r>
              <a:rPr lang="en-US">
                <a:gradFill flip="none">
                  <a:gsLst>
                    <a:gs pos="0">
                      <a:srgbClr val="4D84C3"/>
                    </a:gs>
                    <a:gs pos="100000">
                      <a:srgbClr val="C34DAB">
                        <a:alpha val="70000"/>
                      </a:srgbClr>
                    </a:gs>
                  </a:gsLst>
                  <a:lin ang="0" scaled="1"/>
                  <a:tileRect/>
                </a:gradFill>
                <a:cs typeface="Angsana New"/>
              </a:rPr>
              <a:t>Evaluation of the Business Idea Using PESTEL Analysis </a:t>
            </a:r>
            <a:endParaRPr lang="en-US"/>
          </a:p>
        </p:txBody>
      </p:sp>
      <p:sp>
        <p:nvSpPr>
          <p:cNvPr id="3" name="Content Placeholder 2">
            <a:extLst>
              <a:ext uri="{FF2B5EF4-FFF2-40B4-BE49-F238E27FC236}">
                <a16:creationId xmlns:a16="http://schemas.microsoft.com/office/drawing/2014/main" id="{86D485CA-58CA-0F56-E5B6-7D0236B427E2}"/>
              </a:ext>
            </a:extLst>
          </p:cNvPr>
          <p:cNvSpPr>
            <a:spLocks noGrp="1"/>
          </p:cNvSpPr>
          <p:nvPr>
            <p:ph idx="1"/>
          </p:nvPr>
        </p:nvSpPr>
        <p:spPr>
          <a:xfrm>
            <a:off x="656772" y="2214943"/>
            <a:ext cx="10866361" cy="3998306"/>
          </a:xfrm>
        </p:spPr>
        <p:txBody>
          <a:bodyPr vert="horz" lIns="91440" tIns="45720" rIns="91440" bIns="45720" rtlCol="0" anchor="t">
            <a:normAutofit lnSpcReduction="10000"/>
          </a:bodyPr>
          <a:lstStyle/>
          <a:p>
            <a:pPr>
              <a:lnSpc>
                <a:spcPct val="170000"/>
              </a:lnSpc>
            </a:pPr>
            <a:r>
              <a:rPr lang="en-US" dirty="0">
                <a:solidFill>
                  <a:schemeClr val="tx1"/>
                </a:solidFill>
                <a:latin typeface="Times New Roman"/>
                <a:ea typeface="+mn-lt"/>
                <a:cs typeface="+mn-lt"/>
              </a:rPr>
              <a:t>Political: Labour laws, health policies, and food protection restrictions (Jaffee et al, 2018). </a:t>
            </a:r>
            <a:endParaRPr lang="en-US">
              <a:solidFill>
                <a:schemeClr val="tx1"/>
              </a:solidFill>
              <a:latin typeface="Times New Roman"/>
              <a:cs typeface="Times New Roman"/>
            </a:endParaRPr>
          </a:p>
          <a:p>
            <a:pPr>
              <a:lnSpc>
                <a:spcPct val="170000"/>
              </a:lnSpc>
              <a:buClr>
                <a:srgbClr val="E3E8EF"/>
              </a:buClr>
            </a:pPr>
            <a:r>
              <a:rPr lang="en-US" dirty="0">
                <a:solidFill>
                  <a:schemeClr val="tx1"/>
                </a:solidFill>
                <a:latin typeface="Times New Roman"/>
                <a:ea typeface="+mn-lt"/>
                <a:cs typeface="+mn-lt"/>
              </a:rPr>
              <a:t>Economic: Trends in customer expenditure, inflation, and stability of the financial system.</a:t>
            </a:r>
            <a:endParaRPr lang="en-US">
              <a:solidFill>
                <a:schemeClr val="tx1"/>
              </a:solidFill>
              <a:latin typeface="Times New Roman"/>
              <a:cs typeface="Times New Roman"/>
            </a:endParaRPr>
          </a:p>
          <a:p>
            <a:pPr>
              <a:lnSpc>
                <a:spcPct val="170000"/>
              </a:lnSpc>
              <a:buClr>
                <a:srgbClr val="E3E8EF"/>
              </a:buClr>
            </a:pPr>
            <a:r>
              <a:rPr lang="en-US" dirty="0">
                <a:solidFill>
                  <a:schemeClr val="tx1"/>
                </a:solidFill>
                <a:latin typeface="Times New Roman"/>
                <a:ea typeface="+mn-lt"/>
                <a:cs typeface="+mn-lt"/>
              </a:rPr>
              <a:t>Social: Preferences for instant-informal food and traits associated with fitness.</a:t>
            </a:r>
            <a:endParaRPr lang="en-US">
              <a:solidFill>
                <a:schemeClr val="tx1"/>
              </a:solidFill>
              <a:latin typeface="Times New Roman"/>
              <a:cs typeface="Times New Roman"/>
            </a:endParaRPr>
          </a:p>
          <a:p>
            <a:pPr>
              <a:lnSpc>
                <a:spcPct val="170000"/>
              </a:lnSpc>
              <a:buClr>
                <a:srgbClr val="E3E8EF"/>
              </a:buClr>
            </a:pPr>
            <a:r>
              <a:rPr lang="en-US" dirty="0">
                <a:solidFill>
                  <a:schemeClr val="tx1"/>
                </a:solidFill>
                <a:latin typeface="Times New Roman"/>
                <a:ea typeface="+mn-lt"/>
                <a:cs typeface="+mn-lt"/>
              </a:rPr>
              <a:t>Technological: social media marketing, online ordering structures.</a:t>
            </a:r>
            <a:endParaRPr lang="en-US">
              <a:solidFill>
                <a:schemeClr val="tx1"/>
              </a:solidFill>
              <a:latin typeface="Times New Roman"/>
              <a:cs typeface="Times New Roman"/>
            </a:endParaRPr>
          </a:p>
          <a:p>
            <a:pPr>
              <a:lnSpc>
                <a:spcPct val="170000"/>
              </a:lnSpc>
              <a:buClr>
                <a:srgbClr val="E3E8EF"/>
              </a:buClr>
            </a:pPr>
            <a:r>
              <a:rPr lang="en-US" dirty="0">
                <a:solidFill>
                  <a:schemeClr val="tx1"/>
                </a:solidFill>
                <a:latin typeface="Times New Roman"/>
                <a:ea typeface="+mn-lt"/>
                <a:cs typeface="+mn-lt"/>
              </a:rPr>
              <a:t>Environmental: trash management and sustainable sourcing.</a:t>
            </a:r>
            <a:endParaRPr lang="en-US">
              <a:solidFill>
                <a:schemeClr val="tx1"/>
              </a:solidFill>
              <a:latin typeface="Times New Roman"/>
              <a:cs typeface="Times New Roman"/>
            </a:endParaRPr>
          </a:p>
          <a:p>
            <a:pPr>
              <a:lnSpc>
                <a:spcPct val="170000"/>
              </a:lnSpc>
              <a:buClr>
                <a:srgbClr val="E3E8EF"/>
              </a:buClr>
            </a:pPr>
            <a:r>
              <a:rPr lang="en-US" dirty="0">
                <a:solidFill>
                  <a:schemeClr val="tx1"/>
                </a:solidFill>
                <a:latin typeface="Times New Roman"/>
                <a:ea typeface="+mn-lt"/>
                <a:cs typeface="+mn-lt"/>
              </a:rPr>
              <a:t>Legal: Adherence to </a:t>
            </a:r>
            <a:r>
              <a:rPr lang="en-US" err="1">
                <a:solidFill>
                  <a:schemeClr val="tx1"/>
                </a:solidFill>
                <a:latin typeface="Times New Roman"/>
                <a:ea typeface="+mn-lt"/>
                <a:cs typeface="+mn-lt"/>
              </a:rPr>
              <a:t>labour</a:t>
            </a:r>
            <a:r>
              <a:rPr lang="en-US" dirty="0">
                <a:solidFill>
                  <a:schemeClr val="tx1"/>
                </a:solidFill>
                <a:latin typeface="Times New Roman"/>
                <a:ea typeface="+mn-lt"/>
                <a:cs typeface="+mn-lt"/>
              </a:rPr>
              <a:t> legal guidelines and policies approximately the food area.</a:t>
            </a:r>
            <a:endParaRPr lang="en-US">
              <a:solidFill>
                <a:schemeClr val="tx1"/>
              </a:solidFill>
              <a:latin typeface="Times New Roman"/>
              <a:cs typeface="Times New Roman"/>
            </a:endParaRPr>
          </a:p>
        </p:txBody>
      </p:sp>
    </p:spTree>
    <p:extLst>
      <p:ext uri="{BB962C8B-B14F-4D97-AF65-F5344CB8AC3E}">
        <p14:creationId xmlns:p14="http://schemas.microsoft.com/office/powerpoint/2010/main" val="1697977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A26A4-360C-1F38-DBFD-14FFDAF2DE56}"/>
              </a:ext>
            </a:extLst>
          </p:cNvPr>
          <p:cNvSpPr>
            <a:spLocks noGrp="1"/>
          </p:cNvSpPr>
          <p:nvPr>
            <p:ph type="title"/>
          </p:nvPr>
        </p:nvSpPr>
        <p:spPr>
          <a:xfrm>
            <a:off x="838199" y="857251"/>
            <a:ext cx="4581525" cy="2076450"/>
          </a:xfrm>
        </p:spPr>
        <p:txBody>
          <a:bodyPr anchor="b">
            <a:normAutofit/>
          </a:bodyPr>
          <a:lstStyle/>
          <a:p>
            <a:r>
              <a:rPr lang="en-US" sz="6000">
                <a:gradFill flip="none">
                  <a:gsLst>
                    <a:gs pos="0">
                      <a:srgbClr val="4D84C3">
                        <a:alpha val="70000"/>
                      </a:srgbClr>
                    </a:gs>
                    <a:gs pos="100000">
                      <a:srgbClr val="C34DAB">
                        <a:alpha val="70000"/>
                      </a:srgbClr>
                    </a:gs>
                  </a:gsLst>
                  <a:lin ang="0" scaled="1"/>
                  <a:tileRect/>
                </a:gradFill>
                <a:cs typeface="Angsana New"/>
              </a:rPr>
              <a:t>Cash Flow</a:t>
            </a:r>
          </a:p>
        </p:txBody>
      </p:sp>
      <p:graphicFrame>
        <p:nvGraphicFramePr>
          <p:cNvPr id="8" name="Content Placeholder 4">
            <a:extLst>
              <a:ext uri="{FF2B5EF4-FFF2-40B4-BE49-F238E27FC236}">
                <a16:creationId xmlns:a16="http://schemas.microsoft.com/office/drawing/2014/main" id="{63DE9950-8CBB-7A86-6FB8-74E2B8B30CC1}"/>
              </a:ext>
            </a:extLst>
          </p:cNvPr>
          <p:cNvGraphicFramePr>
            <a:graphicFrameLocks/>
          </p:cNvGraphicFramePr>
          <p:nvPr>
            <p:extLst>
              <p:ext uri="{D42A27DB-BD31-4B8C-83A1-F6EECF244321}">
                <p14:modId xmlns:p14="http://schemas.microsoft.com/office/powerpoint/2010/main" val="4221386705"/>
              </p:ext>
            </p:extLst>
          </p:nvPr>
        </p:nvGraphicFramePr>
        <p:xfrm>
          <a:off x="5152571" y="858761"/>
          <a:ext cx="6217396" cy="5003995"/>
        </p:xfrm>
        <a:graphic>
          <a:graphicData uri="http://schemas.openxmlformats.org/drawingml/2006/table">
            <a:tbl>
              <a:tblPr firstRow="1" firstCol="1" bandRow="1">
                <a:noFill/>
                <a:tableStyleId>{5C22544A-7EE6-4342-B048-85BDC9FD1C3A}</a:tableStyleId>
              </a:tblPr>
              <a:tblGrid>
                <a:gridCol w="1151896">
                  <a:extLst>
                    <a:ext uri="{9D8B030D-6E8A-4147-A177-3AD203B41FA5}">
                      <a16:colId xmlns:a16="http://schemas.microsoft.com/office/drawing/2014/main" val="2610082474"/>
                    </a:ext>
                  </a:extLst>
                </a:gridCol>
                <a:gridCol w="1259887">
                  <a:extLst>
                    <a:ext uri="{9D8B030D-6E8A-4147-A177-3AD203B41FA5}">
                      <a16:colId xmlns:a16="http://schemas.microsoft.com/office/drawing/2014/main" val="3186051214"/>
                    </a:ext>
                  </a:extLst>
                </a:gridCol>
                <a:gridCol w="1564604">
                  <a:extLst>
                    <a:ext uri="{9D8B030D-6E8A-4147-A177-3AD203B41FA5}">
                      <a16:colId xmlns:a16="http://schemas.microsoft.com/office/drawing/2014/main" val="2948383473"/>
                    </a:ext>
                  </a:extLst>
                </a:gridCol>
                <a:gridCol w="2241009">
                  <a:extLst>
                    <a:ext uri="{9D8B030D-6E8A-4147-A177-3AD203B41FA5}">
                      <a16:colId xmlns:a16="http://schemas.microsoft.com/office/drawing/2014/main" val="605660930"/>
                    </a:ext>
                  </a:extLst>
                </a:gridCol>
              </a:tblGrid>
              <a:tr h="414343">
                <a:tc>
                  <a:txBody>
                    <a:bodyPr/>
                    <a:lstStyle/>
                    <a:p>
                      <a:r>
                        <a:rPr lang="en-US" sz="1700" b="0" cap="none" spc="60" dirty="0">
                          <a:solidFill>
                            <a:schemeClr val="bg1"/>
                          </a:solidFill>
                          <a:effectLst/>
                          <a:cs typeface="Times New Roman"/>
                        </a:rPr>
                        <a:t>Month</a:t>
                      </a:r>
                    </a:p>
                  </a:txBody>
                  <a:tcPr marL="73041" marR="73041" marT="97388" marB="0" anchor="ctr">
                    <a:lnL w="12700" cmpd="sng">
                      <a:noFill/>
                    </a:lnL>
                    <a:lnR w="12700" cmpd="sng">
                      <a:noFill/>
                    </a:lnR>
                    <a:lnT w="19050" cap="flat" cmpd="sng" algn="ctr">
                      <a:noFill/>
                      <a:prstDash val="solid"/>
                    </a:lnT>
                    <a:lnB w="38100" cmpd="sng">
                      <a:noFill/>
                    </a:lnB>
                    <a:solidFill>
                      <a:schemeClr val="accent1"/>
                    </a:solidFill>
                  </a:tcPr>
                </a:tc>
                <a:tc>
                  <a:txBody>
                    <a:bodyPr/>
                    <a:lstStyle/>
                    <a:p>
                      <a:r>
                        <a:rPr lang="en-US" sz="1700" b="0" cap="none" spc="60" dirty="0">
                          <a:solidFill>
                            <a:schemeClr val="bg1"/>
                          </a:solidFill>
                          <a:effectLst/>
                          <a:cs typeface="Times New Roman"/>
                        </a:rPr>
                        <a:t>Inflows</a:t>
                      </a:r>
                    </a:p>
                  </a:txBody>
                  <a:tcPr marL="73041" marR="73041" marT="97388" marB="0" anchor="ctr">
                    <a:lnL w="12700" cmpd="sng">
                      <a:noFill/>
                    </a:lnL>
                    <a:lnR w="12700" cmpd="sng">
                      <a:noFill/>
                    </a:lnR>
                    <a:lnT w="19050" cap="flat" cmpd="sng" algn="ctr">
                      <a:noFill/>
                      <a:prstDash val="solid"/>
                    </a:lnT>
                    <a:lnB w="38100" cmpd="sng">
                      <a:noFill/>
                    </a:lnB>
                    <a:solidFill>
                      <a:schemeClr val="accent1"/>
                    </a:solidFill>
                  </a:tcPr>
                </a:tc>
                <a:tc>
                  <a:txBody>
                    <a:bodyPr/>
                    <a:lstStyle/>
                    <a:p>
                      <a:r>
                        <a:rPr lang="en-US" sz="1700" b="0" cap="none" spc="60" dirty="0">
                          <a:solidFill>
                            <a:schemeClr val="bg1"/>
                          </a:solidFill>
                          <a:effectLst/>
                          <a:cs typeface="Times New Roman"/>
                        </a:rPr>
                        <a:t>Outflows </a:t>
                      </a:r>
                      <a:endParaRPr lang="en-US" sz="1700" b="0" cap="none" spc="60">
                        <a:solidFill>
                          <a:schemeClr val="bg1"/>
                        </a:solidFill>
                        <a:effectLst/>
                      </a:endParaRPr>
                    </a:p>
                  </a:txBody>
                  <a:tcPr marL="73041" marR="73041" marT="97388" marB="0" anchor="ctr">
                    <a:lnL w="12700" cmpd="sng">
                      <a:noFill/>
                    </a:lnL>
                    <a:lnR w="12700" cmpd="sng">
                      <a:noFill/>
                    </a:lnR>
                    <a:lnT w="19050" cap="flat" cmpd="sng" algn="ctr">
                      <a:noFill/>
                      <a:prstDash val="solid"/>
                    </a:lnT>
                    <a:lnB w="38100" cmpd="sng">
                      <a:noFill/>
                    </a:lnB>
                    <a:solidFill>
                      <a:schemeClr val="accent1"/>
                    </a:solidFill>
                  </a:tcPr>
                </a:tc>
                <a:tc>
                  <a:txBody>
                    <a:bodyPr/>
                    <a:lstStyle/>
                    <a:p>
                      <a:r>
                        <a:rPr lang="en-US" sz="1700" b="0" cap="none" spc="60" dirty="0">
                          <a:solidFill>
                            <a:schemeClr val="bg1"/>
                          </a:solidFill>
                          <a:effectLst/>
                          <a:cs typeface="Times New Roman"/>
                        </a:rPr>
                        <a:t>Net Cash Flow</a:t>
                      </a:r>
                    </a:p>
                  </a:txBody>
                  <a:tcPr marL="73041" marR="73041" marT="97388" marB="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3770591704"/>
                  </a:ext>
                </a:extLst>
              </a:tr>
              <a:tr h="382471">
                <a:tc>
                  <a:txBody>
                    <a:bodyPr/>
                    <a:lstStyle/>
                    <a:p>
                      <a:r>
                        <a:rPr lang="en-US" sz="1500" b="1" cap="none" spc="0" dirty="0">
                          <a:solidFill>
                            <a:schemeClr val="tx1"/>
                          </a:solidFill>
                          <a:effectLst/>
                          <a:cs typeface="Times New Roman"/>
                        </a:rPr>
                        <a:t>1</a:t>
                      </a:r>
                      <a:endParaRPr lang="en-US" sz="1500" b="1" cap="none" spc="0" dirty="0">
                        <a:solidFill>
                          <a:schemeClr val="tx1"/>
                        </a:solidFill>
                        <a:effectLst/>
                      </a:endParaRPr>
                    </a:p>
                  </a:txBody>
                  <a:tcPr marL="73041" marR="73041" marT="97388" marB="0">
                    <a:lnL w="12700" cmpd="sng">
                      <a:noFill/>
                      <a:prstDash val="solid"/>
                    </a:lnL>
                    <a:lnR w="12700" cmpd="sng">
                      <a:noFill/>
                      <a:prstDash val="solid"/>
                    </a:lnR>
                    <a:lnT w="38100" cmpd="sng">
                      <a:noFill/>
                    </a:lnT>
                    <a:lnB w="12700" cap="flat" cmpd="sng" algn="ctr">
                      <a:noFill/>
                      <a:prstDash val="solid"/>
                    </a:lnB>
                    <a:noFill/>
                  </a:tcPr>
                </a:tc>
                <a:tc>
                  <a:txBody>
                    <a:bodyPr/>
                    <a:lstStyle/>
                    <a:p>
                      <a:r>
                        <a:rPr lang="en-US" sz="1500" cap="none" spc="0" dirty="0">
                          <a:solidFill>
                            <a:schemeClr val="tx1"/>
                          </a:solidFill>
                          <a:effectLst/>
                          <a:cs typeface="Times New Roman"/>
                        </a:rPr>
                        <a:t>£ 5,000</a:t>
                      </a:r>
                    </a:p>
                  </a:txBody>
                  <a:tcPr marL="73041" marR="73041" marT="97388" marB="0">
                    <a:lnL w="12700" cmpd="sng">
                      <a:noFill/>
                      <a:prstDash val="solid"/>
                    </a:lnL>
                    <a:lnR w="12700" cmpd="sng">
                      <a:noFill/>
                      <a:prstDash val="solid"/>
                    </a:lnR>
                    <a:lnT w="38100" cmpd="sng">
                      <a:noFill/>
                    </a:lnT>
                    <a:lnB w="12700" cap="flat" cmpd="sng" algn="ctr">
                      <a:noFill/>
                      <a:prstDash val="solid"/>
                    </a:lnB>
                    <a:noFill/>
                  </a:tcPr>
                </a:tc>
                <a:tc>
                  <a:txBody>
                    <a:bodyPr/>
                    <a:lstStyle/>
                    <a:p>
                      <a:r>
                        <a:rPr lang="en-US" sz="1500" cap="none" spc="0" dirty="0">
                          <a:solidFill>
                            <a:schemeClr val="tx1"/>
                          </a:solidFill>
                          <a:effectLst/>
                          <a:cs typeface="Times New Roman"/>
                        </a:rPr>
                        <a:t>£ 3,500</a:t>
                      </a:r>
                    </a:p>
                  </a:txBody>
                  <a:tcPr marL="73041" marR="73041" marT="97388" marB="0">
                    <a:lnL w="12700" cmpd="sng">
                      <a:noFill/>
                      <a:prstDash val="solid"/>
                    </a:lnL>
                    <a:lnR w="12700" cmpd="sng">
                      <a:noFill/>
                      <a:prstDash val="solid"/>
                    </a:lnR>
                    <a:lnT w="38100" cmpd="sng">
                      <a:noFill/>
                    </a:lnT>
                    <a:lnB w="12700" cap="flat" cmpd="sng" algn="ctr">
                      <a:noFill/>
                      <a:prstDash val="solid"/>
                    </a:lnB>
                    <a:noFill/>
                  </a:tcPr>
                </a:tc>
                <a:tc>
                  <a:txBody>
                    <a:bodyPr/>
                    <a:lstStyle/>
                    <a:p>
                      <a:r>
                        <a:rPr lang="en-US" sz="1500" cap="none" spc="0" dirty="0">
                          <a:solidFill>
                            <a:schemeClr val="tx1"/>
                          </a:solidFill>
                          <a:effectLst/>
                          <a:cs typeface="Times New Roman"/>
                        </a:rPr>
                        <a:t>£ 1,500</a:t>
                      </a:r>
                    </a:p>
                  </a:txBody>
                  <a:tcPr marL="73041" marR="73041" marT="97388" marB="0">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2473852617"/>
                  </a:ext>
                </a:extLst>
              </a:tr>
              <a:tr h="382471">
                <a:tc>
                  <a:txBody>
                    <a:bodyPr/>
                    <a:lstStyle/>
                    <a:p>
                      <a:r>
                        <a:rPr lang="en-US" sz="1500" b="1" cap="none" spc="0" dirty="0">
                          <a:solidFill>
                            <a:schemeClr val="tx1"/>
                          </a:solidFill>
                          <a:effectLst/>
                          <a:cs typeface="Times New Roman"/>
                        </a:rPr>
                        <a:t>2</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£ 6,000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£ 4,000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£ 2,000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407449713"/>
                  </a:ext>
                </a:extLst>
              </a:tr>
              <a:tr h="382471">
                <a:tc>
                  <a:txBody>
                    <a:bodyPr/>
                    <a:lstStyle/>
                    <a:p>
                      <a:r>
                        <a:rPr lang="en-US" sz="1500" b="1" cap="none" spc="0" dirty="0">
                          <a:solidFill>
                            <a:schemeClr val="tx1"/>
                          </a:solidFill>
                          <a:effectLst/>
                          <a:cs typeface="Times New Roman"/>
                        </a:rPr>
                        <a:t>3</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£ 7,000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£ 4,500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£ 2,500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478578094"/>
                  </a:ext>
                </a:extLst>
              </a:tr>
              <a:tr h="382471">
                <a:tc>
                  <a:txBody>
                    <a:bodyPr/>
                    <a:lstStyle/>
                    <a:p>
                      <a:r>
                        <a:rPr lang="en-US" sz="1500" b="1" cap="none" spc="0" dirty="0">
                          <a:solidFill>
                            <a:schemeClr val="tx1"/>
                          </a:solidFill>
                          <a:effectLst/>
                          <a:cs typeface="Times New Roman"/>
                        </a:rPr>
                        <a:t>4</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£ 8,000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£ 5,000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£ 3,000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175191323"/>
                  </a:ext>
                </a:extLst>
              </a:tr>
              <a:tr h="382471">
                <a:tc>
                  <a:txBody>
                    <a:bodyPr/>
                    <a:lstStyle/>
                    <a:p>
                      <a:r>
                        <a:rPr lang="en-US" sz="1500" b="1" cap="none" spc="0" dirty="0">
                          <a:solidFill>
                            <a:schemeClr val="tx1"/>
                          </a:solidFill>
                          <a:effectLst/>
                          <a:cs typeface="Times New Roman"/>
                        </a:rPr>
                        <a:t>5</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£ 9,000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£ 5,500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£ 3,500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491287439"/>
                  </a:ext>
                </a:extLst>
              </a:tr>
              <a:tr h="382471">
                <a:tc>
                  <a:txBody>
                    <a:bodyPr/>
                    <a:lstStyle/>
                    <a:p>
                      <a:r>
                        <a:rPr lang="en-US" sz="1500" b="1" cap="none" spc="0" dirty="0">
                          <a:solidFill>
                            <a:schemeClr val="tx1"/>
                          </a:solidFill>
                          <a:effectLst/>
                          <a:cs typeface="Times New Roman"/>
                        </a:rPr>
                        <a:t>6</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£ 10,000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£ 6,000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£ 4,000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510327825"/>
                  </a:ext>
                </a:extLst>
              </a:tr>
              <a:tr h="382471">
                <a:tc>
                  <a:txBody>
                    <a:bodyPr/>
                    <a:lstStyle/>
                    <a:p>
                      <a:r>
                        <a:rPr lang="en-US" sz="1500" b="1" cap="none" spc="0" dirty="0">
                          <a:solidFill>
                            <a:schemeClr val="tx1"/>
                          </a:solidFill>
                          <a:effectLst/>
                          <a:cs typeface="Times New Roman"/>
                        </a:rPr>
                        <a:t>7</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£ 11,000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£ 6,500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£ 4,500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934936376"/>
                  </a:ext>
                </a:extLst>
              </a:tr>
              <a:tr h="382471">
                <a:tc>
                  <a:txBody>
                    <a:bodyPr/>
                    <a:lstStyle/>
                    <a:p>
                      <a:r>
                        <a:rPr lang="en-US" sz="1500" b="1" cap="none" spc="0" dirty="0">
                          <a:solidFill>
                            <a:schemeClr val="tx1"/>
                          </a:solidFill>
                          <a:effectLst/>
                          <a:cs typeface="Times New Roman"/>
                        </a:rPr>
                        <a:t>8</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£ 12,000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£ 7,000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£ 5,000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152663465"/>
                  </a:ext>
                </a:extLst>
              </a:tr>
              <a:tr h="382471">
                <a:tc>
                  <a:txBody>
                    <a:bodyPr/>
                    <a:lstStyle/>
                    <a:p>
                      <a:r>
                        <a:rPr lang="en-US" sz="1500" b="1" cap="none" spc="0" dirty="0">
                          <a:solidFill>
                            <a:schemeClr val="tx1"/>
                          </a:solidFill>
                          <a:effectLst/>
                          <a:cs typeface="Times New Roman"/>
                        </a:rPr>
                        <a:t>9</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£ 13,000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£ 7,500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£ 5,500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942628543"/>
                  </a:ext>
                </a:extLst>
              </a:tr>
              <a:tr h="382471">
                <a:tc>
                  <a:txBody>
                    <a:bodyPr/>
                    <a:lstStyle/>
                    <a:p>
                      <a:r>
                        <a:rPr lang="en-US" sz="1500" b="1" cap="none" spc="0" dirty="0">
                          <a:solidFill>
                            <a:schemeClr val="tx1"/>
                          </a:solidFill>
                          <a:effectLst/>
                          <a:cs typeface="Times New Roman"/>
                        </a:rPr>
                        <a:t>10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£ 14,000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£ 8,000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£ 6,000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23942281"/>
                  </a:ext>
                </a:extLst>
              </a:tr>
              <a:tr h="382471">
                <a:tc>
                  <a:txBody>
                    <a:bodyPr/>
                    <a:lstStyle/>
                    <a:p>
                      <a:r>
                        <a:rPr lang="en-US" sz="1500" b="1" cap="none" spc="0" dirty="0">
                          <a:solidFill>
                            <a:schemeClr val="tx1"/>
                          </a:solidFill>
                          <a:effectLst/>
                          <a:cs typeface="Times New Roman"/>
                        </a:rPr>
                        <a:t>11</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£ 15,000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£ 8,500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500" cap="none" spc="0" dirty="0">
                          <a:solidFill>
                            <a:schemeClr val="tx1"/>
                          </a:solidFill>
                          <a:effectLst/>
                          <a:cs typeface="Times New Roman"/>
                        </a:rPr>
                        <a:t>£ 6,500</a:t>
                      </a:r>
                    </a:p>
                  </a:txBody>
                  <a:tcPr marL="73041" marR="73041" marT="97388"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791040417"/>
                  </a:ext>
                </a:extLst>
              </a:tr>
              <a:tr h="382471">
                <a:tc>
                  <a:txBody>
                    <a:bodyPr/>
                    <a:lstStyle/>
                    <a:p>
                      <a:r>
                        <a:rPr lang="en-US" sz="1500" b="1" cap="none" spc="0" dirty="0">
                          <a:solidFill>
                            <a:schemeClr val="tx1"/>
                          </a:solidFill>
                          <a:effectLst/>
                          <a:cs typeface="Times New Roman"/>
                        </a:rPr>
                        <a:t>12</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£ 16,000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£ 9,000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500" cap="none" spc="0" dirty="0">
                          <a:solidFill>
                            <a:schemeClr val="tx1"/>
                          </a:solidFill>
                          <a:effectLst/>
                          <a:cs typeface="Times New Roman"/>
                        </a:rPr>
                        <a:t>£ 7,000</a:t>
                      </a:r>
                    </a:p>
                  </a:txBody>
                  <a:tcPr marL="73041" marR="73041" marT="97388"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99091538"/>
                  </a:ext>
                </a:extLst>
              </a:tr>
            </a:tbl>
          </a:graphicData>
        </a:graphic>
      </p:graphicFrame>
    </p:spTree>
    <p:extLst>
      <p:ext uri="{BB962C8B-B14F-4D97-AF65-F5344CB8AC3E}">
        <p14:creationId xmlns:p14="http://schemas.microsoft.com/office/powerpoint/2010/main" val="2094995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44321-1445-BAEC-0825-DC655635CA08}"/>
              </a:ext>
            </a:extLst>
          </p:cNvPr>
          <p:cNvSpPr>
            <a:spLocks noGrp="1"/>
          </p:cNvSpPr>
          <p:nvPr>
            <p:ph type="title"/>
          </p:nvPr>
        </p:nvSpPr>
        <p:spPr>
          <a:xfrm>
            <a:off x="838201"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cs typeface="Angsana New"/>
              </a:rPr>
              <a:t>Conclusion</a:t>
            </a:r>
            <a:endParaRPr lang="en-US"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E43521E2-3898-9E50-35A9-3B1D0F423A1C}"/>
              </a:ext>
            </a:extLst>
          </p:cNvPr>
          <p:cNvSpPr>
            <a:spLocks noGrp="1"/>
          </p:cNvSpPr>
          <p:nvPr>
            <p:ph idx="1"/>
          </p:nvPr>
        </p:nvSpPr>
        <p:spPr>
          <a:xfrm>
            <a:off x="197152" y="3190875"/>
            <a:ext cx="6555986" cy="3397325"/>
          </a:xfrm>
        </p:spPr>
        <p:txBody>
          <a:bodyPr vert="horz" lIns="91440" tIns="45720" rIns="91440" bIns="45720" rtlCol="0" anchor="t">
            <a:normAutofit/>
          </a:bodyPr>
          <a:lstStyle/>
          <a:p>
            <a:pPr algn="just">
              <a:lnSpc>
                <a:spcPct val="150000"/>
              </a:lnSpc>
            </a:pPr>
            <a:r>
              <a:rPr lang="en-US" sz="1600" dirty="0">
                <a:solidFill>
                  <a:schemeClr val="tx1"/>
                </a:solidFill>
                <a:latin typeface="Times New Roman"/>
                <a:ea typeface="+mn-lt"/>
                <a:cs typeface="+mn-lt"/>
              </a:rPr>
              <a:t>In summary, Smash Burger poses a robust business risk within the fast-casual eating industry using unique product services and effective operational control. Using comprehensive market evaluation and economic estimates, I have discerned strong prospects for profitability and expansion. Achieving lasting fulfilment will require strategic positioning within the aggressive surroundings similar to a focal point on quality and patron revel. Smash Burger is well-placed to satisfy customer demand for current ingesting establishments without sacrificing its successful business strategy. </a:t>
            </a:r>
            <a:endParaRPr lang="en-US" sz="1600">
              <a:solidFill>
                <a:schemeClr val="tx1"/>
              </a:solidFill>
              <a:latin typeface="Times New Roman"/>
              <a:cs typeface="Times New Roman"/>
            </a:endParaRPr>
          </a:p>
        </p:txBody>
      </p:sp>
      <p:pic>
        <p:nvPicPr>
          <p:cNvPr id="5" name="Picture 4" descr="Pulled pork sliders with slaw on black table">
            <a:extLst>
              <a:ext uri="{FF2B5EF4-FFF2-40B4-BE49-F238E27FC236}">
                <a16:creationId xmlns:a16="http://schemas.microsoft.com/office/drawing/2014/main" id="{610948BE-41FF-7814-B9D1-AE57A6D7260B}"/>
              </a:ext>
            </a:extLst>
          </p:cNvPr>
          <p:cNvPicPr>
            <a:picLocks noChangeAspect="1"/>
          </p:cNvPicPr>
          <p:nvPr/>
        </p:nvPicPr>
        <p:blipFill>
          <a:blip r:embed="rId2"/>
          <a:srcRect l="31102" r="20765" b="-3"/>
          <a:stretch/>
        </p:blipFill>
        <p:spPr>
          <a:xfrm>
            <a:off x="7236476" y="1"/>
            <a:ext cx="4952475" cy="6858000"/>
          </a:xfrm>
          <a:prstGeom prst="rect">
            <a:avLst/>
          </a:prstGeom>
        </p:spPr>
      </p:pic>
    </p:spTree>
    <p:extLst>
      <p:ext uri="{BB962C8B-B14F-4D97-AF65-F5344CB8AC3E}">
        <p14:creationId xmlns:p14="http://schemas.microsoft.com/office/powerpoint/2010/main" val="2472586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A0956-610C-7501-7BD1-BF46705E942E}"/>
              </a:ext>
            </a:extLst>
          </p:cNvPr>
          <p:cNvSpPr>
            <a:spLocks noGrp="1"/>
          </p:cNvSpPr>
          <p:nvPr>
            <p:ph type="title"/>
          </p:nvPr>
        </p:nvSpPr>
        <p:spPr>
          <a:xfrm>
            <a:off x="656771" y="681037"/>
            <a:ext cx="10406743" cy="732897"/>
          </a:xfrm>
        </p:spPr>
        <p:txBody>
          <a:bodyPr>
            <a:normAutofit/>
          </a:bodyPr>
          <a:lstStyle/>
          <a:p>
            <a:r>
              <a:rPr lang="en-US">
                <a:gradFill flip="none">
                  <a:gsLst>
                    <a:gs pos="0">
                      <a:srgbClr val="4D84C3"/>
                    </a:gs>
                    <a:gs pos="100000">
                      <a:srgbClr val="C34DAB">
                        <a:alpha val="70000"/>
                      </a:srgbClr>
                    </a:gs>
                  </a:gsLst>
                  <a:lin ang="0" scaled="1"/>
                  <a:tileRect/>
                </a:gradFill>
                <a:cs typeface="Angsana New"/>
              </a:rPr>
              <a:t>References </a:t>
            </a:r>
            <a:endParaRPr lang="en-US"/>
          </a:p>
        </p:txBody>
      </p:sp>
      <p:sp>
        <p:nvSpPr>
          <p:cNvPr id="3" name="Content Placeholder 2">
            <a:extLst>
              <a:ext uri="{FF2B5EF4-FFF2-40B4-BE49-F238E27FC236}">
                <a16:creationId xmlns:a16="http://schemas.microsoft.com/office/drawing/2014/main" id="{80AF95F5-D60C-C662-1ED7-A81A6FDA3EB3}"/>
              </a:ext>
            </a:extLst>
          </p:cNvPr>
          <p:cNvSpPr>
            <a:spLocks noGrp="1"/>
          </p:cNvSpPr>
          <p:nvPr>
            <p:ph idx="1"/>
          </p:nvPr>
        </p:nvSpPr>
        <p:spPr>
          <a:xfrm>
            <a:off x="511629" y="1416657"/>
            <a:ext cx="10697028" cy="5014305"/>
          </a:xfrm>
        </p:spPr>
        <p:txBody>
          <a:bodyPr vert="horz" lIns="91440" tIns="45720" rIns="91440" bIns="45720" rtlCol="0" anchor="t">
            <a:noAutofit/>
          </a:bodyPr>
          <a:lstStyle/>
          <a:p>
            <a:pPr algn="just">
              <a:lnSpc>
                <a:spcPct val="170000"/>
              </a:lnSpc>
            </a:pPr>
            <a:r>
              <a:rPr lang="en-US" sz="1600" dirty="0">
                <a:solidFill>
                  <a:schemeClr val="tx1"/>
                </a:solidFill>
                <a:latin typeface="Times New Roman"/>
                <a:ea typeface="+mn-lt"/>
                <a:cs typeface="+mn-lt"/>
              </a:rPr>
              <a:t>Curry, L., (2021). </a:t>
            </a:r>
            <a:r>
              <a:rPr lang="en-US" sz="1600" i="1" dirty="0">
                <a:solidFill>
                  <a:schemeClr val="tx1"/>
                </a:solidFill>
                <a:latin typeface="Times New Roman"/>
                <a:ea typeface="+mn-lt"/>
                <a:cs typeface="+mn-lt"/>
              </a:rPr>
              <a:t>Pure Beef: An Essential Guide to Artisan Meat with Recipes for Every Cut</a:t>
            </a:r>
            <a:r>
              <a:rPr lang="en-US" sz="1600" dirty="0">
                <a:solidFill>
                  <a:schemeClr val="tx1"/>
                </a:solidFill>
                <a:latin typeface="Times New Roman"/>
                <a:ea typeface="+mn-lt"/>
                <a:cs typeface="+mn-lt"/>
              </a:rPr>
              <a:t>. Echo Point Books &amp; Media, LLC. </a:t>
            </a:r>
            <a:endParaRPr lang="en-US" sz="1600" dirty="0">
              <a:solidFill>
                <a:schemeClr val="tx1"/>
              </a:solidFill>
              <a:latin typeface="Times New Roman"/>
              <a:cs typeface="Times New Roman"/>
            </a:endParaRPr>
          </a:p>
          <a:p>
            <a:pPr algn="just">
              <a:lnSpc>
                <a:spcPct val="170000"/>
              </a:lnSpc>
            </a:pPr>
            <a:r>
              <a:rPr lang="en-US" sz="1600" dirty="0">
                <a:solidFill>
                  <a:schemeClr val="tx1"/>
                </a:solidFill>
                <a:latin typeface="Times New Roman"/>
                <a:ea typeface="+mn-lt"/>
                <a:cs typeface="+mn-lt"/>
              </a:rPr>
              <a:t>Drummond, K.E., Cooley, M. and Cooley, T.J., (2021). Foodservice Operations and Management: Concepts and Applications. </a:t>
            </a:r>
            <a:endParaRPr lang="en-US" sz="1600" dirty="0">
              <a:solidFill>
                <a:schemeClr val="tx1"/>
              </a:solidFill>
              <a:latin typeface="Times New Roman"/>
              <a:cs typeface="Times New Roman"/>
            </a:endParaRPr>
          </a:p>
          <a:p>
            <a:pPr algn="just">
              <a:lnSpc>
                <a:spcPct val="170000"/>
              </a:lnSpc>
            </a:pPr>
            <a:r>
              <a:rPr lang="en-US" sz="1600" dirty="0">
                <a:solidFill>
                  <a:schemeClr val="tx1"/>
                </a:solidFill>
                <a:latin typeface="Times New Roman"/>
                <a:ea typeface="+mn-lt"/>
                <a:cs typeface="+mn-lt"/>
              </a:rPr>
              <a:t>Jaffee, S., Henson, S., </a:t>
            </a:r>
            <a:r>
              <a:rPr lang="en-US" sz="1600" dirty="0" err="1">
                <a:solidFill>
                  <a:schemeClr val="tx1"/>
                </a:solidFill>
                <a:latin typeface="Times New Roman"/>
                <a:ea typeface="+mn-lt"/>
                <a:cs typeface="+mn-lt"/>
              </a:rPr>
              <a:t>Unnevehr</a:t>
            </a:r>
            <a:r>
              <a:rPr lang="en-US" sz="1600" dirty="0">
                <a:solidFill>
                  <a:schemeClr val="tx1"/>
                </a:solidFill>
                <a:latin typeface="Times New Roman"/>
                <a:ea typeface="+mn-lt"/>
                <a:cs typeface="+mn-lt"/>
              </a:rPr>
              <a:t>, L., Grace, D. and Cassou, E., (2018). </a:t>
            </a:r>
            <a:r>
              <a:rPr lang="en-US" sz="1600" i="1" dirty="0">
                <a:solidFill>
                  <a:schemeClr val="tx1"/>
                </a:solidFill>
                <a:latin typeface="Times New Roman"/>
                <a:ea typeface="+mn-lt"/>
                <a:cs typeface="+mn-lt"/>
              </a:rPr>
              <a:t>The safe food imperative: Accelerating progress in low-and middle-income countries</a:t>
            </a:r>
            <a:r>
              <a:rPr lang="en-US" sz="1600" dirty="0">
                <a:solidFill>
                  <a:schemeClr val="tx1"/>
                </a:solidFill>
                <a:latin typeface="Times New Roman"/>
                <a:ea typeface="+mn-lt"/>
                <a:cs typeface="+mn-lt"/>
              </a:rPr>
              <a:t>. World Bank Publications.  </a:t>
            </a:r>
            <a:endParaRPr lang="en-US" sz="1600" dirty="0">
              <a:solidFill>
                <a:schemeClr val="tx1"/>
              </a:solidFill>
              <a:latin typeface="Times New Roman"/>
              <a:cs typeface="Times New Roman"/>
            </a:endParaRPr>
          </a:p>
          <a:p>
            <a:pPr algn="just">
              <a:lnSpc>
                <a:spcPct val="170000"/>
              </a:lnSpc>
            </a:pPr>
            <a:r>
              <a:rPr lang="en-US" sz="1600" dirty="0">
                <a:solidFill>
                  <a:schemeClr val="tx1"/>
                </a:solidFill>
                <a:latin typeface="Times New Roman"/>
                <a:ea typeface="+mn-lt"/>
                <a:cs typeface="+mn-lt"/>
              </a:rPr>
              <a:t>Parsons, A.L. and Lepkowska-White, E., (2018). Social media marketing management: A conceptual framework. </a:t>
            </a:r>
            <a:r>
              <a:rPr lang="en-US" sz="1600" i="1" dirty="0">
                <a:solidFill>
                  <a:schemeClr val="tx1"/>
                </a:solidFill>
                <a:latin typeface="Times New Roman"/>
                <a:ea typeface="+mn-lt"/>
                <a:cs typeface="+mn-lt"/>
              </a:rPr>
              <a:t>Journal of Internet Commerce</a:t>
            </a:r>
            <a:r>
              <a:rPr lang="en-US" sz="1600" dirty="0">
                <a:solidFill>
                  <a:schemeClr val="tx1"/>
                </a:solidFill>
                <a:latin typeface="Times New Roman"/>
                <a:ea typeface="+mn-lt"/>
                <a:cs typeface="+mn-lt"/>
              </a:rPr>
              <a:t>, </a:t>
            </a:r>
            <a:r>
              <a:rPr lang="en-US" sz="1600" i="1" dirty="0">
                <a:solidFill>
                  <a:schemeClr val="tx1"/>
                </a:solidFill>
                <a:latin typeface="Times New Roman"/>
                <a:ea typeface="+mn-lt"/>
                <a:cs typeface="+mn-lt"/>
              </a:rPr>
              <a:t>17</a:t>
            </a:r>
            <a:r>
              <a:rPr lang="en-US" sz="1600" dirty="0">
                <a:solidFill>
                  <a:schemeClr val="tx1"/>
                </a:solidFill>
                <a:latin typeface="Times New Roman"/>
                <a:ea typeface="+mn-lt"/>
                <a:cs typeface="+mn-lt"/>
              </a:rPr>
              <a:t>(2), pp.81-95.</a:t>
            </a:r>
            <a:endParaRPr lang="en-US" sz="1600" dirty="0">
              <a:solidFill>
                <a:schemeClr val="tx1"/>
              </a:solidFill>
              <a:latin typeface="Times New Roman"/>
              <a:cs typeface="Times New Roman"/>
            </a:endParaRPr>
          </a:p>
          <a:p>
            <a:pPr algn="just">
              <a:lnSpc>
                <a:spcPct val="170000"/>
              </a:lnSpc>
            </a:pPr>
            <a:r>
              <a:rPr lang="en-US" sz="1600" dirty="0">
                <a:solidFill>
                  <a:schemeClr val="tx1"/>
                </a:solidFill>
                <a:latin typeface="Times New Roman"/>
                <a:ea typeface="+mn-lt"/>
                <a:cs typeface="+mn-lt"/>
              </a:rPr>
              <a:t>Thrasher, J., (2019). Self-ownership as personal sovereignty. </a:t>
            </a:r>
            <a:r>
              <a:rPr lang="en-US" sz="1600" i="1" dirty="0">
                <a:solidFill>
                  <a:schemeClr val="tx1"/>
                </a:solidFill>
                <a:latin typeface="Times New Roman"/>
                <a:ea typeface="+mn-lt"/>
                <a:cs typeface="+mn-lt"/>
              </a:rPr>
              <a:t>Social Philosophy and Policy</a:t>
            </a:r>
            <a:r>
              <a:rPr lang="en-US" sz="1600" dirty="0">
                <a:solidFill>
                  <a:schemeClr val="tx1"/>
                </a:solidFill>
                <a:latin typeface="Times New Roman"/>
                <a:ea typeface="+mn-lt"/>
                <a:cs typeface="+mn-lt"/>
              </a:rPr>
              <a:t>, </a:t>
            </a:r>
            <a:r>
              <a:rPr lang="en-US" sz="1600" i="1" dirty="0">
                <a:solidFill>
                  <a:schemeClr val="tx1"/>
                </a:solidFill>
                <a:latin typeface="Times New Roman"/>
                <a:ea typeface="+mn-lt"/>
                <a:cs typeface="+mn-lt"/>
              </a:rPr>
              <a:t>36</a:t>
            </a:r>
            <a:r>
              <a:rPr lang="en-US" sz="1600" dirty="0">
                <a:solidFill>
                  <a:schemeClr val="tx1"/>
                </a:solidFill>
                <a:latin typeface="Times New Roman"/>
                <a:ea typeface="+mn-lt"/>
                <a:cs typeface="+mn-lt"/>
              </a:rPr>
              <a:t>(2), pp.116-133. </a:t>
            </a:r>
            <a:endParaRPr lang="en-US" sz="1600" dirty="0">
              <a:solidFill>
                <a:schemeClr val="tx1"/>
              </a:solidFill>
              <a:latin typeface="Times New Roman"/>
              <a:cs typeface="Times New Roman"/>
            </a:endParaRPr>
          </a:p>
          <a:p>
            <a:pPr algn="just">
              <a:lnSpc>
                <a:spcPct val="170000"/>
              </a:lnSpc>
            </a:pPr>
            <a:r>
              <a:rPr lang="en-US" sz="1600" dirty="0">
                <a:solidFill>
                  <a:schemeClr val="tx1"/>
                </a:solidFill>
                <a:latin typeface="Times New Roman"/>
                <a:ea typeface="+mn-lt"/>
                <a:cs typeface="+mn-lt"/>
              </a:rPr>
              <a:t>Walker, J.R., (2021). </a:t>
            </a:r>
            <a:r>
              <a:rPr lang="en-US" sz="1600" i="1" dirty="0">
                <a:solidFill>
                  <a:schemeClr val="tx1"/>
                </a:solidFill>
                <a:latin typeface="Times New Roman"/>
                <a:ea typeface="+mn-lt"/>
                <a:cs typeface="+mn-lt"/>
              </a:rPr>
              <a:t>The restaurant: from concept to operation</a:t>
            </a:r>
            <a:r>
              <a:rPr lang="en-US" sz="1600" dirty="0">
                <a:solidFill>
                  <a:schemeClr val="tx1"/>
                </a:solidFill>
                <a:latin typeface="Times New Roman"/>
                <a:ea typeface="+mn-lt"/>
                <a:cs typeface="+mn-lt"/>
              </a:rPr>
              <a:t>. John Wiley &amp; Sons.  </a:t>
            </a:r>
            <a:endParaRPr lang="en-US" sz="1600" dirty="0">
              <a:solidFill>
                <a:schemeClr val="tx1"/>
              </a:solidFill>
              <a:latin typeface="Times New Roman"/>
              <a:cs typeface="Times New Roman"/>
            </a:endParaRPr>
          </a:p>
        </p:txBody>
      </p:sp>
    </p:spTree>
    <p:extLst>
      <p:ext uri="{BB962C8B-B14F-4D97-AF65-F5344CB8AC3E}">
        <p14:creationId xmlns:p14="http://schemas.microsoft.com/office/powerpoint/2010/main" val="334933986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69</TotalTime>
  <Words>1598</Words>
  <Application>Microsoft Office PowerPoint</Application>
  <PresentationFormat>Widescreen</PresentationFormat>
  <Paragraphs>113</Paragraphs>
  <Slides>10</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Angsana New</vt:lpstr>
      <vt:lpstr>Arial</vt:lpstr>
      <vt:lpstr>Calibri</vt:lpstr>
      <vt:lpstr>Calibri Light</vt:lpstr>
      <vt:lpstr>Times New Roman</vt:lpstr>
      <vt:lpstr>Wingdings</vt:lpstr>
      <vt:lpstr>Retrospect</vt:lpstr>
      <vt:lpstr>PowerPoint Presentation</vt:lpstr>
      <vt:lpstr>Table of contents</vt:lpstr>
      <vt:lpstr>Introduction </vt:lpstr>
      <vt:lpstr>Overview of the business </vt:lpstr>
      <vt:lpstr>Ownership and Legal Format</vt:lpstr>
      <vt:lpstr>Management of the company</vt:lpstr>
      <vt:lpstr>Evaluation of the Business Idea Using PESTEL Analysis </vt:lpstr>
      <vt:lpstr>Cash Flow</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Asus PC</dc:creator>
  <cp:lastModifiedBy>Casiana Danci</cp:lastModifiedBy>
  <cp:revision>123</cp:revision>
  <dcterms:created xsi:type="dcterms:W3CDTF">2024-07-16T08:14:04Z</dcterms:created>
  <dcterms:modified xsi:type="dcterms:W3CDTF">2024-07-16T20:57:17Z</dcterms:modified>
</cp:coreProperties>
</file>