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4"/>
  </p:sldMasterIdLst>
  <p:notesMasterIdLst>
    <p:notesMasterId r:id="rId32"/>
  </p:notesMasterIdLst>
  <p:sldIdLst>
    <p:sldId id="256" r:id="rId5"/>
    <p:sldId id="257" r:id="rId6"/>
    <p:sldId id="277" r:id="rId7"/>
    <p:sldId id="260" r:id="rId8"/>
    <p:sldId id="278" r:id="rId9"/>
    <p:sldId id="266" r:id="rId10"/>
    <p:sldId id="268" r:id="rId11"/>
    <p:sldId id="272" r:id="rId12"/>
    <p:sldId id="284" r:id="rId13"/>
    <p:sldId id="285" r:id="rId14"/>
    <p:sldId id="273" r:id="rId15"/>
    <p:sldId id="265" r:id="rId16"/>
    <p:sldId id="263" r:id="rId17"/>
    <p:sldId id="270" r:id="rId18"/>
    <p:sldId id="274" r:id="rId19"/>
    <p:sldId id="275" r:id="rId20"/>
    <p:sldId id="283" r:id="rId21"/>
    <p:sldId id="276" r:id="rId22"/>
    <p:sldId id="261" r:id="rId23"/>
    <p:sldId id="279" r:id="rId24"/>
    <p:sldId id="280" r:id="rId25"/>
    <p:sldId id="281" r:id="rId26"/>
    <p:sldId id="282" r:id="rId27"/>
    <p:sldId id="286" r:id="rId28"/>
    <p:sldId id="287" r:id="rId29"/>
    <p:sldId id="288" r:id="rId30"/>
    <p:sldId id="28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nnon Marie Cox (1703980)" initials="SMC(" lastIdx="1" clrIdx="0">
    <p:extLst>
      <p:ext uri="{19B8F6BF-5375-455C-9EA6-DF929625EA0E}">
        <p15:presenceInfo xmlns:p15="http://schemas.microsoft.com/office/powerpoint/2012/main" userId="S::1703980@student.uwtsd.ac.uk::611f37ba-90a5-4ed3-b7ac-78f9fb573fe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74BB38-2216-48C1-A9F4-4B9B4ED52A0B}" v="1880" dt="2021-03-11T15:45:44.304"/>
    <p1510:client id="{9CADE8F9-AB61-4D9A-8EC7-FF6B2CF60F7D}" v="763" dt="2021-03-18T15:23:04.232"/>
    <p1510:client id="{A1A0DBAE-515E-4E63-9454-FEC1C6914A9E}" v="353" dt="2021-03-14T19:23:16.195"/>
    <p1510:client id="{A2E3DF3C-3B07-46ED-8107-4C5A958E1403}" v="459" dt="2021-03-13T20:54:57.591"/>
    <p1510:client id="{AF1F6EF2-1088-4339-815F-B6D4219DD10E}" v="258" dt="2021-03-14T17:58:48.048"/>
    <p1510:client id="{B6CF1689-66C2-40F5-AE87-51E4EF4738FA}" v="1361" dt="2021-03-18T15:30:39.0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792"/>
    <p:restoredTop sz="94681"/>
  </p:normalViewPr>
  <p:slideViewPr>
    <p:cSldViewPr snapToGrid="0">
      <p:cViewPr>
        <p:scale>
          <a:sx n="81" d="100"/>
          <a:sy n="81" d="100"/>
        </p:scale>
        <p:origin x="144" y="7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commentAuthors" Target="commentAuthors.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ifa Zaman" userId="S::afifa.zaman@uwtsd.ac.uk::a8e597f4-7e7c-4990-8e2b-c91fff8b24a0" providerId="AD" clId="Web-{9CADE8F9-AB61-4D9A-8EC7-FF6B2CF60F7D}"/>
    <pc:docChg chg="modSld sldOrd">
      <pc:chgData name="Afifa Zaman" userId="S::afifa.zaman@uwtsd.ac.uk::a8e597f4-7e7c-4990-8e2b-c91fff8b24a0" providerId="AD" clId="Web-{9CADE8F9-AB61-4D9A-8EC7-FF6B2CF60F7D}" dt="2021-03-18T15:23:00.498" v="500" actId="20577"/>
      <pc:docMkLst>
        <pc:docMk/>
      </pc:docMkLst>
      <pc:sldChg chg="modSp">
        <pc:chgData name="Afifa Zaman" userId="S::afifa.zaman@uwtsd.ac.uk::a8e597f4-7e7c-4990-8e2b-c91fff8b24a0" providerId="AD" clId="Web-{9CADE8F9-AB61-4D9A-8EC7-FF6B2CF60F7D}" dt="2021-03-18T14:33:30.751" v="9" actId="20577"/>
        <pc:sldMkLst>
          <pc:docMk/>
          <pc:sldMk cId="4251675807" sldId="260"/>
        </pc:sldMkLst>
        <pc:spChg chg="mod">
          <ac:chgData name="Afifa Zaman" userId="S::afifa.zaman@uwtsd.ac.uk::a8e597f4-7e7c-4990-8e2b-c91fff8b24a0" providerId="AD" clId="Web-{9CADE8F9-AB61-4D9A-8EC7-FF6B2CF60F7D}" dt="2021-03-18T14:33:30.751" v="9" actId="20577"/>
          <ac:spMkLst>
            <pc:docMk/>
            <pc:sldMk cId="4251675807" sldId="260"/>
            <ac:spMk id="5" creationId="{69499568-6119-9D49-84D6-532C21F77C18}"/>
          </ac:spMkLst>
        </pc:spChg>
      </pc:sldChg>
      <pc:sldChg chg="delSp modSp">
        <pc:chgData name="Afifa Zaman" userId="S::afifa.zaman@uwtsd.ac.uk::a8e597f4-7e7c-4990-8e2b-c91fff8b24a0" providerId="AD" clId="Web-{9CADE8F9-AB61-4D9A-8EC7-FF6B2CF60F7D}" dt="2021-03-18T15:11:52.238" v="457"/>
        <pc:sldMkLst>
          <pc:docMk/>
          <pc:sldMk cId="3892736984" sldId="263"/>
        </pc:sldMkLst>
        <pc:spChg chg="del mod">
          <ac:chgData name="Afifa Zaman" userId="S::afifa.zaman@uwtsd.ac.uk::a8e597f4-7e7c-4990-8e2b-c91fff8b24a0" providerId="AD" clId="Web-{9CADE8F9-AB61-4D9A-8EC7-FF6B2CF60F7D}" dt="2021-03-18T15:11:52.238" v="457"/>
          <ac:spMkLst>
            <pc:docMk/>
            <pc:sldMk cId="3892736984" sldId="263"/>
            <ac:spMk id="5" creationId="{A4073C07-ABC4-4AED-B1CA-B1C5970348EF}"/>
          </ac:spMkLst>
        </pc:spChg>
      </pc:sldChg>
      <pc:sldChg chg="addSp delSp modSp ord modNotes">
        <pc:chgData name="Afifa Zaman" userId="S::afifa.zaman@uwtsd.ac.uk::a8e597f4-7e7c-4990-8e2b-c91fff8b24a0" providerId="AD" clId="Web-{9CADE8F9-AB61-4D9A-8EC7-FF6B2CF60F7D}" dt="2021-03-18T15:08:39.695" v="445" actId="20577"/>
        <pc:sldMkLst>
          <pc:docMk/>
          <pc:sldMk cId="2208886684" sldId="264"/>
        </pc:sldMkLst>
        <pc:spChg chg="del">
          <ac:chgData name="Afifa Zaman" userId="S::afifa.zaman@uwtsd.ac.uk::a8e597f4-7e7c-4990-8e2b-c91fff8b24a0" providerId="AD" clId="Web-{9CADE8F9-AB61-4D9A-8EC7-FF6B2CF60F7D}" dt="2021-03-18T15:08:23.459" v="438"/>
          <ac:spMkLst>
            <pc:docMk/>
            <pc:sldMk cId="2208886684" sldId="264"/>
            <ac:spMk id="2" creationId="{E5860587-2FB1-4461-AB04-19E5B698BE67}"/>
          </ac:spMkLst>
        </pc:spChg>
        <pc:spChg chg="del">
          <ac:chgData name="Afifa Zaman" userId="S::afifa.zaman@uwtsd.ac.uk::a8e597f4-7e7c-4990-8e2b-c91fff8b24a0" providerId="AD" clId="Web-{9CADE8F9-AB61-4D9A-8EC7-FF6B2CF60F7D}" dt="2021-03-18T14:38:53.052" v="47"/>
          <ac:spMkLst>
            <pc:docMk/>
            <pc:sldMk cId="2208886684" sldId="264"/>
            <ac:spMk id="3" creationId="{3ABD148B-FB4E-4186-A5A6-54505489FB6F}"/>
          </ac:spMkLst>
        </pc:spChg>
        <pc:spChg chg="del">
          <ac:chgData name="Afifa Zaman" userId="S::afifa.zaman@uwtsd.ac.uk::a8e597f4-7e7c-4990-8e2b-c91fff8b24a0" providerId="AD" clId="Web-{9CADE8F9-AB61-4D9A-8EC7-FF6B2CF60F7D}" dt="2021-03-18T15:08:20.475" v="437"/>
          <ac:spMkLst>
            <pc:docMk/>
            <pc:sldMk cId="2208886684" sldId="264"/>
            <ac:spMk id="4" creationId="{FA395323-1E49-481E-AA2C-AA7BAF2FCC8E}"/>
          </ac:spMkLst>
        </pc:spChg>
        <pc:spChg chg="add del mod">
          <ac:chgData name="Afifa Zaman" userId="S::afifa.zaman@uwtsd.ac.uk::a8e597f4-7e7c-4990-8e2b-c91fff8b24a0" providerId="AD" clId="Web-{9CADE8F9-AB61-4D9A-8EC7-FF6B2CF60F7D}" dt="2021-03-18T15:08:39.695" v="445" actId="20577"/>
          <ac:spMkLst>
            <pc:docMk/>
            <pc:sldMk cId="2208886684" sldId="264"/>
            <ac:spMk id="5" creationId="{E7249C88-876C-4A19-8134-2504CAB78135}"/>
          </ac:spMkLst>
        </pc:spChg>
      </pc:sldChg>
      <pc:sldChg chg="addSp modSp">
        <pc:chgData name="Afifa Zaman" userId="S::afifa.zaman@uwtsd.ac.uk::a8e597f4-7e7c-4990-8e2b-c91fff8b24a0" providerId="AD" clId="Web-{9CADE8F9-AB61-4D9A-8EC7-FF6B2CF60F7D}" dt="2021-03-18T15:23:00.498" v="500" actId="20577"/>
        <pc:sldMkLst>
          <pc:docMk/>
          <pc:sldMk cId="815459522" sldId="265"/>
        </pc:sldMkLst>
        <pc:spChg chg="add mod">
          <ac:chgData name="Afifa Zaman" userId="S::afifa.zaman@uwtsd.ac.uk::a8e597f4-7e7c-4990-8e2b-c91fff8b24a0" providerId="AD" clId="Web-{9CADE8F9-AB61-4D9A-8EC7-FF6B2CF60F7D}" dt="2021-03-18T15:23:00.498" v="500" actId="20577"/>
          <ac:spMkLst>
            <pc:docMk/>
            <pc:sldMk cId="815459522" sldId="265"/>
            <ac:spMk id="2" creationId="{092D7831-8725-460C-83DA-BE4049F77043}"/>
          </ac:spMkLst>
        </pc:spChg>
        <pc:spChg chg="mod">
          <ac:chgData name="Afifa Zaman" userId="S::afifa.zaman@uwtsd.ac.uk::a8e597f4-7e7c-4990-8e2b-c91fff8b24a0" providerId="AD" clId="Web-{9CADE8F9-AB61-4D9A-8EC7-FF6B2CF60F7D}" dt="2021-03-18T15:09:24.447" v="447" actId="20577"/>
          <ac:spMkLst>
            <pc:docMk/>
            <pc:sldMk cId="815459522" sldId="265"/>
            <ac:spMk id="5" creationId="{E4FF30FA-601B-4F98-878B-D15C26AEA7EA}"/>
          </ac:spMkLst>
        </pc:spChg>
      </pc:sldChg>
      <pc:sldChg chg="modSp">
        <pc:chgData name="Afifa Zaman" userId="S::afifa.zaman@uwtsd.ac.uk::a8e597f4-7e7c-4990-8e2b-c91fff8b24a0" providerId="AD" clId="Web-{9CADE8F9-AB61-4D9A-8EC7-FF6B2CF60F7D}" dt="2021-03-18T15:13:56.652" v="477" actId="20577"/>
        <pc:sldMkLst>
          <pc:docMk/>
          <pc:sldMk cId="4264534200" sldId="266"/>
        </pc:sldMkLst>
        <pc:spChg chg="mod">
          <ac:chgData name="Afifa Zaman" userId="S::afifa.zaman@uwtsd.ac.uk::a8e597f4-7e7c-4990-8e2b-c91fff8b24a0" providerId="AD" clId="Web-{9CADE8F9-AB61-4D9A-8EC7-FF6B2CF60F7D}" dt="2021-03-18T15:13:56.652" v="477" actId="20577"/>
          <ac:spMkLst>
            <pc:docMk/>
            <pc:sldMk cId="4264534200" sldId="266"/>
            <ac:spMk id="3" creationId="{FD5909FD-76C4-6945-A2C8-EC972153AC2D}"/>
          </ac:spMkLst>
        </pc:spChg>
      </pc:sldChg>
    </pc:docChg>
  </pc:docChgLst>
  <pc:docChgLst>
    <pc:chgData name="Shannon Marie Cox (1703980)" userId="S::1703980@student.uwtsd.ac.uk::611f37ba-90a5-4ed3-b7ac-78f9fb573fe6" providerId="AD" clId="Web-{AF1F6EF2-1088-4339-815F-B6D4219DD10E}"/>
    <pc:docChg chg="modSld">
      <pc:chgData name="Shannon Marie Cox (1703980)" userId="S::1703980@student.uwtsd.ac.uk::611f37ba-90a5-4ed3-b7ac-78f9fb573fe6" providerId="AD" clId="Web-{AF1F6EF2-1088-4339-815F-B6D4219DD10E}" dt="2021-03-14T17:58:48.048" v="130" actId="20577"/>
      <pc:docMkLst>
        <pc:docMk/>
      </pc:docMkLst>
      <pc:sldChg chg="modSp">
        <pc:chgData name="Shannon Marie Cox (1703980)" userId="S::1703980@student.uwtsd.ac.uk::611f37ba-90a5-4ed3-b7ac-78f9fb573fe6" providerId="AD" clId="Web-{AF1F6EF2-1088-4339-815F-B6D4219DD10E}" dt="2021-03-14T17:58:48.048" v="130" actId="20577"/>
        <pc:sldMkLst>
          <pc:docMk/>
          <pc:sldMk cId="4251675807" sldId="260"/>
        </pc:sldMkLst>
        <pc:spChg chg="mod">
          <ac:chgData name="Shannon Marie Cox (1703980)" userId="S::1703980@student.uwtsd.ac.uk::611f37ba-90a5-4ed3-b7ac-78f9fb573fe6" providerId="AD" clId="Web-{AF1F6EF2-1088-4339-815F-B6D4219DD10E}" dt="2021-03-14T17:58:48.048" v="130" actId="20577"/>
          <ac:spMkLst>
            <pc:docMk/>
            <pc:sldMk cId="4251675807" sldId="260"/>
            <ac:spMk id="5" creationId="{69499568-6119-9D49-84D6-532C21F77C18}"/>
          </ac:spMkLst>
        </pc:spChg>
      </pc:sldChg>
    </pc:docChg>
  </pc:docChgLst>
  <pc:docChgLst>
    <pc:chgData name="Shannon Marie Cox (1703980)" userId="S::1703980@student.uwtsd.ac.uk::611f37ba-90a5-4ed3-b7ac-78f9fb573fe6" providerId="AD" clId="Web-{A1A0DBAE-515E-4E63-9454-FEC1C6914A9E}"/>
    <pc:docChg chg="modSld">
      <pc:chgData name="Shannon Marie Cox (1703980)" userId="S::1703980@student.uwtsd.ac.uk::611f37ba-90a5-4ed3-b7ac-78f9fb573fe6" providerId="AD" clId="Web-{A1A0DBAE-515E-4E63-9454-FEC1C6914A9E}" dt="2021-03-14T19:23:16.023" v="177" actId="20577"/>
      <pc:docMkLst>
        <pc:docMk/>
      </pc:docMkLst>
      <pc:sldChg chg="modSp">
        <pc:chgData name="Shannon Marie Cox (1703980)" userId="S::1703980@student.uwtsd.ac.uk::611f37ba-90a5-4ed3-b7ac-78f9fb573fe6" providerId="AD" clId="Web-{A1A0DBAE-515E-4E63-9454-FEC1C6914A9E}" dt="2021-03-14T19:23:16.023" v="177" actId="20577"/>
        <pc:sldMkLst>
          <pc:docMk/>
          <pc:sldMk cId="4251675807" sldId="260"/>
        </pc:sldMkLst>
        <pc:spChg chg="mod">
          <ac:chgData name="Shannon Marie Cox (1703980)" userId="S::1703980@student.uwtsd.ac.uk::611f37ba-90a5-4ed3-b7ac-78f9fb573fe6" providerId="AD" clId="Web-{A1A0DBAE-515E-4E63-9454-FEC1C6914A9E}" dt="2021-03-14T19:23:16.023" v="177" actId="20577"/>
          <ac:spMkLst>
            <pc:docMk/>
            <pc:sldMk cId="4251675807" sldId="260"/>
            <ac:spMk id="5" creationId="{69499568-6119-9D49-84D6-532C21F77C18}"/>
          </ac:spMkLst>
        </pc:spChg>
      </pc:sldChg>
    </pc:docChg>
  </pc:docChgLst>
  <pc:docChgLst>
    <pc:chgData name="Shannon Marie Cox (1703980)" userId="S::1703980@student.uwtsd.ac.uk::611f37ba-90a5-4ed3-b7ac-78f9fb573fe6" providerId="AD" clId="Web-{A2E3DF3C-3B07-46ED-8107-4C5A958E1403}"/>
    <pc:docChg chg="modSld">
      <pc:chgData name="Shannon Marie Cox (1703980)" userId="S::1703980@student.uwtsd.ac.uk::611f37ba-90a5-4ed3-b7ac-78f9fb573fe6" providerId="AD" clId="Web-{A2E3DF3C-3B07-46ED-8107-4C5A958E1403}" dt="2021-03-13T20:54:57.591" v="235" actId="20577"/>
      <pc:docMkLst>
        <pc:docMk/>
      </pc:docMkLst>
      <pc:sldChg chg="modSp">
        <pc:chgData name="Shannon Marie Cox (1703980)" userId="S::1703980@student.uwtsd.ac.uk::611f37ba-90a5-4ed3-b7ac-78f9fb573fe6" providerId="AD" clId="Web-{A2E3DF3C-3B07-46ED-8107-4C5A958E1403}" dt="2021-03-13T20:54:57.591" v="235" actId="20577"/>
        <pc:sldMkLst>
          <pc:docMk/>
          <pc:sldMk cId="4251675807" sldId="260"/>
        </pc:sldMkLst>
        <pc:spChg chg="mod">
          <ac:chgData name="Shannon Marie Cox (1703980)" userId="S::1703980@student.uwtsd.ac.uk::611f37ba-90a5-4ed3-b7ac-78f9fb573fe6" providerId="AD" clId="Web-{A2E3DF3C-3B07-46ED-8107-4C5A958E1403}" dt="2021-03-13T20:54:57.591" v="235" actId="20577"/>
          <ac:spMkLst>
            <pc:docMk/>
            <pc:sldMk cId="4251675807" sldId="260"/>
            <ac:spMk id="5" creationId="{69499568-6119-9D49-84D6-532C21F77C18}"/>
          </ac:spMkLst>
        </pc:spChg>
      </pc:sldChg>
    </pc:docChg>
  </pc:docChgLst>
  <pc:docChgLst>
    <pc:chgData name="Afifa Zaman" userId="S::afifa.zaman@uwtsd.ac.uk::a8e597f4-7e7c-4990-8e2b-c91fff8b24a0" providerId="AD" clId="Web-{3B74BB38-2216-48C1-A9F4-4B9B4ED52A0B}"/>
    <pc:docChg chg="addSld modSld sldOrd">
      <pc:chgData name="Afifa Zaman" userId="S::afifa.zaman@uwtsd.ac.uk::a8e597f4-7e7c-4990-8e2b-c91fff8b24a0" providerId="AD" clId="Web-{3B74BB38-2216-48C1-A9F4-4B9B4ED52A0B}" dt="2021-03-11T15:45:44.304" v="965" actId="20577"/>
      <pc:docMkLst>
        <pc:docMk/>
      </pc:docMkLst>
      <pc:sldChg chg="modSp">
        <pc:chgData name="Afifa Zaman" userId="S::afifa.zaman@uwtsd.ac.uk::a8e597f4-7e7c-4990-8e2b-c91fff8b24a0" providerId="AD" clId="Web-{3B74BB38-2216-48C1-A9F4-4B9B4ED52A0B}" dt="2021-03-11T15:06:49.177" v="278" actId="20577"/>
        <pc:sldMkLst>
          <pc:docMk/>
          <pc:sldMk cId="3116169205" sldId="257"/>
        </pc:sldMkLst>
        <pc:spChg chg="mod">
          <ac:chgData name="Afifa Zaman" userId="S::afifa.zaman@uwtsd.ac.uk::a8e597f4-7e7c-4990-8e2b-c91fff8b24a0" providerId="AD" clId="Web-{3B74BB38-2216-48C1-A9F4-4B9B4ED52A0B}" dt="2021-03-11T15:06:49.177" v="278" actId="20577"/>
          <ac:spMkLst>
            <pc:docMk/>
            <pc:sldMk cId="3116169205" sldId="257"/>
            <ac:spMk id="5" creationId="{74DE7BBB-0A37-E14B-B789-38CBF86BCCFD}"/>
          </ac:spMkLst>
        </pc:spChg>
      </pc:sldChg>
      <pc:sldChg chg="modSp">
        <pc:chgData name="Afifa Zaman" userId="S::afifa.zaman@uwtsd.ac.uk::a8e597f4-7e7c-4990-8e2b-c91fff8b24a0" providerId="AD" clId="Web-{3B74BB38-2216-48C1-A9F4-4B9B4ED52A0B}" dt="2021-03-11T15:45:44.304" v="965" actId="20577"/>
        <pc:sldMkLst>
          <pc:docMk/>
          <pc:sldMk cId="1627900188" sldId="259"/>
        </pc:sldMkLst>
        <pc:spChg chg="mod">
          <ac:chgData name="Afifa Zaman" userId="S::afifa.zaman@uwtsd.ac.uk::a8e597f4-7e7c-4990-8e2b-c91fff8b24a0" providerId="AD" clId="Web-{3B74BB38-2216-48C1-A9F4-4B9B4ED52A0B}" dt="2021-03-11T15:45:44.304" v="965" actId="20577"/>
          <ac:spMkLst>
            <pc:docMk/>
            <pc:sldMk cId="1627900188" sldId="259"/>
            <ac:spMk id="3" creationId="{82766FA5-A19B-DA4A-86A1-2AFB00565E6C}"/>
          </ac:spMkLst>
        </pc:spChg>
      </pc:sldChg>
      <pc:sldChg chg="modSp">
        <pc:chgData name="Afifa Zaman" userId="S::afifa.zaman@uwtsd.ac.uk::a8e597f4-7e7c-4990-8e2b-c91fff8b24a0" providerId="AD" clId="Web-{3B74BB38-2216-48C1-A9F4-4B9B4ED52A0B}" dt="2021-03-11T15:40:46.208" v="906" actId="20577"/>
        <pc:sldMkLst>
          <pc:docMk/>
          <pc:sldMk cId="4251675807" sldId="260"/>
        </pc:sldMkLst>
        <pc:spChg chg="mod">
          <ac:chgData name="Afifa Zaman" userId="S::afifa.zaman@uwtsd.ac.uk::a8e597f4-7e7c-4990-8e2b-c91fff8b24a0" providerId="AD" clId="Web-{3B74BB38-2216-48C1-A9F4-4B9B4ED52A0B}" dt="2021-03-11T15:14:06.258" v="382" actId="20577"/>
          <ac:spMkLst>
            <pc:docMk/>
            <pc:sldMk cId="4251675807" sldId="260"/>
            <ac:spMk id="2" creationId="{B560DF39-8026-0942-81CF-4BA7CA8FF913}"/>
          </ac:spMkLst>
        </pc:spChg>
        <pc:spChg chg="mod">
          <ac:chgData name="Afifa Zaman" userId="S::afifa.zaman@uwtsd.ac.uk::a8e597f4-7e7c-4990-8e2b-c91fff8b24a0" providerId="AD" clId="Web-{3B74BB38-2216-48C1-A9F4-4B9B4ED52A0B}" dt="2021-03-11T15:40:46.208" v="906" actId="20577"/>
          <ac:spMkLst>
            <pc:docMk/>
            <pc:sldMk cId="4251675807" sldId="260"/>
            <ac:spMk id="5" creationId="{69499568-6119-9D49-84D6-532C21F77C18}"/>
          </ac:spMkLst>
        </pc:spChg>
      </pc:sldChg>
      <pc:sldChg chg="addSp modSp new">
        <pc:chgData name="Afifa Zaman" userId="S::afifa.zaman@uwtsd.ac.uk::a8e597f4-7e7c-4990-8e2b-c91fff8b24a0" providerId="AD" clId="Web-{3B74BB38-2216-48C1-A9F4-4B9B4ED52A0B}" dt="2021-03-11T15:14:38.805" v="387" actId="14100"/>
        <pc:sldMkLst>
          <pc:docMk/>
          <pc:sldMk cId="3892736984" sldId="263"/>
        </pc:sldMkLst>
        <pc:spChg chg="add mod">
          <ac:chgData name="Afifa Zaman" userId="S::afifa.zaman@uwtsd.ac.uk::a8e597f4-7e7c-4990-8e2b-c91fff8b24a0" providerId="AD" clId="Web-{3B74BB38-2216-48C1-A9F4-4B9B4ED52A0B}" dt="2021-03-11T15:14:38.805" v="387" actId="14100"/>
          <ac:spMkLst>
            <pc:docMk/>
            <pc:sldMk cId="3892736984" sldId="263"/>
            <ac:spMk id="5" creationId="{A4073C07-ABC4-4AED-B1CA-B1C5970348EF}"/>
          </ac:spMkLst>
        </pc:spChg>
      </pc:sldChg>
      <pc:sldChg chg="new">
        <pc:chgData name="Afifa Zaman" userId="S::afifa.zaman@uwtsd.ac.uk::a8e597f4-7e7c-4990-8e2b-c91fff8b24a0" providerId="AD" clId="Web-{3B74BB38-2216-48C1-A9F4-4B9B4ED52A0B}" dt="2021-03-11T15:27:46.843" v="660"/>
        <pc:sldMkLst>
          <pc:docMk/>
          <pc:sldMk cId="2208886684" sldId="264"/>
        </pc:sldMkLst>
      </pc:sldChg>
      <pc:sldChg chg="addSp delSp modSp new ord">
        <pc:chgData name="Afifa Zaman" userId="S::afifa.zaman@uwtsd.ac.uk::a8e597f4-7e7c-4990-8e2b-c91fff8b24a0" providerId="AD" clId="Web-{3B74BB38-2216-48C1-A9F4-4B9B4ED52A0B}" dt="2021-03-11T15:43:36.163" v="945" actId="20577"/>
        <pc:sldMkLst>
          <pc:docMk/>
          <pc:sldMk cId="815459522" sldId="265"/>
        </pc:sldMkLst>
        <pc:spChg chg="del">
          <ac:chgData name="Afifa Zaman" userId="S::afifa.zaman@uwtsd.ac.uk::a8e597f4-7e7c-4990-8e2b-c91fff8b24a0" providerId="AD" clId="Web-{3B74BB38-2216-48C1-A9F4-4B9B4ED52A0B}" dt="2021-03-11T15:43:18.631" v="926"/>
          <ac:spMkLst>
            <pc:docMk/>
            <pc:sldMk cId="815459522" sldId="265"/>
            <ac:spMk id="2" creationId="{BEDA5598-7FFF-40E3-89B8-4E6780B10E20}"/>
          </ac:spMkLst>
        </pc:spChg>
        <pc:spChg chg="del">
          <ac:chgData name="Afifa Zaman" userId="S::afifa.zaman@uwtsd.ac.uk::a8e597f4-7e7c-4990-8e2b-c91fff8b24a0" providerId="AD" clId="Web-{3B74BB38-2216-48C1-A9F4-4B9B4ED52A0B}" dt="2021-03-11T15:42:15.412" v="919"/>
          <ac:spMkLst>
            <pc:docMk/>
            <pc:sldMk cId="815459522" sldId="265"/>
            <ac:spMk id="3" creationId="{AE991AC6-6B5F-408A-82C4-1AA7648280CE}"/>
          </ac:spMkLst>
        </pc:spChg>
        <pc:spChg chg="del">
          <ac:chgData name="Afifa Zaman" userId="S::afifa.zaman@uwtsd.ac.uk::a8e597f4-7e7c-4990-8e2b-c91fff8b24a0" providerId="AD" clId="Web-{3B74BB38-2216-48C1-A9F4-4B9B4ED52A0B}" dt="2021-03-11T15:43:20.288" v="927"/>
          <ac:spMkLst>
            <pc:docMk/>
            <pc:sldMk cId="815459522" sldId="265"/>
            <ac:spMk id="4" creationId="{781A3DD5-8137-4872-ABE1-7E64B4C107AE}"/>
          </ac:spMkLst>
        </pc:spChg>
        <pc:spChg chg="add mod">
          <ac:chgData name="Afifa Zaman" userId="S::afifa.zaman@uwtsd.ac.uk::a8e597f4-7e7c-4990-8e2b-c91fff8b24a0" providerId="AD" clId="Web-{3B74BB38-2216-48C1-A9F4-4B9B4ED52A0B}" dt="2021-03-11T15:43:36.163" v="945" actId="20577"/>
          <ac:spMkLst>
            <pc:docMk/>
            <pc:sldMk cId="815459522" sldId="265"/>
            <ac:spMk id="5" creationId="{E4FF30FA-601B-4F98-878B-D15C26AEA7EA}"/>
          </ac:spMkLst>
        </pc:spChg>
      </pc:sldChg>
    </pc:docChg>
  </pc:docChgLst>
  <pc:docChgLst>
    <pc:chgData name="Shannon Marie Cox (1703980)" userId="S::1703980@student.uwtsd.ac.uk::611f37ba-90a5-4ed3-b7ac-78f9fb573fe6" providerId="AD" clId="Web-{B6CF1689-66C2-40F5-AE87-51E4EF4738FA}"/>
    <pc:docChg chg="addSld delSld modSld">
      <pc:chgData name="Shannon Marie Cox (1703980)" userId="S::1703980@student.uwtsd.ac.uk::611f37ba-90a5-4ed3-b7ac-78f9fb573fe6" providerId="AD" clId="Web-{B6CF1689-66C2-40F5-AE87-51E4EF4738FA}" dt="2021-03-18T15:30:39.036" v="677" actId="20577"/>
      <pc:docMkLst>
        <pc:docMk/>
      </pc:docMkLst>
      <pc:sldChg chg="modSp">
        <pc:chgData name="Shannon Marie Cox (1703980)" userId="S::1703980@student.uwtsd.ac.uk::611f37ba-90a5-4ed3-b7ac-78f9fb573fe6" providerId="AD" clId="Web-{B6CF1689-66C2-40F5-AE87-51E4EF4738FA}" dt="2021-03-18T14:39:57.245" v="359" actId="20577"/>
        <pc:sldMkLst>
          <pc:docMk/>
          <pc:sldMk cId="1627900188" sldId="259"/>
        </pc:sldMkLst>
        <pc:spChg chg="mod">
          <ac:chgData name="Shannon Marie Cox (1703980)" userId="S::1703980@student.uwtsd.ac.uk::611f37ba-90a5-4ed3-b7ac-78f9fb573fe6" providerId="AD" clId="Web-{B6CF1689-66C2-40F5-AE87-51E4EF4738FA}" dt="2021-03-18T14:39:57.245" v="359" actId="20577"/>
          <ac:spMkLst>
            <pc:docMk/>
            <pc:sldMk cId="1627900188" sldId="259"/>
            <ac:spMk id="3" creationId="{82766FA5-A19B-DA4A-86A1-2AFB00565E6C}"/>
          </ac:spMkLst>
        </pc:spChg>
      </pc:sldChg>
      <pc:sldChg chg="modSp">
        <pc:chgData name="Shannon Marie Cox (1703980)" userId="S::1703980@student.uwtsd.ac.uk::611f37ba-90a5-4ed3-b7ac-78f9fb573fe6" providerId="AD" clId="Web-{B6CF1689-66C2-40F5-AE87-51E4EF4738FA}" dt="2021-03-18T15:05:04.077" v="608" actId="20577"/>
        <pc:sldMkLst>
          <pc:docMk/>
          <pc:sldMk cId="815459522" sldId="265"/>
        </pc:sldMkLst>
        <pc:spChg chg="mod">
          <ac:chgData name="Shannon Marie Cox (1703980)" userId="S::1703980@student.uwtsd.ac.uk::611f37ba-90a5-4ed3-b7ac-78f9fb573fe6" providerId="AD" clId="Web-{B6CF1689-66C2-40F5-AE87-51E4EF4738FA}" dt="2021-03-18T15:05:04.077" v="608" actId="20577"/>
          <ac:spMkLst>
            <pc:docMk/>
            <pc:sldMk cId="815459522" sldId="265"/>
            <ac:spMk id="5" creationId="{E4FF30FA-601B-4F98-878B-D15C26AEA7EA}"/>
          </ac:spMkLst>
        </pc:spChg>
      </pc:sldChg>
      <pc:sldChg chg="modSp">
        <pc:chgData name="Shannon Marie Cox (1703980)" userId="S::1703980@student.uwtsd.ac.uk::611f37ba-90a5-4ed3-b7ac-78f9fb573fe6" providerId="AD" clId="Web-{B6CF1689-66C2-40F5-AE87-51E4EF4738FA}" dt="2021-03-18T14:49:10.750" v="541" actId="20577"/>
        <pc:sldMkLst>
          <pc:docMk/>
          <pc:sldMk cId="4264534200" sldId="266"/>
        </pc:sldMkLst>
        <pc:spChg chg="mod">
          <ac:chgData name="Shannon Marie Cox (1703980)" userId="S::1703980@student.uwtsd.ac.uk::611f37ba-90a5-4ed3-b7ac-78f9fb573fe6" providerId="AD" clId="Web-{B6CF1689-66C2-40F5-AE87-51E4EF4738FA}" dt="2021-03-18T14:49:10.750" v="541" actId="20577"/>
          <ac:spMkLst>
            <pc:docMk/>
            <pc:sldMk cId="4264534200" sldId="266"/>
            <ac:spMk id="3" creationId="{FD5909FD-76C4-6945-A2C8-EC972153AC2D}"/>
          </ac:spMkLst>
        </pc:spChg>
      </pc:sldChg>
      <pc:sldChg chg="delSp modSp new">
        <pc:chgData name="Shannon Marie Cox (1703980)" userId="S::1703980@student.uwtsd.ac.uk::611f37ba-90a5-4ed3-b7ac-78f9fb573fe6" providerId="AD" clId="Web-{B6CF1689-66C2-40F5-AE87-51E4EF4738FA}" dt="2021-03-18T15:15:50.338" v="642" actId="20577"/>
        <pc:sldMkLst>
          <pc:docMk/>
          <pc:sldMk cId="3658448017" sldId="267"/>
        </pc:sldMkLst>
        <pc:spChg chg="del">
          <ac:chgData name="Shannon Marie Cox (1703980)" userId="S::1703980@student.uwtsd.ac.uk::611f37ba-90a5-4ed3-b7ac-78f9fb573fe6" providerId="AD" clId="Web-{B6CF1689-66C2-40F5-AE87-51E4EF4738FA}" dt="2021-03-18T15:13:33.876" v="621"/>
          <ac:spMkLst>
            <pc:docMk/>
            <pc:sldMk cId="3658448017" sldId="267"/>
            <ac:spMk id="2" creationId="{670A7A5E-9D4F-47D3-BD28-25FFE07C3A19}"/>
          </ac:spMkLst>
        </pc:spChg>
        <pc:spChg chg="mod">
          <ac:chgData name="Shannon Marie Cox (1703980)" userId="S::1703980@student.uwtsd.ac.uk::611f37ba-90a5-4ed3-b7ac-78f9fb573fe6" providerId="AD" clId="Web-{B6CF1689-66C2-40F5-AE87-51E4EF4738FA}" dt="2021-03-18T15:15:50.338" v="642" actId="20577"/>
          <ac:spMkLst>
            <pc:docMk/>
            <pc:sldMk cId="3658448017" sldId="267"/>
            <ac:spMk id="3" creationId="{7FBDFAAA-00A4-4659-8FC0-C3877DE65B65}"/>
          </ac:spMkLst>
        </pc:spChg>
      </pc:sldChg>
      <pc:sldChg chg="addSp delSp modSp new mod setBg">
        <pc:chgData name="Shannon Marie Cox (1703980)" userId="S::1703980@student.uwtsd.ac.uk::611f37ba-90a5-4ed3-b7ac-78f9fb573fe6" providerId="AD" clId="Web-{B6CF1689-66C2-40F5-AE87-51E4EF4738FA}" dt="2021-03-18T15:01:59.315" v="587" actId="1076"/>
        <pc:sldMkLst>
          <pc:docMk/>
          <pc:sldMk cId="864988764" sldId="268"/>
        </pc:sldMkLst>
        <pc:spChg chg="mod">
          <ac:chgData name="Shannon Marie Cox (1703980)" userId="S::1703980@student.uwtsd.ac.uk::611f37ba-90a5-4ed3-b7ac-78f9fb573fe6" providerId="AD" clId="Web-{B6CF1689-66C2-40F5-AE87-51E4EF4738FA}" dt="2021-03-18T14:51:28.399" v="552"/>
          <ac:spMkLst>
            <pc:docMk/>
            <pc:sldMk cId="864988764" sldId="268"/>
            <ac:spMk id="2" creationId="{FD784807-6E87-4D21-98A0-B97BAA762A54}"/>
          </ac:spMkLst>
        </pc:spChg>
        <pc:spChg chg="del">
          <ac:chgData name="Shannon Marie Cox (1703980)" userId="S::1703980@student.uwtsd.ac.uk::611f37ba-90a5-4ed3-b7ac-78f9fb573fe6" providerId="AD" clId="Web-{B6CF1689-66C2-40F5-AE87-51E4EF4738FA}" dt="2021-03-18T14:51:05.085" v="551"/>
          <ac:spMkLst>
            <pc:docMk/>
            <pc:sldMk cId="864988764" sldId="268"/>
            <ac:spMk id="3" creationId="{9B052788-33EC-4988-AE52-5BA3A89CFC24}"/>
          </ac:spMkLst>
        </pc:spChg>
        <pc:spChg chg="mod">
          <ac:chgData name="Shannon Marie Cox (1703980)" userId="S::1703980@student.uwtsd.ac.uk::611f37ba-90a5-4ed3-b7ac-78f9fb573fe6" providerId="AD" clId="Web-{B6CF1689-66C2-40F5-AE87-51E4EF4738FA}" dt="2021-03-18T14:52:31.122" v="555" actId="20577"/>
          <ac:spMkLst>
            <pc:docMk/>
            <pc:sldMk cId="864988764" sldId="268"/>
            <ac:spMk id="4" creationId="{B027545B-56D9-4D84-82EF-983ABE91F0DD}"/>
          </ac:spMkLst>
        </pc:spChg>
        <pc:spChg chg="add mod">
          <ac:chgData name="Shannon Marie Cox (1703980)" userId="S::1703980@student.uwtsd.ac.uk::611f37ba-90a5-4ed3-b7ac-78f9fb573fe6" providerId="AD" clId="Web-{B6CF1689-66C2-40F5-AE87-51E4EF4738FA}" dt="2021-03-18T15:01:56.721" v="586" actId="1076"/>
          <ac:spMkLst>
            <pc:docMk/>
            <pc:sldMk cId="864988764" sldId="268"/>
            <ac:spMk id="6" creationId="{C7C9CDF3-D7A1-419F-8C97-EFBFF94985A0}"/>
          </ac:spMkLst>
        </pc:spChg>
        <pc:spChg chg="add">
          <ac:chgData name="Shannon Marie Cox (1703980)" userId="S::1703980@student.uwtsd.ac.uk::611f37ba-90a5-4ed3-b7ac-78f9fb573fe6" providerId="AD" clId="Web-{B6CF1689-66C2-40F5-AE87-51E4EF4738FA}" dt="2021-03-18T14:51:28.399" v="552"/>
          <ac:spMkLst>
            <pc:docMk/>
            <pc:sldMk cId="864988764" sldId="268"/>
            <ac:spMk id="10" creationId="{E6C8E6EB-4C59-429B-97E4-72A058CFC4FB}"/>
          </ac:spMkLst>
        </pc:spChg>
        <pc:spChg chg="add">
          <ac:chgData name="Shannon Marie Cox (1703980)" userId="S::1703980@student.uwtsd.ac.uk::611f37ba-90a5-4ed3-b7ac-78f9fb573fe6" providerId="AD" clId="Web-{B6CF1689-66C2-40F5-AE87-51E4EF4738FA}" dt="2021-03-18T14:51:28.399" v="552"/>
          <ac:spMkLst>
            <pc:docMk/>
            <pc:sldMk cId="864988764" sldId="268"/>
            <ac:spMk id="12" creationId="{B5B90362-AFCC-46A9-B41C-A257A8C5B314}"/>
          </ac:spMkLst>
        </pc:spChg>
        <pc:spChg chg="add">
          <ac:chgData name="Shannon Marie Cox (1703980)" userId="S::1703980@student.uwtsd.ac.uk::611f37ba-90a5-4ed3-b7ac-78f9fb573fe6" providerId="AD" clId="Web-{B6CF1689-66C2-40F5-AE87-51E4EF4738FA}" dt="2021-03-18T14:51:28.399" v="552"/>
          <ac:spMkLst>
            <pc:docMk/>
            <pc:sldMk cId="864988764" sldId="268"/>
            <ac:spMk id="14" creationId="{F71EF7F1-38BA-471D-8CD4-2A9AE8E35527}"/>
          </ac:spMkLst>
        </pc:spChg>
        <pc:spChg chg="add">
          <ac:chgData name="Shannon Marie Cox (1703980)" userId="S::1703980@student.uwtsd.ac.uk::611f37ba-90a5-4ed3-b7ac-78f9fb573fe6" providerId="AD" clId="Web-{B6CF1689-66C2-40F5-AE87-51E4EF4738FA}" dt="2021-03-18T14:51:28.399" v="552"/>
          <ac:spMkLst>
            <pc:docMk/>
            <pc:sldMk cId="864988764" sldId="268"/>
            <ac:spMk id="16" creationId="{7A4CA679-3546-4E14-8FB8-F57168C37635}"/>
          </ac:spMkLst>
        </pc:spChg>
        <pc:spChg chg="add">
          <ac:chgData name="Shannon Marie Cox (1703980)" userId="S::1703980@student.uwtsd.ac.uk::611f37ba-90a5-4ed3-b7ac-78f9fb573fe6" providerId="AD" clId="Web-{B6CF1689-66C2-40F5-AE87-51E4EF4738FA}" dt="2021-03-18T14:51:28.399" v="552"/>
          <ac:spMkLst>
            <pc:docMk/>
            <pc:sldMk cId="864988764" sldId="268"/>
            <ac:spMk id="18" creationId="{44D16E90-7C64-4C04-A50A-B866A1A92B4E}"/>
          </ac:spMkLst>
        </pc:spChg>
        <pc:spChg chg="add">
          <ac:chgData name="Shannon Marie Cox (1703980)" userId="S::1703980@student.uwtsd.ac.uk::611f37ba-90a5-4ed3-b7ac-78f9fb573fe6" providerId="AD" clId="Web-{B6CF1689-66C2-40F5-AE87-51E4EF4738FA}" dt="2021-03-18T14:51:28.399" v="552"/>
          <ac:spMkLst>
            <pc:docMk/>
            <pc:sldMk cId="864988764" sldId="268"/>
            <ac:spMk id="20" creationId="{DBE4DD59-5AA2-46C6-B6A8-9B4C62D19877}"/>
          </ac:spMkLst>
        </pc:spChg>
        <pc:spChg chg="add">
          <ac:chgData name="Shannon Marie Cox (1703980)" userId="S::1703980@student.uwtsd.ac.uk::611f37ba-90a5-4ed3-b7ac-78f9fb573fe6" providerId="AD" clId="Web-{B6CF1689-66C2-40F5-AE87-51E4EF4738FA}" dt="2021-03-18T14:51:28.399" v="552"/>
          <ac:spMkLst>
            <pc:docMk/>
            <pc:sldMk cId="864988764" sldId="268"/>
            <ac:spMk id="22" creationId="{160CE81C-67DC-489E-BFFB-877C80B854DB}"/>
          </ac:spMkLst>
        </pc:spChg>
        <pc:picChg chg="add mod ord">
          <ac:chgData name="Shannon Marie Cox (1703980)" userId="S::1703980@student.uwtsd.ac.uk::611f37ba-90a5-4ed3-b7ac-78f9fb573fe6" providerId="AD" clId="Web-{B6CF1689-66C2-40F5-AE87-51E4EF4738FA}" dt="2021-03-18T15:01:59.315" v="587" actId="1076"/>
          <ac:picMkLst>
            <pc:docMk/>
            <pc:sldMk cId="864988764" sldId="268"/>
            <ac:picMk id="5" creationId="{0B275EEC-B7C7-446A-8D26-5FDDF9AB55CD}"/>
          </ac:picMkLst>
        </pc:picChg>
      </pc:sldChg>
      <pc:sldChg chg="addSp delSp modSp new mod setBg setClrOvrMap">
        <pc:chgData name="Shannon Marie Cox (1703980)" userId="S::1703980@student.uwtsd.ac.uk::611f37ba-90a5-4ed3-b7ac-78f9fb573fe6" providerId="AD" clId="Web-{B6CF1689-66C2-40F5-AE87-51E4EF4738FA}" dt="2021-03-18T15:02:37.537" v="598" actId="20577"/>
        <pc:sldMkLst>
          <pc:docMk/>
          <pc:sldMk cId="4184175862" sldId="269"/>
        </pc:sldMkLst>
        <pc:spChg chg="del mod">
          <ac:chgData name="Shannon Marie Cox (1703980)" userId="S::1703980@student.uwtsd.ac.uk::611f37ba-90a5-4ed3-b7ac-78f9fb573fe6" providerId="AD" clId="Web-{B6CF1689-66C2-40F5-AE87-51E4EF4738FA}" dt="2021-03-18T14:59:02.226" v="562"/>
          <ac:spMkLst>
            <pc:docMk/>
            <pc:sldMk cId="4184175862" sldId="269"/>
            <ac:spMk id="2" creationId="{F0D67812-9873-4D73-BC6D-1E0408069CBE}"/>
          </ac:spMkLst>
        </pc:spChg>
        <pc:spChg chg="del">
          <ac:chgData name="Shannon Marie Cox (1703980)" userId="S::1703980@student.uwtsd.ac.uk::611f37ba-90a5-4ed3-b7ac-78f9fb573fe6" providerId="AD" clId="Web-{B6CF1689-66C2-40F5-AE87-51E4EF4738FA}" dt="2021-03-18T14:57:14.891" v="557"/>
          <ac:spMkLst>
            <pc:docMk/>
            <pc:sldMk cId="4184175862" sldId="269"/>
            <ac:spMk id="3" creationId="{FFA71F9F-97F4-4095-B261-7FD4D2FC9BB6}"/>
          </ac:spMkLst>
        </pc:spChg>
        <pc:spChg chg="mod">
          <ac:chgData name="Shannon Marie Cox (1703980)" userId="S::1703980@student.uwtsd.ac.uk::611f37ba-90a5-4ed3-b7ac-78f9fb573fe6" providerId="AD" clId="Web-{B6CF1689-66C2-40F5-AE87-51E4EF4738FA}" dt="2021-03-18T15:00:01.667" v="570" actId="20577"/>
          <ac:spMkLst>
            <pc:docMk/>
            <pc:sldMk cId="4184175862" sldId="269"/>
            <ac:spMk id="4" creationId="{8034E1F0-678E-4A6C-A97F-C5EB1C62E166}"/>
          </ac:spMkLst>
        </pc:spChg>
        <pc:spChg chg="add mod">
          <ac:chgData name="Shannon Marie Cox (1703980)" userId="S::1703980@student.uwtsd.ac.uk::611f37ba-90a5-4ed3-b7ac-78f9fb573fe6" providerId="AD" clId="Web-{B6CF1689-66C2-40F5-AE87-51E4EF4738FA}" dt="2021-03-18T15:02:37.537" v="598" actId="20577"/>
          <ac:spMkLst>
            <pc:docMk/>
            <pc:sldMk cId="4184175862" sldId="269"/>
            <ac:spMk id="6" creationId="{8615595C-2348-48FA-A52B-09E8A17F8A9D}"/>
          </ac:spMkLst>
        </pc:spChg>
        <pc:spChg chg="add">
          <ac:chgData name="Shannon Marie Cox (1703980)" userId="S::1703980@student.uwtsd.ac.uk::611f37ba-90a5-4ed3-b7ac-78f9fb573fe6" providerId="AD" clId="Web-{B6CF1689-66C2-40F5-AE87-51E4EF4738FA}" dt="2021-03-18T14:58:19.989" v="558"/>
          <ac:spMkLst>
            <pc:docMk/>
            <pc:sldMk cId="4184175862" sldId="269"/>
            <ac:spMk id="10" creationId="{E6C8E6EB-4C59-429B-97E4-72A058CFC4FB}"/>
          </ac:spMkLst>
        </pc:spChg>
        <pc:spChg chg="add">
          <ac:chgData name="Shannon Marie Cox (1703980)" userId="S::1703980@student.uwtsd.ac.uk::611f37ba-90a5-4ed3-b7ac-78f9fb573fe6" providerId="AD" clId="Web-{B6CF1689-66C2-40F5-AE87-51E4EF4738FA}" dt="2021-03-18T14:58:19.989" v="558"/>
          <ac:spMkLst>
            <pc:docMk/>
            <pc:sldMk cId="4184175862" sldId="269"/>
            <ac:spMk id="12" creationId="{B5B90362-AFCC-46A9-B41C-A257A8C5B314}"/>
          </ac:spMkLst>
        </pc:spChg>
        <pc:spChg chg="add">
          <ac:chgData name="Shannon Marie Cox (1703980)" userId="S::1703980@student.uwtsd.ac.uk::611f37ba-90a5-4ed3-b7ac-78f9fb573fe6" providerId="AD" clId="Web-{B6CF1689-66C2-40F5-AE87-51E4EF4738FA}" dt="2021-03-18T14:58:19.989" v="558"/>
          <ac:spMkLst>
            <pc:docMk/>
            <pc:sldMk cId="4184175862" sldId="269"/>
            <ac:spMk id="14" creationId="{F71EF7F1-38BA-471D-8CD4-2A9AE8E35527}"/>
          </ac:spMkLst>
        </pc:spChg>
        <pc:spChg chg="add">
          <ac:chgData name="Shannon Marie Cox (1703980)" userId="S::1703980@student.uwtsd.ac.uk::611f37ba-90a5-4ed3-b7ac-78f9fb573fe6" providerId="AD" clId="Web-{B6CF1689-66C2-40F5-AE87-51E4EF4738FA}" dt="2021-03-18T14:58:19.989" v="558"/>
          <ac:spMkLst>
            <pc:docMk/>
            <pc:sldMk cId="4184175862" sldId="269"/>
            <ac:spMk id="16" creationId="{1BB56EB9-078F-4952-AC1F-149C7A0AE4D5}"/>
          </ac:spMkLst>
        </pc:spChg>
        <pc:spChg chg="add">
          <ac:chgData name="Shannon Marie Cox (1703980)" userId="S::1703980@student.uwtsd.ac.uk::611f37ba-90a5-4ed3-b7ac-78f9fb573fe6" providerId="AD" clId="Web-{B6CF1689-66C2-40F5-AE87-51E4EF4738FA}" dt="2021-03-18T14:58:19.989" v="558"/>
          <ac:spMkLst>
            <pc:docMk/>
            <pc:sldMk cId="4184175862" sldId="269"/>
            <ac:spMk id="18" creationId="{10058680-D07C-4893-B2B7-91543F18AB32}"/>
          </ac:spMkLst>
        </pc:spChg>
        <pc:spChg chg="add">
          <ac:chgData name="Shannon Marie Cox (1703980)" userId="S::1703980@student.uwtsd.ac.uk::611f37ba-90a5-4ed3-b7ac-78f9fb573fe6" providerId="AD" clId="Web-{B6CF1689-66C2-40F5-AE87-51E4EF4738FA}" dt="2021-03-18T14:58:19.989" v="558"/>
          <ac:spMkLst>
            <pc:docMk/>
            <pc:sldMk cId="4184175862" sldId="269"/>
            <ac:spMk id="20" creationId="{7B42427A-0A1F-4A55-8705-D9179F1E0CFB}"/>
          </ac:spMkLst>
        </pc:spChg>
        <pc:spChg chg="add">
          <ac:chgData name="Shannon Marie Cox (1703980)" userId="S::1703980@student.uwtsd.ac.uk::611f37ba-90a5-4ed3-b7ac-78f9fb573fe6" providerId="AD" clId="Web-{B6CF1689-66C2-40F5-AE87-51E4EF4738FA}" dt="2021-03-18T14:58:19.989" v="558"/>
          <ac:spMkLst>
            <pc:docMk/>
            <pc:sldMk cId="4184175862" sldId="269"/>
            <ac:spMk id="22" creationId="{EE54A6FE-D8CB-48A3-900B-053D4EBD3B85}"/>
          </ac:spMkLst>
        </pc:spChg>
        <pc:picChg chg="add mod ord">
          <ac:chgData name="Shannon Marie Cox (1703980)" userId="S::1703980@student.uwtsd.ac.uk::611f37ba-90a5-4ed3-b7ac-78f9fb573fe6" providerId="AD" clId="Web-{B6CF1689-66C2-40F5-AE87-51E4EF4738FA}" dt="2021-03-18T15:02:04.722" v="588" actId="14100"/>
          <ac:picMkLst>
            <pc:docMk/>
            <pc:sldMk cId="4184175862" sldId="269"/>
            <ac:picMk id="5" creationId="{ED2D4B4A-48D7-49AB-B69D-D97EB2B1A4D7}"/>
          </ac:picMkLst>
        </pc:picChg>
      </pc:sldChg>
      <pc:sldChg chg="add del replId">
        <pc:chgData name="Shannon Marie Cox (1703980)" userId="S::1703980@student.uwtsd.ac.uk::611f37ba-90a5-4ed3-b7ac-78f9fb573fe6" providerId="AD" clId="Web-{B6CF1689-66C2-40F5-AE87-51E4EF4738FA}" dt="2021-03-18T15:01:21.500" v="573"/>
        <pc:sldMkLst>
          <pc:docMk/>
          <pc:sldMk cId="1614682059" sldId="270"/>
        </pc:sldMkLst>
      </pc:sldChg>
      <pc:sldChg chg="modSp new">
        <pc:chgData name="Shannon Marie Cox (1703980)" userId="S::1703980@student.uwtsd.ac.uk::611f37ba-90a5-4ed3-b7ac-78f9fb573fe6" providerId="AD" clId="Web-{B6CF1689-66C2-40F5-AE87-51E4EF4738FA}" dt="2021-03-18T15:18:39.693" v="663" actId="20577"/>
        <pc:sldMkLst>
          <pc:docMk/>
          <pc:sldMk cId="3341126868" sldId="270"/>
        </pc:sldMkLst>
        <pc:spChg chg="mod">
          <ac:chgData name="Shannon Marie Cox (1703980)" userId="S::1703980@student.uwtsd.ac.uk::611f37ba-90a5-4ed3-b7ac-78f9fb573fe6" providerId="AD" clId="Web-{B6CF1689-66C2-40F5-AE87-51E4EF4738FA}" dt="2021-03-18T15:16:13.886" v="650" actId="20577"/>
          <ac:spMkLst>
            <pc:docMk/>
            <pc:sldMk cId="3341126868" sldId="270"/>
            <ac:spMk id="2" creationId="{7C734A39-73E0-4CFB-9B99-92D73AB393B3}"/>
          </ac:spMkLst>
        </pc:spChg>
        <pc:spChg chg="mod">
          <ac:chgData name="Shannon Marie Cox (1703980)" userId="S::1703980@student.uwtsd.ac.uk::611f37ba-90a5-4ed3-b7ac-78f9fb573fe6" providerId="AD" clId="Web-{B6CF1689-66C2-40F5-AE87-51E4EF4738FA}" dt="2021-03-18T15:18:39.693" v="663" actId="20577"/>
          <ac:spMkLst>
            <pc:docMk/>
            <pc:sldMk cId="3341126868" sldId="270"/>
            <ac:spMk id="3" creationId="{457B443F-0B8F-46E6-8D58-B4A912185727}"/>
          </ac:spMkLst>
        </pc:spChg>
      </pc:sldChg>
      <pc:sldChg chg="modSp new">
        <pc:chgData name="Shannon Marie Cox (1703980)" userId="S::1703980@student.uwtsd.ac.uk::611f37ba-90a5-4ed3-b7ac-78f9fb573fe6" providerId="AD" clId="Web-{B6CF1689-66C2-40F5-AE87-51E4EF4738FA}" dt="2021-03-18T15:30:39.036" v="677" actId="20577"/>
        <pc:sldMkLst>
          <pc:docMk/>
          <pc:sldMk cId="87954611" sldId="271"/>
        </pc:sldMkLst>
        <pc:spChg chg="mod">
          <ac:chgData name="Shannon Marie Cox (1703980)" userId="S::1703980@student.uwtsd.ac.uk::611f37ba-90a5-4ed3-b7ac-78f9fb573fe6" providerId="AD" clId="Web-{B6CF1689-66C2-40F5-AE87-51E4EF4738FA}" dt="2021-03-18T15:30:39.036" v="677" actId="20577"/>
          <ac:spMkLst>
            <pc:docMk/>
            <pc:sldMk cId="87954611" sldId="271"/>
            <ac:spMk id="2" creationId="{E3CAF11B-538A-453C-A1DA-775AC375ABF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78C0BB-D3AA-4701-97DF-27E92718082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2E0A854-3BF7-4D2E-85A0-2CDABD8BB650}">
      <dgm:prSet/>
      <dgm:spPr/>
      <dgm:t>
        <a:bodyPr/>
        <a:lstStyle/>
        <a:p>
          <a:r>
            <a:rPr lang="en-GB" dirty="0"/>
            <a:t>There have been some improvement made in Education in Ethiopia; access has increased for primary schools and secondary level has seen an increase in achievements, showing an improvement in the education being provided. Between 2005 and 2006 there was a 3.2% rise in enrolment, however, there are worries that the quality of education is suffering, the quality of education remains the most pressing concern (Frost &amp; Rolleston, 2013). </a:t>
          </a:r>
          <a:endParaRPr lang="en-US" dirty="0"/>
        </a:p>
      </dgm:t>
    </dgm:pt>
    <dgm:pt modelId="{ECD98342-1D50-4622-A80E-5BC19237462B}" type="parTrans" cxnId="{14BBBB37-203C-42A2-B419-EC79975AB4BD}">
      <dgm:prSet/>
      <dgm:spPr/>
      <dgm:t>
        <a:bodyPr/>
        <a:lstStyle/>
        <a:p>
          <a:endParaRPr lang="en-US"/>
        </a:p>
      </dgm:t>
    </dgm:pt>
    <dgm:pt modelId="{D595B1FB-0061-43E4-B294-5304C4B2F9FE}" type="sibTrans" cxnId="{14BBBB37-203C-42A2-B419-EC79975AB4BD}">
      <dgm:prSet/>
      <dgm:spPr/>
      <dgm:t>
        <a:bodyPr/>
        <a:lstStyle/>
        <a:p>
          <a:endParaRPr lang="en-US"/>
        </a:p>
      </dgm:t>
    </dgm:pt>
    <dgm:pt modelId="{5AD99277-D099-4154-A3B9-DB46B1D48658}">
      <dgm:prSet/>
      <dgm:spPr/>
      <dgm:t>
        <a:bodyPr/>
        <a:lstStyle/>
        <a:p>
          <a:r>
            <a:rPr lang="en-GB" dirty="0"/>
            <a:t>There are eight years to education, split into two cycles, each cycle four years each. making primary education four years and secondary education four years. It is provided for free at a public school. </a:t>
          </a:r>
          <a:r>
            <a:rPr lang="en-US" dirty="0"/>
            <a:t>(Trines, 2018). </a:t>
          </a:r>
        </a:p>
      </dgm:t>
    </dgm:pt>
    <dgm:pt modelId="{F1064528-248D-4C32-A0E4-22878C7F87A6}" type="parTrans" cxnId="{C1CC6703-14B5-450F-ACC2-B60D64CDA566}">
      <dgm:prSet/>
      <dgm:spPr/>
      <dgm:t>
        <a:bodyPr/>
        <a:lstStyle/>
        <a:p>
          <a:endParaRPr lang="en-US"/>
        </a:p>
      </dgm:t>
    </dgm:pt>
    <dgm:pt modelId="{D3207981-5151-49EC-9E42-9C8A5B35DCD2}" type="sibTrans" cxnId="{C1CC6703-14B5-450F-ACC2-B60D64CDA566}">
      <dgm:prSet/>
      <dgm:spPr/>
      <dgm:t>
        <a:bodyPr/>
        <a:lstStyle/>
        <a:p>
          <a:endParaRPr lang="en-US"/>
        </a:p>
      </dgm:t>
    </dgm:pt>
    <dgm:pt modelId="{3AE95582-550D-45A4-936F-AD1898D9FE9B}">
      <dgm:prSet/>
      <dgm:spPr/>
      <dgm:t>
        <a:bodyPr/>
        <a:lstStyle/>
        <a:p>
          <a:r>
            <a:rPr lang="en-GB" dirty="0"/>
            <a:t>Education is compulsory for children 5 to 16, however, there are many reasons as to why there is a lack of attendance, one reason being children coming from underprivileged areas. Furthermore, teachers at primary school level are receiving training, 92% of the teachers. This is higher than the world average of 92%. This shows that the quality of teaching is high, however, with the ratio of 1:64 the attention that each child can receive is low. (Boyle, 2016)</a:t>
          </a:r>
          <a:endParaRPr lang="en-US" dirty="0"/>
        </a:p>
      </dgm:t>
    </dgm:pt>
    <dgm:pt modelId="{CE3CE50B-FF32-418C-8C48-C54650293977}" type="parTrans" cxnId="{514800B4-65C3-481F-8141-C3198C9A92A9}">
      <dgm:prSet/>
      <dgm:spPr/>
      <dgm:t>
        <a:bodyPr/>
        <a:lstStyle/>
        <a:p>
          <a:endParaRPr lang="en-US"/>
        </a:p>
      </dgm:t>
    </dgm:pt>
    <dgm:pt modelId="{59F62E05-D962-4C7F-BD8A-C080536C9209}" type="sibTrans" cxnId="{514800B4-65C3-481F-8141-C3198C9A92A9}">
      <dgm:prSet/>
      <dgm:spPr/>
      <dgm:t>
        <a:bodyPr/>
        <a:lstStyle/>
        <a:p>
          <a:endParaRPr lang="en-US"/>
        </a:p>
      </dgm:t>
    </dgm:pt>
    <dgm:pt modelId="{2C103071-7C5A-0046-A36F-09C460015306}" type="pres">
      <dgm:prSet presAssocID="{1178C0BB-D3AA-4701-97DF-27E92718082F}" presName="linear" presStyleCnt="0">
        <dgm:presLayoutVars>
          <dgm:animLvl val="lvl"/>
          <dgm:resizeHandles val="exact"/>
        </dgm:presLayoutVars>
      </dgm:prSet>
      <dgm:spPr/>
    </dgm:pt>
    <dgm:pt modelId="{F553992D-FAFA-9E46-A089-8C2D13BDD890}" type="pres">
      <dgm:prSet presAssocID="{72E0A854-3BF7-4D2E-85A0-2CDABD8BB650}" presName="parentText" presStyleLbl="node1" presStyleIdx="0" presStyleCnt="3">
        <dgm:presLayoutVars>
          <dgm:chMax val="0"/>
          <dgm:bulletEnabled val="1"/>
        </dgm:presLayoutVars>
      </dgm:prSet>
      <dgm:spPr/>
    </dgm:pt>
    <dgm:pt modelId="{C974B340-DA8A-8B42-A18B-F883CF7819F0}" type="pres">
      <dgm:prSet presAssocID="{D595B1FB-0061-43E4-B294-5304C4B2F9FE}" presName="spacer" presStyleCnt="0"/>
      <dgm:spPr/>
    </dgm:pt>
    <dgm:pt modelId="{AB05E4B1-795A-7C4D-8D5E-31A90EC859F9}" type="pres">
      <dgm:prSet presAssocID="{5AD99277-D099-4154-A3B9-DB46B1D48658}" presName="parentText" presStyleLbl="node1" presStyleIdx="1" presStyleCnt="3">
        <dgm:presLayoutVars>
          <dgm:chMax val="0"/>
          <dgm:bulletEnabled val="1"/>
        </dgm:presLayoutVars>
      </dgm:prSet>
      <dgm:spPr/>
    </dgm:pt>
    <dgm:pt modelId="{E0205933-56A1-2A4B-ABDB-B34574D1FC7C}" type="pres">
      <dgm:prSet presAssocID="{D3207981-5151-49EC-9E42-9C8A5B35DCD2}" presName="spacer" presStyleCnt="0"/>
      <dgm:spPr/>
    </dgm:pt>
    <dgm:pt modelId="{26162FFE-0790-584E-A74A-40EC3FA3266E}" type="pres">
      <dgm:prSet presAssocID="{3AE95582-550D-45A4-936F-AD1898D9FE9B}" presName="parentText" presStyleLbl="node1" presStyleIdx="2" presStyleCnt="3">
        <dgm:presLayoutVars>
          <dgm:chMax val="0"/>
          <dgm:bulletEnabled val="1"/>
        </dgm:presLayoutVars>
      </dgm:prSet>
      <dgm:spPr/>
    </dgm:pt>
  </dgm:ptLst>
  <dgm:cxnLst>
    <dgm:cxn modelId="{C1CC6703-14B5-450F-ACC2-B60D64CDA566}" srcId="{1178C0BB-D3AA-4701-97DF-27E92718082F}" destId="{5AD99277-D099-4154-A3B9-DB46B1D48658}" srcOrd="1" destOrd="0" parTransId="{F1064528-248D-4C32-A0E4-22878C7F87A6}" sibTransId="{D3207981-5151-49EC-9E42-9C8A5B35DCD2}"/>
    <dgm:cxn modelId="{14BBBB37-203C-42A2-B419-EC79975AB4BD}" srcId="{1178C0BB-D3AA-4701-97DF-27E92718082F}" destId="{72E0A854-3BF7-4D2E-85A0-2CDABD8BB650}" srcOrd="0" destOrd="0" parTransId="{ECD98342-1D50-4622-A80E-5BC19237462B}" sibTransId="{D595B1FB-0061-43E4-B294-5304C4B2F9FE}"/>
    <dgm:cxn modelId="{A5A0D69E-30EA-E24B-8B9E-92BA2576EF3B}" type="presOf" srcId="{72E0A854-3BF7-4D2E-85A0-2CDABD8BB650}" destId="{F553992D-FAFA-9E46-A089-8C2D13BDD890}" srcOrd="0" destOrd="0" presId="urn:microsoft.com/office/officeart/2005/8/layout/vList2"/>
    <dgm:cxn modelId="{339D39A6-2D8C-3141-B85E-84335895B9CA}" type="presOf" srcId="{1178C0BB-D3AA-4701-97DF-27E92718082F}" destId="{2C103071-7C5A-0046-A36F-09C460015306}" srcOrd="0" destOrd="0" presId="urn:microsoft.com/office/officeart/2005/8/layout/vList2"/>
    <dgm:cxn modelId="{3F3FFDB3-E6E4-7342-80E3-E78BD15543A5}" type="presOf" srcId="{3AE95582-550D-45A4-936F-AD1898D9FE9B}" destId="{26162FFE-0790-584E-A74A-40EC3FA3266E}" srcOrd="0" destOrd="0" presId="urn:microsoft.com/office/officeart/2005/8/layout/vList2"/>
    <dgm:cxn modelId="{514800B4-65C3-481F-8141-C3198C9A92A9}" srcId="{1178C0BB-D3AA-4701-97DF-27E92718082F}" destId="{3AE95582-550D-45A4-936F-AD1898D9FE9B}" srcOrd="2" destOrd="0" parTransId="{CE3CE50B-FF32-418C-8C48-C54650293977}" sibTransId="{59F62E05-D962-4C7F-BD8A-C080536C9209}"/>
    <dgm:cxn modelId="{D5DF6AFB-B276-FD49-A12F-0D88D16F9940}" type="presOf" srcId="{5AD99277-D099-4154-A3B9-DB46B1D48658}" destId="{AB05E4B1-795A-7C4D-8D5E-31A90EC859F9}" srcOrd="0" destOrd="0" presId="urn:microsoft.com/office/officeart/2005/8/layout/vList2"/>
    <dgm:cxn modelId="{860F3410-48CF-F24E-B084-96F1490F82FA}" type="presParOf" srcId="{2C103071-7C5A-0046-A36F-09C460015306}" destId="{F553992D-FAFA-9E46-A089-8C2D13BDD890}" srcOrd="0" destOrd="0" presId="urn:microsoft.com/office/officeart/2005/8/layout/vList2"/>
    <dgm:cxn modelId="{5881FAA6-2AFC-7640-8DD7-80E3D99CBB97}" type="presParOf" srcId="{2C103071-7C5A-0046-A36F-09C460015306}" destId="{C974B340-DA8A-8B42-A18B-F883CF7819F0}" srcOrd="1" destOrd="0" presId="urn:microsoft.com/office/officeart/2005/8/layout/vList2"/>
    <dgm:cxn modelId="{8447E41D-7BB2-7A40-8BB6-F0C23CAFEF37}" type="presParOf" srcId="{2C103071-7C5A-0046-A36F-09C460015306}" destId="{AB05E4B1-795A-7C4D-8D5E-31A90EC859F9}" srcOrd="2" destOrd="0" presId="urn:microsoft.com/office/officeart/2005/8/layout/vList2"/>
    <dgm:cxn modelId="{9D94E6CC-CE91-0449-8E61-1BEDDDEDADA0}" type="presParOf" srcId="{2C103071-7C5A-0046-A36F-09C460015306}" destId="{E0205933-56A1-2A4B-ABDB-B34574D1FC7C}" srcOrd="3" destOrd="0" presId="urn:microsoft.com/office/officeart/2005/8/layout/vList2"/>
    <dgm:cxn modelId="{B72D30C1-2682-2C4F-808C-07A0759C0EF3}" type="presParOf" srcId="{2C103071-7C5A-0046-A36F-09C460015306}" destId="{26162FFE-0790-584E-A74A-40EC3FA3266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3FB9FE-6B79-4ADB-A01B-223161B488D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BFFB794-F38C-4FEC-B22B-196C01C67C99}">
      <dgm:prSet/>
      <dgm:spPr/>
      <dgm:t>
        <a:bodyPr/>
        <a:lstStyle/>
        <a:p>
          <a:pPr>
            <a:lnSpc>
              <a:spcPct val="100000"/>
            </a:lnSpc>
          </a:pPr>
          <a:r>
            <a:rPr lang="en-US" dirty="0"/>
            <a:t>The graphs show the fear of students dropping out of school or needing to repeat years due to the low education standard. Moreover, there is a worry that repeating years is going to cause the lack of resources to further widen. (Frost &amp; Rolleston, 2013)</a:t>
          </a:r>
        </a:p>
      </dgm:t>
    </dgm:pt>
    <dgm:pt modelId="{C05960ED-BB71-41D6-B2EF-C46176CFFF84}" type="parTrans" cxnId="{1D4FABAC-8E1C-4251-832A-5E1EA80482F3}">
      <dgm:prSet/>
      <dgm:spPr/>
      <dgm:t>
        <a:bodyPr/>
        <a:lstStyle/>
        <a:p>
          <a:endParaRPr lang="en-US"/>
        </a:p>
      </dgm:t>
    </dgm:pt>
    <dgm:pt modelId="{71F18F85-8B99-4F62-9FE6-A1323F7D54E8}" type="sibTrans" cxnId="{1D4FABAC-8E1C-4251-832A-5E1EA80482F3}">
      <dgm:prSet/>
      <dgm:spPr/>
      <dgm:t>
        <a:bodyPr/>
        <a:lstStyle/>
        <a:p>
          <a:endParaRPr lang="en-US"/>
        </a:p>
      </dgm:t>
    </dgm:pt>
    <dgm:pt modelId="{6EBFE04A-1117-4717-9DC5-566558D8E713}">
      <dgm:prSet/>
      <dgm:spPr/>
      <dgm:t>
        <a:bodyPr/>
        <a:lstStyle/>
        <a:p>
          <a:pPr>
            <a:lnSpc>
              <a:spcPct val="100000"/>
            </a:lnSpc>
          </a:pPr>
          <a:r>
            <a:rPr lang="en-US" dirty="0"/>
            <a:t>The Graphs show how there is a lower attendance rate in the poorer family and higher in the least poor families. (Frost &amp; Rolleston, 2013)</a:t>
          </a:r>
        </a:p>
      </dgm:t>
    </dgm:pt>
    <dgm:pt modelId="{F7D963A8-D229-4B17-8319-11B66D12C914}" type="parTrans" cxnId="{C4D65552-FDAD-4D58-A49E-11FA44DC6AFD}">
      <dgm:prSet/>
      <dgm:spPr/>
      <dgm:t>
        <a:bodyPr/>
        <a:lstStyle/>
        <a:p>
          <a:endParaRPr lang="en-US"/>
        </a:p>
      </dgm:t>
    </dgm:pt>
    <dgm:pt modelId="{65B3D059-4A05-491A-B0F9-DC9BBFCEC0D7}" type="sibTrans" cxnId="{C4D65552-FDAD-4D58-A49E-11FA44DC6AFD}">
      <dgm:prSet/>
      <dgm:spPr/>
      <dgm:t>
        <a:bodyPr/>
        <a:lstStyle/>
        <a:p>
          <a:endParaRPr lang="en-US"/>
        </a:p>
      </dgm:t>
    </dgm:pt>
    <dgm:pt modelId="{DB570FEC-4B66-CD42-B425-3F929BEE3025}">
      <dgm:prSet/>
      <dgm:spPr/>
      <dgm:t>
        <a:bodyPr/>
        <a:lstStyle/>
        <a:p>
          <a:pPr>
            <a:lnSpc>
              <a:spcPct val="100000"/>
            </a:lnSpc>
          </a:pPr>
          <a:r>
            <a:rPr lang="en-GB" dirty="0"/>
            <a:t>There are many reasons as to why Ethiopia has a high drop out rate in schools. One being that the children are required by their families to work in agricultural and domestic work. (</a:t>
          </a:r>
          <a:r>
            <a:rPr lang="en-GB" dirty="0" err="1"/>
            <a:t>YoungLives</a:t>
          </a:r>
          <a:r>
            <a:rPr lang="en-GB" dirty="0"/>
            <a:t>, 2012)</a:t>
          </a:r>
          <a:endParaRPr lang="en-US" dirty="0"/>
        </a:p>
      </dgm:t>
    </dgm:pt>
    <dgm:pt modelId="{2B26AF1B-0063-B042-B601-E049BFCC6111}" type="parTrans" cxnId="{A0708408-FF71-9C4E-B374-AC9BA58CA45A}">
      <dgm:prSet/>
      <dgm:spPr/>
      <dgm:t>
        <a:bodyPr/>
        <a:lstStyle/>
        <a:p>
          <a:endParaRPr lang="en-GB"/>
        </a:p>
      </dgm:t>
    </dgm:pt>
    <dgm:pt modelId="{D5C7DEA7-0DF1-D446-A7FC-07D019432BBB}" type="sibTrans" cxnId="{A0708408-FF71-9C4E-B374-AC9BA58CA45A}">
      <dgm:prSet/>
      <dgm:spPr/>
      <dgm:t>
        <a:bodyPr/>
        <a:lstStyle/>
        <a:p>
          <a:endParaRPr lang="en-GB"/>
        </a:p>
      </dgm:t>
    </dgm:pt>
    <dgm:pt modelId="{78D9A90C-DB8A-ED40-B415-AA5EFC3BFEF8}" type="pres">
      <dgm:prSet presAssocID="{A03FB9FE-6B79-4ADB-A01B-223161B488D1}" presName="diagram" presStyleCnt="0">
        <dgm:presLayoutVars>
          <dgm:dir/>
          <dgm:resizeHandles val="exact"/>
        </dgm:presLayoutVars>
      </dgm:prSet>
      <dgm:spPr/>
    </dgm:pt>
    <dgm:pt modelId="{7AF82195-3A9A-9147-8BEB-8A64DE98C373}" type="pres">
      <dgm:prSet presAssocID="{0BFFB794-F38C-4FEC-B22B-196C01C67C99}" presName="node" presStyleLbl="node1" presStyleIdx="0" presStyleCnt="3">
        <dgm:presLayoutVars>
          <dgm:bulletEnabled val="1"/>
        </dgm:presLayoutVars>
      </dgm:prSet>
      <dgm:spPr/>
    </dgm:pt>
    <dgm:pt modelId="{188D28D7-E076-214E-B62A-F21571469BEF}" type="pres">
      <dgm:prSet presAssocID="{71F18F85-8B99-4F62-9FE6-A1323F7D54E8}" presName="sibTrans" presStyleCnt="0"/>
      <dgm:spPr/>
    </dgm:pt>
    <dgm:pt modelId="{3454785D-99A9-C44C-A2C3-0D2BDCB82DDB}" type="pres">
      <dgm:prSet presAssocID="{6EBFE04A-1117-4717-9DC5-566558D8E713}" presName="node" presStyleLbl="node1" presStyleIdx="1" presStyleCnt="3">
        <dgm:presLayoutVars>
          <dgm:bulletEnabled val="1"/>
        </dgm:presLayoutVars>
      </dgm:prSet>
      <dgm:spPr/>
    </dgm:pt>
    <dgm:pt modelId="{2E1022C0-7957-7F46-ABCD-2C03A8ED7EE1}" type="pres">
      <dgm:prSet presAssocID="{65B3D059-4A05-491A-B0F9-DC9BBFCEC0D7}" presName="sibTrans" presStyleCnt="0"/>
      <dgm:spPr/>
    </dgm:pt>
    <dgm:pt modelId="{C96634A1-7ECC-FC4A-AF13-8759C6D2D92C}" type="pres">
      <dgm:prSet presAssocID="{DB570FEC-4B66-CD42-B425-3F929BEE3025}" presName="node" presStyleLbl="node1" presStyleIdx="2" presStyleCnt="3">
        <dgm:presLayoutVars>
          <dgm:bulletEnabled val="1"/>
        </dgm:presLayoutVars>
      </dgm:prSet>
      <dgm:spPr/>
    </dgm:pt>
  </dgm:ptLst>
  <dgm:cxnLst>
    <dgm:cxn modelId="{A0708408-FF71-9C4E-B374-AC9BA58CA45A}" srcId="{A03FB9FE-6B79-4ADB-A01B-223161B488D1}" destId="{DB570FEC-4B66-CD42-B425-3F929BEE3025}" srcOrd="2" destOrd="0" parTransId="{2B26AF1B-0063-B042-B601-E049BFCC6111}" sibTransId="{D5C7DEA7-0DF1-D446-A7FC-07D019432BBB}"/>
    <dgm:cxn modelId="{CEFE833D-8B55-7244-A538-0541E434CDED}" type="presOf" srcId="{6EBFE04A-1117-4717-9DC5-566558D8E713}" destId="{3454785D-99A9-C44C-A2C3-0D2BDCB82DDB}" srcOrd="0" destOrd="0" presId="urn:microsoft.com/office/officeart/2005/8/layout/default"/>
    <dgm:cxn modelId="{812ED746-B6F7-8A4F-844A-6AA0E6BBB237}" type="presOf" srcId="{A03FB9FE-6B79-4ADB-A01B-223161B488D1}" destId="{78D9A90C-DB8A-ED40-B415-AA5EFC3BFEF8}" srcOrd="0" destOrd="0" presId="urn:microsoft.com/office/officeart/2005/8/layout/default"/>
    <dgm:cxn modelId="{C4D65552-FDAD-4D58-A49E-11FA44DC6AFD}" srcId="{A03FB9FE-6B79-4ADB-A01B-223161B488D1}" destId="{6EBFE04A-1117-4717-9DC5-566558D8E713}" srcOrd="1" destOrd="0" parTransId="{F7D963A8-D229-4B17-8319-11B66D12C914}" sibTransId="{65B3D059-4A05-491A-B0F9-DC9BBFCEC0D7}"/>
    <dgm:cxn modelId="{25ED3FA3-A3BC-294C-B034-2AC755A878E6}" type="presOf" srcId="{DB570FEC-4B66-CD42-B425-3F929BEE3025}" destId="{C96634A1-7ECC-FC4A-AF13-8759C6D2D92C}" srcOrd="0" destOrd="0" presId="urn:microsoft.com/office/officeart/2005/8/layout/default"/>
    <dgm:cxn modelId="{1D4FABAC-8E1C-4251-832A-5E1EA80482F3}" srcId="{A03FB9FE-6B79-4ADB-A01B-223161B488D1}" destId="{0BFFB794-F38C-4FEC-B22B-196C01C67C99}" srcOrd="0" destOrd="0" parTransId="{C05960ED-BB71-41D6-B2EF-C46176CFFF84}" sibTransId="{71F18F85-8B99-4F62-9FE6-A1323F7D54E8}"/>
    <dgm:cxn modelId="{2CDD4BC6-EBD3-3B4E-8E5A-43B660AA3BA8}" type="presOf" srcId="{0BFFB794-F38C-4FEC-B22B-196C01C67C99}" destId="{7AF82195-3A9A-9147-8BEB-8A64DE98C373}" srcOrd="0" destOrd="0" presId="urn:microsoft.com/office/officeart/2005/8/layout/default"/>
    <dgm:cxn modelId="{7EBA1760-58D0-5142-95A1-8D507D7101DE}" type="presParOf" srcId="{78D9A90C-DB8A-ED40-B415-AA5EFC3BFEF8}" destId="{7AF82195-3A9A-9147-8BEB-8A64DE98C373}" srcOrd="0" destOrd="0" presId="urn:microsoft.com/office/officeart/2005/8/layout/default"/>
    <dgm:cxn modelId="{07D3D275-1CDA-7244-A56A-2D15DFAEF59F}" type="presParOf" srcId="{78D9A90C-DB8A-ED40-B415-AA5EFC3BFEF8}" destId="{188D28D7-E076-214E-B62A-F21571469BEF}" srcOrd="1" destOrd="0" presId="urn:microsoft.com/office/officeart/2005/8/layout/default"/>
    <dgm:cxn modelId="{C7F84ADB-8DEE-9148-A80D-0044F0F8D667}" type="presParOf" srcId="{78D9A90C-DB8A-ED40-B415-AA5EFC3BFEF8}" destId="{3454785D-99A9-C44C-A2C3-0D2BDCB82DDB}" srcOrd="2" destOrd="0" presId="urn:microsoft.com/office/officeart/2005/8/layout/default"/>
    <dgm:cxn modelId="{EA9442D3-29CE-D54A-987D-D898E44E2B7F}" type="presParOf" srcId="{78D9A90C-DB8A-ED40-B415-AA5EFC3BFEF8}" destId="{2E1022C0-7957-7F46-ABCD-2C03A8ED7EE1}" srcOrd="3" destOrd="0" presId="urn:microsoft.com/office/officeart/2005/8/layout/default"/>
    <dgm:cxn modelId="{FE240251-C98F-8C42-8EA9-52BED73554AF}" type="presParOf" srcId="{78D9A90C-DB8A-ED40-B415-AA5EFC3BFEF8}" destId="{C96634A1-7ECC-FC4A-AF13-8759C6D2D92C}"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7F26D7-3F35-4E18-B331-E0BCDB294BE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84E0B77-28C0-41D4-86D7-48A8CE12E4FE}">
      <dgm:prSet/>
      <dgm:spPr/>
      <dgm:t>
        <a:bodyPr/>
        <a:lstStyle/>
        <a:p>
          <a:r>
            <a:rPr lang="en-GB" dirty="0"/>
            <a:t>This NGO was first established in 2002 to help children living in Poverty. Starting with 12000 children living in a developing country. It further evolved to educate on the effects that poverty can have in a child’s life. (Young Lives, 2021)</a:t>
          </a:r>
          <a:endParaRPr lang="en-US" dirty="0"/>
        </a:p>
      </dgm:t>
    </dgm:pt>
    <dgm:pt modelId="{BA0B9C1E-D51D-44D4-8005-598CDCD01A8B}" type="parTrans" cxnId="{A7DD7F14-EAA8-45A4-8F7B-173FB198794C}">
      <dgm:prSet/>
      <dgm:spPr/>
      <dgm:t>
        <a:bodyPr/>
        <a:lstStyle/>
        <a:p>
          <a:endParaRPr lang="en-US"/>
        </a:p>
      </dgm:t>
    </dgm:pt>
    <dgm:pt modelId="{FD3C3113-9440-4A11-9B73-778B20456FC6}" type="sibTrans" cxnId="{A7DD7F14-EAA8-45A4-8F7B-173FB198794C}">
      <dgm:prSet/>
      <dgm:spPr/>
      <dgm:t>
        <a:bodyPr/>
        <a:lstStyle/>
        <a:p>
          <a:endParaRPr lang="en-US"/>
        </a:p>
      </dgm:t>
    </dgm:pt>
    <dgm:pt modelId="{F6E40627-8BA9-4F5D-9955-CFD74559AFF8}">
      <dgm:prSet/>
      <dgm:spPr/>
      <dgm:t>
        <a:bodyPr/>
        <a:lstStyle/>
        <a:p>
          <a:r>
            <a:rPr lang="en-GB" dirty="0"/>
            <a:t>Young Lives work within five different regions of Ethiopia, helping the government set up a meal programme at schools, they provide evidence of education throughout the schools and help with the extension of early years education. (Young Lives, 2021)</a:t>
          </a:r>
          <a:endParaRPr lang="en-US" dirty="0"/>
        </a:p>
      </dgm:t>
    </dgm:pt>
    <dgm:pt modelId="{0A172A56-3940-4A20-891C-083A98AAEB92}" type="parTrans" cxnId="{DFA826A5-9668-4D3A-AAF5-FD937B48E219}">
      <dgm:prSet/>
      <dgm:spPr/>
      <dgm:t>
        <a:bodyPr/>
        <a:lstStyle/>
        <a:p>
          <a:endParaRPr lang="en-US"/>
        </a:p>
      </dgm:t>
    </dgm:pt>
    <dgm:pt modelId="{D08AF4F0-FD0F-4B17-AE24-F62DF99AFCD6}" type="sibTrans" cxnId="{DFA826A5-9668-4D3A-AAF5-FD937B48E219}">
      <dgm:prSet/>
      <dgm:spPr/>
      <dgm:t>
        <a:bodyPr/>
        <a:lstStyle/>
        <a:p>
          <a:endParaRPr lang="en-US"/>
        </a:p>
      </dgm:t>
    </dgm:pt>
    <dgm:pt modelId="{DBEE23E3-AE0F-DA42-9F38-0B327C1888F1}" type="pres">
      <dgm:prSet presAssocID="{5C7F26D7-3F35-4E18-B331-E0BCDB294BE0}" presName="linear" presStyleCnt="0">
        <dgm:presLayoutVars>
          <dgm:animLvl val="lvl"/>
          <dgm:resizeHandles val="exact"/>
        </dgm:presLayoutVars>
      </dgm:prSet>
      <dgm:spPr/>
    </dgm:pt>
    <dgm:pt modelId="{4A0CAFBB-3E79-3A46-9DFE-CF47F291C853}" type="pres">
      <dgm:prSet presAssocID="{384E0B77-28C0-41D4-86D7-48A8CE12E4FE}" presName="parentText" presStyleLbl="node1" presStyleIdx="0" presStyleCnt="2">
        <dgm:presLayoutVars>
          <dgm:chMax val="0"/>
          <dgm:bulletEnabled val="1"/>
        </dgm:presLayoutVars>
      </dgm:prSet>
      <dgm:spPr/>
    </dgm:pt>
    <dgm:pt modelId="{996D4AA3-9CE7-824A-8414-5FBB5702CD5C}" type="pres">
      <dgm:prSet presAssocID="{FD3C3113-9440-4A11-9B73-778B20456FC6}" presName="spacer" presStyleCnt="0"/>
      <dgm:spPr/>
    </dgm:pt>
    <dgm:pt modelId="{84D8B1C0-869C-EC45-B97E-839226185824}" type="pres">
      <dgm:prSet presAssocID="{F6E40627-8BA9-4F5D-9955-CFD74559AFF8}" presName="parentText" presStyleLbl="node1" presStyleIdx="1" presStyleCnt="2">
        <dgm:presLayoutVars>
          <dgm:chMax val="0"/>
          <dgm:bulletEnabled val="1"/>
        </dgm:presLayoutVars>
      </dgm:prSet>
      <dgm:spPr/>
    </dgm:pt>
  </dgm:ptLst>
  <dgm:cxnLst>
    <dgm:cxn modelId="{A7DD7F14-EAA8-45A4-8F7B-173FB198794C}" srcId="{5C7F26D7-3F35-4E18-B331-E0BCDB294BE0}" destId="{384E0B77-28C0-41D4-86D7-48A8CE12E4FE}" srcOrd="0" destOrd="0" parTransId="{BA0B9C1E-D51D-44D4-8005-598CDCD01A8B}" sibTransId="{FD3C3113-9440-4A11-9B73-778B20456FC6}"/>
    <dgm:cxn modelId="{D83A495A-9630-FE4C-A014-362F27438AFB}" type="presOf" srcId="{384E0B77-28C0-41D4-86D7-48A8CE12E4FE}" destId="{4A0CAFBB-3E79-3A46-9DFE-CF47F291C853}" srcOrd="0" destOrd="0" presId="urn:microsoft.com/office/officeart/2005/8/layout/vList2"/>
    <dgm:cxn modelId="{DD899171-8F9D-5B4F-B3D3-ECABD3E03AE2}" type="presOf" srcId="{F6E40627-8BA9-4F5D-9955-CFD74559AFF8}" destId="{84D8B1C0-869C-EC45-B97E-839226185824}" srcOrd="0" destOrd="0" presId="urn:microsoft.com/office/officeart/2005/8/layout/vList2"/>
    <dgm:cxn modelId="{DFA826A5-9668-4D3A-AAF5-FD937B48E219}" srcId="{5C7F26D7-3F35-4E18-B331-E0BCDB294BE0}" destId="{F6E40627-8BA9-4F5D-9955-CFD74559AFF8}" srcOrd="1" destOrd="0" parTransId="{0A172A56-3940-4A20-891C-083A98AAEB92}" sibTransId="{D08AF4F0-FD0F-4B17-AE24-F62DF99AFCD6}"/>
    <dgm:cxn modelId="{56A842B5-826A-744C-BEF0-B44E80E8C1CF}" type="presOf" srcId="{5C7F26D7-3F35-4E18-B331-E0BCDB294BE0}" destId="{DBEE23E3-AE0F-DA42-9F38-0B327C1888F1}" srcOrd="0" destOrd="0" presId="urn:microsoft.com/office/officeart/2005/8/layout/vList2"/>
    <dgm:cxn modelId="{35400CCD-8EA5-6640-8BC3-46F7A4F897E2}" type="presParOf" srcId="{DBEE23E3-AE0F-DA42-9F38-0B327C1888F1}" destId="{4A0CAFBB-3E79-3A46-9DFE-CF47F291C853}" srcOrd="0" destOrd="0" presId="urn:microsoft.com/office/officeart/2005/8/layout/vList2"/>
    <dgm:cxn modelId="{6CC22E42-7646-F94F-A5C4-A6CB7D3B6618}" type="presParOf" srcId="{DBEE23E3-AE0F-DA42-9F38-0B327C1888F1}" destId="{996D4AA3-9CE7-824A-8414-5FBB5702CD5C}" srcOrd="1" destOrd="0" presId="urn:microsoft.com/office/officeart/2005/8/layout/vList2"/>
    <dgm:cxn modelId="{6B7E1EEB-BE56-5A46-96A0-5E5CDC29A8C4}" type="presParOf" srcId="{DBEE23E3-AE0F-DA42-9F38-0B327C1888F1}" destId="{84D8B1C0-869C-EC45-B97E-839226185824}"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493FDE-2DF5-4E42-8FB2-ED19E08378B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B315DD8-1AA2-47BD-8B86-53CFFC938100}">
      <dgm:prSet/>
      <dgm:spPr/>
      <dgm:t>
        <a:bodyPr/>
        <a:lstStyle/>
        <a:p>
          <a:r>
            <a:rPr lang="en-GB" dirty="0"/>
            <a:t>There are many ways that education can be made better in Ethiopia.</a:t>
          </a:r>
          <a:endParaRPr lang="en-US" dirty="0"/>
        </a:p>
      </dgm:t>
    </dgm:pt>
    <dgm:pt modelId="{BE8D9E5B-7295-46BA-8252-C1A40F3DC48E}" type="parTrans" cxnId="{796F1039-CCFF-4899-9A96-DDDF405DBD28}">
      <dgm:prSet/>
      <dgm:spPr/>
      <dgm:t>
        <a:bodyPr/>
        <a:lstStyle/>
        <a:p>
          <a:endParaRPr lang="en-US"/>
        </a:p>
      </dgm:t>
    </dgm:pt>
    <dgm:pt modelId="{F920B0B1-C881-4252-94AF-B99A4079704E}" type="sibTrans" cxnId="{796F1039-CCFF-4899-9A96-DDDF405DBD28}">
      <dgm:prSet/>
      <dgm:spPr/>
      <dgm:t>
        <a:bodyPr/>
        <a:lstStyle/>
        <a:p>
          <a:endParaRPr lang="en-US"/>
        </a:p>
      </dgm:t>
    </dgm:pt>
    <dgm:pt modelId="{2CB640FF-8FA3-4ABD-BC51-6A3CCD48252A}">
      <dgm:prSet/>
      <dgm:spPr/>
      <dgm:t>
        <a:bodyPr/>
        <a:lstStyle/>
        <a:p>
          <a:r>
            <a:rPr lang="en-GB"/>
            <a:t>One being flexible schooling. (YoungLives, 2012)</a:t>
          </a:r>
          <a:endParaRPr lang="en-US"/>
        </a:p>
      </dgm:t>
    </dgm:pt>
    <dgm:pt modelId="{5C2B84DE-8875-411E-A53F-89B2EF5589D6}" type="parTrans" cxnId="{C573C62D-1954-473B-A3C2-E98165A4B9A5}">
      <dgm:prSet/>
      <dgm:spPr/>
      <dgm:t>
        <a:bodyPr/>
        <a:lstStyle/>
        <a:p>
          <a:endParaRPr lang="en-US"/>
        </a:p>
      </dgm:t>
    </dgm:pt>
    <dgm:pt modelId="{0EF4EF1B-7AA8-4945-B6F0-0BF54042F0B9}" type="sibTrans" cxnId="{C573C62D-1954-473B-A3C2-E98165A4B9A5}">
      <dgm:prSet/>
      <dgm:spPr/>
      <dgm:t>
        <a:bodyPr/>
        <a:lstStyle/>
        <a:p>
          <a:endParaRPr lang="en-US"/>
        </a:p>
      </dgm:t>
    </dgm:pt>
    <dgm:pt modelId="{0A72F6BD-05C0-4F35-9E2C-24E973438B32}">
      <dgm:prSet/>
      <dgm:spPr/>
      <dgm:t>
        <a:bodyPr/>
        <a:lstStyle/>
        <a:p>
          <a:r>
            <a:rPr lang="en-GB" dirty="0"/>
            <a:t>Ensure that rural areas also have access to quality education. (Frost &amp; Rolleston, 2013)</a:t>
          </a:r>
          <a:endParaRPr lang="en-US" dirty="0"/>
        </a:p>
      </dgm:t>
    </dgm:pt>
    <dgm:pt modelId="{282B70D1-C5D7-47B0-80D2-99E18DF8FF03}" type="parTrans" cxnId="{6EE52A74-92BB-4C03-B565-25C9B6A88957}">
      <dgm:prSet/>
      <dgm:spPr/>
      <dgm:t>
        <a:bodyPr/>
        <a:lstStyle/>
        <a:p>
          <a:endParaRPr lang="en-US"/>
        </a:p>
      </dgm:t>
    </dgm:pt>
    <dgm:pt modelId="{EEA392F6-47EF-4B3E-966D-3225F897828E}" type="sibTrans" cxnId="{6EE52A74-92BB-4C03-B565-25C9B6A88957}">
      <dgm:prSet/>
      <dgm:spPr/>
      <dgm:t>
        <a:bodyPr/>
        <a:lstStyle/>
        <a:p>
          <a:endParaRPr lang="en-US"/>
        </a:p>
      </dgm:t>
    </dgm:pt>
    <dgm:pt modelId="{290BD239-5895-424E-BCA6-C1E2FDB1F4B5}">
      <dgm:prSet/>
      <dgm:spPr/>
      <dgm:t>
        <a:bodyPr/>
        <a:lstStyle/>
        <a:p>
          <a:r>
            <a:rPr lang="en-GB" dirty="0"/>
            <a:t>More ways can include: Training, Supporting those who have dropped out, Encouraging more students to participate and Improving the standard classroom</a:t>
          </a:r>
          <a:endParaRPr lang="en-US" dirty="0"/>
        </a:p>
      </dgm:t>
    </dgm:pt>
    <dgm:pt modelId="{CCAE93D1-F74A-8643-8F0C-F4BE579A9AA0}" type="parTrans" cxnId="{4D05959F-7E85-9346-9DE4-0F75C66A72BC}">
      <dgm:prSet/>
      <dgm:spPr/>
      <dgm:t>
        <a:bodyPr/>
        <a:lstStyle/>
        <a:p>
          <a:endParaRPr lang="en-GB"/>
        </a:p>
      </dgm:t>
    </dgm:pt>
    <dgm:pt modelId="{C0B37B0D-4D1E-6A42-8A33-405D53AB8336}" type="sibTrans" cxnId="{4D05959F-7E85-9346-9DE4-0F75C66A72BC}">
      <dgm:prSet/>
      <dgm:spPr/>
      <dgm:t>
        <a:bodyPr/>
        <a:lstStyle/>
        <a:p>
          <a:endParaRPr lang="en-GB"/>
        </a:p>
      </dgm:t>
    </dgm:pt>
    <dgm:pt modelId="{50D25849-4442-2744-A1F1-32668F1CD46E}">
      <dgm:prSet/>
      <dgm:spPr/>
      <dgm:t>
        <a:bodyPr/>
        <a:lstStyle/>
        <a:p>
          <a:r>
            <a:rPr lang="en-US" dirty="0"/>
            <a:t>Ensuring that all families have access to at least one technology device such as a tablet. (Hailu, 2020)</a:t>
          </a:r>
        </a:p>
      </dgm:t>
    </dgm:pt>
    <dgm:pt modelId="{BA772467-9AB4-C74C-BC00-0D6F5EED043C}" type="parTrans" cxnId="{CFD8986F-09A2-9341-8E9E-8BBF4217797D}">
      <dgm:prSet/>
      <dgm:spPr/>
      <dgm:t>
        <a:bodyPr/>
        <a:lstStyle/>
        <a:p>
          <a:endParaRPr lang="en-GB"/>
        </a:p>
      </dgm:t>
    </dgm:pt>
    <dgm:pt modelId="{ED67F247-E241-304D-917A-EC22487E6FAA}" type="sibTrans" cxnId="{CFD8986F-09A2-9341-8E9E-8BBF4217797D}">
      <dgm:prSet/>
      <dgm:spPr/>
      <dgm:t>
        <a:bodyPr/>
        <a:lstStyle/>
        <a:p>
          <a:endParaRPr lang="en-GB"/>
        </a:p>
      </dgm:t>
    </dgm:pt>
    <dgm:pt modelId="{2BF410E6-9236-B34B-998F-5206F27E47DC}" type="pres">
      <dgm:prSet presAssocID="{0A493FDE-2DF5-4E42-8FB2-ED19E08378B1}" presName="vert0" presStyleCnt="0">
        <dgm:presLayoutVars>
          <dgm:dir/>
          <dgm:animOne val="branch"/>
          <dgm:animLvl val="lvl"/>
        </dgm:presLayoutVars>
      </dgm:prSet>
      <dgm:spPr/>
    </dgm:pt>
    <dgm:pt modelId="{8E1A93B4-95C9-854D-9F2C-B558B33E25AE}" type="pres">
      <dgm:prSet presAssocID="{1B315DD8-1AA2-47BD-8B86-53CFFC938100}" presName="thickLine" presStyleLbl="alignNode1" presStyleIdx="0" presStyleCnt="5"/>
      <dgm:spPr/>
    </dgm:pt>
    <dgm:pt modelId="{9F2E486C-58D3-D741-8C76-42C08F39324B}" type="pres">
      <dgm:prSet presAssocID="{1B315DD8-1AA2-47BD-8B86-53CFFC938100}" presName="horz1" presStyleCnt="0"/>
      <dgm:spPr/>
    </dgm:pt>
    <dgm:pt modelId="{C386E493-EE53-8948-B660-40F65AFC31A6}" type="pres">
      <dgm:prSet presAssocID="{1B315DD8-1AA2-47BD-8B86-53CFFC938100}" presName="tx1" presStyleLbl="revTx" presStyleIdx="0" presStyleCnt="5"/>
      <dgm:spPr/>
    </dgm:pt>
    <dgm:pt modelId="{2B8335FC-0024-A242-8D47-91970FF186A0}" type="pres">
      <dgm:prSet presAssocID="{1B315DD8-1AA2-47BD-8B86-53CFFC938100}" presName="vert1" presStyleCnt="0"/>
      <dgm:spPr/>
    </dgm:pt>
    <dgm:pt modelId="{3F1D9294-974A-A441-9C10-86EAE520D60C}" type="pres">
      <dgm:prSet presAssocID="{2CB640FF-8FA3-4ABD-BC51-6A3CCD48252A}" presName="thickLine" presStyleLbl="alignNode1" presStyleIdx="1" presStyleCnt="5"/>
      <dgm:spPr/>
    </dgm:pt>
    <dgm:pt modelId="{504D7039-2BA4-3647-A756-07C55F4D5212}" type="pres">
      <dgm:prSet presAssocID="{2CB640FF-8FA3-4ABD-BC51-6A3CCD48252A}" presName="horz1" presStyleCnt="0"/>
      <dgm:spPr/>
    </dgm:pt>
    <dgm:pt modelId="{5347256C-B8BF-6140-A268-A81A0D494A47}" type="pres">
      <dgm:prSet presAssocID="{2CB640FF-8FA3-4ABD-BC51-6A3CCD48252A}" presName="tx1" presStyleLbl="revTx" presStyleIdx="1" presStyleCnt="5"/>
      <dgm:spPr/>
    </dgm:pt>
    <dgm:pt modelId="{FD20A4A8-E68B-204C-999D-5FB51A90A311}" type="pres">
      <dgm:prSet presAssocID="{2CB640FF-8FA3-4ABD-BC51-6A3CCD48252A}" presName="vert1" presStyleCnt="0"/>
      <dgm:spPr/>
    </dgm:pt>
    <dgm:pt modelId="{F3A55861-E99D-FE4C-8905-B540D5325107}" type="pres">
      <dgm:prSet presAssocID="{0A72F6BD-05C0-4F35-9E2C-24E973438B32}" presName="thickLine" presStyleLbl="alignNode1" presStyleIdx="2" presStyleCnt="5"/>
      <dgm:spPr/>
    </dgm:pt>
    <dgm:pt modelId="{4CC001EE-F801-484F-AD08-F0D46B89B89A}" type="pres">
      <dgm:prSet presAssocID="{0A72F6BD-05C0-4F35-9E2C-24E973438B32}" presName="horz1" presStyleCnt="0"/>
      <dgm:spPr/>
    </dgm:pt>
    <dgm:pt modelId="{1D2838B5-FB43-5D48-A0C5-6E9F56F94673}" type="pres">
      <dgm:prSet presAssocID="{0A72F6BD-05C0-4F35-9E2C-24E973438B32}" presName="tx1" presStyleLbl="revTx" presStyleIdx="2" presStyleCnt="5"/>
      <dgm:spPr/>
    </dgm:pt>
    <dgm:pt modelId="{236E172F-5525-784D-AAE0-E9AC0E616675}" type="pres">
      <dgm:prSet presAssocID="{0A72F6BD-05C0-4F35-9E2C-24E973438B32}" presName="vert1" presStyleCnt="0"/>
      <dgm:spPr/>
    </dgm:pt>
    <dgm:pt modelId="{57BFA00E-3FFB-4343-90A6-AE63CFFCF82D}" type="pres">
      <dgm:prSet presAssocID="{50D25849-4442-2744-A1F1-32668F1CD46E}" presName="thickLine" presStyleLbl="alignNode1" presStyleIdx="3" presStyleCnt="5"/>
      <dgm:spPr/>
    </dgm:pt>
    <dgm:pt modelId="{E1411B53-4837-9840-80E6-238AE28B8DF2}" type="pres">
      <dgm:prSet presAssocID="{50D25849-4442-2744-A1F1-32668F1CD46E}" presName="horz1" presStyleCnt="0"/>
      <dgm:spPr/>
    </dgm:pt>
    <dgm:pt modelId="{2ADC041F-DB27-9F43-9C9F-F95AF56D434E}" type="pres">
      <dgm:prSet presAssocID="{50D25849-4442-2744-A1F1-32668F1CD46E}" presName="tx1" presStyleLbl="revTx" presStyleIdx="3" presStyleCnt="5"/>
      <dgm:spPr/>
    </dgm:pt>
    <dgm:pt modelId="{BE796751-CCA3-2144-8A40-00D8DDE23A2F}" type="pres">
      <dgm:prSet presAssocID="{50D25849-4442-2744-A1F1-32668F1CD46E}" presName="vert1" presStyleCnt="0"/>
      <dgm:spPr/>
    </dgm:pt>
    <dgm:pt modelId="{46486A3B-2428-6044-9528-3D7A0CC40AE1}" type="pres">
      <dgm:prSet presAssocID="{290BD239-5895-424E-BCA6-C1E2FDB1F4B5}" presName="thickLine" presStyleLbl="alignNode1" presStyleIdx="4" presStyleCnt="5"/>
      <dgm:spPr/>
    </dgm:pt>
    <dgm:pt modelId="{0F4999B0-B7AD-B248-8922-0BED86F5B953}" type="pres">
      <dgm:prSet presAssocID="{290BD239-5895-424E-BCA6-C1E2FDB1F4B5}" presName="horz1" presStyleCnt="0"/>
      <dgm:spPr/>
    </dgm:pt>
    <dgm:pt modelId="{B76A4C13-B2D6-874A-A9F4-B57BA9BF7624}" type="pres">
      <dgm:prSet presAssocID="{290BD239-5895-424E-BCA6-C1E2FDB1F4B5}" presName="tx1" presStyleLbl="revTx" presStyleIdx="4" presStyleCnt="5"/>
      <dgm:spPr/>
    </dgm:pt>
    <dgm:pt modelId="{69D50877-27A2-BC4B-946C-7FEB770DC891}" type="pres">
      <dgm:prSet presAssocID="{290BD239-5895-424E-BCA6-C1E2FDB1F4B5}" presName="vert1" presStyleCnt="0"/>
      <dgm:spPr/>
    </dgm:pt>
  </dgm:ptLst>
  <dgm:cxnLst>
    <dgm:cxn modelId="{C694AC1B-A119-6845-9B17-B799C58D6FF8}" type="presOf" srcId="{50D25849-4442-2744-A1F1-32668F1CD46E}" destId="{2ADC041F-DB27-9F43-9C9F-F95AF56D434E}" srcOrd="0" destOrd="0" presId="urn:microsoft.com/office/officeart/2008/layout/LinedList"/>
    <dgm:cxn modelId="{C573C62D-1954-473B-A3C2-E98165A4B9A5}" srcId="{0A493FDE-2DF5-4E42-8FB2-ED19E08378B1}" destId="{2CB640FF-8FA3-4ABD-BC51-6A3CCD48252A}" srcOrd="1" destOrd="0" parTransId="{5C2B84DE-8875-411E-A53F-89B2EF5589D6}" sibTransId="{0EF4EF1B-7AA8-4945-B6F0-0BF54042F0B9}"/>
    <dgm:cxn modelId="{796F1039-CCFF-4899-9A96-DDDF405DBD28}" srcId="{0A493FDE-2DF5-4E42-8FB2-ED19E08378B1}" destId="{1B315DD8-1AA2-47BD-8B86-53CFFC938100}" srcOrd="0" destOrd="0" parTransId="{BE8D9E5B-7295-46BA-8252-C1A40F3DC48E}" sibTransId="{F920B0B1-C881-4252-94AF-B99A4079704E}"/>
    <dgm:cxn modelId="{CFD8986F-09A2-9341-8E9E-8BBF4217797D}" srcId="{0A493FDE-2DF5-4E42-8FB2-ED19E08378B1}" destId="{50D25849-4442-2744-A1F1-32668F1CD46E}" srcOrd="3" destOrd="0" parTransId="{BA772467-9AB4-C74C-BC00-0D6F5EED043C}" sibTransId="{ED67F247-E241-304D-917A-EC22487E6FAA}"/>
    <dgm:cxn modelId="{6EE52A74-92BB-4C03-B565-25C9B6A88957}" srcId="{0A493FDE-2DF5-4E42-8FB2-ED19E08378B1}" destId="{0A72F6BD-05C0-4F35-9E2C-24E973438B32}" srcOrd="2" destOrd="0" parTransId="{282B70D1-C5D7-47B0-80D2-99E18DF8FF03}" sibTransId="{EEA392F6-47EF-4B3E-966D-3225F897828E}"/>
    <dgm:cxn modelId="{C3EEA47D-3F02-A54D-9ABA-95DA48429683}" type="presOf" srcId="{1B315DD8-1AA2-47BD-8B86-53CFFC938100}" destId="{C386E493-EE53-8948-B660-40F65AFC31A6}" srcOrd="0" destOrd="0" presId="urn:microsoft.com/office/officeart/2008/layout/LinedList"/>
    <dgm:cxn modelId="{2915788A-F6DB-F64D-97C7-E4FB135B7E91}" type="presOf" srcId="{2CB640FF-8FA3-4ABD-BC51-6A3CCD48252A}" destId="{5347256C-B8BF-6140-A268-A81A0D494A47}" srcOrd="0" destOrd="0" presId="urn:microsoft.com/office/officeart/2008/layout/LinedList"/>
    <dgm:cxn modelId="{4D05959F-7E85-9346-9DE4-0F75C66A72BC}" srcId="{0A493FDE-2DF5-4E42-8FB2-ED19E08378B1}" destId="{290BD239-5895-424E-BCA6-C1E2FDB1F4B5}" srcOrd="4" destOrd="0" parTransId="{CCAE93D1-F74A-8643-8F0C-F4BE579A9AA0}" sibTransId="{C0B37B0D-4D1E-6A42-8A33-405D53AB8336}"/>
    <dgm:cxn modelId="{B9C589BE-A327-8446-8526-E3102E0C3060}" type="presOf" srcId="{0A493FDE-2DF5-4E42-8FB2-ED19E08378B1}" destId="{2BF410E6-9236-B34B-998F-5206F27E47DC}" srcOrd="0" destOrd="0" presId="urn:microsoft.com/office/officeart/2008/layout/LinedList"/>
    <dgm:cxn modelId="{B96A7FC0-5D15-8B4D-B3DA-0DDFCC177F95}" type="presOf" srcId="{290BD239-5895-424E-BCA6-C1E2FDB1F4B5}" destId="{B76A4C13-B2D6-874A-A9F4-B57BA9BF7624}" srcOrd="0" destOrd="0" presId="urn:microsoft.com/office/officeart/2008/layout/LinedList"/>
    <dgm:cxn modelId="{4792A2EB-D8AA-B646-A2C6-0502F863E99B}" type="presOf" srcId="{0A72F6BD-05C0-4F35-9E2C-24E973438B32}" destId="{1D2838B5-FB43-5D48-A0C5-6E9F56F94673}" srcOrd="0" destOrd="0" presId="urn:microsoft.com/office/officeart/2008/layout/LinedList"/>
    <dgm:cxn modelId="{BCEBAC9A-F150-BC46-BCDB-41E4CDA547D6}" type="presParOf" srcId="{2BF410E6-9236-B34B-998F-5206F27E47DC}" destId="{8E1A93B4-95C9-854D-9F2C-B558B33E25AE}" srcOrd="0" destOrd="0" presId="urn:microsoft.com/office/officeart/2008/layout/LinedList"/>
    <dgm:cxn modelId="{D6332B7E-48FC-C849-BED1-475AFF1DFE33}" type="presParOf" srcId="{2BF410E6-9236-B34B-998F-5206F27E47DC}" destId="{9F2E486C-58D3-D741-8C76-42C08F39324B}" srcOrd="1" destOrd="0" presId="urn:microsoft.com/office/officeart/2008/layout/LinedList"/>
    <dgm:cxn modelId="{61A3DADB-B0D8-D242-833D-3C73673FBA9B}" type="presParOf" srcId="{9F2E486C-58D3-D741-8C76-42C08F39324B}" destId="{C386E493-EE53-8948-B660-40F65AFC31A6}" srcOrd="0" destOrd="0" presId="urn:microsoft.com/office/officeart/2008/layout/LinedList"/>
    <dgm:cxn modelId="{3BB80D70-1B16-6E47-BF55-EDB43BA38676}" type="presParOf" srcId="{9F2E486C-58D3-D741-8C76-42C08F39324B}" destId="{2B8335FC-0024-A242-8D47-91970FF186A0}" srcOrd="1" destOrd="0" presId="urn:microsoft.com/office/officeart/2008/layout/LinedList"/>
    <dgm:cxn modelId="{173EF6AD-4E38-2044-8F84-B8D5B10B78F7}" type="presParOf" srcId="{2BF410E6-9236-B34B-998F-5206F27E47DC}" destId="{3F1D9294-974A-A441-9C10-86EAE520D60C}" srcOrd="2" destOrd="0" presId="urn:microsoft.com/office/officeart/2008/layout/LinedList"/>
    <dgm:cxn modelId="{95CA680D-A479-F94E-AC24-57BB3BE1D5DE}" type="presParOf" srcId="{2BF410E6-9236-B34B-998F-5206F27E47DC}" destId="{504D7039-2BA4-3647-A756-07C55F4D5212}" srcOrd="3" destOrd="0" presId="urn:microsoft.com/office/officeart/2008/layout/LinedList"/>
    <dgm:cxn modelId="{D8DB78E3-CC50-7D46-AB5F-71EA7F6E57A8}" type="presParOf" srcId="{504D7039-2BA4-3647-A756-07C55F4D5212}" destId="{5347256C-B8BF-6140-A268-A81A0D494A47}" srcOrd="0" destOrd="0" presId="urn:microsoft.com/office/officeart/2008/layout/LinedList"/>
    <dgm:cxn modelId="{86CEE2D5-4FF4-A649-81FB-AD9BD25F82BD}" type="presParOf" srcId="{504D7039-2BA4-3647-A756-07C55F4D5212}" destId="{FD20A4A8-E68B-204C-999D-5FB51A90A311}" srcOrd="1" destOrd="0" presId="urn:microsoft.com/office/officeart/2008/layout/LinedList"/>
    <dgm:cxn modelId="{3A0EDD8E-8984-2B40-9BAD-3545E6ABB8AC}" type="presParOf" srcId="{2BF410E6-9236-B34B-998F-5206F27E47DC}" destId="{F3A55861-E99D-FE4C-8905-B540D5325107}" srcOrd="4" destOrd="0" presId="urn:microsoft.com/office/officeart/2008/layout/LinedList"/>
    <dgm:cxn modelId="{3223C824-BDFB-F84E-B938-5B42D318DEB6}" type="presParOf" srcId="{2BF410E6-9236-B34B-998F-5206F27E47DC}" destId="{4CC001EE-F801-484F-AD08-F0D46B89B89A}" srcOrd="5" destOrd="0" presId="urn:microsoft.com/office/officeart/2008/layout/LinedList"/>
    <dgm:cxn modelId="{64B4FC04-CAA8-5B43-9B96-EDE5FFA2DBF9}" type="presParOf" srcId="{4CC001EE-F801-484F-AD08-F0D46B89B89A}" destId="{1D2838B5-FB43-5D48-A0C5-6E9F56F94673}" srcOrd="0" destOrd="0" presId="urn:microsoft.com/office/officeart/2008/layout/LinedList"/>
    <dgm:cxn modelId="{47326236-89BE-474A-ABC0-25C24E89C709}" type="presParOf" srcId="{4CC001EE-F801-484F-AD08-F0D46B89B89A}" destId="{236E172F-5525-784D-AAE0-E9AC0E616675}" srcOrd="1" destOrd="0" presId="urn:microsoft.com/office/officeart/2008/layout/LinedList"/>
    <dgm:cxn modelId="{F07C095F-6C36-1E45-B6E3-6182EC499A73}" type="presParOf" srcId="{2BF410E6-9236-B34B-998F-5206F27E47DC}" destId="{57BFA00E-3FFB-4343-90A6-AE63CFFCF82D}" srcOrd="6" destOrd="0" presId="urn:microsoft.com/office/officeart/2008/layout/LinedList"/>
    <dgm:cxn modelId="{D792ABDF-FF4D-054E-91B1-2B88B408AD8C}" type="presParOf" srcId="{2BF410E6-9236-B34B-998F-5206F27E47DC}" destId="{E1411B53-4837-9840-80E6-238AE28B8DF2}" srcOrd="7" destOrd="0" presId="urn:microsoft.com/office/officeart/2008/layout/LinedList"/>
    <dgm:cxn modelId="{05059D5A-3151-3C45-B0D8-C07C2B4239EB}" type="presParOf" srcId="{E1411B53-4837-9840-80E6-238AE28B8DF2}" destId="{2ADC041F-DB27-9F43-9C9F-F95AF56D434E}" srcOrd="0" destOrd="0" presId="urn:microsoft.com/office/officeart/2008/layout/LinedList"/>
    <dgm:cxn modelId="{965AD2AD-DE0D-D742-ABA3-52BF389CE043}" type="presParOf" srcId="{E1411B53-4837-9840-80E6-238AE28B8DF2}" destId="{BE796751-CCA3-2144-8A40-00D8DDE23A2F}" srcOrd="1" destOrd="0" presId="urn:microsoft.com/office/officeart/2008/layout/LinedList"/>
    <dgm:cxn modelId="{C4058DEA-E120-2F47-8CF1-1EB2E499F1AD}" type="presParOf" srcId="{2BF410E6-9236-B34B-998F-5206F27E47DC}" destId="{46486A3B-2428-6044-9528-3D7A0CC40AE1}" srcOrd="8" destOrd="0" presId="urn:microsoft.com/office/officeart/2008/layout/LinedList"/>
    <dgm:cxn modelId="{D899C8E5-45E1-A34C-A529-68C74357F69C}" type="presParOf" srcId="{2BF410E6-9236-B34B-998F-5206F27E47DC}" destId="{0F4999B0-B7AD-B248-8922-0BED86F5B953}" srcOrd="9" destOrd="0" presId="urn:microsoft.com/office/officeart/2008/layout/LinedList"/>
    <dgm:cxn modelId="{4BA82E83-143A-DB4B-B701-3A0571CEA97E}" type="presParOf" srcId="{0F4999B0-B7AD-B248-8922-0BED86F5B953}" destId="{B76A4C13-B2D6-874A-A9F4-B57BA9BF7624}" srcOrd="0" destOrd="0" presId="urn:microsoft.com/office/officeart/2008/layout/LinedList"/>
    <dgm:cxn modelId="{A87218E3-5C67-8045-9F1C-CED8D68E0E58}" type="presParOf" srcId="{0F4999B0-B7AD-B248-8922-0BED86F5B953}" destId="{69D50877-27A2-BC4B-946C-7FEB770DC89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53992D-FAFA-9E46-A089-8C2D13BDD890}">
      <dsp:nvSpPr>
        <dsp:cNvPr id="0" name=""/>
        <dsp:cNvSpPr/>
      </dsp:nvSpPr>
      <dsp:spPr>
        <a:xfrm>
          <a:off x="0" y="66587"/>
          <a:ext cx="10679642" cy="10530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There have been some improvement made in Education in Ethiopia; access has increased for primary schools and secondary level has seen an increase in achievements, showing an improvement in the education being provided. Between 2005 and 2006 there was a 3.2% rise in enrolment, however, there are worries that the quality of education is suffering, the quality of education remains the most pressing concern (Frost &amp; Rolleston, 2013). </a:t>
          </a:r>
          <a:endParaRPr lang="en-US" sz="1500" kern="1200" dirty="0"/>
        </a:p>
      </dsp:txBody>
      <dsp:txXfrm>
        <a:off x="51403" y="117990"/>
        <a:ext cx="10576836" cy="950194"/>
      </dsp:txXfrm>
    </dsp:sp>
    <dsp:sp modelId="{AB05E4B1-795A-7C4D-8D5E-31A90EC859F9}">
      <dsp:nvSpPr>
        <dsp:cNvPr id="0" name=""/>
        <dsp:cNvSpPr/>
      </dsp:nvSpPr>
      <dsp:spPr>
        <a:xfrm>
          <a:off x="0" y="1162787"/>
          <a:ext cx="10679642" cy="10530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There are eight years to education, split into two cycles, each cycle four years each. making primary education four years and secondary education four years. It is provided for free at a public school. </a:t>
          </a:r>
          <a:r>
            <a:rPr lang="en-US" sz="1500" kern="1200" dirty="0"/>
            <a:t>(Trines, 2018). </a:t>
          </a:r>
        </a:p>
      </dsp:txBody>
      <dsp:txXfrm>
        <a:off x="51403" y="1214190"/>
        <a:ext cx="10576836" cy="950194"/>
      </dsp:txXfrm>
    </dsp:sp>
    <dsp:sp modelId="{26162FFE-0790-584E-A74A-40EC3FA3266E}">
      <dsp:nvSpPr>
        <dsp:cNvPr id="0" name=""/>
        <dsp:cNvSpPr/>
      </dsp:nvSpPr>
      <dsp:spPr>
        <a:xfrm>
          <a:off x="0" y="2258987"/>
          <a:ext cx="10679642" cy="10530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Education is compulsory for children 5 to 16, however, there are many reasons as to why there is a lack of attendance, one reason being children coming from underprivileged areas. Furthermore, teachers at primary school level are receiving training, 92% of the teachers. This is higher than the world average of 92%. This shows that the quality of teaching is high, however, with the ratio of 1:64 the attention that each child can receive is low. (Boyle, 2016)</a:t>
          </a:r>
          <a:endParaRPr lang="en-US" sz="1500" kern="1200" dirty="0"/>
        </a:p>
      </dsp:txBody>
      <dsp:txXfrm>
        <a:off x="51403" y="2310390"/>
        <a:ext cx="10576836" cy="9501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82195-3A9A-9147-8BEB-8A64DE98C373}">
      <dsp:nvSpPr>
        <dsp:cNvPr id="0" name=""/>
        <dsp:cNvSpPr/>
      </dsp:nvSpPr>
      <dsp:spPr>
        <a:xfrm>
          <a:off x="643" y="186457"/>
          <a:ext cx="2508900" cy="1505340"/>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US" sz="1100" kern="1200" dirty="0"/>
            <a:t>The graphs show the fear of students dropping out of school or needing to repeat years due to the low education standard. Moreover, there is a worry that repeating years is going to cause the lack of resources to further widen. (Frost &amp; Rolleston, 2013)</a:t>
          </a:r>
        </a:p>
      </dsp:txBody>
      <dsp:txXfrm>
        <a:off x="643" y="186457"/>
        <a:ext cx="2508900" cy="1505340"/>
      </dsp:txXfrm>
    </dsp:sp>
    <dsp:sp modelId="{3454785D-99A9-C44C-A2C3-0D2BDCB82DDB}">
      <dsp:nvSpPr>
        <dsp:cNvPr id="0" name=""/>
        <dsp:cNvSpPr/>
      </dsp:nvSpPr>
      <dsp:spPr>
        <a:xfrm>
          <a:off x="2760433" y="186457"/>
          <a:ext cx="2508900" cy="1505340"/>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US" sz="1100" kern="1200" dirty="0"/>
            <a:t>The Graphs show how there is a lower attendance rate in the poorer family and higher in the least poor families. (Frost &amp; Rolleston, 2013)</a:t>
          </a:r>
        </a:p>
      </dsp:txBody>
      <dsp:txXfrm>
        <a:off x="2760433" y="186457"/>
        <a:ext cx="2508900" cy="1505340"/>
      </dsp:txXfrm>
    </dsp:sp>
    <dsp:sp modelId="{C96634A1-7ECC-FC4A-AF13-8759C6D2D92C}">
      <dsp:nvSpPr>
        <dsp:cNvPr id="0" name=""/>
        <dsp:cNvSpPr/>
      </dsp:nvSpPr>
      <dsp:spPr>
        <a:xfrm>
          <a:off x="1380538" y="1942688"/>
          <a:ext cx="2508900" cy="1505340"/>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GB" sz="1100" kern="1200" dirty="0"/>
            <a:t>There are many reasons as to why Ethiopia has a high drop out rate in schools. One being that the children are required by their families to work in agricultural and domestic work. (</a:t>
          </a:r>
          <a:r>
            <a:rPr lang="en-GB" sz="1100" kern="1200" dirty="0" err="1"/>
            <a:t>YoungLives</a:t>
          </a:r>
          <a:r>
            <a:rPr lang="en-GB" sz="1100" kern="1200" dirty="0"/>
            <a:t>, 2012)</a:t>
          </a:r>
          <a:endParaRPr lang="en-US" sz="1100" kern="1200" dirty="0"/>
        </a:p>
      </dsp:txBody>
      <dsp:txXfrm>
        <a:off x="1380538" y="1942688"/>
        <a:ext cx="2508900" cy="15053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0CAFBB-3E79-3A46-9DFE-CF47F291C853}">
      <dsp:nvSpPr>
        <dsp:cNvPr id="0" name=""/>
        <dsp:cNvSpPr/>
      </dsp:nvSpPr>
      <dsp:spPr>
        <a:xfrm>
          <a:off x="0" y="26243"/>
          <a:ext cx="11029615" cy="17550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This NGO was first established in 2002 to help children living in Poverty. Starting with 12000 children living in a developing country. It further evolved to educate on the effects that poverty can have in a child’s life. (Young Lives, 2021)</a:t>
          </a:r>
          <a:endParaRPr lang="en-US" sz="2500" kern="1200" dirty="0"/>
        </a:p>
      </dsp:txBody>
      <dsp:txXfrm>
        <a:off x="85672" y="111915"/>
        <a:ext cx="10858271" cy="1583656"/>
      </dsp:txXfrm>
    </dsp:sp>
    <dsp:sp modelId="{84D8B1C0-869C-EC45-B97E-839226185824}">
      <dsp:nvSpPr>
        <dsp:cNvPr id="0" name=""/>
        <dsp:cNvSpPr/>
      </dsp:nvSpPr>
      <dsp:spPr>
        <a:xfrm>
          <a:off x="0" y="1853243"/>
          <a:ext cx="11029615" cy="17550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Young Lives work within five different regions of Ethiopia, helping the government set up a meal programme at schools, they provide evidence of education throughout the schools and help with the extension of early years education. (Young Lives, 2021)</a:t>
          </a:r>
          <a:endParaRPr lang="en-US" sz="2500" kern="1200" dirty="0"/>
        </a:p>
      </dsp:txBody>
      <dsp:txXfrm>
        <a:off x="85672" y="1938915"/>
        <a:ext cx="10858271" cy="15836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A93B4-95C9-854D-9F2C-B558B33E25AE}">
      <dsp:nvSpPr>
        <dsp:cNvPr id="0" name=""/>
        <dsp:cNvSpPr/>
      </dsp:nvSpPr>
      <dsp:spPr>
        <a:xfrm>
          <a:off x="0" y="589"/>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86E493-EE53-8948-B660-40F65AFC31A6}">
      <dsp:nvSpPr>
        <dsp:cNvPr id="0" name=""/>
        <dsp:cNvSpPr/>
      </dsp:nvSpPr>
      <dsp:spPr>
        <a:xfrm>
          <a:off x="0" y="589"/>
          <a:ext cx="11029615" cy="964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There are many ways that education can be made better in Ethiopia.</a:t>
          </a:r>
          <a:endParaRPr lang="en-US" sz="2400" kern="1200" dirty="0"/>
        </a:p>
      </dsp:txBody>
      <dsp:txXfrm>
        <a:off x="0" y="589"/>
        <a:ext cx="11029615" cy="964964"/>
      </dsp:txXfrm>
    </dsp:sp>
    <dsp:sp modelId="{3F1D9294-974A-A441-9C10-86EAE520D60C}">
      <dsp:nvSpPr>
        <dsp:cNvPr id="0" name=""/>
        <dsp:cNvSpPr/>
      </dsp:nvSpPr>
      <dsp:spPr>
        <a:xfrm>
          <a:off x="0" y="965553"/>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47256C-B8BF-6140-A268-A81A0D494A47}">
      <dsp:nvSpPr>
        <dsp:cNvPr id="0" name=""/>
        <dsp:cNvSpPr/>
      </dsp:nvSpPr>
      <dsp:spPr>
        <a:xfrm>
          <a:off x="0" y="965553"/>
          <a:ext cx="11029615" cy="964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One being flexible schooling. (YoungLives, 2012)</a:t>
          </a:r>
          <a:endParaRPr lang="en-US" sz="2400" kern="1200"/>
        </a:p>
      </dsp:txBody>
      <dsp:txXfrm>
        <a:off x="0" y="965553"/>
        <a:ext cx="11029615" cy="964964"/>
      </dsp:txXfrm>
    </dsp:sp>
    <dsp:sp modelId="{F3A55861-E99D-FE4C-8905-B540D5325107}">
      <dsp:nvSpPr>
        <dsp:cNvPr id="0" name=""/>
        <dsp:cNvSpPr/>
      </dsp:nvSpPr>
      <dsp:spPr>
        <a:xfrm>
          <a:off x="0" y="1930517"/>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2838B5-FB43-5D48-A0C5-6E9F56F94673}">
      <dsp:nvSpPr>
        <dsp:cNvPr id="0" name=""/>
        <dsp:cNvSpPr/>
      </dsp:nvSpPr>
      <dsp:spPr>
        <a:xfrm>
          <a:off x="0" y="1930517"/>
          <a:ext cx="11029615" cy="964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Ensure that rural areas also have access to quality education. (Frost &amp; Rolleston, 2013)</a:t>
          </a:r>
          <a:endParaRPr lang="en-US" sz="2400" kern="1200" dirty="0"/>
        </a:p>
      </dsp:txBody>
      <dsp:txXfrm>
        <a:off x="0" y="1930517"/>
        <a:ext cx="11029615" cy="964964"/>
      </dsp:txXfrm>
    </dsp:sp>
    <dsp:sp modelId="{57BFA00E-3FFB-4343-90A6-AE63CFFCF82D}">
      <dsp:nvSpPr>
        <dsp:cNvPr id="0" name=""/>
        <dsp:cNvSpPr/>
      </dsp:nvSpPr>
      <dsp:spPr>
        <a:xfrm>
          <a:off x="0" y="2895481"/>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DC041F-DB27-9F43-9C9F-F95AF56D434E}">
      <dsp:nvSpPr>
        <dsp:cNvPr id="0" name=""/>
        <dsp:cNvSpPr/>
      </dsp:nvSpPr>
      <dsp:spPr>
        <a:xfrm>
          <a:off x="0" y="2895481"/>
          <a:ext cx="11029615" cy="964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Ensuring that all families have access to at least one technology device such as a tablet. (Hailu, 2020)</a:t>
          </a:r>
        </a:p>
      </dsp:txBody>
      <dsp:txXfrm>
        <a:off x="0" y="2895481"/>
        <a:ext cx="11029615" cy="964964"/>
      </dsp:txXfrm>
    </dsp:sp>
    <dsp:sp modelId="{46486A3B-2428-6044-9528-3D7A0CC40AE1}">
      <dsp:nvSpPr>
        <dsp:cNvPr id="0" name=""/>
        <dsp:cNvSpPr/>
      </dsp:nvSpPr>
      <dsp:spPr>
        <a:xfrm>
          <a:off x="0" y="3860445"/>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6A4C13-B2D6-874A-A9F4-B57BA9BF7624}">
      <dsp:nvSpPr>
        <dsp:cNvPr id="0" name=""/>
        <dsp:cNvSpPr/>
      </dsp:nvSpPr>
      <dsp:spPr>
        <a:xfrm>
          <a:off x="0" y="3860445"/>
          <a:ext cx="11029615" cy="964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More ways can include: Training, Supporting those who have dropped out, Encouraging more students to participate and Improving the standard classroom</a:t>
          </a:r>
          <a:endParaRPr lang="en-US" sz="2400" kern="1200" dirty="0"/>
        </a:p>
      </dsp:txBody>
      <dsp:txXfrm>
        <a:off x="0" y="3860445"/>
        <a:ext cx="11029615" cy="9649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C79979-6F25-CE49-86DE-59DEFDC1D3FA}" type="datetimeFigureOut">
              <a:rPr lang="en-GB" smtClean="0"/>
              <a:t>18/03/2021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636D41-9B91-6D40-83EE-840A70A93396}" type="slidenum">
              <a:rPr lang="en-GB" smtClean="0"/>
              <a:t>‹#›</a:t>
            </a:fld>
            <a:endParaRPr lang="en-GB"/>
          </a:p>
        </p:txBody>
      </p:sp>
    </p:spTree>
    <p:extLst>
      <p:ext uri="{BB962C8B-B14F-4D97-AF65-F5344CB8AC3E}">
        <p14:creationId xmlns:p14="http://schemas.microsoft.com/office/powerpoint/2010/main" val="508350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636D41-9B91-6D40-83EE-840A70A93396}" type="slidenum">
              <a:rPr lang="en-GB" smtClean="0"/>
              <a:t>2</a:t>
            </a:fld>
            <a:endParaRPr lang="en-GB"/>
          </a:p>
        </p:txBody>
      </p:sp>
    </p:spTree>
    <p:extLst>
      <p:ext uri="{BB962C8B-B14F-4D97-AF65-F5344CB8AC3E}">
        <p14:creationId xmlns:p14="http://schemas.microsoft.com/office/powerpoint/2010/main" val="1126604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636D41-9B91-6D40-83EE-840A70A93396}" type="slidenum">
              <a:rPr lang="en-GB" smtClean="0"/>
              <a:t>4</a:t>
            </a:fld>
            <a:endParaRPr lang="en-GB"/>
          </a:p>
        </p:txBody>
      </p:sp>
    </p:spTree>
    <p:extLst>
      <p:ext uri="{BB962C8B-B14F-4D97-AF65-F5344CB8AC3E}">
        <p14:creationId xmlns:p14="http://schemas.microsoft.com/office/powerpoint/2010/main" val="4107880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636D41-9B91-6D40-83EE-840A70A93396}" type="slidenum">
              <a:rPr lang="en-GB" smtClean="0"/>
              <a:t>9</a:t>
            </a:fld>
            <a:endParaRPr lang="en-GB"/>
          </a:p>
        </p:txBody>
      </p:sp>
    </p:spTree>
    <p:extLst>
      <p:ext uri="{BB962C8B-B14F-4D97-AF65-F5344CB8AC3E}">
        <p14:creationId xmlns:p14="http://schemas.microsoft.com/office/powerpoint/2010/main" val="39696215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636D41-9B91-6D40-83EE-840A70A93396}" type="slidenum">
              <a:rPr lang="en-GB" smtClean="0"/>
              <a:t>20</a:t>
            </a:fld>
            <a:endParaRPr lang="en-GB"/>
          </a:p>
        </p:txBody>
      </p:sp>
    </p:spTree>
    <p:extLst>
      <p:ext uri="{BB962C8B-B14F-4D97-AF65-F5344CB8AC3E}">
        <p14:creationId xmlns:p14="http://schemas.microsoft.com/office/powerpoint/2010/main" val="1989789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3/18/21</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41137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3/18/21</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37001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3/18/21</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61923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FD690-9426-415D-8B65-26881E07B2D4}" type="datetime1">
              <a:rPr lang="en-US" smtClean="0"/>
              <a:t>3/18/21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698718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C4989A-474C-40DE-95B9-011C28B71673}" type="datetime1">
              <a:rPr lang="en-US" smtClean="0"/>
              <a:t>3/18/21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21022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3/18/21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42489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3/18/21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26848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3/18/21</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2567986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3/18/21</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5283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3/18/21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01474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3/18/21</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89196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3/18/21</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7424156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7" r:id="rId6"/>
    <p:sldLayoutId id="2147483732" r:id="rId7"/>
    <p:sldLayoutId id="2147483733" r:id="rId8"/>
    <p:sldLayoutId id="2147483734" r:id="rId9"/>
    <p:sldLayoutId id="2147483736" r:id="rId10"/>
    <p:sldLayoutId id="2147483735"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4.xml"/><Relationship Id="rId7" Type="http://schemas.openxmlformats.org/officeDocument/2006/relationships/diagramColors" Target="../diagrams/colors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3.png"/><Relationship Id="rId4" Type="http://schemas.openxmlformats.org/officeDocument/2006/relationships/diagramData" Target="../diagrams/data2.xml"/><Relationship Id="rId9"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microsoft.com/office/2007/relationships/media" Target="../media/media15.m4a"/><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slideLayout" Target="../slideLayouts/slideLayout2.xml"/><Relationship Id="rId4" Type="http://schemas.openxmlformats.org/officeDocument/2006/relationships/audio" Target="../media/media15.m4a"/></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9.sv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png"/><Relationship Id="rId5" Type="http://schemas.openxmlformats.org/officeDocument/2006/relationships/image" Target="../media/image11.svg"/><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notesSlide" Target="../notesSlides/notesSlide4.xml"/></Relationships>
</file>

<file path=ppt/slides/_rels/slide2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3.png"/><Relationship Id="rId5" Type="http://schemas.openxmlformats.org/officeDocument/2006/relationships/image" Target="../media/image15.sv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microsoft.com/office/2007/relationships/media" Target="../media/media25.m4a"/><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3.png"/><Relationship Id="rId5" Type="http://schemas.openxmlformats.org/officeDocument/2006/relationships/slideLayout" Target="../slideLayouts/slideLayout2.xml"/><Relationship Id="rId4" Type="http://schemas.openxmlformats.org/officeDocument/2006/relationships/audio" Target="../media/media25.m4a"/></Relationships>
</file>

<file path=ppt/slides/_rels/slide2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nglives.org.uk/sites/www.younglives.org.uk/files/YL-WP96_EthiopiaSchRpt_0.pdf" TargetMode="External"/><Relationship Id="rId2" Type="http://schemas.openxmlformats.org/officeDocument/2006/relationships/hyperlink" Target="https://borgenproject.org/education-system-in-ethiopia/"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920196/ETH_-_CPIN-__BN_IR_-_V2.0e.pdf" TargetMode="External"/><Relationship Id="rId5" Type="http://schemas.openxmlformats.org/officeDocument/2006/relationships/hyperlink" Target="https://riseprogramme.org/sites/default/files/publications/RISE_WP-034_ETH_Large_Scale_Reforms.pdf" TargetMode="External"/><Relationship Id="rId4" Type="http://schemas.openxmlformats.org/officeDocument/2006/relationships/hyperlink" Target="https://www.ukfiet.org/2020/education-response-to-covid-19-how-can-basic-education-be-implemented-in-ethiopia/"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phe-ethiopia.org/pdf/ESDP%20IV%20Final%20Working%20Document.pdf" TargetMode="External"/><Relationship Id="rId2" Type="http://schemas.openxmlformats.org/officeDocument/2006/relationships/hyperlink" Target="https://www.gtai.de/resource/blob/42346/3744557768c77f44a846a4ce7a624b90/pro201801225015-data.pdf" TargetMode="External"/><Relationship Id="rId1" Type="http://schemas.openxmlformats.org/officeDocument/2006/relationships/slideLayout" Target="../slideLayouts/slideLayout2.xml"/><Relationship Id="rId4" Type="http://schemas.openxmlformats.org/officeDocument/2006/relationships/hyperlink" Target="http://planipolis.iiep.unesco.org/sites/planipolis/files/ressources/ethiopia_concept_note_for_education_sector_covid_19-preparedness_and_response_plan.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researchgate.net/publication/337050045_Education_in_Ethiopia_Past_Present_and_Future_Prospects" TargetMode="External"/><Relationship Id="rId7" Type="http://schemas.openxmlformats.org/officeDocument/2006/relationships/hyperlink" Target="https://www.younglives.org.uk/content/ethiopia" TargetMode="External"/><Relationship Id="rId2" Type="http://schemas.openxmlformats.org/officeDocument/2006/relationships/hyperlink" Target="https://www.researchgate.net/deref/http%3A%2F%2Fdx.doi.org%2F10.2304%2Fciec.2007.8.3.275?_sg%5B0%5D=39KT4MmfxSOvhiz1IxVr-rNGHAbhoVRb2WqXuKu5VVYQJHZagJENuV1dZ_jEV2gRGSqDxijop1OVZ35kqrmuJGn0gg.sCH4IQZPRlXfUbxxjQNLLnkcHm2n-D5lJluNvY5IGlmXKUTx4d6nAH2gSFissOINS40W-n7jmKgr0REI2-FXnA" TargetMode="External"/><Relationship Id="rId1" Type="http://schemas.openxmlformats.org/officeDocument/2006/relationships/slideLayout" Target="../slideLayouts/slideLayout2.xml"/><Relationship Id="rId6" Type="http://schemas.openxmlformats.org/officeDocument/2006/relationships/hyperlink" Target="https://www.younglives.org.uk/content/about-us" TargetMode="External"/><Relationship Id="rId5" Type="http://schemas.openxmlformats.org/officeDocument/2006/relationships/hyperlink" Target="https://www.younglives.org.uk/sites/www.younglives.org.uk/files/YL-Ethiopia-PB1.pdf" TargetMode="External"/><Relationship Id="rId4" Type="http://schemas.openxmlformats.org/officeDocument/2006/relationships/hyperlink" Target="https://wenr.wes.org/2018/11/education-in-ethiop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3" descr="Worn concrete wall texture background with paint partly faded  in blackwhite">
            <a:extLst>
              <a:ext uri="{FF2B5EF4-FFF2-40B4-BE49-F238E27FC236}">
                <a16:creationId xmlns:a16="http://schemas.microsoft.com/office/drawing/2014/main" id="{A7D622A8-0CF4-4AC2-9040-7812A7DE90C6}"/>
              </a:ext>
            </a:extLst>
          </p:cNvPr>
          <p:cNvPicPr>
            <a:picLocks noChangeAspect="1"/>
          </p:cNvPicPr>
          <p:nvPr/>
        </p:nvPicPr>
        <p:blipFill rotWithShape="1">
          <a:blip r:embed="rId4"/>
          <a:srcRect t="9205" r="9091" b="14186"/>
          <a:stretch/>
        </p:blipFill>
        <p:spPr>
          <a:xfrm>
            <a:off x="20" y="10"/>
            <a:ext cx="12191980" cy="6857990"/>
          </a:xfrm>
          <a:prstGeom prst="rect">
            <a:avLst/>
          </a:prstGeom>
        </p:spPr>
      </p:pic>
      <p:sp>
        <p:nvSpPr>
          <p:cNvPr id="17" name="Rectangle 1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2">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5795212-52E1-4F46-A583-A20B77469BE3}"/>
              </a:ext>
            </a:extLst>
          </p:cNvPr>
          <p:cNvSpPr>
            <a:spLocks noGrp="1"/>
          </p:cNvSpPr>
          <p:nvPr>
            <p:ph type="ctrTitle"/>
          </p:nvPr>
        </p:nvSpPr>
        <p:spPr>
          <a:xfrm>
            <a:off x="685801" y="1524001"/>
            <a:ext cx="3208866" cy="3478384"/>
          </a:xfrm>
        </p:spPr>
        <p:txBody>
          <a:bodyPr>
            <a:normAutofit/>
          </a:bodyPr>
          <a:lstStyle/>
          <a:p>
            <a:r>
              <a:rPr lang="en-GB" sz="3200">
                <a:solidFill>
                  <a:srgbClr val="FFFFFF"/>
                </a:solidFill>
              </a:rPr>
              <a:t>Education provisions in Ethiopia</a:t>
            </a:r>
          </a:p>
        </p:txBody>
      </p:sp>
      <p:sp>
        <p:nvSpPr>
          <p:cNvPr id="3" name="Subtitle 2">
            <a:extLst>
              <a:ext uri="{FF2B5EF4-FFF2-40B4-BE49-F238E27FC236}">
                <a16:creationId xmlns:a16="http://schemas.microsoft.com/office/drawing/2014/main" id="{FA750D55-8EE9-C042-A674-8A85CDA08F1A}"/>
              </a:ext>
            </a:extLst>
          </p:cNvPr>
          <p:cNvSpPr>
            <a:spLocks noGrp="1"/>
          </p:cNvSpPr>
          <p:nvPr>
            <p:ph type="subTitle" idx="1"/>
          </p:nvPr>
        </p:nvSpPr>
        <p:spPr>
          <a:xfrm>
            <a:off x="685801" y="5145513"/>
            <a:ext cx="3208866" cy="738820"/>
          </a:xfrm>
        </p:spPr>
        <p:txBody>
          <a:bodyPr>
            <a:normAutofit/>
          </a:bodyPr>
          <a:lstStyle/>
          <a:p>
            <a:r>
              <a:rPr lang="en-GB">
                <a:solidFill>
                  <a:srgbClr val="FFFFFF">
                    <a:alpha val="75000"/>
                  </a:srgbClr>
                </a:solidFill>
              </a:rPr>
              <a:t>Shannon cox</a:t>
            </a:r>
          </a:p>
        </p:txBody>
      </p:sp>
      <p:pic>
        <p:nvPicPr>
          <p:cNvPr id="6" name="Picture 5" descr="A picture containing text&#10;&#10;Description automatically generated">
            <a:extLst>
              <a:ext uri="{FF2B5EF4-FFF2-40B4-BE49-F238E27FC236}">
                <a16:creationId xmlns:a16="http://schemas.microsoft.com/office/drawing/2014/main" id="{9AB8476A-404C-074B-8358-9CFEF26762D2}"/>
              </a:ext>
            </a:extLst>
          </p:cNvPr>
          <p:cNvPicPr>
            <a:picLocks noChangeAspect="1"/>
          </p:cNvPicPr>
          <p:nvPr/>
        </p:nvPicPr>
        <p:blipFill>
          <a:blip r:embed="rId5"/>
          <a:stretch>
            <a:fillRect/>
          </a:stretch>
        </p:blipFill>
        <p:spPr>
          <a:xfrm>
            <a:off x="4387935" y="2323393"/>
            <a:ext cx="7493000" cy="1879600"/>
          </a:xfrm>
          <a:prstGeom prst="rect">
            <a:avLst/>
          </a:prstGeom>
        </p:spPr>
      </p:pic>
      <p:sp>
        <p:nvSpPr>
          <p:cNvPr id="7" name="TextBox 6">
            <a:extLst>
              <a:ext uri="{FF2B5EF4-FFF2-40B4-BE49-F238E27FC236}">
                <a16:creationId xmlns:a16="http://schemas.microsoft.com/office/drawing/2014/main" id="{5C581898-69F6-3F40-9749-F04C862AAB78}"/>
              </a:ext>
            </a:extLst>
          </p:cNvPr>
          <p:cNvSpPr txBox="1"/>
          <p:nvPr/>
        </p:nvSpPr>
        <p:spPr>
          <a:xfrm>
            <a:off x="7137070" y="4202993"/>
            <a:ext cx="1567543" cy="369332"/>
          </a:xfrm>
          <a:prstGeom prst="rect">
            <a:avLst/>
          </a:prstGeom>
          <a:noFill/>
        </p:spPr>
        <p:txBody>
          <a:bodyPr wrap="square" rtlCol="0">
            <a:spAutoFit/>
          </a:bodyPr>
          <a:lstStyle/>
          <a:p>
            <a:r>
              <a:rPr lang="en-GB"/>
              <a:t>(Trines, 2018)</a:t>
            </a:r>
          </a:p>
        </p:txBody>
      </p:sp>
      <p:pic>
        <p:nvPicPr>
          <p:cNvPr id="4" name="Audio Recording 22 Mar 2021 at 5:32:23 pm" descr="Audio Recording 22 Mar 2021 at 5:32:23 pm">
            <a:hlinkClick r:id="" action="ppaction://media"/>
            <a:extLst>
              <a:ext uri="{FF2B5EF4-FFF2-40B4-BE49-F238E27FC236}">
                <a16:creationId xmlns:a16="http://schemas.microsoft.com/office/drawing/2014/main" id="{36679BFE-D894-8D43-9D86-144499588F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962056" y="5579533"/>
            <a:ext cx="812800" cy="812800"/>
          </a:xfrm>
          <a:prstGeom prst="rect">
            <a:avLst/>
          </a:prstGeom>
        </p:spPr>
      </p:pic>
    </p:spTree>
    <p:extLst>
      <p:ext uri="{BB962C8B-B14F-4D97-AF65-F5344CB8AC3E}">
        <p14:creationId xmlns:p14="http://schemas.microsoft.com/office/powerpoint/2010/main" val="2079002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88000">
              <a:schemeClr val="bg1">
                <a:shade val="94000"/>
                <a:satMod val="110000"/>
                <a:lumMod val="88000"/>
              </a:schemeClr>
            </a:gs>
          </a:gsLst>
          <a:lin ang="5400000" scaled="0"/>
        </a:gra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0B321-9236-5F48-B6F0-A9593FAEFAAC}"/>
              </a:ext>
            </a:extLst>
          </p:cNvPr>
          <p:cNvSpPr>
            <a:spLocks noGrp="1"/>
          </p:cNvSpPr>
          <p:nvPr>
            <p:ph type="title"/>
          </p:nvPr>
        </p:nvSpPr>
        <p:spPr>
          <a:xfrm>
            <a:off x="446533" y="1419992"/>
            <a:ext cx="3224955" cy="3703320"/>
          </a:xfrm>
        </p:spPr>
        <p:txBody>
          <a:bodyPr vert="horz" lIns="91440" tIns="45720" rIns="91440" bIns="45720" rtlCol="0" anchor="ctr">
            <a:normAutofit/>
          </a:bodyPr>
          <a:lstStyle/>
          <a:p>
            <a:r>
              <a:rPr lang="en-US" sz="3200" b="0" kern="1200" cap="all">
                <a:solidFill>
                  <a:schemeClr val="tx1">
                    <a:lumMod val="75000"/>
                    <a:lumOff val="25000"/>
                  </a:schemeClr>
                </a:solidFill>
                <a:latin typeface="+mj-lt"/>
                <a:ea typeface="+mj-ea"/>
                <a:cs typeface="+mj-cs"/>
              </a:rPr>
              <a:t>Introduction</a:t>
            </a:r>
          </a:p>
        </p:txBody>
      </p:sp>
      <p:sp>
        <p:nvSpPr>
          <p:cNvPr id="18" name="Rectangle 17">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74DE7BBB-0A37-E14B-B789-38CBF86BCCFD}"/>
              </a:ext>
            </a:extLst>
          </p:cNvPr>
          <p:cNvSpPr txBox="1"/>
          <p:nvPr/>
        </p:nvSpPr>
        <p:spPr>
          <a:xfrm>
            <a:off x="4149854" y="1923294"/>
            <a:ext cx="6929437" cy="2308324"/>
          </a:xfrm>
          <a:prstGeom prst="rect">
            <a:avLst/>
          </a:prstGeom>
          <a:noFill/>
        </p:spPr>
        <p:txBody>
          <a:bodyPr wrap="square" lIns="91440" tIns="45720" rIns="91440" bIns="45720" rtlCol="0" anchor="t">
            <a:spAutoFit/>
          </a:bodyPr>
          <a:lstStyle/>
          <a:p>
            <a:endParaRPr lang="en-GB" dirty="0">
              <a:latin typeface="Calibri" panose="020F0502020204030204" pitchFamily="34" charset="0"/>
              <a:cs typeface="Calibri" panose="020F0502020204030204" pitchFamily="34" charset="0"/>
            </a:endParaRPr>
          </a:p>
          <a:p>
            <a:r>
              <a:rPr lang="en-GB" dirty="0">
                <a:latin typeface="Calibri"/>
                <a:cs typeface="Calibri"/>
              </a:rPr>
              <a:t>The aim of this presentation is to critically examine the educational provisions set in Ethiopia, through an examination of its policies, legislations and actions. It will further explore international response and its impact on Ethiopia's educational policy and whether the presence of NGO's and ties to UNESCO have made a positive change. Recommendations for future educational practice will also be made. </a:t>
            </a:r>
          </a:p>
          <a:p>
            <a:endParaRPr lang="en-GB" dirty="0">
              <a:latin typeface="Calibri"/>
              <a:cs typeface="Calibri"/>
            </a:endParaRPr>
          </a:p>
        </p:txBody>
      </p:sp>
      <p:pic>
        <p:nvPicPr>
          <p:cNvPr id="4" name="Audio Recording 22 Mar 2021 at 5:33:23 pm" descr="Audio Recording 22 Mar 2021 at 5:33:23 pm">
            <a:hlinkClick r:id="" action="ppaction://media"/>
            <a:extLst>
              <a:ext uri="{FF2B5EF4-FFF2-40B4-BE49-F238E27FC236}">
                <a16:creationId xmlns:a16="http://schemas.microsoft.com/office/drawing/2014/main" id="{6E983201-16B5-3145-9242-EB6BE68ED83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87407" y="4890384"/>
            <a:ext cx="812800" cy="812800"/>
          </a:xfrm>
          <a:prstGeom prst="rect">
            <a:avLst/>
          </a:prstGeom>
        </p:spPr>
      </p:pic>
    </p:spTree>
    <p:extLst>
      <p:ext uri="{BB962C8B-B14F-4D97-AF65-F5344CB8AC3E}">
        <p14:creationId xmlns:p14="http://schemas.microsoft.com/office/powerpoint/2010/main" val="3116169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5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5"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A50E94D-4F44-2D43-B2FB-2EBD3B76606A}"/>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a:solidFill>
                  <a:srgbClr val="FFFFFF"/>
                </a:solidFill>
              </a:rPr>
              <a:t>Facts and figures</a:t>
            </a:r>
          </a:p>
        </p:txBody>
      </p:sp>
      <p:pic>
        <p:nvPicPr>
          <p:cNvPr id="6" name="Graphic 5" descr="Bar chart">
            <a:extLst>
              <a:ext uri="{FF2B5EF4-FFF2-40B4-BE49-F238E27FC236}">
                <a16:creationId xmlns:a16="http://schemas.microsoft.com/office/drawing/2014/main" id="{C99C4291-44C4-46EB-8B42-75D4F144202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48406" y="618067"/>
            <a:ext cx="5598157" cy="5598157"/>
          </a:xfrm>
          <a:prstGeom prst="rect">
            <a:avLst/>
          </a:prstGeom>
        </p:spPr>
      </p:pic>
      <p:pic>
        <p:nvPicPr>
          <p:cNvPr id="5" name="Audio Recording 22 Mar 2021 at 5:34:06 pm" descr="Audio Recording 22 Mar 2021 at 5:34:06 pm">
            <a:hlinkClick r:id="" action="ppaction://media"/>
            <a:extLst>
              <a:ext uri="{FF2B5EF4-FFF2-40B4-BE49-F238E27FC236}">
                <a16:creationId xmlns:a16="http://schemas.microsoft.com/office/drawing/2014/main" id="{2D03E4F9-A033-6B46-AED1-ECAAE19A07A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4200" y="581158"/>
            <a:ext cx="812800" cy="812800"/>
          </a:xfrm>
          <a:prstGeom prst="rect">
            <a:avLst/>
          </a:prstGeom>
        </p:spPr>
      </p:pic>
    </p:spTree>
    <p:extLst>
      <p:ext uri="{BB962C8B-B14F-4D97-AF65-F5344CB8AC3E}">
        <p14:creationId xmlns:p14="http://schemas.microsoft.com/office/powerpoint/2010/main" val="4290026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9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id="{5409F327-FE5B-45BE-9891-0AC2BB3C7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CEA2409-B68F-42C1-811F-AF72134945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63426179-F318-4F63-8D09-77B498805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85292831-A37E-45F7-8CA8-0223DD3FA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10324C00-B801-4706-ABF7-3B9B31DB0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0075"/>
            <a:ext cx="11262866" cy="18604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Rectangle 4">
            <a:extLst>
              <a:ext uri="{FF2B5EF4-FFF2-40B4-BE49-F238E27FC236}">
                <a16:creationId xmlns:a16="http://schemas.microsoft.com/office/drawing/2014/main" id="{69499568-6119-9D49-84D6-532C21F77C18}"/>
              </a:ext>
            </a:extLst>
          </p:cNvPr>
          <p:cNvSpPr/>
          <p:nvPr/>
        </p:nvSpPr>
        <p:spPr>
          <a:xfrm>
            <a:off x="581193" y="834133"/>
            <a:ext cx="10679642" cy="3378575"/>
          </a:xfrm>
          <a:prstGeom prst="rect">
            <a:avLst/>
          </a:prstGeom>
        </p:spPr>
        <p:txBody>
          <a:bodyPr vert="horz" lIns="91440" tIns="45720" rIns="91440" bIns="45720" rtlCol="0" anchor="ctr">
            <a:normAutofit/>
          </a:bodyPr>
          <a:lstStyle/>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700" dirty="0">
              <a:solidFill>
                <a:schemeClr val="tx1">
                  <a:lumMod val="75000"/>
                  <a:lumOff val="25000"/>
                </a:schemeClr>
              </a:solidFill>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700" dirty="0">
                <a:solidFill>
                  <a:schemeClr val="tx1">
                    <a:lumMod val="75000"/>
                    <a:lumOff val="25000"/>
                  </a:schemeClr>
                </a:solidFill>
              </a:rPr>
              <a:t>Ethiopia is one of the largest countries in Africa, with it being four times larger than the UK. There are over 108 million people living in Africa. (Home Office, 2020)</a:t>
            </a: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700" dirty="0">
                <a:solidFill>
                  <a:schemeClr val="tx1">
                    <a:lumMod val="75000"/>
                    <a:lumOff val="25000"/>
                  </a:schemeClr>
                </a:solidFill>
              </a:rPr>
              <a:t>Ethiopia, is one of the least developed country in Africa. More than 40% of the country are under fifteen years old (Trines, 2018). </a:t>
            </a: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700" dirty="0">
                <a:solidFill>
                  <a:schemeClr val="tx1">
                    <a:lumMod val="75000"/>
                    <a:lumOff val="25000"/>
                  </a:schemeClr>
                </a:solidFill>
              </a:rPr>
              <a:t>Furthermore, there is a lack of comprehensive medical care, social welfare systems, staff and equipment, due to the poor funding in Ethiopia (Home Office, 2020).</a:t>
            </a: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700" dirty="0">
                <a:solidFill>
                  <a:schemeClr val="tx1">
                    <a:lumMod val="75000"/>
                    <a:lumOff val="25000"/>
                  </a:schemeClr>
                </a:solidFill>
              </a:rPr>
              <a:t>With Ethiopia being the 10th largest country in Africa, more than 70% of the entire Ethiopian population is employed within the agriculture division, while there is a higher unemployment rate of 19% of young people in urban areas. However, there are high levels of discrimination towards women and higher again in rural areas. (Home Office, 2020)</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700" dirty="0">
              <a:solidFill>
                <a:schemeClr val="tx1">
                  <a:lumMod val="75000"/>
                  <a:lumOff val="25000"/>
                </a:schemeClr>
              </a:solidFill>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700" dirty="0">
              <a:solidFill>
                <a:schemeClr val="tx1">
                  <a:lumMod val="75000"/>
                  <a:lumOff val="25000"/>
                </a:schemeClr>
              </a:solidFill>
              <a:highlight>
                <a:srgbClr val="FFFF00"/>
              </a:highlight>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700" dirty="0">
              <a:solidFill>
                <a:schemeClr val="tx1">
                  <a:lumMod val="75000"/>
                  <a:lumOff val="25000"/>
                </a:schemeClr>
              </a:solidFill>
            </a:endParaRPr>
          </a:p>
        </p:txBody>
      </p:sp>
      <p:pic>
        <p:nvPicPr>
          <p:cNvPr id="6" name="Audio Recording 22 Mar 2021 at 5:37:07 pm" descr="Audio Recording 22 Mar 2021 at 5:37:07 pm">
            <a:hlinkClick r:id="" action="ppaction://media"/>
            <a:extLst>
              <a:ext uri="{FF2B5EF4-FFF2-40B4-BE49-F238E27FC236}">
                <a16:creationId xmlns:a16="http://schemas.microsoft.com/office/drawing/2014/main" id="{EEBB959B-7B5B-274D-B10D-0E690BF98B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1193" y="5460320"/>
            <a:ext cx="812800" cy="812800"/>
          </a:xfrm>
          <a:prstGeom prst="rect">
            <a:avLst/>
          </a:prstGeom>
        </p:spPr>
      </p:pic>
    </p:spTree>
    <p:extLst>
      <p:ext uri="{BB962C8B-B14F-4D97-AF65-F5344CB8AC3E}">
        <p14:creationId xmlns:p14="http://schemas.microsoft.com/office/powerpoint/2010/main" val="425167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50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6">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8">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10">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12">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7" name="Rectangle 14">
            <a:extLst>
              <a:ext uri="{FF2B5EF4-FFF2-40B4-BE49-F238E27FC236}">
                <a16:creationId xmlns:a16="http://schemas.microsoft.com/office/drawing/2014/main" id="{00BDC88A-176A-4C74-9A93-7C0BC765F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0F81E05-F529-4DFE-AFC8-E3E964F95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1" y="455422"/>
            <a:ext cx="1106164" cy="585973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18">
            <a:extLst>
              <a:ext uri="{FF2B5EF4-FFF2-40B4-BE49-F238E27FC236}">
                <a16:creationId xmlns:a16="http://schemas.microsoft.com/office/drawing/2014/main" id="{7358E157-7D0A-4F9C-8B70-83F2B7AA9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420" y="455421"/>
            <a:ext cx="6248454" cy="585973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E3E7A7F-CD10-A148-B4D1-5F1FC4DED71B}"/>
              </a:ext>
            </a:extLst>
          </p:cNvPr>
          <p:cNvSpPr>
            <a:spLocks noGrp="1"/>
          </p:cNvSpPr>
          <p:nvPr>
            <p:ph type="title"/>
          </p:nvPr>
        </p:nvSpPr>
        <p:spPr>
          <a:xfrm>
            <a:off x="2268547" y="1024820"/>
            <a:ext cx="5279696" cy="4720938"/>
          </a:xfrm>
        </p:spPr>
        <p:txBody>
          <a:bodyPr vert="horz" lIns="91440" tIns="45720" rIns="91440" bIns="45720" rtlCol="0" anchor="ctr">
            <a:normAutofit/>
          </a:bodyPr>
          <a:lstStyle/>
          <a:p>
            <a:r>
              <a:rPr lang="en-US" sz="6000" b="0" kern="1200" cap="all" dirty="0">
                <a:solidFill>
                  <a:srgbClr val="FFFFFF"/>
                </a:solidFill>
                <a:latin typeface="+mj-lt"/>
                <a:ea typeface="+mj-ea"/>
                <a:cs typeface="+mj-cs"/>
              </a:rPr>
              <a:t>Education in Ethiopia</a:t>
            </a:r>
          </a:p>
        </p:txBody>
      </p:sp>
      <p:sp>
        <p:nvSpPr>
          <p:cNvPr id="30" name="Rectangle 20">
            <a:extLst>
              <a:ext uri="{FF2B5EF4-FFF2-40B4-BE49-F238E27FC236}">
                <a16:creationId xmlns:a16="http://schemas.microsoft.com/office/drawing/2014/main" id="{8977A541-1F4E-4C7A-B7E2-4D5926B76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2" y="453643"/>
            <a:ext cx="3615595" cy="5863293"/>
          </a:xfrm>
          <a:prstGeom prst="rect">
            <a:avLst/>
          </a:prstGeom>
          <a:solidFill>
            <a:srgbClr val="6C7781">
              <a:alpha val="80000"/>
            </a:srgbClr>
          </a:solidFill>
          <a:ln>
            <a:noFill/>
          </a:ln>
          <a:effectLst/>
        </p:spPr>
        <p:style>
          <a:lnRef idx="1">
            <a:schemeClr val="accent1"/>
          </a:lnRef>
          <a:fillRef idx="3">
            <a:schemeClr val="accent1"/>
          </a:fillRef>
          <a:effectRef idx="2">
            <a:schemeClr val="accent1"/>
          </a:effectRef>
          <a:fontRef idx="minor">
            <a:schemeClr val="lt1"/>
          </a:fontRef>
        </p:style>
      </p:sp>
      <p:pic>
        <p:nvPicPr>
          <p:cNvPr id="4" name="Audio Recording 22 Mar 2021 at 5:37:22 pm" descr="Audio Recording 22 Mar 2021 at 5:37:22 pm">
            <a:hlinkClick r:id="" action="ppaction://media"/>
            <a:extLst>
              <a:ext uri="{FF2B5EF4-FFF2-40B4-BE49-F238E27FC236}">
                <a16:creationId xmlns:a16="http://schemas.microsoft.com/office/drawing/2014/main" id="{95197685-1006-3943-BCF0-FAB92F8C520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41843" y="5502357"/>
            <a:ext cx="812800" cy="812800"/>
          </a:xfrm>
          <a:prstGeom prst="rect">
            <a:avLst/>
          </a:prstGeom>
        </p:spPr>
      </p:pic>
    </p:spTree>
    <p:extLst>
      <p:ext uri="{BB962C8B-B14F-4D97-AF65-F5344CB8AC3E}">
        <p14:creationId xmlns:p14="http://schemas.microsoft.com/office/powerpoint/2010/main" val="2016116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09F327-FE5B-45BE-9891-0AC2BB3C7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CEA2409-B68F-42C1-811F-AF72134945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3426179-F318-4F63-8D09-77B498805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85292831-A37E-45F7-8CA8-0223DD3FA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10324C00-B801-4706-ABF7-3B9B31DB0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0075"/>
            <a:ext cx="11262866" cy="18604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8" name="Content Placeholder 2">
            <a:extLst>
              <a:ext uri="{FF2B5EF4-FFF2-40B4-BE49-F238E27FC236}">
                <a16:creationId xmlns:a16="http://schemas.microsoft.com/office/drawing/2014/main" id="{CD448074-F96E-40F0-A8A5-E72A82DE990D}"/>
              </a:ext>
            </a:extLst>
          </p:cNvPr>
          <p:cNvGraphicFramePr>
            <a:graphicFrameLocks noGrp="1"/>
          </p:cNvGraphicFramePr>
          <p:nvPr>
            <p:ph idx="1"/>
            <p:extLst>
              <p:ext uri="{D42A27DB-BD31-4B8C-83A1-F6EECF244321}">
                <p14:modId xmlns:p14="http://schemas.microsoft.com/office/powerpoint/2010/main" val="944164250"/>
              </p:ext>
            </p:extLst>
          </p:nvPr>
        </p:nvGraphicFramePr>
        <p:xfrm>
          <a:off x="610002" y="850070"/>
          <a:ext cx="10679642" cy="33785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Recording 22 Mar 2021 at 5:46:44 pm" descr="Audio Recording 22 Mar 2021 at 5:46:44 pm">
            <a:hlinkClick r:id="" action="ppaction://media"/>
            <a:extLst>
              <a:ext uri="{FF2B5EF4-FFF2-40B4-BE49-F238E27FC236}">
                <a16:creationId xmlns:a16="http://schemas.microsoft.com/office/drawing/2014/main" id="{A8D27265-BD4E-7640-9351-1842A678D57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731500" y="5538351"/>
            <a:ext cx="812800" cy="812800"/>
          </a:xfrm>
          <a:prstGeom prst="rect">
            <a:avLst/>
          </a:prstGeom>
        </p:spPr>
      </p:pic>
    </p:spTree>
    <p:extLst>
      <p:ext uri="{BB962C8B-B14F-4D97-AF65-F5344CB8AC3E}">
        <p14:creationId xmlns:p14="http://schemas.microsoft.com/office/powerpoint/2010/main" val="426453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39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3">
            <a:extLst>
              <a:ext uri="{FF2B5EF4-FFF2-40B4-BE49-F238E27FC236}">
                <a16:creationId xmlns:a16="http://schemas.microsoft.com/office/drawing/2014/main" id="{33F43F89-6CF2-4ACF-9558-124B9EDE9B6C}"/>
              </a:ext>
            </a:extLst>
          </p:cNvPr>
          <p:cNvGraphicFramePr>
            <a:graphicFrameLocks noGrp="1"/>
          </p:cNvGraphicFramePr>
          <p:nvPr>
            <p:ph sz="half" idx="2"/>
            <p:extLst>
              <p:ext uri="{D42A27DB-BD31-4B8C-83A1-F6EECF244321}">
                <p14:modId xmlns:p14="http://schemas.microsoft.com/office/powerpoint/2010/main" val="2827629072"/>
              </p:ext>
            </p:extLst>
          </p:nvPr>
        </p:nvGraphicFramePr>
        <p:xfrm>
          <a:off x="6340830" y="2125891"/>
          <a:ext cx="5269977" cy="36344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C7C9CDF3-D7A1-419F-8C97-EFBFF94985A0}"/>
              </a:ext>
            </a:extLst>
          </p:cNvPr>
          <p:cNvSpPr txBox="1"/>
          <p:nvPr/>
        </p:nvSpPr>
        <p:spPr>
          <a:xfrm>
            <a:off x="1779141" y="576037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(Frost &amp; Rolleston, 2013)</a:t>
            </a:r>
            <a:endParaRPr lang="en-US" dirty="0"/>
          </a:p>
        </p:txBody>
      </p:sp>
      <p:pic>
        <p:nvPicPr>
          <p:cNvPr id="9" name="Picture 8" descr="Chart, bar chart&#10;&#10;Description automatically generated">
            <a:extLst>
              <a:ext uri="{FF2B5EF4-FFF2-40B4-BE49-F238E27FC236}">
                <a16:creationId xmlns:a16="http://schemas.microsoft.com/office/drawing/2014/main" id="{6C697094-1BC3-8A4F-A426-A4204BA8695C}"/>
              </a:ext>
            </a:extLst>
          </p:cNvPr>
          <p:cNvPicPr>
            <a:picLocks noChangeAspect="1"/>
          </p:cNvPicPr>
          <p:nvPr/>
        </p:nvPicPr>
        <p:blipFill>
          <a:blip r:embed="rId9"/>
          <a:stretch>
            <a:fillRect/>
          </a:stretch>
        </p:blipFill>
        <p:spPr>
          <a:xfrm>
            <a:off x="474086" y="2516567"/>
            <a:ext cx="5349532" cy="3055917"/>
          </a:xfrm>
          <a:prstGeom prst="rect">
            <a:avLst/>
          </a:prstGeom>
        </p:spPr>
      </p:pic>
      <p:pic>
        <p:nvPicPr>
          <p:cNvPr id="11" name="Audio Recording 22 Mar 2021 at 5:52:06 pm" descr="Audio Recording 22 Mar 2021 at 5:52:06 pm">
            <a:hlinkClick r:id="" action="ppaction://media"/>
            <a:extLst>
              <a:ext uri="{FF2B5EF4-FFF2-40B4-BE49-F238E27FC236}">
                <a16:creationId xmlns:a16="http://schemas.microsoft.com/office/drawing/2014/main" id="{C1CD694F-9FC5-A849-AC7E-6CD925C5721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04407" y="5945043"/>
            <a:ext cx="812800" cy="812800"/>
          </a:xfrm>
          <a:prstGeom prst="rect">
            <a:avLst/>
          </a:prstGeom>
        </p:spPr>
      </p:pic>
    </p:spTree>
    <p:extLst>
      <p:ext uri="{BB962C8B-B14F-4D97-AF65-F5344CB8AC3E}">
        <p14:creationId xmlns:p14="http://schemas.microsoft.com/office/powerpoint/2010/main" val="864988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64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Rectangle&#10;&#10;Description automatically generated with low confidence">
            <a:extLst>
              <a:ext uri="{FF2B5EF4-FFF2-40B4-BE49-F238E27FC236}">
                <a16:creationId xmlns:a16="http://schemas.microsoft.com/office/drawing/2014/main" id="{CA81344E-3D4D-1B4D-ADBA-4C8ABF66AB2D}"/>
              </a:ext>
            </a:extLst>
          </p:cNvPr>
          <p:cNvPicPr>
            <a:picLocks noChangeAspect="1"/>
          </p:cNvPicPr>
          <p:nvPr/>
        </p:nvPicPr>
        <p:blipFill>
          <a:blip r:embed="rId4"/>
          <a:stretch>
            <a:fillRect/>
          </a:stretch>
        </p:blipFill>
        <p:spPr>
          <a:xfrm>
            <a:off x="720636" y="1982157"/>
            <a:ext cx="5476375" cy="3094151"/>
          </a:xfrm>
          <a:prstGeom prst="rect">
            <a:avLst/>
          </a:prstGeom>
        </p:spPr>
      </p:pic>
      <p:sp>
        <p:nvSpPr>
          <p:cNvPr id="14" name="Rectangle 13">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9B97543-F951-6049-9D61-B402745BEDA7}"/>
              </a:ext>
            </a:extLst>
          </p:cNvPr>
          <p:cNvSpPr>
            <a:spLocks noGrp="1"/>
          </p:cNvSpPr>
          <p:nvPr>
            <p:ph idx="1"/>
          </p:nvPr>
        </p:nvSpPr>
        <p:spPr>
          <a:xfrm>
            <a:off x="6873606" y="735292"/>
            <a:ext cx="4597758" cy="5398810"/>
          </a:xfrm>
        </p:spPr>
        <p:txBody>
          <a:bodyPr>
            <a:normAutofit/>
          </a:bodyPr>
          <a:lstStyle/>
          <a:p>
            <a:endParaRPr lang="en-US" dirty="0">
              <a:solidFill>
                <a:schemeClr val="bg1"/>
              </a:solidFill>
              <a:highlight>
                <a:srgbClr val="FFFF00"/>
              </a:highlight>
              <a:ea typeface="+mn-lt"/>
              <a:cs typeface="+mn-lt"/>
            </a:endParaRPr>
          </a:p>
          <a:p>
            <a:endParaRPr lang="en-US" dirty="0">
              <a:solidFill>
                <a:schemeClr val="bg1"/>
              </a:solidFill>
              <a:highlight>
                <a:srgbClr val="FFFF00"/>
              </a:highlight>
              <a:ea typeface="+mn-lt"/>
              <a:cs typeface="+mn-lt"/>
            </a:endParaRPr>
          </a:p>
          <a:p>
            <a:endParaRPr lang="en-US" dirty="0">
              <a:solidFill>
                <a:schemeClr val="bg1"/>
              </a:solidFill>
              <a:highlight>
                <a:srgbClr val="FFFF00"/>
              </a:highlight>
              <a:ea typeface="+mn-lt"/>
              <a:cs typeface="+mn-lt"/>
            </a:endParaRPr>
          </a:p>
          <a:p>
            <a:r>
              <a:rPr lang="en-US" dirty="0">
                <a:solidFill>
                  <a:schemeClr val="tx1"/>
                </a:solidFill>
                <a:ea typeface="+mn-lt"/>
                <a:cs typeface="+mn-lt"/>
              </a:rPr>
              <a:t>The graph shows the observations that were carried out on classes in Ethiopia. Showing when the class was teacher-oriented, child-oriented and off task. Throughout the observation, it was found that most lessons were teacher-oriented, with only 11% of all lessons being child-centered. Better paid teachers were found to have a more child-orientated approach.(Frost &amp; Rolleston, 2013)</a:t>
            </a:r>
          </a:p>
          <a:p>
            <a:pPr marL="0" indent="0">
              <a:buNone/>
            </a:pPr>
            <a:endParaRPr lang="en-US" dirty="0">
              <a:solidFill>
                <a:schemeClr val="bg1"/>
              </a:solidFill>
              <a:highlight>
                <a:srgbClr val="FFFF00"/>
              </a:highlight>
              <a:ea typeface="+mn-lt"/>
              <a:cs typeface="+mn-lt"/>
            </a:endParaRPr>
          </a:p>
          <a:p>
            <a:endParaRPr lang="en-GB" dirty="0">
              <a:solidFill>
                <a:srgbClr val="FFFFFF"/>
              </a:solidFill>
            </a:endParaRPr>
          </a:p>
        </p:txBody>
      </p:sp>
      <p:sp>
        <p:nvSpPr>
          <p:cNvPr id="6" name="TextBox 5">
            <a:extLst>
              <a:ext uri="{FF2B5EF4-FFF2-40B4-BE49-F238E27FC236}">
                <a16:creationId xmlns:a16="http://schemas.microsoft.com/office/drawing/2014/main" id="{F4CD8E36-CA09-404F-A490-10118FD69DA7}"/>
              </a:ext>
            </a:extLst>
          </p:cNvPr>
          <p:cNvSpPr txBox="1"/>
          <p:nvPr/>
        </p:nvSpPr>
        <p:spPr>
          <a:xfrm>
            <a:off x="1974895" y="5076308"/>
            <a:ext cx="3549315" cy="369332"/>
          </a:xfrm>
          <a:prstGeom prst="rect">
            <a:avLst/>
          </a:prstGeom>
          <a:noFill/>
        </p:spPr>
        <p:txBody>
          <a:bodyPr wrap="square" rtlCol="0">
            <a:spAutoFit/>
          </a:bodyPr>
          <a:lstStyle/>
          <a:p>
            <a:r>
              <a:rPr lang="en-GB" dirty="0">
                <a:solidFill>
                  <a:schemeClr val="bg1"/>
                </a:solidFill>
              </a:rPr>
              <a:t>(Frost &amp; Rolleston, 2013)</a:t>
            </a:r>
          </a:p>
        </p:txBody>
      </p:sp>
      <p:pic>
        <p:nvPicPr>
          <p:cNvPr id="7" name="Audio Recording 22 Mar 2021 at 5:53:32 pm" descr="Audio Recording 22 Mar 2021 at 5:53:32 pm">
            <a:hlinkClick r:id="" action="ppaction://media"/>
            <a:extLst>
              <a:ext uri="{FF2B5EF4-FFF2-40B4-BE49-F238E27FC236}">
                <a16:creationId xmlns:a16="http://schemas.microsoft.com/office/drawing/2014/main" id="{679B4975-4067-1A46-8B34-48565919FF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63667" y="5532821"/>
            <a:ext cx="812800" cy="812800"/>
          </a:xfrm>
          <a:prstGeom prst="rect">
            <a:avLst/>
          </a:prstGeom>
        </p:spPr>
      </p:pic>
    </p:spTree>
    <p:extLst>
      <p:ext uri="{BB962C8B-B14F-4D97-AF65-F5344CB8AC3E}">
        <p14:creationId xmlns:p14="http://schemas.microsoft.com/office/powerpoint/2010/main" val="14161159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98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5" name="Rectangle 14">
            <a:extLst>
              <a:ext uri="{FF2B5EF4-FFF2-40B4-BE49-F238E27FC236}">
                <a16:creationId xmlns:a16="http://schemas.microsoft.com/office/drawing/2014/main" id="{39171204-6A50-40E1-B631-84CEDFC93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C973F6-5187-412F-AACC-6E3FF8A6A1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D11AE14F-1B7E-41E6-B579-2F71D1350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EDAD9A9-3698-824E-B1E4-04DFA4F614E0}"/>
              </a:ext>
            </a:extLst>
          </p:cNvPr>
          <p:cNvSpPr>
            <a:spLocks noGrp="1"/>
          </p:cNvSpPr>
          <p:nvPr>
            <p:ph type="title"/>
          </p:nvPr>
        </p:nvSpPr>
        <p:spPr>
          <a:xfrm>
            <a:off x="1893715" y="708498"/>
            <a:ext cx="7574507" cy="3330055"/>
          </a:xfrm>
        </p:spPr>
        <p:txBody>
          <a:bodyPr vert="horz" lIns="91440" tIns="45720" rIns="91440" bIns="45720" rtlCol="0" anchor="ctr">
            <a:normAutofit/>
          </a:bodyPr>
          <a:lstStyle/>
          <a:p>
            <a:r>
              <a:rPr lang="en-US" sz="6000" b="0" kern="1200" cap="all" dirty="0">
                <a:solidFill>
                  <a:srgbClr val="FFFFFF"/>
                </a:solidFill>
                <a:latin typeface="+mj-lt"/>
                <a:ea typeface="+mj-ea"/>
                <a:cs typeface="+mj-cs"/>
              </a:rPr>
              <a:t>Education in light of Covid-19</a:t>
            </a:r>
          </a:p>
        </p:txBody>
      </p:sp>
      <p:sp>
        <p:nvSpPr>
          <p:cNvPr id="21" name="Rectangle 20">
            <a:extLst>
              <a:ext uri="{FF2B5EF4-FFF2-40B4-BE49-F238E27FC236}">
                <a16:creationId xmlns:a16="http://schemas.microsoft.com/office/drawing/2014/main" id="{752BB805-F7B7-4B80-A1C5-385D4DAF7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789" y="4284212"/>
            <a:ext cx="9961115" cy="2072481"/>
          </a:xfrm>
          <a:prstGeom prst="rect">
            <a:avLst/>
          </a:prstGeom>
          <a:solidFill>
            <a:srgbClr val="6C7781">
              <a:alpha val="80000"/>
            </a:srgbClr>
          </a:solidFill>
          <a:ln>
            <a:noFill/>
          </a:ln>
          <a:effectLst/>
        </p:spPr>
        <p:style>
          <a:lnRef idx="1">
            <a:schemeClr val="accent1"/>
          </a:lnRef>
          <a:fillRef idx="3">
            <a:schemeClr val="accent1"/>
          </a:fillRef>
          <a:effectRef idx="2">
            <a:schemeClr val="accent1"/>
          </a:effectRef>
          <a:fontRef idx="minor">
            <a:schemeClr val="lt1"/>
          </a:fontRef>
        </p:style>
      </p:sp>
      <p:pic>
        <p:nvPicPr>
          <p:cNvPr id="4" name="Audio Recording 22 Mar 2021 at 5:54:00 pm" descr="Audio Recording 22 Mar 2021 at 5:54:00 pm">
            <a:hlinkClick r:id="" action="ppaction://media"/>
            <a:extLst>
              <a:ext uri="{FF2B5EF4-FFF2-40B4-BE49-F238E27FC236}">
                <a16:creationId xmlns:a16="http://schemas.microsoft.com/office/drawing/2014/main" id="{B89A92B5-CF44-A444-9584-A4999B9C3C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56310" y="5421757"/>
            <a:ext cx="812800" cy="812800"/>
          </a:xfrm>
          <a:prstGeom prst="rect">
            <a:avLst/>
          </a:prstGeom>
        </p:spPr>
      </p:pic>
    </p:spTree>
    <p:extLst>
      <p:ext uri="{BB962C8B-B14F-4D97-AF65-F5344CB8AC3E}">
        <p14:creationId xmlns:p14="http://schemas.microsoft.com/office/powerpoint/2010/main" val="3913124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9CB44D-56F9-4241-89EE-9D20F0C2FFF3}"/>
              </a:ext>
            </a:extLst>
          </p:cNvPr>
          <p:cNvSpPr>
            <a:spLocks noGrp="1"/>
          </p:cNvSpPr>
          <p:nvPr>
            <p:ph idx="1"/>
          </p:nvPr>
        </p:nvSpPr>
        <p:spPr>
          <a:xfrm>
            <a:off x="581192" y="999067"/>
            <a:ext cx="11029615" cy="4976283"/>
          </a:xfrm>
        </p:spPr>
        <p:txBody>
          <a:bodyPr/>
          <a:lstStyle/>
          <a:p>
            <a:r>
              <a:rPr lang="en-GB" dirty="0"/>
              <a:t>In March 2020, like the rest of the world, schools in Ethiopia closed due to the pandemic, plans were put into place to ensure education was not interrupted. Urban areas in Ethiopia have better access to learning in response to covid-19. In the rural areas of Ethiopia, most families do not have access to devices that will help children distance learn. The lack of devices cause a massive gap in education. </a:t>
            </a:r>
          </a:p>
          <a:p>
            <a:r>
              <a:rPr lang="en-GB" dirty="0"/>
              <a:t>Lessons are provided through the radio and tv, however these lessons are not available for younger children, meaning that they are overlooked in light of the pandemic.</a:t>
            </a:r>
          </a:p>
          <a:p>
            <a:pPr marL="0" indent="0" algn="r">
              <a:buNone/>
            </a:pPr>
            <a:r>
              <a:rPr lang="en-GB" dirty="0"/>
              <a:t>(Hailu, 2020)</a:t>
            </a:r>
          </a:p>
        </p:txBody>
      </p:sp>
      <p:pic>
        <p:nvPicPr>
          <p:cNvPr id="4" name="Audio Recording 22 Mar 2021 at 5:55:03 pm" descr="Audio Recording 22 Mar 2021 at 5:55:03 pm">
            <a:hlinkClick r:id="" action="ppaction://media"/>
            <a:extLst>
              <a:ext uri="{FF2B5EF4-FFF2-40B4-BE49-F238E27FC236}">
                <a16:creationId xmlns:a16="http://schemas.microsoft.com/office/drawing/2014/main" id="{A9DB3BBA-6E59-C747-B976-BBF6177CDEE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98007" y="5858933"/>
            <a:ext cx="812800" cy="812800"/>
          </a:xfrm>
          <a:prstGeom prst="rect">
            <a:avLst/>
          </a:prstGeom>
        </p:spPr>
      </p:pic>
    </p:spTree>
    <p:extLst>
      <p:ext uri="{BB962C8B-B14F-4D97-AF65-F5344CB8AC3E}">
        <p14:creationId xmlns:p14="http://schemas.microsoft.com/office/powerpoint/2010/main" val="2123978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8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5" name="Rectangle 14">
            <a:extLst>
              <a:ext uri="{FF2B5EF4-FFF2-40B4-BE49-F238E27FC236}">
                <a16:creationId xmlns:a16="http://schemas.microsoft.com/office/drawing/2014/main" id="{00BDC88A-176A-4C74-9A93-7C0BC765F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0F81E05-F529-4DFE-AFC8-E3E964F95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1" y="455422"/>
            <a:ext cx="1106164" cy="585973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7358E157-7D0A-4F9C-8B70-83F2B7AA9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420" y="455421"/>
            <a:ext cx="6248454" cy="585973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D92B89E-1B4C-2D4F-BF08-DCC1AC6321C8}"/>
              </a:ext>
            </a:extLst>
          </p:cNvPr>
          <p:cNvSpPr>
            <a:spLocks noGrp="1"/>
          </p:cNvSpPr>
          <p:nvPr>
            <p:ph type="title"/>
          </p:nvPr>
        </p:nvSpPr>
        <p:spPr>
          <a:xfrm>
            <a:off x="2268546" y="1024820"/>
            <a:ext cx="5503853" cy="4720938"/>
          </a:xfrm>
        </p:spPr>
        <p:txBody>
          <a:bodyPr vert="horz" lIns="91440" tIns="45720" rIns="91440" bIns="45720" rtlCol="0" anchor="ctr">
            <a:normAutofit/>
          </a:bodyPr>
          <a:lstStyle/>
          <a:p>
            <a:r>
              <a:rPr lang="en-US" sz="6000" b="0" kern="1200" cap="all" dirty="0">
                <a:solidFill>
                  <a:srgbClr val="FFFFFF"/>
                </a:solidFill>
                <a:latin typeface="+mj-lt"/>
                <a:ea typeface="+mj-ea"/>
                <a:cs typeface="+mj-cs"/>
              </a:rPr>
              <a:t>Policy, Legislation and frameworks</a:t>
            </a:r>
          </a:p>
        </p:txBody>
      </p:sp>
      <p:sp>
        <p:nvSpPr>
          <p:cNvPr id="21" name="Rectangle 20">
            <a:extLst>
              <a:ext uri="{FF2B5EF4-FFF2-40B4-BE49-F238E27FC236}">
                <a16:creationId xmlns:a16="http://schemas.microsoft.com/office/drawing/2014/main" id="{8977A541-1F4E-4C7A-B7E2-4D5926B76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2" y="453643"/>
            <a:ext cx="3615595" cy="5863293"/>
          </a:xfrm>
          <a:prstGeom prst="rect">
            <a:avLst/>
          </a:prstGeom>
          <a:solidFill>
            <a:srgbClr val="6C7781">
              <a:alpha val="80000"/>
            </a:srgbClr>
          </a:solidFill>
          <a:ln>
            <a:noFill/>
          </a:ln>
          <a:effectLst/>
        </p:spPr>
        <p:style>
          <a:lnRef idx="1">
            <a:schemeClr val="accent1"/>
          </a:lnRef>
          <a:fillRef idx="3">
            <a:schemeClr val="accent1"/>
          </a:fillRef>
          <a:effectRef idx="2">
            <a:schemeClr val="accent1"/>
          </a:effectRef>
          <a:fontRef idx="minor">
            <a:schemeClr val="lt1"/>
          </a:fontRef>
        </p:style>
      </p:sp>
      <p:pic>
        <p:nvPicPr>
          <p:cNvPr id="4" name="Audio Recording 22 Mar 2021 at 5:55:35 pm" descr="Audio Recording 22 Mar 2021 at 5:55:35 pm">
            <a:hlinkClick r:id="" action="ppaction://media"/>
            <a:extLst>
              <a:ext uri="{FF2B5EF4-FFF2-40B4-BE49-F238E27FC236}">
                <a16:creationId xmlns:a16="http://schemas.microsoft.com/office/drawing/2014/main" id="{ED31C97B-121E-984C-B4A2-405A665E01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8353" y="5502357"/>
            <a:ext cx="812800" cy="812800"/>
          </a:xfrm>
          <a:prstGeom prst="rect">
            <a:avLst/>
          </a:prstGeom>
        </p:spPr>
      </p:pic>
    </p:spTree>
    <p:extLst>
      <p:ext uri="{BB962C8B-B14F-4D97-AF65-F5344CB8AC3E}">
        <p14:creationId xmlns:p14="http://schemas.microsoft.com/office/powerpoint/2010/main" val="231736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FF30FA-601B-4F98-878B-D15C26AEA7EA}"/>
              </a:ext>
            </a:extLst>
          </p:cNvPr>
          <p:cNvSpPr txBox="1"/>
          <p:nvPr/>
        </p:nvSpPr>
        <p:spPr>
          <a:xfrm>
            <a:off x="3139786" y="871104"/>
            <a:ext cx="728922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ea typeface="+mn-lt"/>
              <a:cs typeface="+mn-lt"/>
            </a:endParaRPr>
          </a:p>
          <a:p>
            <a:endParaRPr lang="en-US" b="1">
              <a:ea typeface="+mn-lt"/>
              <a:cs typeface="+mn-lt"/>
            </a:endParaRPr>
          </a:p>
          <a:p>
            <a:endParaRPr lang="en-US"/>
          </a:p>
        </p:txBody>
      </p:sp>
      <p:sp>
        <p:nvSpPr>
          <p:cNvPr id="4" name="TextBox 3">
            <a:extLst>
              <a:ext uri="{FF2B5EF4-FFF2-40B4-BE49-F238E27FC236}">
                <a16:creationId xmlns:a16="http://schemas.microsoft.com/office/drawing/2014/main" id="{DA8D9E68-AED8-1F45-B1D7-F549D61B8FD0}"/>
              </a:ext>
            </a:extLst>
          </p:cNvPr>
          <p:cNvSpPr txBox="1"/>
          <p:nvPr/>
        </p:nvSpPr>
        <p:spPr>
          <a:xfrm>
            <a:off x="601579" y="1951672"/>
            <a:ext cx="10792326" cy="3693319"/>
          </a:xfrm>
          <a:prstGeom prst="rect">
            <a:avLst/>
          </a:prstGeom>
          <a:noFill/>
        </p:spPr>
        <p:txBody>
          <a:bodyPr wrap="square" rtlCol="0">
            <a:spAutoFit/>
          </a:bodyPr>
          <a:lstStyle/>
          <a:p>
            <a:r>
              <a:rPr lang="en-GB" dirty="0">
                <a:ea typeface="+mn-lt"/>
                <a:cs typeface="+mn-lt"/>
              </a:rPr>
              <a:t>Education Sector Development Plan (ESDP IV): </a:t>
            </a:r>
          </a:p>
          <a:p>
            <a:endParaRPr lang="en-GB" dirty="0">
              <a:ea typeface="+mn-lt"/>
              <a:cs typeface="+mn-lt"/>
            </a:endParaRPr>
          </a:p>
          <a:p>
            <a:pPr marL="285750" indent="-285750">
              <a:buFont typeface="Wingdings" pitchFamily="2" charset="2"/>
              <a:buChar char="q"/>
            </a:pPr>
            <a:r>
              <a:rPr lang="en-GB" dirty="0">
                <a:ea typeface="+mn-lt"/>
                <a:cs typeface="+mn-lt"/>
              </a:rPr>
              <a:t>The goal was to achieve the millennium development goals </a:t>
            </a:r>
          </a:p>
          <a:p>
            <a:pPr marL="285750" indent="-285750">
              <a:buFont typeface="Wingdings" pitchFamily="2" charset="2"/>
              <a:buChar char="q"/>
            </a:pPr>
            <a:r>
              <a:rPr lang="en-GB" dirty="0">
                <a:ea typeface="+mn-lt"/>
                <a:cs typeface="+mn-lt"/>
              </a:rPr>
              <a:t>Supply qualified trained work force with quantity and quality through all levels.</a:t>
            </a:r>
          </a:p>
          <a:p>
            <a:pPr marL="285750" indent="-285750">
              <a:buFont typeface="Wingdings" pitchFamily="2" charset="2"/>
              <a:buChar char="q"/>
            </a:pPr>
            <a:r>
              <a:rPr lang="en-GB" dirty="0">
                <a:ea typeface="+mn-lt"/>
                <a:cs typeface="+mn-lt"/>
              </a:rPr>
              <a:t>Specific objectives include:</a:t>
            </a:r>
          </a:p>
          <a:p>
            <a:pPr marL="285750" indent="-285750">
              <a:buFont typeface="Wingdings" pitchFamily="2" charset="2"/>
              <a:buChar char="Ø"/>
            </a:pPr>
            <a:r>
              <a:rPr lang="en-GB" dirty="0">
                <a:ea typeface="+mn-lt"/>
                <a:cs typeface="+mn-lt"/>
              </a:rPr>
              <a:t>Increase access to training and education</a:t>
            </a:r>
          </a:p>
          <a:p>
            <a:pPr marL="285750" indent="-285750">
              <a:buFont typeface="Wingdings" pitchFamily="2" charset="2"/>
              <a:buChar char="Ø"/>
            </a:pPr>
            <a:r>
              <a:rPr lang="en-GB" dirty="0">
                <a:ea typeface="+mn-lt"/>
                <a:cs typeface="+mn-lt"/>
              </a:rPr>
              <a:t>Ensure equity</a:t>
            </a:r>
          </a:p>
          <a:p>
            <a:pPr marL="285750" indent="-285750">
              <a:buFont typeface="Wingdings" pitchFamily="2" charset="2"/>
              <a:buChar char="Ø"/>
            </a:pPr>
            <a:r>
              <a:rPr lang="en-GB" dirty="0">
                <a:ea typeface="+mn-lt"/>
                <a:cs typeface="+mn-lt"/>
              </a:rPr>
              <a:t>Avoid HIV/AIDS</a:t>
            </a:r>
          </a:p>
          <a:p>
            <a:pPr marL="285750" indent="-285750">
              <a:buFont typeface="Wingdings" pitchFamily="2" charset="2"/>
              <a:buChar char="Ø"/>
            </a:pPr>
            <a:r>
              <a:rPr lang="en-GB" dirty="0">
                <a:ea typeface="+mn-lt"/>
                <a:cs typeface="+mn-lt"/>
              </a:rPr>
              <a:t>Grow participation</a:t>
            </a:r>
          </a:p>
          <a:p>
            <a:r>
              <a:rPr lang="en-GB" dirty="0">
                <a:ea typeface="+mn-lt"/>
                <a:cs typeface="+mn-lt"/>
              </a:rPr>
              <a:t>By the year 2025 the country should be a middle income economy, the objectives are essential in helping this goal.</a:t>
            </a:r>
          </a:p>
          <a:p>
            <a:endParaRPr lang="en-GB" dirty="0">
              <a:ea typeface="+mn-lt"/>
              <a:cs typeface="+mn-lt"/>
            </a:endParaRPr>
          </a:p>
          <a:p>
            <a:endParaRPr lang="en-GB" dirty="0">
              <a:ea typeface="+mn-lt"/>
              <a:cs typeface="+mn-lt"/>
            </a:endParaRPr>
          </a:p>
        </p:txBody>
      </p:sp>
      <p:sp>
        <p:nvSpPr>
          <p:cNvPr id="6" name="TextBox 5">
            <a:extLst>
              <a:ext uri="{FF2B5EF4-FFF2-40B4-BE49-F238E27FC236}">
                <a16:creationId xmlns:a16="http://schemas.microsoft.com/office/drawing/2014/main" id="{1AFB3B60-A5E9-F141-90A1-95BEA2326AF1}"/>
              </a:ext>
            </a:extLst>
          </p:cNvPr>
          <p:cNvSpPr txBox="1"/>
          <p:nvPr/>
        </p:nvSpPr>
        <p:spPr>
          <a:xfrm>
            <a:off x="8804839" y="5802230"/>
            <a:ext cx="3022943" cy="369332"/>
          </a:xfrm>
          <a:prstGeom prst="rect">
            <a:avLst/>
          </a:prstGeom>
          <a:noFill/>
        </p:spPr>
        <p:txBody>
          <a:bodyPr wrap="none" rtlCol="0">
            <a:spAutoFit/>
          </a:bodyPr>
          <a:lstStyle/>
          <a:p>
            <a:r>
              <a:rPr lang="en-GB" dirty="0"/>
              <a:t>(Ministry of education, 2010)</a:t>
            </a:r>
          </a:p>
        </p:txBody>
      </p:sp>
      <p:pic>
        <p:nvPicPr>
          <p:cNvPr id="7" name="Audio Recording 22 Mar 2021 at 5:58:38 pm" descr="Audio Recording 22 Mar 2021 at 5:58:38 pm">
            <a:hlinkClick r:id="" action="ppaction://media"/>
            <a:extLst>
              <a:ext uri="{FF2B5EF4-FFF2-40B4-BE49-F238E27FC236}">
                <a16:creationId xmlns:a16="http://schemas.microsoft.com/office/drawing/2014/main" id="{FA3F21CC-5B4E-B048-B5A6-EA80817C48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64218" y="5963248"/>
            <a:ext cx="812800" cy="812800"/>
          </a:xfrm>
          <a:prstGeom prst="rect">
            <a:avLst/>
          </a:prstGeom>
        </p:spPr>
      </p:pic>
    </p:spTree>
    <p:extLst>
      <p:ext uri="{BB962C8B-B14F-4D97-AF65-F5344CB8AC3E}">
        <p14:creationId xmlns:p14="http://schemas.microsoft.com/office/powerpoint/2010/main" val="815459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64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9">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11">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13">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3" name="Rectangle 15">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D22FA-C86B-4F55-A3D4-EB70021A4074}"/>
              </a:ext>
            </a:extLst>
          </p:cNvPr>
          <p:cNvSpPr>
            <a:spLocks noGrp="1"/>
          </p:cNvSpPr>
          <p:nvPr>
            <p:ph type="title"/>
          </p:nvPr>
        </p:nvSpPr>
        <p:spPr>
          <a:xfrm>
            <a:off x="581192" y="1507414"/>
            <a:ext cx="5120255" cy="3903332"/>
          </a:xfrm>
        </p:spPr>
        <p:txBody>
          <a:bodyPr vert="horz" lIns="91440" tIns="45720" rIns="91440" bIns="45720" rtlCol="0" anchor="t">
            <a:normAutofit/>
          </a:bodyPr>
          <a:lstStyle/>
          <a:p>
            <a:r>
              <a:rPr lang="en-US" sz="3700" b="0" kern="1200" cap="all" dirty="0">
                <a:solidFill>
                  <a:schemeClr val="tx1">
                    <a:lumMod val="85000"/>
                    <a:lumOff val="15000"/>
                  </a:schemeClr>
                </a:solidFill>
                <a:latin typeface="+mj-lt"/>
                <a:ea typeface="+mj-ea"/>
                <a:cs typeface="+mj-cs"/>
              </a:rPr>
              <a:t>Concept Note for Education Sector COVID 19-Preparedness and Response Plan </a:t>
            </a:r>
            <a:br>
              <a:rPr lang="en-US" sz="3700" b="0" kern="1200" cap="all" dirty="0">
                <a:solidFill>
                  <a:schemeClr val="tx1">
                    <a:lumMod val="85000"/>
                    <a:lumOff val="15000"/>
                  </a:schemeClr>
                </a:solidFill>
                <a:latin typeface="+mj-lt"/>
                <a:ea typeface="+mj-ea"/>
                <a:cs typeface="+mj-cs"/>
              </a:rPr>
            </a:br>
            <a:endParaRPr lang="en-US" sz="3700" b="0" kern="1200" cap="all" dirty="0">
              <a:solidFill>
                <a:schemeClr val="tx1">
                  <a:lumMod val="85000"/>
                  <a:lumOff val="15000"/>
                </a:schemeClr>
              </a:solidFill>
              <a:latin typeface="+mj-lt"/>
              <a:ea typeface="+mj-ea"/>
              <a:cs typeface="+mj-cs"/>
            </a:endParaRPr>
          </a:p>
        </p:txBody>
      </p:sp>
      <p:sp>
        <p:nvSpPr>
          <p:cNvPr id="34" name="Rectangle 17">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19">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BBA45275-FB32-634D-B852-D9F6D62E9E5C}"/>
              </a:ext>
            </a:extLst>
          </p:cNvPr>
          <p:cNvSpPr txBox="1"/>
          <p:nvPr/>
        </p:nvSpPr>
        <p:spPr>
          <a:xfrm>
            <a:off x="6441743" y="1507415"/>
            <a:ext cx="4819091" cy="3903331"/>
          </a:xfrm>
          <a:prstGeom prst="rect">
            <a:avLst/>
          </a:prstGeom>
          <a:ln w="57150">
            <a:noFill/>
          </a:ln>
        </p:spPr>
        <p:txBody>
          <a:bodyPr vert="horz" lIns="91440" tIns="45720" rIns="91440" bIns="45720" rtlCol="0" anchor="t">
            <a:normAutofit/>
          </a:body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100" dirty="0">
                <a:solidFill>
                  <a:schemeClr val="tx1">
                    <a:lumMod val="75000"/>
                    <a:lumOff val="25000"/>
                  </a:schemeClr>
                </a:solidFill>
              </a:rPr>
              <a:t>March 16</a:t>
            </a:r>
            <a:r>
              <a:rPr lang="en-US" sz="1100" baseline="30000" dirty="0">
                <a:solidFill>
                  <a:schemeClr val="tx1">
                    <a:lumMod val="75000"/>
                    <a:lumOff val="25000"/>
                  </a:schemeClr>
                </a:solidFill>
              </a:rPr>
              <a:t>th</a:t>
            </a:r>
            <a:r>
              <a:rPr lang="en-US" sz="1100" dirty="0">
                <a:solidFill>
                  <a:schemeClr val="tx1">
                    <a:lumMod val="75000"/>
                    <a:lumOff val="25000"/>
                  </a:schemeClr>
                </a:solidFill>
              </a:rPr>
              <a:t>, 2020, all school in Ethiopia were closed. </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100" dirty="0">
                <a:solidFill>
                  <a:schemeClr val="tx1">
                    <a:lumMod val="75000"/>
                    <a:lumOff val="25000"/>
                  </a:schemeClr>
                </a:solidFill>
              </a:rPr>
              <a:t>The main reason for this plan was to follow the interruption of education after the breakout of Covid-19. </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100" dirty="0">
                <a:solidFill>
                  <a:schemeClr val="tx1">
                    <a:lumMod val="75000"/>
                    <a:lumOff val="25000"/>
                  </a:schemeClr>
                </a:solidFill>
              </a:rPr>
              <a:t>The pandemic has an affect on the economy as well as thousands of young students who require support.</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100" dirty="0">
                <a:solidFill>
                  <a:schemeClr val="tx1">
                    <a:lumMod val="75000"/>
                    <a:lumOff val="25000"/>
                  </a:schemeClr>
                </a:solidFill>
              </a:rPr>
              <a:t>The lack of schooling is increasing the risk of dropping out, teen pregnancy, child brides, child </a:t>
            </a:r>
            <a:r>
              <a:rPr lang="en-GB" sz="1100" dirty="0">
                <a:solidFill>
                  <a:schemeClr val="tx1">
                    <a:lumMod val="75000"/>
                    <a:lumOff val="25000"/>
                  </a:schemeClr>
                </a:solidFill>
              </a:rPr>
              <a:t>labour</a:t>
            </a:r>
            <a:r>
              <a:rPr lang="en-US" sz="1100" dirty="0">
                <a:solidFill>
                  <a:schemeClr val="tx1">
                    <a:lumMod val="75000"/>
                    <a:lumOff val="25000"/>
                  </a:schemeClr>
                </a:solidFill>
              </a:rPr>
              <a:t>, physical and sexual abuse.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100" dirty="0">
                <a:solidFill>
                  <a:schemeClr val="tx1">
                    <a:lumMod val="75000"/>
                    <a:lumOff val="25000"/>
                  </a:schemeClr>
                </a:solidFill>
              </a:rPr>
              <a:t>There are several strategies in place within this plan, there are:</a:t>
            </a:r>
          </a:p>
          <a:p>
            <a:pPr defTabSz="457200">
              <a:lnSpc>
                <a:spcPct val="90000"/>
              </a:lnSpc>
              <a:spcBef>
                <a:spcPct val="20000"/>
              </a:spcBef>
              <a:spcAft>
                <a:spcPts val="600"/>
              </a:spcAft>
              <a:buClr>
                <a:schemeClr val="accent1"/>
              </a:buClr>
              <a:buSzPct val="92000"/>
            </a:pPr>
            <a:r>
              <a:rPr lang="en-US" sz="1100" dirty="0">
                <a:solidFill>
                  <a:schemeClr val="tx1">
                    <a:lumMod val="75000"/>
                    <a:lumOff val="25000"/>
                  </a:schemeClr>
                </a:solidFill>
              </a:rPr>
              <a:t>Spreading awareness</a:t>
            </a:r>
          </a:p>
          <a:p>
            <a:pPr defTabSz="457200">
              <a:lnSpc>
                <a:spcPct val="90000"/>
              </a:lnSpc>
              <a:spcBef>
                <a:spcPct val="20000"/>
              </a:spcBef>
              <a:spcAft>
                <a:spcPts val="600"/>
              </a:spcAft>
              <a:buClr>
                <a:schemeClr val="accent1"/>
              </a:buClr>
              <a:buSzPct val="92000"/>
            </a:pPr>
            <a:r>
              <a:rPr lang="en-US" sz="1100" dirty="0">
                <a:solidFill>
                  <a:schemeClr val="tx1">
                    <a:lumMod val="75000"/>
                    <a:lumOff val="25000"/>
                  </a:schemeClr>
                </a:solidFill>
              </a:rPr>
              <a:t>Teaching hygienic practices</a:t>
            </a:r>
          </a:p>
          <a:p>
            <a:pPr defTabSz="457200">
              <a:lnSpc>
                <a:spcPct val="90000"/>
              </a:lnSpc>
              <a:spcBef>
                <a:spcPct val="20000"/>
              </a:spcBef>
              <a:spcAft>
                <a:spcPts val="600"/>
              </a:spcAft>
              <a:buClr>
                <a:schemeClr val="accent1"/>
              </a:buClr>
              <a:buSzPct val="92000"/>
            </a:pPr>
            <a:r>
              <a:rPr lang="en-US" sz="1100" dirty="0">
                <a:solidFill>
                  <a:schemeClr val="tx1">
                    <a:lumMod val="75000"/>
                    <a:lumOff val="25000"/>
                  </a:schemeClr>
                </a:solidFill>
              </a:rPr>
              <a:t>Set out e-learning for secondary students</a:t>
            </a:r>
          </a:p>
          <a:p>
            <a:pPr defTabSz="457200">
              <a:lnSpc>
                <a:spcPct val="90000"/>
              </a:lnSpc>
              <a:spcBef>
                <a:spcPct val="20000"/>
              </a:spcBef>
              <a:spcAft>
                <a:spcPts val="600"/>
              </a:spcAft>
              <a:buClr>
                <a:schemeClr val="accent1"/>
              </a:buClr>
              <a:buSzPct val="92000"/>
            </a:pPr>
            <a:r>
              <a:rPr lang="en-US" sz="1100" dirty="0">
                <a:solidFill>
                  <a:schemeClr val="tx1">
                    <a:lumMod val="75000"/>
                    <a:lumOff val="25000"/>
                  </a:schemeClr>
                </a:solidFill>
              </a:rPr>
              <a:t>Radio and tv learning for younger students</a:t>
            </a:r>
          </a:p>
          <a:p>
            <a:pPr defTabSz="457200">
              <a:lnSpc>
                <a:spcPct val="90000"/>
              </a:lnSpc>
              <a:spcBef>
                <a:spcPct val="20000"/>
              </a:spcBef>
              <a:spcAft>
                <a:spcPts val="600"/>
              </a:spcAft>
              <a:buClr>
                <a:schemeClr val="accent1"/>
              </a:buClr>
              <a:buSzPct val="92000"/>
            </a:pPr>
            <a:r>
              <a:rPr lang="en-US" sz="1100" dirty="0">
                <a:solidFill>
                  <a:schemeClr val="tx1">
                    <a:lumMod val="75000"/>
                    <a:lumOff val="25000"/>
                  </a:schemeClr>
                </a:solidFill>
              </a:rPr>
              <a:t>School feeding for vulnerable children</a:t>
            </a:r>
          </a:p>
          <a:p>
            <a:pPr defTabSz="457200">
              <a:lnSpc>
                <a:spcPct val="90000"/>
              </a:lnSpc>
              <a:spcBef>
                <a:spcPct val="20000"/>
              </a:spcBef>
              <a:spcAft>
                <a:spcPts val="600"/>
              </a:spcAft>
              <a:buClr>
                <a:schemeClr val="accent1"/>
              </a:buClr>
              <a:buSzPct val="92000"/>
            </a:pPr>
            <a:r>
              <a:rPr lang="en-US" sz="1100" dirty="0">
                <a:solidFill>
                  <a:schemeClr val="tx1">
                    <a:lumMod val="75000"/>
                    <a:lumOff val="25000"/>
                  </a:schemeClr>
                </a:solidFill>
              </a:rPr>
              <a:t>Support groups</a:t>
            </a:r>
          </a:p>
          <a:p>
            <a:pPr algn="r" defTabSz="457200">
              <a:lnSpc>
                <a:spcPct val="90000"/>
              </a:lnSpc>
              <a:spcBef>
                <a:spcPct val="20000"/>
              </a:spcBef>
              <a:spcAft>
                <a:spcPts val="600"/>
              </a:spcAft>
              <a:buClr>
                <a:schemeClr val="accent1"/>
              </a:buClr>
              <a:buSzPct val="92000"/>
            </a:pPr>
            <a:r>
              <a:rPr lang="en-US" sz="1100" dirty="0">
                <a:solidFill>
                  <a:schemeClr val="tx1">
                    <a:lumMod val="75000"/>
                    <a:lumOff val="25000"/>
                  </a:schemeClr>
                </a:solidFill>
              </a:rPr>
              <a:t>(Ministry of Education, 2020)</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dirty="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dirty="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dirty="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dirty="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dirty="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dirty="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dirty="0">
              <a:solidFill>
                <a:schemeClr val="tx1">
                  <a:lumMod val="75000"/>
                  <a:lumOff val="25000"/>
                </a:schemeClr>
              </a:solidFill>
            </a:endParaRPr>
          </a:p>
        </p:txBody>
      </p:sp>
      <p:sp>
        <p:nvSpPr>
          <p:cNvPr id="36" name="Rectangle 21">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pic>
        <p:nvPicPr>
          <p:cNvPr id="6" name="Audio Recording 22 Mar 2021 at 6:12:08 pm" descr="Audio Recording 22 Mar 2021 at 6:12:08 pm">
            <a:hlinkClick r:id="" action="ppaction://media"/>
            <a:extLst>
              <a:ext uri="{FF2B5EF4-FFF2-40B4-BE49-F238E27FC236}">
                <a16:creationId xmlns:a16="http://schemas.microsoft.com/office/drawing/2014/main" id="{E4C0DB19-9577-EA4F-A4A4-BDCDA3B08A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1192" y="5806856"/>
            <a:ext cx="812800" cy="812800"/>
          </a:xfrm>
          <a:prstGeom prst="rect">
            <a:avLst/>
          </a:prstGeom>
        </p:spPr>
      </p:pic>
    </p:spTree>
    <p:extLst>
      <p:ext uri="{BB962C8B-B14F-4D97-AF65-F5344CB8AC3E}">
        <p14:creationId xmlns:p14="http://schemas.microsoft.com/office/powerpoint/2010/main" val="3892736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37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34A39-73E0-4CFB-9B99-92D73AB393B3}"/>
              </a:ext>
            </a:extLst>
          </p:cNvPr>
          <p:cNvSpPr>
            <a:spLocks noGrp="1"/>
          </p:cNvSpPr>
          <p:nvPr>
            <p:ph type="title"/>
          </p:nvPr>
        </p:nvSpPr>
        <p:spPr/>
        <p:txBody>
          <a:bodyPr/>
          <a:lstStyle/>
          <a:p>
            <a:pPr algn="ctr"/>
            <a:r>
              <a:rPr lang="en-GB" dirty="0">
                <a:ea typeface="+mj-lt"/>
                <a:cs typeface="+mj-lt"/>
              </a:rPr>
              <a:t>GEQIP frameworks --  General Education Quality Improvement Programme (GEQIP) </a:t>
            </a:r>
            <a:endParaRPr lang="en-US" dirty="0">
              <a:ea typeface="+mj-lt"/>
              <a:cs typeface="+mj-lt"/>
            </a:endParaRPr>
          </a:p>
          <a:p>
            <a:endParaRPr lang="en-GB" dirty="0">
              <a:highlight>
                <a:srgbClr val="FFFF00"/>
              </a:highlight>
            </a:endParaRPr>
          </a:p>
        </p:txBody>
      </p:sp>
      <p:sp>
        <p:nvSpPr>
          <p:cNvPr id="6" name="TextBox 5">
            <a:extLst>
              <a:ext uri="{FF2B5EF4-FFF2-40B4-BE49-F238E27FC236}">
                <a16:creationId xmlns:a16="http://schemas.microsoft.com/office/drawing/2014/main" id="{B9A25F3C-E69D-B54F-B877-DBF91B59AA91}"/>
              </a:ext>
            </a:extLst>
          </p:cNvPr>
          <p:cNvSpPr txBox="1"/>
          <p:nvPr/>
        </p:nvSpPr>
        <p:spPr>
          <a:xfrm>
            <a:off x="721895" y="1890876"/>
            <a:ext cx="10672344" cy="1754326"/>
          </a:xfrm>
          <a:prstGeom prst="rect">
            <a:avLst/>
          </a:prstGeom>
          <a:noFill/>
        </p:spPr>
        <p:txBody>
          <a:bodyPr wrap="square" rtlCol="0">
            <a:spAutoFit/>
          </a:bodyPr>
          <a:lstStyle/>
          <a:p>
            <a:pPr marL="285750" indent="-285750">
              <a:buFont typeface="Arial" panose="020B0604020202020204" pitchFamily="34" charset="0"/>
              <a:buChar char="•"/>
            </a:pPr>
            <a:r>
              <a:rPr lang="en-GB" dirty="0"/>
              <a:t>The GEQIP Framework is a set of phases that support the government’s education development programme. </a:t>
            </a:r>
          </a:p>
          <a:p>
            <a:r>
              <a:rPr lang="en-GB" dirty="0"/>
              <a:t>The programme was set out to identify six goals that are considered a priority. </a:t>
            </a:r>
          </a:p>
          <a:p>
            <a:r>
              <a:rPr lang="en-GB" dirty="0"/>
              <a:t>This is the programme that came before the ESDP. </a:t>
            </a:r>
          </a:p>
          <a:p>
            <a:pPr algn="ctr"/>
            <a:r>
              <a:rPr lang="en-GB" dirty="0"/>
              <a:t>(International development association, 2017)</a:t>
            </a:r>
          </a:p>
          <a:p>
            <a:endParaRPr lang="en-GB" dirty="0"/>
          </a:p>
        </p:txBody>
      </p:sp>
      <p:sp>
        <p:nvSpPr>
          <p:cNvPr id="8" name="TextBox 7">
            <a:extLst>
              <a:ext uri="{FF2B5EF4-FFF2-40B4-BE49-F238E27FC236}">
                <a16:creationId xmlns:a16="http://schemas.microsoft.com/office/drawing/2014/main" id="{7CAD7617-8B83-904E-A9AA-4D5B44C8B008}"/>
              </a:ext>
            </a:extLst>
          </p:cNvPr>
          <p:cNvSpPr txBox="1"/>
          <p:nvPr/>
        </p:nvSpPr>
        <p:spPr>
          <a:xfrm>
            <a:off x="581192" y="4162926"/>
            <a:ext cx="11029616" cy="1200329"/>
          </a:xfrm>
          <a:prstGeom prst="rect">
            <a:avLst/>
          </a:prstGeom>
          <a:noFill/>
        </p:spPr>
        <p:txBody>
          <a:bodyPr wrap="square" rtlCol="0">
            <a:spAutoFit/>
          </a:bodyPr>
          <a:lstStyle/>
          <a:p>
            <a:r>
              <a:rPr lang="en-GB" dirty="0"/>
              <a:t>The programme was set out to improve the teaching and learning in grades 1-8. It was implemented between 2008 and 2013 and there was around $400 million spent in order to implement the programme and in improving the schooling for those living in Ethiopia.</a:t>
            </a:r>
          </a:p>
          <a:p>
            <a:pPr algn="ctr"/>
            <a:r>
              <a:rPr lang="en-GB" dirty="0"/>
              <a:t>(</a:t>
            </a:r>
            <a:r>
              <a:rPr lang="en-GB" dirty="0" err="1"/>
              <a:t>Hoddinott</a:t>
            </a:r>
            <a:r>
              <a:rPr lang="en-GB" dirty="0"/>
              <a:t>, </a:t>
            </a:r>
            <a:r>
              <a:rPr lang="en-GB" dirty="0" err="1"/>
              <a:t>Lyer</a:t>
            </a:r>
            <a:r>
              <a:rPr lang="en-GB" dirty="0"/>
              <a:t> et al, 2019)</a:t>
            </a:r>
          </a:p>
        </p:txBody>
      </p:sp>
      <p:pic>
        <p:nvPicPr>
          <p:cNvPr id="9" name="Audio Recording 22 Mar 2021 at 6:14:20 pm" descr="Audio Recording 22 Mar 2021 at 6:14:20 pm">
            <a:hlinkClick r:id="" action="ppaction://media"/>
            <a:extLst>
              <a:ext uri="{FF2B5EF4-FFF2-40B4-BE49-F238E27FC236}">
                <a16:creationId xmlns:a16="http://schemas.microsoft.com/office/drawing/2014/main" id="{648A4238-3307-1049-83E3-8B0DAD4B2D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9683" y="5880979"/>
            <a:ext cx="812800" cy="812800"/>
          </a:xfrm>
          <a:prstGeom prst="rect">
            <a:avLst/>
          </a:prstGeom>
        </p:spPr>
      </p:pic>
      <p:pic>
        <p:nvPicPr>
          <p:cNvPr id="11" name="Audio Recording 22 Mar 2021 at 6:15:08 pm" descr="Audio Recording 22 Mar 2021 at 6:15:08 pm">
            <a:hlinkClick r:id="" action="ppaction://media"/>
            <a:extLst>
              <a:ext uri="{FF2B5EF4-FFF2-40B4-BE49-F238E27FC236}">
                <a16:creationId xmlns:a16="http://schemas.microsoft.com/office/drawing/2014/main" id="{EAE58955-36AE-8040-BDED-073E1431CBF1}"/>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606331" y="5880979"/>
            <a:ext cx="812800" cy="812800"/>
          </a:xfrm>
          <a:prstGeom prst="rect">
            <a:avLst/>
          </a:prstGeom>
        </p:spPr>
      </p:pic>
    </p:spTree>
    <p:extLst>
      <p:ext uri="{BB962C8B-B14F-4D97-AF65-F5344CB8AC3E}">
        <p14:creationId xmlns:p14="http://schemas.microsoft.com/office/powerpoint/2010/main" val="334112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816"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4848"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9"/>
                </p:tgtEl>
              </p:cMediaNode>
            </p:audio>
            <p:audio>
              <p:cMediaNode vol="80000">
                <p:cTn id="12"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C7BAE88-236F-5142-8952-4BC93D6DC437}"/>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300" dirty="0">
                <a:solidFill>
                  <a:srgbClr val="FFFFFF"/>
                </a:solidFill>
              </a:rPr>
              <a:t>International support</a:t>
            </a:r>
          </a:p>
        </p:txBody>
      </p:sp>
      <p:pic>
        <p:nvPicPr>
          <p:cNvPr id="6" name="Graphic 5" descr="Earth Globe Europe-Africa">
            <a:extLst>
              <a:ext uri="{FF2B5EF4-FFF2-40B4-BE49-F238E27FC236}">
                <a16:creationId xmlns:a16="http://schemas.microsoft.com/office/drawing/2014/main" id="{29859ED7-EDF1-40E7-8704-F07C78A64BB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48406" y="618067"/>
            <a:ext cx="5598157" cy="5598157"/>
          </a:xfrm>
          <a:prstGeom prst="rect">
            <a:avLst/>
          </a:prstGeom>
        </p:spPr>
      </p:pic>
      <p:pic>
        <p:nvPicPr>
          <p:cNvPr id="4" name="Audio Recording 22 Mar 2021 at 6:15:20 pm" descr="Audio Recording 22 Mar 2021 at 6:15:20 pm">
            <a:hlinkClick r:id="" action="ppaction://media"/>
            <a:extLst>
              <a:ext uri="{FF2B5EF4-FFF2-40B4-BE49-F238E27FC236}">
                <a16:creationId xmlns:a16="http://schemas.microsoft.com/office/drawing/2014/main" id="{DA221D70-8FB4-FD4E-BFDF-E6E06AF628C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4200" y="624283"/>
            <a:ext cx="812800" cy="812800"/>
          </a:xfrm>
          <a:prstGeom prst="rect">
            <a:avLst/>
          </a:prstGeom>
        </p:spPr>
      </p:pic>
    </p:spTree>
    <p:extLst>
      <p:ext uri="{BB962C8B-B14F-4D97-AF65-F5344CB8AC3E}">
        <p14:creationId xmlns:p14="http://schemas.microsoft.com/office/powerpoint/2010/main" val="4159855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86202-A708-7A4C-BF34-CF530C3D7B14}"/>
              </a:ext>
            </a:extLst>
          </p:cNvPr>
          <p:cNvSpPr>
            <a:spLocks noGrp="1"/>
          </p:cNvSpPr>
          <p:nvPr>
            <p:ph type="title"/>
          </p:nvPr>
        </p:nvSpPr>
        <p:spPr/>
        <p:txBody>
          <a:bodyPr/>
          <a:lstStyle/>
          <a:p>
            <a:r>
              <a:rPr lang="en-GB"/>
              <a:t>Young lives</a:t>
            </a:r>
            <a:endParaRPr lang="en-GB" dirty="0"/>
          </a:p>
        </p:txBody>
      </p:sp>
      <p:graphicFrame>
        <p:nvGraphicFramePr>
          <p:cNvPr id="22" name="Content Placeholder 2">
            <a:extLst>
              <a:ext uri="{FF2B5EF4-FFF2-40B4-BE49-F238E27FC236}">
                <a16:creationId xmlns:a16="http://schemas.microsoft.com/office/drawing/2014/main" id="{7907ACF8-68A8-47AB-B214-0D3E99681B36}"/>
              </a:ext>
            </a:extLst>
          </p:cNvPr>
          <p:cNvGraphicFramePr>
            <a:graphicFrameLocks noGrp="1"/>
          </p:cNvGraphicFramePr>
          <p:nvPr>
            <p:ph idx="1"/>
            <p:extLst>
              <p:ext uri="{D42A27DB-BD31-4B8C-83A1-F6EECF244321}">
                <p14:modId xmlns:p14="http://schemas.microsoft.com/office/powerpoint/2010/main" val="326837444"/>
              </p:ext>
            </p:extLst>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Recording 22 Mar 2021 at 6:18:24 pm" descr="Audio Recording 22 Mar 2021 at 6:18:24 pm">
            <a:hlinkClick r:id="" action="ppaction://media"/>
            <a:extLst>
              <a:ext uri="{FF2B5EF4-FFF2-40B4-BE49-F238E27FC236}">
                <a16:creationId xmlns:a16="http://schemas.microsoft.com/office/drawing/2014/main" id="{3BDCFFBC-BB4A-C14B-8E0B-75A8E2D0C34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76621" y="5975350"/>
            <a:ext cx="812800" cy="812800"/>
          </a:xfrm>
          <a:prstGeom prst="rect">
            <a:avLst/>
          </a:prstGeom>
        </p:spPr>
      </p:pic>
    </p:spTree>
    <p:extLst>
      <p:ext uri="{BB962C8B-B14F-4D97-AF65-F5344CB8AC3E}">
        <p14:creationId xmlns:p14="http://schemas.microsoft.com/office/powerpoint/2010/main" val="19746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2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FFF8BA-E008-4068-851C-2CED296AC5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35AEC-13DD-5E4B-8E6F-7CD7500B464C}"/>
              </a:ext>
            </a:extLst>
          </p:cNvPr>
          <p:cNvSpPr>
            <a:spLocks noGrp="1"/>
          </p:cNvSpPr>
          <p:nvPr>
            <p:ph type="title"/>
          </p:nvPr>
        </p:nvSpPr>
        <p:spPr>
          <a:xfrm>
            <a:off x="705745" y="980660"/>
            <a:ext cx="6792657" cy="4878137"/>
          </a:xfrm>
        </p:spPr>
        <p:txBody>
          <a:bodyPr anchor="ctr">
            <a:normAutofit/>
          </a:bodyPr>
          <a:lstStyle/>
          <a:p>
            <a:pPr algn="ctr"/>
            <a:r>
              <a:rPr lang="en-GB" sz="4800">
                <a:solidFill>
                  <a:schemeClr val="tx2"/>
                </a:solidFill>
              </a:rPr>
              <a:t>How has young lives helped?</a:t>
            </a:r>
          </a:p>
        </p:txBody>
      </p:sp>
      <p:sp>
        <p:nvSpPr>
          <p:cNvPr id="10" name="Rectangle 9">
            <a:extLst>
              <a:ext uri="{FF2B5EF4-FFF2-40B4-BE49-F238E27FC236}">
                <a16:creationId xmlns:a16="http://schemas.microsoft.com/office/drawing/2014/main" id="{1A75B5EE-3124-4314-90F7-8D9AFE941D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751211"/>
            <a:ext cx="683056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00129C37-C465-4475-927F-B861932A37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752989"/>
            <a:ext cx="3300984"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FA591B6-DE9F-EF45-92EB-401AC18E3C3C}"/>
              </a:ext>
            </a:extLst>
          </p:cNvPr>
          <p:cNvSpPr>
            <a:spLocks noGrp="1"/>
          </p:cNvSpPr>
          <p:nvPr>
            <p:ph idx="1"/>
          </p:nvPr>
        </p:nvSpPr>
        <p:spPr>
          <a:xfrm>
            <a:off x="8119870" y="1046922"/>
            <a:ext cx="3164356" cy="4811877"/>
          </a:xfrm>
        </p:spPr>
        <p:txBody>
          <a:bodyPr>
            <a:normAutofit/>
          </a:bodyPr>
          <a:lstStyle/>
          <a:p>
            <a:r>
              <a:rPr lang="en-GB" dirty="0"/>
              <a:t>Young lives complete surveys and research based on different aspects of education and general life in different countries, Ethiopia being one of the countries. They have had an impact on policy and promoting equality. </a:t>
            </a:r>
          </a:p>
        </p:txBody>
      </p:sp>
      <p:sp>
        <p:nvSpPr>
          <p:cNvPr id="14" name="Rectangle 13">
            <a:extLst>
              <a:ext uri="{FF2B5EF4-FFF2-40B4-BE49-F238E27FC236}">
                <a16:creationId xmlns:a16="http://schemas.microsoft.com/office/drawing/2014/main" id="{8F92C143-3594-4735-B621-397DDDA5F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5946475"/>
            <a:ext cx="683056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44F560E9-CCDC-4F8F-BA20-41F114098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948253"/>
            <a:ext cx="3300984"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Audio Recording 22 Mar 2021 at 6:19:11 pm" descr="Audio Recording 22 Mar 2021 at 6:19:11 pm">
            <a:hlinkClick r:id="" action="ppaction://media"/>
            <a:extLst>
              <a:ext uri="{FF2B5EF4-FFF2-40B4-BE49-F238E27FC236}">
                <a16:creationId xmlns:a16="http://schemas.microsoft.com/office/drawing/2014/main" id="{3EEC01DB-08C7-2244-928E-0671A55760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484" y="3046460"/>
            <a:ext cx="812800" cy="812800"/>
          </a:xfrm>
          <a:prstGeom prst="rect">
            <a:avLst/>
          </a:prstGeom>
        </p:spPr>
      </p:pic>
    </p:spTree>
    <p:extLst>
      <p:ext uri="{BB962C8B-B14F-4D97-AF65-F5344CB8AC3E}">
        <p14:creationId xmlns:p14="http://schemas.microsoft.com/office/powerpoint/2010/main" val="1767450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1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0"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F6ED52E-8865-BF4A-9214-661D8B10DDAB}"/>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a:solidFill>
                  <a:srgbClr val="FFFFFF"/>
                </a:solidFill>
              </a:rPr>
              <a:t>Case studies</a:t>
            </a:r>
          </a:p>
        </p:txBody>
      </p:sp>
      <p:pic>
        <p:nvPicPr>
          <p:cNvPr id="6" name="Graphic 5" descr="Document">
            <a:extLst>
              <a:ext uri="{FF2B5EF4-FFF2-40B4-BE49-F238E27FC236}">
                <a16:creationId xmlns:a16="http://schemas.microsoft.com/office/drawing/2014/main" id="{039029FB-AD3B-455B-915B-902A334A2DD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48406" y="618067"/>
            <a:ext cx="5598157" cy="5598157"/>
          </a:xfrm>
          <a:prstGeom prst="rect">
            <a:avLst/>
          </a:prstGeom>
        </p:spPr>
      </p:pic>
      <p:pic>
        <p:nvPicPr>
          <p:cNvPr id="12" name="Audio Recording 22 Mar 2021 at 6:19:54 pm" descr="Audio Recording 22 Mar 2021 at 6:19:54 pm">
            <a:hlinkClick r:id="" action="ppaction://media"/>
            <a:extLst>
              <a:ext uri="{FF2B5EF4-FFF2-40B4-BE49-F238E27FC236}">
                <a16:creationId xmlns:a16="http://schemas.microsoft.com/office/drawing/2014/main" id="{06FCD810-5620-6F4E-84F5-0991D7E04C0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46534" y="632716"/>
            <a:ext cx="812800" cy="812800"/>
          </a:xfrm>
          <a:prstGeom prst="rect">
            <a:avLst/>
          </a:prstGeom>
        </p:spPr>
      </p:pic>
    </p:spTree>
    <p:extLst>
      <p:ext uri="{BB962C8B-B14F-4D97-AF65-F5344CB8AC3E}">
        <p14:creationId xmlns:p14="http://schemas.microsoft.com/office/powerpoint/2010/main" val="1983899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FFF8BA-E008-4068-851C-2CED296AC5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9C279-637E-B743-B357-AEAB142540A8}"/>
              </a:ext>
            </a:extLst>
          </p:cNvPr>
          <p:cNvSpPr>
            <a:spLocks noGrp="1"/>
          </p:cNvSpPr>
          <p:nvPr>
            <p:ph type="title"/>
          </p:nvPr>
        </p:nvSpPr>
        <p:spPr>
          <a:xfrm>
            <a:off x="6584733" y="980660"/>
            <a:ext cx="4836121" cy="4878137"/>
          </a:xfrm>
        </p:spPr>
        <p:txBody>
          <a:bodyPr anchor="ctr">
            <a:normAutofit/>
          </a:bodyPr>
          <a:lstStyle/>
          <a:p>
            <a:r>
              <a:rPr lang="en-GB" sz="4800"/>
              <a:t>Tamiru</a:t>
            </a:r>
          </a:p>
        </p:txBody>
      </p:sp>
      <p:sp>
        <p:nvSpPr>
          <p:cNvPr id="10" name="Rectangle 9">
            <a:extLst>
              <a:ext uri="{FF2B5EF4-FFF2-40B4-BE49-F238E27FC236}">
                <a16:creationId xmlns:a16="http://schemas.microsoft.com/office/drawing/2014/main" id="{1A75B5EE-3124-4314-90F7-8D9AFE941D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751211"/>
            <a:ext cx="539496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00129C37-C465-4475-927F-B861932A37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4733" y="752989"/>
            <a:ext cx="4828032"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Content Placeholder 2">
            <a:extLst>
              <a:ext uri="{FF2B5EF4-FFF2-40B4-BE49-F238E27FC236}">
                <a16:creationId xmlns:a16="http://schemas.microsoft.com/office/drawing/2014/main" id="{D02B4983-BBD8-1D4B-9199-F4F29FB529D3}"/>
              </a:ext>
            </a:extLst>
          </p:cNvPr>
          <p:cNvSpPr>
            <a:spLocks noGrp="1"/>
          </p:cNvSpPr>
          <p:nvPr>
            <p:ph idx="1"/>
          </p:nvPr>
        </p:nvSpPr>
        <p:spPr>
          <a:xfrm>
            <a:off x="778166" y="1046922"/>
            <a:ext cx="5069756" cy="4811877"/>
          </a:xfrm>
        </p:spPr>
        <p:txBody>
          <a:bodyPr>
            <a:normAutofit/>
          </a:bodyPr>
          <a:lstStyle/>
          <a:p>
            <a:pPr>
              <a:lnSpc>
                <a:spcPct val="110000"/>
              </a:lnSpc>
            </a:pPr>
            <a:r>
              <a:rPr lang="en-GB" dirty="0"/>
              <a:t>Never attended school but would often pass on his wat through his village. He dreams about education however, being born out of wedlock, his mother abandoned him and his grandmother was unable to afford to raise him so </a:t>
            </a:r>
            <a:r>
              <a:rPr lang="en-GB" dirty="0" err="1"/>
              <a:t>Tamiru</a:t>
            </a:r>
            <a:r>
              <a:rPr lang="en-GB" dirty="0"/>
              <a:t> was sent to work as a farm hand at the age of four. In 2007 he was still working at the farm, working long hours without breaks.</a:t>
            </a:r>
          </a:p>
          <a:p>
            <a:pPr marL="0" indent="0">
              <a:lnSpc>
                <a:spcPct val="110000"/>
              </a:lnSpc>
              <a:buNone/>
            </a:pPr>
            <a:r>
              <a:rPr lang="en-GB" dirty="0"/>
              <a:t>(</a:t>
            </a:r>
            <a:r>
              <a:rPr lang="en-GB" dirty="0" err="1"/>
              <a:t>Szente</a:t>
            </a:r>
            <a:r>
              <a:rPr lang="en-GB" dirty="0"/>
              <a:t>, Hoot &amp; Tadesse, 2007)</a:t>
            </a:r>
          </a:p>
          <a:p>
            <a:pPr>
              <a:lnSpc>
                <a:spcPct val="110000"/>
              </a:lnSpc>
            </a:pPr>
            <a:r>
              <a:rPr lang="en-GB" dirty="0"/>
              <a:t>The case study was found in the Contemporary Issues in Early Childhood journal on research gate.</a:t>
            </a:r>
          </a:p>
          <a:p>
            <a:pPr>
              <a:lnSpc>
                <a:spcPct val="110000"/>
              </a:lnSpc>
            </a:pPr>
            <a:r>
              <a:rPr lang="en-GB" dirty="0"/>
              <a:t>The study signifies the countless lives of children. </a:t>
            </a:r>
            <a:r>
              <a:rPr lang="en-GB" dirty="0" err="1"/>
              <a:t>Tamiru</a:t>
            </a:r>
            <a:r>
              <a:rPr lang="en-GB" dirty="0"/>
              <a:t> was lucky enough to have family, many children do not. </a:t>
            </a:r>
          </a:p>
          <a:p>
            <a:pPr marL="0" indent="0">
              <a:lnSpc>
                <a:spcPct val="110000"/>
              </a:lnSpc>
              <a:buNone/>
            </a:pPr>
            <a:r>
              <a:rPr lang="en-GB" dirty="0"/>
              <a:t>(</a:t>
            </a:r>
            <a:r>
              <a:rPr lang="en-GB" dirty="0" err="1"/>
              <a:t>Szente</a:t>
            </a:r>
            <a:r>
              <a:rPr lang="en-GB" dirty="0"/>
              <a:t>, Hoot &amp; Tadesse, 2007)</a:t>
            </a:r>
          </a:p>
          <a:p>
            <a:pPr>
              <a:lnSpc>
                <a:spcPct val="110000"/>
              </a:lnSpc>
            </a:pPr>
            <a:endParaRPr lang="en-GB" dirty="0"/>
          </a:p>
        </p:txBody>
      </p:sp>
      <p:sp>
        <p:nvSpPr>
          <p:cNvPr id="14" name="Rectangle 13">
            <a:extLst>
              <a:ext uri="{FF2B5EF4-FFF2-40B4-BE49-F238E27FC236}">
                <a16:creationId xmlns:a16="http://schemas.microsoft.com/office/drawing/2014/main" id="{8F92C143-3594-4735-B621-397DDDA5F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5946475"/>
            <a:ext cx="539496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DC1A03D1-169B-4C87-8F26-45E0BAC2B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4733" y="5950032"/>
            <a:ext cx="4828032"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Audio Recording 22 Mar 2021 at 6:21:39 pm" descr="Audio Recording 22 Mar 2021 at 6:21:39 pm">
            <a:hlinkClick r:id="" action="ppaction://media"/>
            <a:extLst>
              <a:ext uri="{FF2B5EF4-FFF2-40B4-BE49-F238E27FC236}">
                <a16:creationId xmlns:a16="http://schemas.microsoft.com/office/drawing/2014/main" id="{EDF9AE00-CCA5-5D4A-A745-B0D71A94B5E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47922" y="4998278"/>
            <a:ext cx="812800" cy="812800"/>
          </a:xfrm>
          <a:prstGeom prst="rect">
            <a:avLst/>
          </a:prstGeom>
        </p:spPr>
      </p:pic>
    </p:spTree>
    <p:extLst>
      <p:ext uri="{BB962C8B-B14F-4D97-AF65-F5344CB8AC3E}">
        <p14:creationId xmlns:p14="http://schemas.microsoft.com/office/powerpoint/2010/main" val="715223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8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1289A0D-5651-6E45-B610-43591959899E}"/>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2500" dirty="0">
                <a:solidFill>
                  <a:srgbClr val="FFFFFF"/>
                </a:solidFill>
              </a:rPr>
              <a:t>Recommendations</a:t>
            </a:r>
          </a:p>
        </p:txBody>
      </p:sp>
      <p:pic>
        <p:nvPicPr>
          <p:cNvPr id="6" name="Graphic 5" descr="Lightbulb">
            <a:extLst>
              <a:ext uri="{FF2B5EF4-FFF2-40B4-BE49-F238E27FC236}">
                <a16:creationId xmlns:a16="http://schemas.microsoft.com/office/drawing/2014/main" id="{4BF534F0-B8CD-4F6F-AF65-0C580D9EECB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348406" y="618067"/>
            <a:ext cx="5598157" cy="5598157"/>
          </a:xfrm>
          <a:prstGeom prst="rect">
            <a:avLst/>
          </a:prstGeom>
        </p:spPr>
      </p:pic>
      <p:pic>
        <p:nvPicPr>
          <p:cNvPr id="4" name="Audio Recording 22 Mar 2021 at 6:22:28 pm" descr="Audio Recording 22 Mar 2021 at 6:22:28 pm">
            <a:hlinkClick r:id="" action="ppaction://media"/>
            <a:extLst>
              <a:ext uri="{FF2B5EF4-FFF2-40B4-BE49-F238E27FC236}">
                <a16:creationId xmlns:a16="http://schemas.microsoft.com/office/drawing/2014/main" id="{873574CE-C49D-0645-A165-612BE1A192E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4200" y="656201"/>
            <a:ext cx="812800" cy="812800"/>
          </a:xfrm>
          <a:prstGeom prst="rect">
            <a:avLst/>
          </a:prstGeom>
        </p:spPr>
      </p:pic>
    </p:spTree>
    <p:extLst>
      <p:ext uri="{BB962C8B-B14F-4D97-AF65-F5344CB8AC3E}">
        <p14:creationId xmlns:p14="http://schemas.microsoft.com/office/powerpoint/2010/main" val="1908213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99FD1-3968-F749-B8E5-AF7FCDCA7F2F}"/>
              </a:ext>
            </a:extLst>
          </p:cNvPr>
          <p:cNvSpPr>
            <a:spLocks noGrp="1"/>
          </p:cNvSpPr>
          <p:nvPr>
            <p:ph type="title"/>
          </p:nvPr>
        </p:nvSpPr>
        <p:spPr/>
        <p:txBody>
          <a:bodyPr/>
          <a:lstStyle/>
          <a:p>
            <a:br>
              <a:rPr lang="en-US" dirty="0"/>
            </a:br>
            <a:endParaRPr lang="en-GB" dirty="0"/>
          </a:p>
        </p:txBody>
      </p:sp>
      <p:graphicFrame>
        <p:nvGraphicFramePr>
          <p:cNvPr id="7" name="Content Placeholder 2">
            <a:extLst>
              <a:ext uri="{FF2B5EF4-FFF2-40B4-BE49-F238E27FC236}">
                <a16:creationId xmlns:a16="http://schemas.microsoft.com/office/drawing/2014/main" id="{DAECD7DF-2FA5-428D-AD7E-9E4B49F23190}"/>
              </a:ext>
            </a:extLst>
          </p:cNvPr>
          <p:cNvGraphicFramePr>
            <a:graphicFrameLocks noGrp="1"/>
          </p:cNvGraphicFramePr>
          <p:nvPr>
            <p:ph idx="1"/>
            <p:extLst>
              <p:ext uri="{D42A27DB-BD31-4B8C-83A1-F6EECF244321}">
                <p14:modId xmlns:p14="http://schemas.microsoft.com/office/powerpoint/2010/main" val="592552277"/>
              </p:ext>
            </p:extLst>
          </p:nvPr>
        </p:nvGraphicFramePr>
        <p:xfrm>
          <a:off x="581192" y="1507067"/>
          <a:ext cx="11029615" cy="48259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Recording 22 Mar 2021 at 6:23:38 pm" descr="Audio Recording 22 Mar 2021 at 6:23:38 pm">
            <a:hlinkClick r:id="" action="ppaction://media"/>
            <a:extLst>
              <a:ext uri="{FF2B5EF4-FFF2-40B4-BE49-F238E27FC236}">
                <a16:creationId xmlns:a16="http://schemas.microsoft.com/office/drawing/2014/main" id="{CC892AA8-4F56-5C4E-90B0-95DA244D2A9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70759" y="524934"/>
            <a:ext cx="812800" cy="812800"/>
          </a:xfrm>
          <a:prstGeom prst="rect">
            <a:avLst/>
          </a:prstGeom>
        </p:spPr>
      </p:pic>
    </p:spTree>
    <p:extLst>
      <p:ext uri="{BB962C8B-B14F-4D97-AF65-F5344CB8AC3E}">
        <p14:creationId xmlns:p14="http://schemas.microsoft.com/office/powerpoint/2010/main" val="1081524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01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0C87995-3E32-2748-9328-1F04B45A7233}"/>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a:solidFill>
                  <a:srgbClr val="FFFFFF"/>
                </a:solidFill>
              </a:rPr>
              <a:t>conclusion</a:t>
            </a:r>
          </a:p>
        </p:txBody>
      </p:sp>
      <p:pic>
        <p:nvPicPr>
          <p:cNvPr id="6" name="Graphic 5" descr="Tick">
            <a:extLst>
              <a:ext uri="{FF2B5EF4-FFF2-40B4-BE49-F238E27FC236}">
                <a16:creationId xmlns:a16="http://schemas.microsoft.com/office/drawing/2014/main" id="{5E1D95EF-357C-4572-A9C8-355C48A56B2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48406" y="618067"/>
            <a:ext cx="5598157" cy="5598157"/>
          </a:xfrm>
          <a:prstGeom prst="rect">
            <a:avLst/>
          </a:prstGeom>
        </p:spPr>
      </p:pic>
      <p:pic>
        <p:nvPicPr>
          <p:cNvPr id="4" name="Audio Recording 22 Mar 2021 at 6:23:54 pm" descr="Audio Recording 22 Mar 2021 at 6:23:54 pm">
            <a:hlinkClick r:id="" action="ppaction://media"/>
            <a:extLst>
              <a:ext uri="{FF2B5EF4-FFF2-40B4-BE49-F238E27FC236}">
                <a16:creationId xmlns:a16="http://schemas.microsoft.com/office/drawing/2014/main" id="{8E28E474-45A9-BF40-9A1E-EA73052356C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45437" y="2856793"/>
            <a:ext cx="812800" cy="812800"/>
          </a:xfrm>
          <a:prstGeom prst="rect">
            <a:avLst/>
          </a:prstGeom>
        </p:spPr>
      </p:pic>
    </p:spTree>
    <p:extLst>
      <p:ext uri="{BB962C8B-B14F-4D97-AF65-F5344CB8AC3E}">
        <p14:creationId xmlns:p14="http://schemas.microsoft.com/office/powerpoint/2010/main" val="337100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873B5F-671B-DB4A-96B2-1BCFB1BB93D6}"/>
              </a:ext>
            </a:extLst>
          </p:cNvPr>
          <p:cNvSpPr>
            <a:spLocks noGrp="1"/>
          </p:cNvSpPr>
          <p:nvPr>
            <p:ph idx="1"/>
          </p:nvPr>
        </p:nvSpPr>
        <p:spPr>
          <a:xfrm>
            <a:off x="581192" y="1457996"/>
            <a:ext cx="11029615" cy="3634486"/>
          </a:xfrm>
        </p:spPr>
        <p:txBody>
          <a:bodyPr/>
          <a:lstStyle/>
          <a:p>
            <a:r>
              <a:rPr lang="en-GB" dirty="0"/>
              <a:t>This presentation has shed light on the overall affects that disadvantaged students face in education, with many areas to education in Ethiopia being discussed, including policies and action plans that are put into place to support education. General facts and figures about Ethiopia have been included and education has been deeply researched, including the main points such as the grades, how improvements have been made and the drop out rates. The covid-19 pandemic has also been researched in regards to Ethiopian education as it is a major barrier to education. NGO’s such as young lives has been included and how it has supported education in Ethiopia, a case study that reflects on the lives of many children in Africa not just Ethiopia and finally, recommendations on how education in Ethiopia can be improved.</a:t>
            </a:r>
          </a:p>
          <a:p>
            <a:r>
              <a:rPr lang="en-GB" dirty="0"/>
              <a:t>For further reading, all references are in the slides below. </a:t>
            </a:r>
          </a:p>
        </p:txBody>
      </p:sp>
      <p:pic>
        <p:nvPicPr>
          <p:cNvPr id="4" name="Audio Recording 22 Mar 2021 at 6:29:49 pm" descr="Audio Recording 22 Mar 2021 at 6:29:49 pm">
            <a:hlinkClick r:id="" action="ppaction://media"/>
            <a:extLst>
              <a:ext uri="{FF2B5EF4-FFF2-40B4-BE49-F238E27FC236}">
                <a16:creationId xmlns:a16="http://schemas.microsoft.com/office/drawing/2014/main" id="{C47EBD66-3A62-1E41-9A08-8E67233442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4792" y="5734269"/>
            <a:ext cx="812800" cy="812800"/>
          </a:xfrm>
          <a:prstGeom prst="rect">
            <a:avLst/>
          </a:prstGeom>
        </p:spPr>
      </p:pic>
      <p:pic>
        <p:nvPicPr>
          <p:cNvPr id="5" name="Audio Recording 22 Mar 2021 at 6:29:56 pm" descr="Audio Recording 22 Mar 2021 at 6:29:56 pm">
            <a:hlinkClick r:id="" action="ppaction://media"/>
            <a:extLst>
              <a:ext uri="{FF2B5EF4-FFF2-40B4-BE49-F238E27FC236}">
                <a16:creationId xmlns:a16="http://schemas.microsoft.com/office/drawing/2014/main" id="{D21DF639-39AE-6F47-9233-7725B8AF8408}"/>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1120324" y="5844628"/>
            <a:ext cx="812800" cy="812800"/>
          </a:xfrm>
          <a:prstGeom prst="rect">
            <a:avLst/>
          </a:prstGeom>
        </p:spPr>
      </p:pic>
    </p:spTree>
    <p:extLst>
      <p:ext uri="{BB962C8B-B14F-4D97-AF65-F5344CB8AC3E}">
        <p14:creationId xmlns:p14="http://schemas.microsoft.com/office/powerpoint/2010/main" val="4256580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736"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98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8A0CE1E-A377-2343-9B5D-D6117EE99558}"/>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a:solidFill>
                  <a:srgbClr val="FFFFFF"/>
                </a:solidFill>
              </a:rPr>
              <a:t>references</a:t>
            </a:r>
          </a:p>
        </p:txBody>
      </p:sp>
      <p:pic>
        <p:nvPicPr>
          <p:cNvPr id="6" name="Graphic 5" descr="Books">
            <a:extLst>
              <a:ext uri="{FF2B5EF4-FFF2-40B4-BE49-F238E27FC236}">
                <a16:creationId xmlns:a16="http://schemas.microsoft.com/office/drawing/2014/main" id="{D1ECBD6A-1E40-40F3-B969-05912AF36C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11405741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316604-3454-1346-BC0C-917D38E04902}"/>
              </a:ext>
            </a:extLst>
          </p:cNvPr>
          <p:cNvSpPr>
            <a:spLocks noGrp="1"/>
          </p:cNvSpPr>
          <p:nvPr>
            <p:ph idx="1"/>
          </p:nvPr>
        </p:nvSpPr>
        <p:spPr>
          <a:xfrm>
            <a:off x="581192" y="740979"/>
            <a:ext cx="11029615" cy="5691352"/>
          </a:xfrm>
        </p:spPr>
        <p:txBody>
          <a:bodyPr/>
          <a:lstStyle/>
          <a:p>
            <a:r>
              <a:rPr lang="en-GB" dirty="0"/>
              <a:t>Boyle, G. (2016). ‘Education System in Ethiopia’ </a:t>
            </a:r>
            <a:r>
              <a:rPr lang="en-GB" i="1" dirty="0"/>
              <a:t>The </a:t>
            </a:r>
            <a:r>
              <a:rPr lang="en-GB" i="1" dirty="0" err="1"/>
              <a:t>Borgen</a:t>
            </a:r>
            <a:r>
              <a:rPr lang="en-GB" i="1" dirty="0"/>
              <a:t> Project, 15 December. </a:t>
            </a:r>
            <a:r>
              <a:rPr lang="en-GB" dirty="0"/>
              <a:t>Available at: </a:t>
            </a:r>
            <a:r>
              <a:rPr lang="en-GB" u="sng" dirty="0">
                <a:hlinkClick r:id="rId2"/>
              </a:rPr>
              <a:t>https://borgenproject.org/education-system-in-ethiopia/</a:t>
            </a:r>
            <a:r>
              <a:rPr lang="en-GB" dirty="0"/>
              <a:t> (Accessed: 4 March 2021)</a:t>
            </a:r>
          </a:p>
          <a:p>
            <a:r>
              <a:rPr lang="en-GB" dirty="0"/>
              <a:t>Frost, M. Rolleston, C. (2013). ‘Improving Education Quality, Equity and Access: A Report on Findings from the Young Lives School Survey (Round 1) in Ethiopia’ </a:t>
            </a:r>
            <a:r>
              <a:rPr lang="en-GB" i="1" dirty="0"/>
              <a:t>Young Lives.</a:t>
            </a:r>
            <a:r>
              <a:rPr lang="en-GB" dirty="0"/>
              <a:t> Available at: </a:t>
            </a:r>
            <a:r>
              <a:rPr lang="en-GB" u="sng" dirty="0">
                <a:hlinkClick r:id="rId3"/>
              </a:rPr>
              <a:t>https://www.younglives.org.uk/sites/www.younglives.org.uk/files/YL-WP96_EthiopiaSchRpt_0.pdf</a:t>
            </a:r>
            <a:r>
              <a:rPr lang="en-GB" dirty="0"/>
              <a:t> (Accessed: 7 March 2021)</a:t>
            </a:r>
          </a:p>
          <a:p>
            <a:r>
              <a:rPr lang="en-GB" dirty="0"/>
              <a:t>Hailu, H.B. (2020). ‘Education response to Covid-19: How can basic education be implemented in Ethiopia?’ </a:t>
            </a:r>
            <a:r>
              <a:rPr lang="en-GB" i="1" dirty="0"/>
              <a:t>UKFIET, </a:t>
            </a:r>
            <a:r>
              <a:rPr lang="en-GB" dirty="0"/>
              <a:t>11 May. Available at: </a:t>
            </a:r>
            <a:r>
              <a:rPr lang="en-GB" u="sng" dirty="0">
                <a:hlinkClick r:id="rId4"/>
              </a:rPr>
              <a:t>https://www.ukfiet.org/2020/education-response-to-covid-19-how-can-basic-education-be-implemented-in-ethiopia/</a:t>
            </a:r>
            <a:r>
              <a:rPr lang="en-GB" dirty="0"/>
              <a:t> (Accessed: 22 March 2021)</a:t>
            </a:r>
          </a:p>
          <a:p>
            <a:r>
              <a:rPr lang="en-GB" dirty="0" err="1"/>
              <a:t>Hoddinott</a:t>
            </a:r>
            <a:r>
              <a:rPr lang="en-GB" dirty="0"/>
              <a:t>, J. </a:t>
            </a:r>
            <a:r>
              <a:rPr lang="en-GB" dirty="0" err="1"/>
              <a:t>Lyer</a:t>
            </a:r>
            <a:r>
              <a:rPr lang="en-GB" dirty="0"/>
              <a:t>, P. </a:t>
            </a:r>
            <a:r>
              <a:rPr lang="en-GB" dirty="0" err="1"/>
              <a:t>Sabates</a:t>
            </a:r>
            <a:r>
              <a:rPr lang="en-GB" dirty="0"/>
              <a:t>, R. </a:t>
            </a:r>
            <a:r>
              <a:rPr lang="en-GB" dirty="0" err="1"/>
              <a:t>Woldehanna</a:t>
            </a:r>
            <a:r>
              <a:rPr lang="en-GB" dirty="0"/>
              <a:t>, T. (2019). ‘Evaluating large-scale education reforms in Ethiopia’ </a:t>
            </a:r>
            <a:r>
              <a:rPr lang="en-GB" i="1" dirty="0"/>
              <a:t>Rise.</a:t>
            </a:r>
            <a:r>
              <a:rPr lang="en-GB" dirty="0"/>
              <a:t> Available at: </a:t>
            </a:r>
            <a:r>
              <a:rPr lang="en-GB" u="sng" dirty="0">
                <a:hlinkClick r:id="rId5"/>
              </a:rPr>
              <a:t>https://riseprogramme.org/sites/default/files/publications/RISE_WP-034_ETH_Large_Scale_Reforms.pdf</a:t>
            </a:r>
            <a:r>
              <a:rPr lang="en-GB" dirty="0"/>
              <a:t> (Accessed: 19 March 2021)</a:t>
            </a:r>
          </a:p>
          <a:p>
            <a:r>
              <a:rPr lang="en-GB" dirty="0"/>
              <a:t>Home Office. (2020). ‘Country Policy and Information Note Ethiopia: Background information, including internal relocation’ Available at: </a:t>
            </a:r>
            <a:r>
              <a:rPr lang="en-GB" u="sng" dirty="0">
                <a:hlinkClick r:id="rId6"/>
              </a:rPr>
              <a:t>https://assets.publishing.service.gov.uk/government/uploads/system/uploads/attachment_data/file/920196/ETH_-_CPIN-__BN_IR_-_V2.0e.pdf</a:t>
            </a:r>
            <a:r>
              <a:rPr lang="en-GB" dirty="0"/>
              <a:t> (Accessed: 5 March 2021)</a:t>
            </a:r>
          </a:p>
          <a:p>
            <a:endParaRPr lang="en-GB" dirty="0"/>
          </a:p>
        </p:txBody>
      </p:sp>
    </p:spTree>
    <p:extLst>
      <p:ext uri="{BB962C8B-B14F-4D97-AF65-F5344CB8AC3E}">
        <p14:creationId xmlns:p14="http://schemas.microsoft.com/office/powerpoint/2010/main" val="25136143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E004FB-0EAF-AE4B-AEFF-3AEEA7A3CCF4}"/>
              </a:ext>
            </a:extLst>
          </p:cNvPr>
          <p:cNvSpPr>
            <a:spLocks noGrp="1"/>
          </p:cNvSpPr>
          <p:nvPr>
            <p:ph idx="1"/>
          </p:nvPr>
        </p:nvSpPr>
        <p:spPr>
          <a:xfrm>
            <a:off x="581192" y="1103586"/>
            <a:ext cx="11029615" cy="4871764"/>
          </a:xfrm>
        </p:spPr>
        <p:txBody>
          <a:bodyPr/>
          <a:lstStyle/>
          <a:p>
            <a:r>
              <a:rPr lang="en-GB" dirty="0"/>
              <a:t>International Development </a:t>
            </a:r>
            <a:r>
              <a:rPr lang="en-GB" dirty="0" err="1"/>
              <a:t>Acceosiation</a:t>
            </a:r>
            <a:r>
              <a:rPr lang="en-GB" dirty="0"/>
              <a:t>. (2017). ‘Ethiopia- General Education Quality Improvement Programme for Equity Programme Appraisal Document’ Available at: </a:t>
            </a:r>
            <a:r>
              <a:rPr lang="en-GB" u="sng" dirty="0">
                <a:hlinkClick r:id="rId2"/>
              </a:rPr>
              <a:t>https://www.gtai.de/resource/blob/42346/3744557768c77f44a846a4ce7a624b90/pro201801225015-data.pdf</a:t>
            </a:r>
            <a:r>
              <a:rPr lang="en-GB" dirty="0"/>
              <a:t> (Accessed: 21 March 2021)</a:t>
            </a:r>
          </a:p>
          <a:p>
            <a:r>
              <a:rPr lang="en-GB" dirty="0"/>
              <a:t>Ministry of Education. (2010). ‘Education Sector Development Program IV ESDP IV (2010/2011‐2014/2015) Program Action Plan /PAP’</a:t>
            </a:r>
            <a:r>
              <a:rPr lang="en-GB" i="1" dirty="0"/>
              <a:t> </a:t>
            </a:r>
            <a:r>
              <a:rPr lang="en-GB" dirty="0"/>
              <a:t>Available at: </a:t>
            </a:r>
            <a:r>
              <a:rPr lang="en-GB" u="sng" dirty="0">
                <a:hlinkClick r:id="rId3"/>
              </a:rPr>
              <a:t>https://phe-ethiopia.org/pdf/ESDP%20IV%20Final%20Working%20Document.pdf</a:t>
            </a:r>
            <a:r>
              <a:rPr lang="en-GB" dirty="0"/>
              <a:t> (Accessed: 7 March 2021)</a:t>
            </a:r>
          </a:p>
          <a:p>
            <a:r>
              <a:rPr lang="en-GB" dirty="0"/>
              <a:t>Ministry of Education. (2020). ‘Concept note for education sector Covid 19-Preparedness and response plan’ Available at: </a:t>
            </a:r>
            <a:r>
              <a:rPr lang="en-GB" u="sng" dirty="0">
                <a:hlinkClick r:id="rId4"/>
              </a:rPr>
              <a:t>http://planipolis.iiep.unesco.org/sites/planipolis/files/ressources/ethiopia_concept_note_for_education_sector_covid_19-preparedness_and_response_plan.pdf</a:t>
            </a:r>
            <a:r>
              <a:rPr lang="en-GB" dirty="0"/>
              <a:t> (Accessed: 22 March 2021)</a:t>
            </a:r>
          </a:p>
          <a:p>
            <a:endParaRPr lang="en-GB" dirty="0"/>
          </a:p>
        </p:txBody>
      </p:sp>
    </p:spTree>
    <p:extLst>
      <p:ext uri="{BB962C8B-B14F-4D97-AF65-F5344CB8AC3E}">
        <p14:creationId xmlns:p14="http://schemas.microsoft.com/office/powerpoint/2010/main" val="29082561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E893C2-B52A-FA4E-8DDA-82B131B50C55}"/>
              </a:ext>
            </a:extLst>
          </p:cNvPr>
          <p:cNvSpPr>
            <a:spLocks noGrp="1"/>
          </p:cNvSpPr>
          <p:nvPr>
            <p:ph idx="1"/>
          </p:nvPr>
        </p:nvSpPr>
        <p:spPr>
          <a:xfrm>
            <a:off x="344710" y="1592318"/>
            <a:ext cx="11029615" cy="4461860"/>
          </a:xfrm>
        </p:spPr>
        <p:txBody>
          <a:bodyPr/>
          <a:lstStyle/>
          <a:p>
            <a:r>
              <a:rPr lang="en-GB" dirty="0" err="1"/>
              <a:t>Szente</a:t>
            </a:r>
            <a:r>
              <a:rPr lang="en-GB" dirty="0"/>
              <a:t>, J. Hoot, J. Tadesse, S. (2007). ‘ Early childhood in Ethiopia: Initiatives in Education’ </a:t>
            </a:r>
            <a:r>
              <a:rPr lang="en-GB" i="1" dirty="0"/>
              <a:t>Contemporary issues in Early Childhood, </a:t>
            </a:r>
            <a:r>
              <a:rPr lang="en-GB" dirty="0"/>
              <a:t>8(3). DOI: </a:t>
            </a:r>
            <a:r>
              <a:rPr lang="en-GB" u="sng" dirty="0">
                <a:hlinkClick r:id="rId2"/>
              </a:rPr>
              <a:t>10.2304/ciec.2007.8.3.275</a:t>
            </a:r>
            <a:endParaRPr lang="en-GB" dirty="0"/>
          </a:p>
          <a:p>
            <a:r>
              <a:rPr lang="es-ES" dirty="0" err="1"/>
              <a:t>Tamiru</a:t>
            </a:r>
            <a:r>
              <a:rPr lang="es-ES" dirty="0"/>
              <a:t>, B.A. </a:t>
            </a:r>
            <a:r>
              <a:rPr lang="es-ES" dirty="0" err="1"/>
              <a:t>Lasser</a:t>
            </a:r>
            <a:r>
              <a:rPr lang="es-ES" dirty="0"/>
              <a:t>, J. (2012). </a:t>
            </a:r>
            <a:r>
              <a:rPr lang="en-GB" dirty="0"/>
              <a:t>‘Education in Ethiopia: Past, Present and Future Prospects’ </a:t>
            </a:r>
            <a:r>
              <a:rPr lang="en-GB" i="1" dirty="0"/>
              <a:t>Research gate. </a:t>
            </a:r>
            <a:r>
              <a:rPr lang="en-GB" dirty="0"/>
              <a:t>Available at: </a:t>
            </a:r>
            <a:r>
              <a:rPr lang="en-GB" u="sng" dirty="0">
                <a:hlinkClick r:id="rId3"/>
              </a:rPr>
              <a:t>https://www.researchgate.net/publication/337050045_Education_in_Ethiopia_Past_Present_and_Future_Prospects</a:t>
            </a:r>
            <a:r>
              <a:rPr lang="en-GB" dirty="0"/>
              <a:t> (Accessed: 6 March 2021)</a:t>
            </a:r>
          </a:p>
          <a:p>
            <a:r>
              <a:rPr lang="en-GB" dirty="0"/>
              <a:t>Trines, S. (2018). ‘Education in Ethiopia’ </a:t>
            </a:r>
            <a:r>
              <a:rPr lang="en-GB" i="1" dirty="0"/>
              <a:t>World Education News + Reviews. </a:t>
            </a:r>
            <a:r>
              <a:rPr lang="en-GB" dirty="0"/>
              <a:t>Available at: </a:t>
            </a:r>
            <a:r>
              <a:rPr lang="en-GB" u="sng" dirty="0">
                <a:hlinkClick r:id="rId4"/>
              </a:rPr>
              <a:t>https://wenr.wes.org/2018/11/education-in-ethiopia</a:t>
            </a:r>
            <a:r>
              <a:rPr lang="en-GB" dirty="0"/>
              <a:t> (Accessed: 4</a:t>
            </a:r>
            <a:r>
              <a:rPr lang="en-GB" baseline="30000" dirty="0"/>
              <a:t> </a:t>
            </a:r>
            <a:r>
              <a:rPr lang="en-GB" dirty="0"/>
              <a:t>March 2021)</a:t>
            </a:r>
          </a:p>
          <a:p>
            <a:r>
              <a:rPr lang="en-GB" dirty="0"/>
              <a:t>Young Lives. (2012). ‘Improving Education Quality, Equity and Access in Ethiopia: Findings from the Young Lives School Component’ Available at: </a:t>
            </a:r>
            <a:r>
              <a:rPr lang="en-GB" u="sng" dirty="0">
                <a:hlinkClick r:id="rId5"/>
              </a:rPr>
              <a:t>https://www.younglives.org.uk/sites/www.younglives.org.uk/files/YL-Ethiopia-PB1.pdf</a:t>
            </a:r>
            <a:r>
              <a:rPr lang="en-GB" dirty="0"/>
              <a:t> (Accessed: 21 March 2021)</a:t>
            </a:r>
          </a:p>
          <a:p>
            <a:r>
              <a:rPr lang="en-GB" dirty="0"/>
              <a:t>Young Lives. (2021). ‘About us’ Available at: </a:t>
            </a:r>
            <a:r>
              <a:rPr lang="en-GB" u="sng" dirty="0">
                <a:hlinkClick r:id="rId6"/>
              </a:rPr>
              <a:t>https://www.younglives.org.uk/content/about-us</a:t>
            </a:r>
            <a:r>
              <a:rPr lang="en-GB" dirty="0"/>
              <a:t> (Accessed: 21 March 2021)</a:t>
            </a:r>
          </a:p>
          <a:p>
            <a:r>
              <a:rPr lang="en-GB" dirty="0"/>
              <a:t>Young Lives. (2021). ‘Our research’ Available at: </a:t>
            </a:r>
            <a:r>
              <a:rPr lang="en-GB" u="sng" dirty="0">
                <a:hlinkClick r:id="rId7"/>
              </a:rPr>
              <a:t>https://www.younglives.org.uk/content/ethiopia</a:t>
            </a:r>
            <a:r>
              <a:rPr lang="en-GB" dirty="0"/>
              <a:t> (Accessed: 21 March 2021)</a:t>
            </a:r>
          </a:p>
          <a:p>
            <a:endParaRPr lang="en-GB" dirty="0"/>
          </a:p>
          <a:p>
            <a:endParaRPr lang="en-GB" dirty="0"/>
          </a:p>
        </p:txBody>
      </p:sp>
    </p:spTree>
    <p:extLst>
      <p:ext uri="{BB962C8B-B14F-4D97-AF65-F5344CB8AC3E}">
        <p14:creationId xmlns:p14="http://schemas.microsoft.com/office/powerpoint/2010/main" val="2720863049"/>
      </p:ext>
    </p:extLst>
  </p:cSld>
  <p:clrMapOvr>
    <a:masterClrMapping/>
  </p:clrMapOvr>
</p:sld>
</file>

<file path=ppt/theme/theme1.xml><?xml version="1.0" encoding="utf-8"?>
<a:theme xmlns:a="http://schemas.openxmlformats.org/drawingml/2006/main" name="Dividend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453CF9BBC06C4798B066C4E860B459" ma:contentTypeVersion="8" ma:contentTypeDescription="Create a new document." ma:contentTypeScope="" ma:versionID="fc548ac8693da77aca7c30b1351dfbe1">
  <xsd:schema xmlns:xsd="http://www.w3.org/2001/XMLSchema" xmlns:xs="http://www.w3.org/2001/XMLSchema" xmlns:p="http://schemas.microsoft.com/office/2006/metadata/properties" xmlns:ns2="920a86f2-4e7f-4c35-b78c-004ab25ef739" targetNamespace="http://schemas.microsoft.com/office/2006/metadata/properties" ma:root="true" ma:fieldsID="9a079a635280b6d62c207dda8a8914ee" ns2:_="">
    <xsd:import namespace="920a86f2-4e7f-4c35-b78c-004ab25ef7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0a86f2-4e7f-4c35-b78c-004ab25ef7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08AEE7-6A71-4E6D-A912-5D3FE3616D08}">
  <ds:schemaRefs>
    <ds:schemaRef ds:uri="920a86f2-4e7f-4c35-b78c-004ab25ef7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68690D0-3229-4357-9277-BC05DA8F1890}">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D030490-F1F5-4A99-B664-F231516B400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4574</TotalTime>
  <Words>2376</Words>
  <Application>Microsoft Macintosh PowerPoint</Application>
  <PresentationFormat>Widescreen</PresentationFormat>
  <Paragraphs>110</Paragraphs>
  <Slides>27</Slides>
  <Notes>4</Notes>
  <HiddenSlides>0</HiddenSlides>
  <MMClips>25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Arial Nova Light</vt:lpstr>
      <vt:lpstr>Calibri</vt:lpstr>
      <vt:lpstr>Wingdings</vt:lpstr>
      <vt:lpstr>Wingdings 2</vt:lpstr>
      <vt:lpstr>DividendVTI</vt:lpstr>
      <vt:lpstr>Education provisions in Ethiopia</vt:lpstr>
      <vt:lpstr>Introduction</vt:lpstr>
      <vt:lpstr>Facts and figures</vt:lpstr>
      <vt:lpstr>PowerPoint Presentation</vt:lpstr>
      <vt:lpstr>Education in Ethiopia</vt:lpstr>
      <vt:lpstr>PowerPoint Presentation</vt:lpstr>
      <vt:lpstr>PowerPoint Presentation</vt:lpstr>
      <vt:lpstr>PowerPoint Presentation</vt:lpstr>
      <vt:lpstr>Education in light of Covid-19</vt:lpstr>
      <vt:lpstr>PowerPoint Presentation</vt:lpstr>
      <vt:lpstr>Policy, Legislation and frameworks</vt:lpstr>
      <vt:lpstr>PowerPoint Presentation</vt:lpstr>
      <vt:lpstr>Concept Note for Education Sector COVID 19-Preparedness and Response Plan  </vt:lpstr>
      <vt:lpstr>GEQIP frameworks --  General Education Quality Improvement Programme (GEQIP)  </vt:lpstr>
      <vt:lpstr>International support</vt:lpstr>
      <vt:lpstr>Young lives</vt:lpstr>
      <vt:lpstr>How has young lives helped?</vt:lpstr>
      <vt:lpstr>Case studies</vt:lpstr>
      <vt:lpstr>Tamiru</vt:lpstr>
      <vt:lpstr>Recommendations</vt:lpstr>
      <vt:lpstr> </vt:lpstr>
      <vt:lpstr>conclusion</vt:lpstr>
      <vt:lpstr>PowerPoint Presentation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Educational provisions in Ethiopia</dc:title>
  <dc:creator>Shannon Marie Cox (1703980)</dc:creator>
  <cp:lastModifiedBy>Shannon Marie Cox (1703980)</cp:lastModifiedBy>
  <cp:revision>95</cp:revision>
  <dcterms:created xsi:type="dcterms:W3CDTF">2021-03-04T14:42:30Z</dcterms:created>
  <dcterms:modified xsi:type="dcterms:W3CDTF">2021-03-22T18:43:06Z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0x0101006A453CF9BBC06C4798B066C4E860B459</vt:lpwstr>
  </property>
</Properties>
</file>