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9"/>
  </p:notesMasterIdLst>
  <p:sldIdLst>
    <p:sldId id="292" r:id="rId9"/>
    <p:sldId id="294" r:id="rId10"/>
    <p:sldId id="295" r:id="rId11"/>
    <p:sldId id="1165" r:id="rId12"/>
    <p:sldId id="1091" r:id="rId13"/>
    <p:sldId id="1183" r:id="rId14"/>
    <p:sldId id="1181" r:id="rId15"/>
    <p:sldId id="1182" r:id="rId16"/>
    <p:sldId id="404" r:id="rId17"/>
    <p:sldId id="40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72" d="100"/>
          <a:sy n="72" d="100"/>
        </p:scale>
        <p:origin x="593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custSel addSld modSld">
      <pc:chgData name="Munyaradzi Nicholas Murira" userId="6ab3fae5-94bd-47ef-9f25-6c1f645127cf" providerId="ADAL" clId="{BBAD60DF-75FC-47FB-864F-62F5392E6509}" dt="2026-03-08T16:07:13.379" v="336" actId="14100"/>
      <pc:docMkLst>
        <pc:docMk/>
      </pc:docMkLst>
      <pc:sldChg chg="addSp delSp modSp add mod">
        <pc:chgData name="Munyaradzi Nicholas Murira" userId="6ab3fae5-94bd-47ef-9f25-6c1f645127cf" providerId="ADAL" clId="{BBAD60DF-75FC-47FB-864F-62F5392E6509}" dt="2026-03-08T16:07:13.379" v="336" actId="14100"/>
        <pc:sldMkLst>
          <pc:docMk/>
          <pc:sldMk cId="3323753235" sldId="1183"/>
        </pc:sldMkLst>
        <pc:picChg chg="add del mod">
          <ac:chgData name="Munyaradzi Nicholas Murira" userId="6ab3fae5-94bd-47ef-9f25-6c1f645127cf" providerId="ADAL" clId="{BBAD60DF-75FC-47FB-864F-62F5392E6509}" dt="2026-03-08T16:06:43.495" v="333" actId="478"/>
          <ac:picMkLst>
            <pc:docMk/>
            <pc:sldMk cId="3323753235" sldId="1183"/>
            <ac:picMk id="5" creationId="{6F101BFA-744B-AF79-48D9-ECB3BA695C75}"/>
          </ac:picMkLst>
        </pc:picChg>
        <pc:picChg chg="add mod">
          <ac:chgData name="Munyaradzi Nicholas Murira" userId="6ab3fae5-94bd-47ef-9f25-6c1f645127cf" providerId="ADAL" clId="{BBAD60DF-75FC-47FB-864F-62F5392E6509}" dt="2026-03-08T16:07:13.379" v="336" actId="14100"/>
          <ac:picMkLst>
            <pc:docMk/>
            <pc:sldMk cId="3323753235" sldId="1183"/>
            <ac:picMk id="6" creationId="{054DDE81-A2CB-44B1-4FF2-2258E1EDC1A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1188F-CB37-E19B-21DD-1461D2FBF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974E09-631E-3B17-D786-3E00DED920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827600-3A0A-0123-B363-E9E5A4C1AC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70B534-51B1-B699-F20D-F5FC926803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257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624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ENSA</a:t>
            </a:r>
          </a:p>
          <a:p>
            <a:r>
              <a:rPr lang="en-GB" sz="2400" b="1" i="1" dirty="0"/>
              <a:t>Enterprise Networking ,Security and Automation</a:t>
            </a:r>
          </a:p>
          <a:p>
            <a:r>
              <a:rPr lang="en-GB" sz="2400" b="1" i="1" dirty="0"/>
              <a:t>Module Code: ACCA6023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26th Jan, 2026, we shall meet Face to Face at Cisco Lab (205) IQ Building.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Reading week: 2- 6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March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2026</a:t>
            </a:r>
          </a:p>
          <a:p>
            <a:endParaRPr lang="en-GB" dirty="0"/>
          </a:p>
          <a:p>
            <a:r>
              <a:rPr lang="en-GB" dirty="0"/>
              <a:t>Mondays: 11:00  – 100 pm: Lecture</a:t>
            </a:r>
          </a:p>
          <a:p>
            <a:endParaRPr lang="en-GB" dirty="0"/>
          </a:p>
          <a:p>
            <a:r>
              <a:rPr lang="en-GB" dirty="0"/>
              <a:t>                       14:00 – 16:00    :Tutorials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Partially Aligned to CCNA – ENSA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and Practice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25% &amp; 75 % Weightage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Cisco Networking Academy Course Enrolment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 Module exercises , Practice Exam and Final Exam (optional) but recommended.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68FC5D-0363-780B-91E5-E41F0186B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1995" y="911652"/>
            <a:ext cx="5900838" cy="209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 descr="A white box with black text&#10;&#10;AI-generated content may be incorrect.">
            <a:extLst>
              <a:ext uri="{FF2B5EF4-FFF2-40B4-BE49-F238E27FC236}">
                <a16:creationId xmlns:a16="http://schemas.microsoft.com/office/drawing/2014/main" id="{922D8C31-98C7-4FF7-E827-E6162BB53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33" y="1311965"/>
            <a:ext cx="10364783" cy="3876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1C8F8-DE89-04E8-6B88-8D3D11E5F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643A17-E8F9-C63D-4D27-87E411A4B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cover-Continue…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F675F-0B94-4AEB-7722-706D78244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4DDE81-A2CB-44B1-4FF2-2258E1EDC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646" y="646686"/>
            <a:ext cx="9522255" cy="494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753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study the technical issues related to advance routing protocols and switching techniques within network infrastructure. To have a detailed knowledge of interior and exterior gateway routing protocols, various switching techniques and to understand the fundamental technical principles underlying autonomous systems.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 conceptual understanding of WAN technologies and protocols used in enterprise networks.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ability to design, deploy and troubleshoot enterprise networks, security measures and automation techniques.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607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71EB7E-EAC2-6B28-58FE-CB07B9D980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298" y="939742"/>
            <a:ext cx="7155917" cy="3529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2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016" y="336884"/>
            <a:ext cx="10578455" cy="5130708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FF0000"/>
                </a:solidFill>
              </a:rPr>
              <a:t>Lectures: </a:t>
            </a:r>
            <a:r>
              <a:rPr lang="en-GB" sz="1800" dirty="0">
                <a:solidFill>
                  <a:srgbClr val="FF0000"/>
                </a:solidFill>
              </a:rPr>
              <a:t>Face to Face – IQ 205 (Cisco Lab)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2060"/>
                </a:solidFill>
              </a:rPr>
              <a:t>Tutorials: </a:t>
            </a:r>
            <a:r>
              <a:rPr lang="en-GB" sz="1800" dirty="0">
                <a:solidFill>
                  <a:srgbClr val="002060"/>
                </a:solidFill>
              </a:rPr>
              <a:t>Switches and Routers to do the labs.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B050"/>
                </a:solidFill>
              </a:rPr>
              <a:t>Assessments: </a:t>
            </a:r>
            <a:r>
              <a:rPr lang="en-GB" sz="1800" dirty="0">
                <a:solidFill>
                  <a:srgbClr val="00B050"/>
                </a:solidFill>
              </a:rPr>
              <a:t>2 Components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00B050"/>
                </a:solidFill>
              </a:rPr>
              <a:t>Component 1: </a:t>
            </a:r>
            <a:r>
              <a:rPr lang="en-GB" sz="1800" b="1" dirty="0">
                <a:solidFill>
                  <a:srgbClr val="FF0000"/>
                </a:solidFill>
              </a:rPr>
              <a:t>Practical Portfolio (75%)</a:t>
            </a:r>
          </a:p>
          <a:p>
            <a:pPr marL="400110" lvl="1" indent="0" algn="just">
              <a:buNone/>
            </a:pPr>
            <a:r>
              <a:rPr lang="en-GB" sz="1800" dirty="0">
                <a:solidFill>
                  <a:srgbClr val="00B050"/>
                </a:solidFill>
              </a:rPr>
              <a:t>                     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b="1" dirty="0"/>
              <a:t>Total 100 %</a:t>
            </a:r>
          </a:p>
          <a:p>
            <a:pPr marL="1657410" lvl="3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	1.Practical Exam  (</a:t>
            </a:r>
            <a:r>
              <a:rPr lang="en-US" dirty="0">
                <a:solidFill>
                  <a:srgbClr val="00B050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85</a:t>
            </a: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%)     11/05/2026  </a:t>
            </a:r>
          </a:p>
          <a:p>
            <a:pPr marL="1657410" lvl="3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   2.Complete OSPF Challenge packet tracer activity ( </a:t>
            </a:r>
            <a:r>
              <a:rPr lang="en-US" dirty="0">
                <a:solidFill>
                  <a:srgbClr val="00B050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04</a:t>
            </a: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/05/2026) 5%</a:t>
            </a:r>
          </a:p>
          <a:p>
            <a:pPr marL="1657410" lvl="3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	3.</a:t>
            </a:r>
            <a:r>
              <a:rPr lang="en-US" dirty="0">
                <a:solidFill>
                  <a:srgbClr val="00B050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Complete  NAT Challenge packet tracer activity (04/05/2026)   5%</a:t>
            </a:r>
            <a:endParaRPr lang="en-US" dirty="0">
              <a:solidFill>
                <a:srgbClr val="00B05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1657410" lvl="3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	4.</a:t>
            </a:r>
            <a:r>
              <a:rPr lang="en-US" dirty="0">
                <a:solidFill>
                  <a:srgbClr val="00B050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Complete CDP, LLDP AND NTP Challenge (04/05/2026)  5%</a:t>
            </a:r>
            <a:endParaRPr lang="en-US" dirty="0">
              <a:solidFill>
                <a:srgbClr val="00B05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1657410" lvl="3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B05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00B050"/>
                </a:solidFill>
              </a:rPr>
              <a:t>Component 2: </a:t>
            </a:r>
            <a:r>
              <a:rPr lang="en-GB" sz="1800" b="1" dirty="0">
                <a:solidFill>
                  <a:srgbClr val="FF0000"/>
                </a:solidFill>
              </a:rPr>
              <a:t>Class Test Exam (Moodle 25 %)   </a:t>
            </a:r>
          </a:p>
          <a:p>
            <a:pPr marL="400110" lvl="1" indent="0" algn="just">
              <a:buNone/>
            </a:pPr>
            <a:r>
              <a:rPr lang="en-GB" sz="1800" b="1" dirty="0">
                <a:solidFill>
                  <a:srgbClr val="FF0000"/>
                </a:solidFill>
              </a:rPr>
              <a:t>            Date : </a:t>
            </a:r>
            <a:r>
              <a:rPr lang="en-GB" sz="1800" dirty="0">
                <a:solidFill>
                  <a:srgbClr val="00B050"/>
                </a:solidFill>
              </a:rPr>
              <a:t>27/04/2026    (11:15am to 12:15  am )      </a:t>
            </a:r>
          </a:p>
          <a:p>
            <a:pPr marL="1600260" lvl="3" indent="-28575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B05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spcBef>
                <a:spcPts val="12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1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Part </a:t>
            </a:r>
            <a:r>
              <a:rPr lang="en-US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 (</a:t>
            </a:r>
            <a:r>
              <a:rPr lang="en-US" sz="12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Topology – 80 Marks)</a:t>
            </a:r>
            <a:endParaRPr lang="en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endParaRPr lang="en-GB" dirty="0">
              <a:solidFill>
                <a:srgbClr val="002060"/>
              </a:solidFill>
            </a:endParaRPr>
          </a:p>
          <a:p>
            <a:pPr marL="0" indent="0" algn="just"/>
            <a:endParaRPr lang="en-GB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387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355</Words>
  <Application>Microsoft Office PowerPoint</Application>
  <PresentationFormat>Widescreen</PresentationFormat>
  <Paragraphs>64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MS Mincho</vt:lpstr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Topics to cover-Continue…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62</cp:revision>
  <dcterms:created xsi:type="dcterms:W3CDTF">2021-03-05T06:07:01Z</dcterms:created>
  <dcterms:modified xsi:type="dcterms:W3CDTF">2026-03-08T16:07:14Z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