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1" r:id="rId2"/>
    <p:sldId id="257" r:id="rId3"/>
    <p:sldId id="258" r:id="rId4"/>
    <p:sldId id="260" r:id="rId5"/>
    <p:sldId id="262" r:id="rId6"/>
    <p:sldId id="259"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114" d="100"/>
          <a:sy n="114" d="100"/>
        </p:scale>
        <p:origin x="47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DF0F7-4E8E-4BD4-BFDA-CD06EB26EAD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87326CC-5237-4899-B516-2F0F18DAA2D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33272FA-5F19-4E06-8B19-15DA03226662}"/>
              </a:ext>
            </a:extLst>
          </p:cNvPr>
          <p:cNvSpPr>
            <a:spLocks noGrp="1"/>
          </p:cNvSpPr>
          <p:nvPr>
            <p:ph type="dt" sz="half" idx="10"/>
          </p:nvPr>
        </p:nvSpPr>
        <p:spPr/>
        <p:txBody>
          <a:bodyPr/>
          <a:lstStyle/>
          <a:p>
            <a:fld id="{7811222D-1497-48C5-AB7E-D38FF1BE8D50}" type="datetimeFigureOut">
              <a:rPr lang="en-GB" smtClean="0"/>
              <a:t>03/08/2021</a:t>
            </a:fld>
            <a:endParaRPr lang="en-GB" dirty="0"/>
          </a:p>
        </p:txBody>
      </p:sp>
      <p:sp>
        <p:nvSpPr>
          <p:cNvPr id="5" name="Footer Placeholder 4">
            <a:extLst>
              <a:ext uri="{FF2B5EF4-FFF2-40B4-BE49-F238E27FC236}">
                <a16:creationId xmlns:a16="http://schemas.microsoft.com/office/drawing/2014/main" id="{B5F390E1-755B-4F31-93F0-4D85B31205D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8FD5099-F392-4A7A-8AA4-2600B8C26241}"/>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6965200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FC2BA-7EA0-41AD-8AB5-358E0C8DB4C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F4962A-21E8-4711-8C94-504EF98B6D2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1081FC-42C3-4514-ADB1-1EABDDF410E7}"/>
              </a:ext>
            </a:extLst>
          </p:cNvPr>
          <p:cNvSpPr>
            <a:spLocks noGrp="1"/>
          </p:cNvSpPr>
          <p:nvPr>
            <p:ph type="dt" sz="half" idx="10"/>
          </p:nvPr>
        </p:nvSpPr>
        <p:spPr/>
        <p:txBody>
          <a:bodyPr/>
          <a:lstStyle/>
          <a:p>
            <a:fld id="{7811222D-1497-48C5-AB7E-D38FF1BE8D50}" type="datetimeFigureOut">
              <a:rPr lang="en-GB" smtClean="0"/>
              <a:t>03/08/2021</a:t>
            </a:fld>
            <a:endParaRPr lang="en-GB" dirty="0"/>
          </a:p>
        </p:txBody>
      </p:sp>
      <p:sp>
        <p:nvSpPr>
          <p:cNvPr id="5" name="Footer Placeholder 4">
            <a:extLst>
              <a:ext uri="{FF2B5EF4-FFF2-40B4-BE49-F238E27FC236}">
                <a16:creationId xmlns:a16="http://schemas.microsoft.com/office/drawing/2014/main" id="{D22AE23C-98FC-485F-9F21-3E013D0CC717}"/>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DE3F907-A911-408A-AB06-BD28A72EA1CA}"/>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21361843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DAA72-8CCF-4814-9961-2D86C36EB16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D461034-F4AA-40C9-823D-8040EA13F4C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BF40AB4-3196-4A37-8CC5-47A0CD865DD7}"/>
              </a:ext>
            </a:extLst>
          </p:cNvPr>
          <p:cNvSpPr>
            <a:spLocks noGrp="1"/>
          </p:cNvSpPr>
          <p:nvPr>
            <p:ph type="dt" sz="half" idx="10"/>
          </p:nvPr>
        </p:nvSpPr>
        <p:spPr/>
        <p:txBody>
          <a:bodyPr/>
          <a:lstStyle/>
          <a:p>
            <a:fld id="{7811222D-1497-48C5-AB7E-D38FF1BE8D50}" type="datetimeFigureOut">
              <a:rPr lang="en-GB" smtClean="0"/>
              <a:t>03/08/2021</a:t>
            </a:fld>
            <a:endParaRPr lang="en-GB" dirty="0"/>
          </a:p>
        </p:txBody>
      </p:sp>
      <p:sp>
        <p:nvSpPr>
          <p:cNvPr id="5" name="Footer Placeholder 4">
            <a:extLst>
              <a:ext uri="{FF2B5EF4-FFF2-40B4-BE49-F238E27FC236}">
                <a16:creationId xmlns:a16="http://schemas.microsoft.com/office/drawing/2014/main" id="{637CD19C-88DF-417F-874E-FF96996A3D2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970220D-7A24-4027-837C-B2174CDFD4EC}"/>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10712815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75B66-70B3-433D-8B56-01A8ADB462F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6197ED0-F091-4181-819A-971A9355BCE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2F1DAE3-518C-46ED-BAF6-44C5E3F73D5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446F341-B327-40E1-8EED-536683A989E3}"/>
              </a:ext>
            </a:extLst>
          </p:cNvPr>
          <p:cNvSpPr>
            <a:spLocks noGrp="1"/>
          </p:cNvSpPr>
          <p:nvPr>
            <p:ph type="dt" sz="half" idx="10"/>
          </p:nvPr>
        </p:nvSpPr>
        <p:spPr/>
        <p:txBody>
          <a:bodyPr/>
          <a:lstStyle/>
          <a:p>
            <a:fld id="{7811222D-1497-48C5-AB7E-D38FF1BE8D50}" type="datetimeFigureOut">
              <a:rPr lang="en-GB" smtClean="0"/>
              <a:t>03/08/2021</a:t>
            </a:fld>
            <a:endParaRPr lang="en-GB" dirty="0"/>
          </a:p>
        </p:txBody>
      </p:sp>
      <p:sp>
        <p:nvSpPr>
          <p:cNvPr id="6" name="Footer Placeholder 5">
            <a:extLst>
              <a:ext uri="{FF2B5EF4-FFF2-40B4-BE49-F238E27FC236}">
                <a16:creationId xmlns:a16="http://schemas.microsoft.com/office/drawing/2014/main" id="{DEBA8E0D-9172-475C-A690-D8B56A4C10F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35621783-D97C-4DC8-9BBC-F841D0958DE3}"/>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2438963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7299D-B6EE-41C4-BE50-44462DE2F8C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BC21CE6-BC4D-4D6D-92F8-9F1F28D6073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A3FE63B-A31D-4560-B5D0-D5DB1145F87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704E56A-1DB8-45CA-9F64-B6F561F771C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995B422-756D-44DC-9A62-286A5579CF9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9487175-0388-4874-ABF2-D8456B152DD7}"/>
              </a:ext>
            </a:extLst>
          </p:cNvPr>
          <p:cNvSpPr>
            <a:spLocks noGrp="1"/>
          </p:cNvSpPr>
          <p:nvPr>
            <p:ph type="dt" sz="half" idx="10"/>
          </p:nvPr>
        </p:nvSpPr>
        <p:spPr/>
        <p:txBody>
          <a:bodyPr/>
          <a:lstStyle/>
          <a:p>
            <a:fld id="{7811222D-1497-48C5-AB7E-D38FF1BE8D50}" type="datetimeFigureOut">
              <a:rPr lang="en-GB" smtClean="0"/>
              <a:t>03/08/2021</a:t>
            </a:fld>
            <a:endParaRPr lang="en-GB" dirty="0"/>
          </a:p>
        </p:txBody>
      </p:sp>
      <p:sp>
        <p:nvSpPr>
          <p:cNvPr id="8" name="Footer Placeholder 7">
            <a:extLst>
              <a:ext uri="{FF2B5EF4-FFF2-40B4-BE49-F238E27FC236}">
                <a16:creationId xmlns:a16="http://schemas.microsoft.com/office/drawing/2014/main" id="{E274538B-BD6F-4A56-A479-A97D3C9E53DC}"/>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DB32661B-F8F5-4B75-B5CD-FC121C696036}"/>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7825368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4CE6D3-31AE-41C3-8245-6A6CA02A1A8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C69F138-8196-4882-9369-3C6231CB4F4D}"/>
              </a:ext>
            </a:extLst>
          </p:cNvPr>
          <p:cNvSpPr>
            <a:spLocks noGrp="1"/>
          </p:cNvSpPr>
          <p:nvPr>
            <p:ph type="dt" sz="half" idx="10"/>
          </p:nvPr>
        </p:nvSpPr>
        <p:spPr/>
        <p:txBody>
          <a:bodyPr/>
          <a:lstStyle/>
          <a:p>
            <a:fld id="{7811222D-1497-48C5-AB7E-D38FF1BE8D50}" type="datetimeFigureOut">
              <a:rPr lang="en-GB" smtClean="0"/>
              <a:t>03/08/2021</a:t>
            </a:fld>
            <a:endParaRPr lang="en-GB" dirty="0"/>
          </a:p>
        </p:txBody>
      </p:sp>
      <p:sp>
        <p:nvSpPr>
          <p:cNvPr id="4" name="Footer Placeholder 3">
            <a:extLst>
              <a:ext uri="{FF2B5EF4-FFF2-40B4-BE49-F238E27FC236}">
                <a16:creationId xmlns:a16="http://schemas.microsoft.com/office/drawing/2014/main" id="{CBAEF500-F84E-490B-B576-6A6800130FAC}"/>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6260ED19-9D1F-4ADD-9180-95146C1038DA}"/>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12281563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5C60785-B0B7-46E4-B09A-11BA6DC526A4}"/>
              </a:ext>
            </a:extLst>
          </p:cNvPr>
          <p:cNvSpPr>
            <a:spLocks noGrp="1"/>
          </p:cNvSpPr>
          <p:nvPr>
            <p:ph type="dt" sz="half" idx="10"/>
          </p:nvPr>
        </p:nvSpPr>
        <p:spPr/>
        <p:txBody>
          <a:bodyPr/>
          <a:lstStyle/>
          <a:p>
            <a:fld id="{7811222D-1497-48C5-AB7E-D38FF1BE8D50}" type="datetimeFigureOut">
              <a:rPr lang="en-GB" smtClean="0"/>
              <a:t>03/08/2021</a:t>
            </a:fld>
            <a:endParaRPr lang="en-GB" dirty="0"/>
          </a:p>
        </p:txBody>
      </p:sp>
      <p:sp>
        <p:nvSpPr>
          <p:cNvPr id="3" name="Footer Placeholder 2">
            <a:extLst>
              <a:ext uri="{FF2B5EF4-FFF2-40B4-BE49-F238E27FC236}">
                <a16:creationId xmlns:a16="http://schemas.microsoft.com/office/drawing/2014/main" id="{45A69350-5D51-46B7-8410-B078E0170167}"/>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8AA4993F-9E27-4D0A-9BC9-2EFE4BA978EC}"/>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5576939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086E5-8CE0-40ED-961D-0B78F97C267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066DC49-E25F-4BD5-8AF2-046750C9943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78CC0FC-74D9-4920-8E35-FB72D7B8AC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8C124B-9CDB-4851-85A9-0CC9F73B1CCC}"/>
              </a:ext>
            </a:extLst>
          </p:cNvPr>
          <p:cNvSpPr>
            <a:spLocks noGrp="1"/>
          </p:cNvSpPr>
          <p:nvPr>
            <p:ph type="dt" sz="half" idx="10"/>
          </p:nvPr>
        </p:nvSpPr>
        <p:spPr/>
        <p:txBody>
          <a:bodyPr/>
          <a:lstStyle/>
          <a:p>
            <a:fld id="{7811222D-1497-48C5-AB7E-D38FF1BE8D50}" type="datetimeFigureOut">
              <a:rPr lang="en-GB" smtClean="0"/>
              <a:t>03/08/2021</a:t>
            </a:fld>
            <a:endParaRPr lang="en-GB" dirty="0"/>
          </a:p>
        </p:txBody>
      </p:sp>
      <p:sp>
        <p:nvSpPr>
          <p:cNvPr id="6" name="Footer Placeholder 5">
            <a:extLst>
              <a:ext uri="{FF2B5EF4-FFF2-40B4-BE49-F238E27FC236}">
                <a16:creationId xmlns:a16="http://schemas.microsoft.com/office/drawing/2014/main" id="{4939243B-0077-4FDA-9EFE-39936A4F757F}"/>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EB344981-D768-4B48-8849-8F74655DE34A}"/>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28505654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EA54C-94B8-4F55-AA32-EA7589CD70D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4AC843E-519D-4E4D-89FB-6E859C8ECF8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F00E5294-EA6B-455E-9177-0C48D36D26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2D0268A-424E-4232-86D1-4313B4F3D0B9}"/>
              </a:ext>
            </a:extLst>
          </p:cNvPr>
          <p:cNvSpPr>
            <a:spLocks noGrp="1"/>
          </p:cNvSpPr>
          <p:nvPr>
            <p:ph type="dt" sz="half" idx="10"/>
          </p:nvPr>
        </p:nvSpPr>
        <p:spPr/>
        <p:txBody>
          <a:bodyPr/>
          <a:lstStyle/>
          <a:p>
            <a:fld id="{7811222D-1497-48C5-AB7E-D38FF1BE8D50}" type="datetimeFigureOut">
              <a:rPr lang="en-GB" smtClean="0"/>
              <a:t>03/08/2021</a:t>
            </a:fld>
            <a:endParaRPr lang="en-GB" dirty="0"/>
          </a:p>
        </p:txBody>
      </p:sp>
      <p:sp>
        <p:nvSpPr>
          <p:cNvPr id="6" name="Footer Placeholder 5">
            <a:extLst>
              <a:ext uri="{FF2B5EF4-FFF2-40B4-BE49-F238E27FC236}">
                <a16:creationId xmlns:a16="http://schemas.microsoft.com/office/drawing/2014/main" id="{972CF69B-52E5-4584-A59D-44C105C1318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70A6EF42-B6F4-429B-A50E-7E2AFFED9879}"/>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1956706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25FAC-D56C-4288-B1CA-298C56C16D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F5F06C6-9D41-44D9-B658-22180071478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25F10F0-EA0A-47DC-B570-AAD043C91482}"/>
              </a:ext>
            </a:extLst>
          </p:cNvPr>
          <p:cNvSpPr>
            <a:spLocks noGrp="1"/>
          </p:cNvSpPr>
          <p:nvPr>
            <p:ph type="dt" sz="half" idx="10"/>
          </p:nvPr>
        </p:nvSpPr>
        <p:spPr/>
        <p:txBody>
          <a:bodyPr/>
          <a:lstStyle/>
          <a:p>
            <a:fld id="{7811222D-1497-48C5-AB7E-D38FF1BE8D50}" type="datetimeFigureOut">
              <a:rPr lang="en-GB" smtClean="0"/>
              <a:t>03/08/2021</a:t>
            </a:fld>
            <a:endParaRPr lang="en-GB" dirty="0"/>
          </a:p>
        </p:txBody>
      </p:sp>
      <p:sp>
        <p:nvSpPr>
          <p:cNvPr id="5" name="Footer Placeholder 4">
            <a:extLst>
              <a:ext uri="{FF2B5EF4-FFF2-40B4-BE49-F238E27FC236}">
                <a16:creationId xmlns:a16="http://schemas.microsoft.com/office/drawing/2014/main" id="{B5CE488A-226A-41E2-B0B9-917C3767764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71AAF9C-5267-4105-A96C-5C87BD568E5C}"/>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24541281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00933E-835C-45E3-85FA-A1C91E1C648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6924868-5CFF-44F8-9213-AFBEAD58C80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C9F109-FA34-41DB-AE3D-13917C1EAF30}"/>
              </a:ext>
            </a:extLst>
          </p:cNvPr>
          <p:cNvSpPr>
            <a:spLocks noGrp="1"/>
          </p:cNvSpPr>
          <p:nvPr>
            <p:ph type="dt" sz="half" idx="10"/>
          </p:nvPr>
        </p:nvSpPr>
        <p:spPr/>
        <p:txBody>
          <a:bodyPr/>
          <a:lstStyle/>
          <a:p>
            <a:fld id="{7811222D-1497-48C5-AB7E-D38FF1BE8D50}" type="datetimeFigureOut">
              <a:rPr lang="en-GB" smtClean="0"/>
              <a:t>03/08/2021</a:t>
            </a:fld>
            <a:endParaRPr lang="en-GB" dirty="0"/>
          </a:p>
        </p:txBody>
      </p:sp>
      <p:sp>
        <p:nvSpPr>
          <p:cNvPr id="5" name="Footer Placeholder 4">
            <a:extLst>
              <a:ext uri="{FF2B5EF4-FFF2-40B4-BE49-F238E27FC236}">
                <a16:creationId xmlns:a16="http://schemas.microsoft.com/office/drawing/2014/main" id="{38C24C14-14AA-4C69-A912-B6A0F812FC0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563E128-5EFF-4F1D-B71D-2F67192D2570}"/>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8518346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5339464-C59E-44DA-8A4D-24CCBD42E13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17572B1-3D32-4EB3-B7A8-C989DB00C53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62C4B2-C8BF-4398-AEC6-9E94DE14DB0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811222D-1497-48C5-AB7E-D38FF1BE8D50}" type="datetimeFigureOut">
              <a:rPr lang="en-GB" smtClean="0"/>
              <a:t>03/08/2021</a:t>
            </a:fld>
            <a:endParaRPr lang="en-GB" dirty="0"/>
          </a:p>
        </p:txBody>
      </p:sp>
      <p:sp>
        <p:nvSpPr>
          <p:cNvPr id="5" name="Footer Placeholder 4">
            <a:extLst>
              <a:ext uri="{FF2B5EF4-FFF2-40B4-BE49-F238E27FC236}">
                <a16:creationId xmlns:a16="http://schemas.microsoft.com/office/drawing/2014/main" id="{F47AAAA8-B015-4476-9C0C-CE8AA6F0B89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353EA97A-3650-4644-9DD1-3C2791C35C9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029412C-A950-4FEA-8934-3DE23815A09E}" type="slidenum">
              <a:rPr lang="en-GB" smtClean="0"/>
              <a:t>‹#›</a:t>
            </a:fld>
            <a:endParaRPr lang="en-GB" dirty="0"/>
          </a:p>
        </p:txBody>
      </p:sp>
    </p:spTree>
    <p:extLst>
      <p:ext uri="{BB962C8B-B14F-4D97-AF65-F5344CB8AC3E}">
        <p14:creationId xmlns:p14="http://schemas.microsoft.com/office/powerpoint/2010/main" val="3396323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hyperlink" Target="https://www.cambridge.org/core/journals/the-british-journal-of-psychiatry/article/independent-inquiry-into-child-sexual-abuse-in-the-uk-reflecting-on-the-mental-health-needs-of-victims-and-survivors/C2306B54CADCE70612A1F18916F0BD88" TargetMode="External"/><Relationship Id="rId3" Type="http://schemas.openxmlformats.org/officeDocument/2006/relationships/hyperlink" Target="https://onlinelibrary.wiley.com/action/doSearch?ContribAuthorStored=Harper%2C+David" TargetMode="External"/><Relationship Id="rId7" Type="http://schemas.openxmlformats.org/officeDocument/2006/relationships/hyperlink" Target="https://www.tandfonline.com/doi/full/10.1080/10538712.2018.1496961?scroll=top&amp;needAccess=true" TargetMode="External"/><Relationship Id="rId12" Type="http://schemas.openxmlformats.org/officeDocument/2006/relationships/hyperlink" Target="https://www.emerald.com/insight/content/doi/10.1108/JAP-10-2016-0026/full/html" TargetMode="External"/><Relationship Id="rId2" Type="http://schemas.openxmlformats.org/officeDocument/2006/relationships/hyperlink" Target="https://onlinelibrary.wiley.com/action/doSearch?ContribAuthorStored=Read%2C+John" TargetMode="External"/><Relationship Id="rId1" Type="http://schemas.openxmlformats.org/officeDocument/2006/relationships/slideLayout" Target="../slideLayouts/slideLayout2.xml"/><Relationship Id="rId6" Type="http://schemas.openxmlformats.org/officeDocument/2006/relationships/hyperlink" Target="https://www.sciencedirect.com/science/article/pii/S0022395617307975" TargetMode="External"/><Relationship Id="rId11" Type="http://schemas.openxmlformats.org/officeDocument/2006/relationships/hyperlink" Target="https://www.emerald.com/insight/search?q=Bridget%20Penhale" TargetMode="External"/><Relationship Id="rId5" Type="http://schemas.openxmlformats.org/officeDocument/2006/relationships/hyperlink" Target="https://onlinelibrary.wiley.com/action/doSearch?ContribAuthorStored=Kennedy%2C+Angela" TargetMode="External"/><Relationship Id="rId10" Type="http://schemas.openxmlformats.org/officeDocument/2006/relationships/hyperlink" Target="https://www.emerald.com/insight/search?q=Susan%20Campbell" TargetMode="External"/><Relationship Id="rId4" Type="http://schemas.openxmlformats.org/officeDocument/2006/relationships/hyperlink" Target="https://onlinelibrary.wiley.com/action/doSearch?ContribAuthorStored=Tucker%2C+Ian" TargetMode="External"/><Relationship Id="rId9" Type="http://schemas.openxmlformats.org/officeDocument/2006/relationships/hyperlink" Target="https://www.emerald.com/insight/search?q=Louise%20McCarthy"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link.springer.com/article/10.1186/s12889-016-2906-3" TargetMode="External"/><Relationship Id="rId2" Type="http://schemas.openxmlformats.org/officeDocument/2006/relationships/hyperlink" Target="https://www.bmj.com/content/369/bmj.m1669.full" TargetMode="External"/><Relationship Id="rId1" Type="http://schemas.openxmlformats.org/officeDocument/2006/relationships/slideLayout" Target="../slideLayouts/slideLayout7.xml"/><Relationship Id="rId6" Type="http://schemas.openxmlformats.org/officeDocument/2006/relationships/hyperlink" Target="https://www.sciencedirect.com/science/article/pii/S0889159118300199" TargetMode="External"/><Relationship Id="rId5" Type="http://schemas.openxmlformats.org/officeDocument/2006/relationships/hyperlink" Target="https://ajph.aphapublications.org/doi/full/10.2105/AJPH.2018.304587" TargetMode="External"/><Relationship Id="rId4" Type="http://schemas.openxmlformats.org/officeDocument/2006/relationships/hyperlink" Target="https://bmcmedicine.biomedcentral.com/articles/10.1186/s12916-020-1506-3"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73A46-0DE7-4BDA-B877-86201B8CE358}"/>
              </a:ext>
            </a:extLst>
          </p:cNvPr>
          <p:cNvSpPr>
            <a:spLocks noGrp="1"/>
          </p:cNvSpPr>
          <p:nvPr>
            <p:ph type="ctrTitle"/>
          </p:nvPr>
        </p:nvSpPr>
        <p:spPr/>
        <p:txBody>
          <a:bodyPr>
            <a:normAutofit/>
          </a:bodyPr>
          <a:lstStyle/>
          <a:p>
            <a:r>
              <a:rPr lang="en-GB" sz="4400" dirty="0"/>
              <a:t>Introduction to Research</a:t>
            </a:r>
            <a:br>
              <a:rPr lang="en-GB" sz="4400" dirty="0"/>
            </a:br>
            <a:r>
              <a:rPr lang="en-GB" sz="4400" dirty="0"/>
              <a:t>BMHP5005_ITR</a:t>
            </a:r>
            <a:br>
              <a:rPr lang="en-GB" sz="4400" dirty="0"/>
            </a:br>
            <a:r>
              <a:rPr lang="en-GB" sz="4400" dirty="0"/>
              <a:t>Viva</a:t>
            </a:r>
          </a:p>
        </p:txBody>
      </p:sp>
      <p:sp>
        <p:nvSpPr>
          <p:cNvPr id="3" name="Subtitle 2">
            <a:extLst>
              <a:ext uri="{FF2B5EF4-FFF2-40B4-BE49-F238E27FC236}">
                <a16:creationId xmlns:a16="http://schemas.microsoft.com/office/drawing/2014/main" id="{CEAD54F1-95E5-440C-B085-1E65C00D8C6D}"/>
              </a:ext>
            </a:extLst>
          </p:cNvPr>
          <p:cNvSpPr>
            <a:spLocks noGrp="1"/>
          </p:cNvSpPr>
          <p:nvPr>
            <p:ph type="subTitle" idx="1"/>
          </p:nvPr>
        </p:nvSpPr>
        <p:spPr/>
        <p:txBody>
          <a:bodyPr/>
          <a:lstStyle/>
          <a:p>
            <a:r>
              <a:rPr lang="en-GB" dirty="0"/>
              <a:t>Lecturer: Mrs Barbara </a:t>
            </a:r>
            <a:r>
              <a:rPr lang="en-GB" dirty="0" err="1"/>
              <a:t>Chinyani</a:t>
            </a:r>
            <a:endParaRPr lang="en-GB" dirty="0"/>
          </a:p>
          <a:p>
            <a:r>
              <a:rPr lang="en-GB" dirty="0"/>
              <a:t>Student Name: Ms Kibibi Birau</a:t>
            </a:r>
          </a:p>
          <a:p>
            <a:r>
              <a:rPr lang="en-GB" dirty="0"/>
              <a:t>Student Number: 1915171</a:t>
            </a:r>
          </a:p>
        </p:txBody>
      </p:sp>
    </p:spTree>
    <p:extLst>
      <p:ext uri="{BB962C8B-B14F-4D97-AF65-F5344CB8AC3E}">
        <p14:creationId xmlns:p14="http://schemas.microsoft.com/office/powerpoint/2010/main" val="19950363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7B95FD-75B9-45E4-993D-A06DD4DE0C0B}"/>
              </a:ext>
            </a:extLst>
          </p:cNvPr>
          <p:cNvSpPr>
            <a:spLocks noGrp="1"/>
          </p:cNvSpPr>
          <p:nvPr>
            <p:ph type="title"/>
          </p:nvPr>
        </p:nvSpPr>
        <p:spPr/>
        <p:txBody>
          <a:bodyPr>
            <a:normAutofit/>
          </a:bodyPr>
          <a:lstStyle/>
          <a:p>
            <a:r>
              <a:rPr lang="en-GB" sz="3600" dirty="0">
                <a:latin typeface="Arial" panose="020B0604020202020204" pitchFamily="34" charset="0"/>
                <a:cs typeface="Arial" panose="020B0604020202020204" pitchFamily="34" charset="0"/>
              </a:rPr>
              <a:t>Literature Review Focus</a:t>
            </a:r>
          </a:p>
        </p:txBody>
      </p:sp>
      <p:sp>
        <p:nvSpPr>
          <p:cNvPr id="3" name="Content Placeholder 2">
            <a:extLst>
              <a:ext uri="{FF2B5EF4-FFF2-40B4-BE49-F238E27FC236}">
                <a16:creationId xmlns:a16="http://schemas.microsoft.com/office/drawing/2014/main" id="{7C55405F-B1B5-4DEF-B747-6D8A425C7DED}"/>
              </a:ext>
            </a:extLst>
          </p:cNvPr>
          <p:cNvSpPr>
            <a:spLocks noGrp="1"/>
          </p:cNvSpPr>
          <p:nvPr>
            <p:ph idx="1"/>
          </p:nvPr>
        </p:nvSpPr>
        <p:spPr/>
        <p:txBody>
          <a:bodyPr/>
          <a:lstStyle/>
          <a:p>
            <a:pPr marL="0" indent="0">
              <a:buNone/>
            </a:pPr>
            <a:r>
              <a:rPr lang="en-US" dirty="0"/>
              <a:t>To explore the impact of childhood abuse on adulthood.</a:t>
            </a:r>
          </a:p>
          <a:p>
            <a:pPr marL="0" indent="0">
              <a:buNone/>
            </a:pPr>
            <a:endParaRPr lang="en-US" dirty="0"/>
          </a:p>
          <a:p>
            <a:pPr marL="0" indent="0">
              <a:buNone/>
            </a:pPr>
            <a:r>
              <a:rPr lang="en-US" b="1" dirty="0"/>
              <a:t>Research Question: </a:t>
            </a:r>
            <a:r>
              <a:rPr lang="en-US" dirty="0"/>
              <a:t>Does </a:t>
            </a:r>
            <a:r>
              <a:rPr lang="en-US" dirty="0" err="1"/>
              <a:t>hildhood</a:t>
            </a:r>
            <a:r>
              <a:rPr lang="en-US" dirty="0"/>
              <a:t> abuse impact in adulthood?</a:t>
            </a:r>
          </a:p>
          <a:p>
            <a:pPr marL="0" indent="0">
              <a:buNone/>
            </a:pPr>
            <a:r>
              <a:rPr lang="en-US" b="1" dirty="0"/>
              <a:t>Aim: </a:t>
            </a:r>
            <a:r>
              <a:rPr lang="en-US" dirty="0"/>
              <a:t>To explore the impact on childhood abuse  </a:t>
            </a:r>
          </a:p>
          <a:p>
            <a:pPr marL="0" indent="0">
              <a:buNone/>
            </a:pPr>
            <a:r>
              <a:rPr lang="en-US" b="1" dirty="0"/>
              <a:t>Objectives:</a:t>
            </a:r>
          </a:p>
          <a:p>
            <a:pPr marL="0" indent="0">
              <a:buNone/>
            </a:pPr>
            <a:r>
              <a:rPr lang="en-US" dirty="0"/>
              <a:t>1. Investigate occurrence of abuse in childhood leading to adult abuse.</a:t>
            </a:r>
          </a:p>
          <a:p>
            <a:pPr marL="0" indent="0">
              <a:buNone/>
            </a:pPr>
            <a:r>
              <a:rPr lang="en-US" dirty="0"/>
              <a:t>2. Victims of the abuse and why they subjected to adult abuse.</a:t>
            </a:r>
            <a:endParaRPr lang="en-GB" dirty="0"/>
          </a:p>
        </p:txBody>
      </p:sp>
    </p:spTree>
    <p:extLst>
      <p:ext uri="{BB962C8B-B14F-4D97-AF65-F5344CB8AC3E}">
        <p14:creationId xmlns:p14="http://schemas.microsoft.com/office/powerpoint/2010/main" val="15128452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E2F0E-0041-485B-A017-7B44BEB42284}"/>
              </a:ext>
            </a:extLst>
          </p:cNvPr>
          <p:cNvSpPr>
            <a:spLocks noGrp="1"/>
          </p:cNvSpPr>
          <p:nvPr>
            <p:ph type="title"/>
          </p:nvPr>
        </p:nvSpPr>
        <p:spPr/>
        <p:txBody>
          <a:bodyPr>
            <a:normAutofit/>
          </a:bodyPr>
          <a:lstStyle/>
          <a:p>
            <a:r>
              <a:rPr lang="en-GB" sz="3600" dirty="0">
                <a:latin typeface="Arial" panose="020B0604020202020204" pitchFamily="34" charset="0"/>
                <a:cs typeface="Arial" panose="020B0604020202020204" pitchFamily="34" charset="0"/>
              </a:rPr>
              <a:t>Methods</a:t>
            </a:r>
          </a:p>
        </p:txBody>
      </p:sp>
      <p:sp>
        <p:nvSpPr>
          <p:cNvPr id="3" name="Content Placeholder 2">
            <a:extLst>
              <a:ext uri="{FF2B5EF4-FFF2-40B4-BE49-F238E27FC236}">
                <a16:creationId xmlns:a16="http://schemas.microsoft.com/office/drawing/2014/main" id="{D342EDA8-78A7-48B7-9C96-97679DE6DE9B}"/>
              </a:ext>
            </a:extLst>
          </p:cNvPr>
          <p:cNvSpPr>
            <a:spLocks noGrp="1"/>
          </p:cNvSpPr>
          <p:nvPr>
            <p:ph idx="1"/>
          </p:nvPr>
        </p:nvSpPr>
        <p:spPr/>
        <p:txBody>
          <a:bodyPr>
            <a:normAutofit fontScale="62500" lnSpcReduction="20000"/>
          </a:bodyPr>
          <a:lstStyle/>
          <a:p>
            <a:pPr marL="0" indent="0">
              <a:lnSpc>
                <a:spcPct val="200000"/>
              </a:lnSpc>
              <a:buNone/>
            </a:pPr>
            <a:r>
              <a:rPr lang="en-US" dirty="0"/>
              <a:t>Secondary research – systemic literature review of 40 articles on adult abuse.</a:t>
            </a:r>
          </a:p>
          <a:p>
            <a:pPr marL="0" indent="0">
              <a:lnSpc>
                <a:spcPct val="200000"/>
              </a:lnSpc>
              <a:buNone/>
            </a:pPr>
            <a:r>
              <a:rPr lang="en-US" b="1" dirty="0"/>
              <a:t>Keywords used were</a:t>
            </a:r>
            <a:r>
              <a:rPr lang="en-US" dirty="0"/>
              <a:t>: Adult abuse, safeguarding, childhood abuse, adult survivors, rehabilitation, wellbeing, recovery, self-structure, Child sexual abuse, older people, screening tools, elder abuse</a:t>
            </a:r>
          </a:p>
          <a:p>
            <a:pPr marL="0" indent="0">
              <a:lnSpc>
                <a:spcPct val="200000"/>
              </a:lnSpc>
              <a:buNone/>
            </a:pPr>
            <a:r>
              <a:rPr lang="en-US" b="1" dirty="0"/>
              <a:t>Data sources: </a:t>
            </a:r>
            <a:r>
              <a:rPr lang="en-US" dirty="0"/>
              <a:t>PubMed, Journal of nursing, UWTSD library, ScienceDirect, the </a:t>
            </a:r>
            <a:r>
              <a:rPr lang="en-US" dirty="0" err="1"/>
              <a:t>bmj</a:t>
            </a:r>
            <a:r>
              <a:rPr lang="en-US" dirty="0"/>
              <a:t>, ProQuest, Taylor and Francis Online, springer</a:t>
            </a:r>
          </a:p>
          <a:p>
            <a:pPr marL="0" indent="0">
              <a:lnSpc>
                <a:spcPct val="200000"/>
              </a:lnSpc>
              <a:buNone/>
            </a:pPr>
            <a:r>
              <a:rPr lang="en-US" b="1" dirty="0"/>
              <a:t>Inclusion criteria: </a:t>
            </a:r>
            <a:r>
              <a:rPr lang="en-US" dirty="0"/>
              <a:t>Year 2016 to present, male and female victims, UK/New Zealand based articles.</a:t>
            </a:r>
          </a:p>
          <a:p>
            <a:pPr marL="0" indent="0">
              <a:lnSpc>
                <a:spcPct val="200000"/>
              </a:lnSpc>
              <a:buNone/>
            </a:pPr>
            <a:r>
              <a:rPr lang="en-US" b="1" dirty="0"/>
              <a:t>exclusion criteria: </a:t>
            </a:r>
            <a:r>
              <a:rPr lang="en-US" dirty="0"/>
              <a:t>childhood and adulthood victims.</a:t>
            </a:r>
            <a:endParaRPr lang="en-GB" dirty="0"/>
          </a:p>
        </p:txBody>
      </p:sp>
    </p:spTree>
    <p:extLst>
      <p:ext uri="{BB962C8B-B14F-4D97-AF65-F5344CB8AC3E}">
        <p14:creationId xmlns:p14="http://schemas.microsoft.com/office/powerpoint/2010/main" val="22749476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0EAA8-394C-495A-8ADE-02A487113AED}"/>
              </a:ext>
            </a:extLst>
          </p:cNvPr>
          <p:cNvSpPr>
            <a:spLocks noGrp="1"/>
          </p:cNvSpPr>
          <p:nvPr>
            <p:ph type="title"/>
          </p:nvPr>
        </p:nvSpPr>
        <p:spPr>
          <a:xfrm>
            <a:off x="-80045" y="-79492"/>
            <a:ext cx="10515600" cy="396875"/>
          </a:xfrm>
        </p:spPr>
        <p:txBody>
          <a:bodyPr>
            <a:normAutofit/>
          </a:bodyPr>
          <a:lstStyle/>
          <a:p>
            <a:r>
              <a:rPr lang="en-GB" sz="1100" dirty="0">
                <a:latin typeface="Arial" panose="020B0604020202020204" pitchFamily="34" charset="0"/>
                <a:cs typeface="Arial" panose="020B0604020202020204" pitchFamily="34" charset="0"/>
              </a:rPr>
              <a:t>Literature Review</a:t>
            </a:r>
          </a:p>
        </p:txBody>
      </p:sp>
      <p:graphicFrame>
        <p:nvGraphicFramePr>
          <p:cNvPr id="6" name="Table 5">
            <a:extLst>
              <a:ext uri="{FF2B5EF4-FFF2-40B4-BE49-F238E27FC236}">
                <a16:creationId xmlns:a16="http://schemas.microsoft.com/office/drawing/2014/main" id="{4E015688-109E-44EE-8228-480161D6B8B2}"/>
              </a:ext>
            </a:extLst>
          </p:cNvPr>
          <p:cNvGraphicFramePr/>
          <p:nvPr>
            <p:extLst>
              <p:ext uri="{D42A27DB-BD31-4B8C-83A1-F6EECF244321}">
                <p14:modId xmlns:p14="http://schemas.microsoft.com/office/powerpoint/2010/main" val="3562172280"/>
              </p:ext>
            </p:extLst>
          </p:nvPr>
        </p:nvGraphicFramePr>
        <p:xfrm>
          <a:off x="0" y="212898"/>
          <a:ext cx="12014200" cy="6867727"/>
        </p:xfrm>
        <a:graphic>
          <a:graphicData uri="http://schemas.openxmlformats.org/drawingml/2006/table">
            <a:tbl>
              <a:tblPr firstRow="1" firstCol="1" bandRow="1"/>
              <a:tblGrid>
                <a:gridCol w="5310231">
                  <a:extLst>
                    <a:ext uri="{9D8B030D-6E8A-4147-A177-3AD203B41FA5}">
                      <a16:colId xmlns:a16="http://schemas.microsoft.com/office/drawing/2014/main" val="2791120806"/>
                    </a:ext>
                  </a:extLst>
                </a:gridCol>
                <a:gridCol w="2046914">
                  <a:extLst>
                    <a:ext uri="{9D8B030D-6E8A-4147-A177-3AD203B41FA5}">
                      <a16:colId xmlns:a16="http://schemas.microsoft.com/office/drawing/2014/main" val="3589850242"/>
                    </a:ext>
                  </a:extLst>
                </a:gridCol>
                <a:gridCol w="2332139">
                  <a:extLst>
                    <a:ext uri="{9D8B030D-6E8A-4147-A177-3AD203B41FA5}">
                      <a16:colId xmlns:a16="http://schemas.microsoft.com/office/drawing/2014/main" val="2229489048"/>
                    </a:ext>
                  </a:extLst>
                </a:gridCol>
                <a:gridCol w="2324916">
                  <a:extLst>
                    <a:ext uri="{9D8B030D-6E8A-4147-A177-3AD203B41FA5}">
                      <a16:colId xmlns:a16="http://schemas.microsoft.com/office/drawing/2014/main" val="2241838310"/>
                    </a:ext>
                  </a:extLst>
                </a:gridCol>
              </a:tblGrid>
              <a:tr h="496137">
                <a:tc>
                  <a:txBody>
                    <a:bodyPr/>
                    <a:lstStyle/>
                    <a:p>
                      <a:pPr algn="l" fontAlgn="t">
                        <a:spcBef>
                          <a:spcPts val="0"/>
                        </a:spcBef>
                        <a:spcAft>
                          <a:spcPts val="0"/>
                        </a:spcAft>
                      </a:pPr>
                      <a:r>
                        <a:rPr lang="en-GB" sz="900" b="1" i="0" u="none" strike="noStrike" dirty="0">
                          <a:effectLst/>
                          <a:latin typeface="Times New Roman" panose="02020603050405020304" pitchFamily="18" charset="0"/>
                          <a:ea typeface="Calibri" panose="020F0502020204030204" pitchFamily="34" charset="0"/>
                          <a:cs typeface="Times New Roman" panose="02020603050405020304" pitchFamily="18" charset="0"/>
                        </a:rPr>
                        <a:t>Author and title </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900" b="1" i="0" u="none" strike="noStrike" dirty="0">
                          <a:effectLst/>
                          <a:latin typeface="Times New Roman" panose="02020603050405020304" pitchFamily="18" charset="0"/>
                          <a:ea typeface="Calibri" panose="020F0502020204030204" pitchFamily="34" charset="0"/>
                          <a:cs typeface="Times New Roman" panose="02020603050405020304" pitchFamily="18" charset="0"/>
                        </a:rPr>
                        <a:t>Research Questions or Research Objectives </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900" b="1" i="0" u="none" strike="noStrike" dirty="0">
                          <a:effectLst/>
                          <a:latin typeface="Times New Roman" panose="02020603050405020304" pitchFamily="18" charset="0"/>
                          <a:ea typeface="Calibri" panose="020F0502020204030204" pitchFamily="34" charset="0"/>
                          <a:cs typeface="Times New Roman" panose="02020603050405020304" pitchFamily="18" charset="0"/>
                        </a:rPr>
                        <a:t>Methods and Sample </a:t>
                      </a:r>
                      <a:endParaRPr lang="en-GB" sz="18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900" b="1" i="0" u="none" strike="noStrike" dirty="0">
                          <a:effectLst/>
                          <a:latin typeface="Times New Roman" panose="02020603050405020304" pitchFamily="18" charset="0"/>
                          <a:ea typeface="Calibri" panose="020F0502020204030204" pitchFamily="34" charset="0"/>
                          <a:cs typeface="Times New Roman" panose="02020603050405020304" pitchFamily="18" charset="0"/>
                        </a:rPr>
                        <a:t>Evaluation of the Article </a:t>
                      </a:r>
                      <a:endParaRPr lang="en-GB" sz="1800" b="0" i="0" u="none" strike="noStrike" dirty="0">
                        <a:effectLst/>
                        <a:latin typeface="Arial" panose="020B0604020202020204" pitchFamily="34" charset="0"/>
                      </a:endParaRPr>
                    </a:p>
                    <a:p>
                      <a:pPr algn="l" fontAlgn="t">
                        <a:spcBef>
                          <a:spcPts val="0"/>
                        </a:spcBef>
                        <a:spcAft>
                          <a:spcPts val="0"/>
                        </a:spcAft>
                      </a:pPr>
                      <a:r>
                        <a:rPr lang="en-GB" sz="900" b="1" i="0" u="none" strike="noStrike"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221238234"/>
                  </a:ext>
                </a:extLst>
              </a:tr>
              <a:tr h="1150084">
                <a:tc>
                  <a:txBody>
                    <a:bodyPr/>
                    <a:lstStyle/>
                    <a:p>
                      <a:pPr marL="0" marR="0" lvl="0" indent="0" algn="l" defTabSz="914400" rtl="0" eaLnBrk="1" fontAlgn="t" latinLnBrk="0" hangingPunct="1">
                        <a:lnSpc>
                          <a:spcPct val="100000"/>
                        </a:lnSpc>
                        <a:spcBef>
                          <a:spcPts val="0"/>
                        </a:spcBef>
                        <a:spcAft>
                          <a:spcPts val="0"/>
                        </a:spcAft>
                        <a:buClrTx/>
                        <a:buSzTx/>
                        <a:buFontTx/>
                        <a:buNone/>
                        <a:tabLst/>
                        <a:defRPr/>
                      </a:pPr>
                      <a:r>
                        <a:rPr lang="en-GB" sz="1100" b="1" i="0" kern="1200" dirty="0">
                          <a:solidFill>
                            <a:schemeClr val="tx1"/>
                          </a:solidFill>
                          <a:effectLst/>
                          <a:latin typeface="+mn-lt"/>
                          <a:ea typeface="+mn-ea"/>
                          <a:cs typeface="+mn-cs"/>
                        </a:rPr>
                        <a:t>1.</a:t>
                      </a:r>
                    </a:p>
                    <a:p>
                      <a:pPr marL="0" marR="0" lvl="0" indent="0" algn="l" defTabSz="914400" rtl="0" eaLnBrk="1" fontAlgn="t" latinLnBrk="0" hangingPunct="1">
                        <a:lnSpc>
                          <a:spcPct val="100000"/>
                        </a:lnSpc>
                        <a:spcBef>
                          <a:spcPts val="0"/>
                        </a:spcBef>
                        <a:spcAft>
                          <a:spcPts val="0"/>
                        </a:spcAft>
                        <a:buClrTx/>
                        <a:buSzTx/>
                        <a:buFontTx/>
                        <a:buNone/>
                        <a:tabLst/>
                        <a:defRPr/>
                      </a:pPr>
                      <a:r>
                        <a:rPr lang="en-GB" sz="1100" b="0" i="0" u="none" strike="noStrike" kern="1200" dirty="0">
                          <a:solidFill>
                            <a:schemeClr val="tx1">
                              <a:lumMod val="95000"/>
                              <a:lumOff val="5000"/>
                            </a:schemeClr>
                          </a:solidFill>
                          <a:effectLst/>
                          <a:latin typeface="Arial" panose="020B0604020202020204" pitchFamily="34" charset="0"/>
                          <a:ea typeface="+mn-ea"/>
                          <a:cs typeface="Arial" panose="020B0604020202020204" pitchFamily="34" charset="0"/>
                          <a:hlinkClick r:id="rId2">
                            <a:extLst>
                              <a:ext uri="{A12FA001-AC4F-418D-AE19-62706E023703}">
                                <ahyp:hlinkClr xmlns:ahyp="http://schemas.microsoft.com/office/drawing/2018/hyperlinkcolor" val="tx"/>
                              </a:ext>
                            </a:extLst>
                          </a:hlinkClick>
                        </a:rPr>
                        <a:t>John Read PhD</a:t>
                      </a:r>
                      <a:r>
                        <a:rPr lang="en-GB" sz="1100" b="0" i="0" kern="1200" dirty="0">
                          <a:solidFill>
                            <a:schemeClr val="tx1">
                              <a:lumMod val="95000"/>
                              <a:lumOff val="5000"/>
                            </a:schemeClr>
                          </a:solidFill>
                          <a:effectLst/>
                          <a:latin typeface="Arial" panose="020B0604020202020204" pitchFamily="34" charset="0"/>
                          <a:ea typeface="+mn-ea"/>
                          <a:cs typeface="Arial" panose="020B0604020202020204" pitchFamily="34" charset="0"/>
                        </a:rPr>
                        <a:t>, </a:t>
                      </a:r>
                      <a:r>
                        <a:rPr lang="en-GB" sz="1100" b="0" i="0" u="none" strike="noStrike" kern="1200" dirty="0">
                          <a:solidFill>
                            <a:schemeClr val="tx1">
                              <a:lumMod val="95000"/>
                              <a:lumOff val="5000"/>
                            </a:schemeClr>
                          </a:solidFill>
                          <a:effectLst/>
                          <a:latin typeface="Arial" panose="020B0604020202020204" pitchFamily="34" charset="0"/>
                          <a:ea typeface="+mn-ea"/>
                          <a:cs typeface="Arial" panose="020B0604020202020204" pitchFamily="34" charset="0"/>
                          <a:hlinkClick r:id="rId3">
                            <a:extLst>
                              <a:ext uri="{A12FA001-AC4F-418D-AE19-62706E023703}">
                                <ahyp:hlinkClr xmlns:ahyp="http://schemas.microsoft.com/office/drawing/2018/hyperlinkcolor" val="tx"/>
                              </a:ext>
                            </a:extLst>
                          </a:hlinkClick>
                        </a:rPr>
                        <a:t>David Harper PhD</a:t>
                      </a:r>
                      <a:r>
                        <a:rPr lang="en-GB" sz="1100" b="0" i="0" kern="1200" dirty="0">
                          <a:solidFill>
                            <a:schemeClr val="tx1">
                              <a:lumMod val="95000"/>
                              <a:lumOff val="5000"/>
                            </a:schemeClr>
                          </a:solidFill>
                          <a:effectLst/>
                          <a:latin typeface="Arial" panose="020B0604020202020204" pitchFamily="34" charset="0"/>
                          <a:ea typeface="+mn-ea"/>
                          <a:cs typeface="Arial" panose="020B0604020202020204" pitchFamily="34" charset="0"/>
                        </a:rPr>
                        <a:t>, </a:t>
                      </a:r>
                      <a:r>
                        <a:rPr lang="en-GB" sz="1100" b="0" i="0" u="none" strike="noStrike" kern="1200" dirty="0">
                          <a:solidFill>
                            <a:schemeClr val="tx1">
                              <a:lumMod val="95000"/>
                              <a:lumOff val="5000"/>
                            </a:schemeClr>
                          </a:solidFill>
                          <a:effectLst/>
                          <a:latin typeface="Arial" panose="020B0604020202020204" pitchFamily="34" charset="0"/>
                          <a:ea typeface="+mn-ea"/>
                          <a:cs typeface="Arial" panose="020B0604020202020204" pitchFamily="34" charset="0"/>
                          <a:hlinkClick r:id="rId4">
                            <a:extLst>
                              <a:ext uri="{A12FA001-AC4F-418D-AE19-62706E023703}">
                                <ahyp:hlinkClr xmlns:ahyp="http://schemas.microsoft.com/office/drawing/2018/hyperlinkcolor" val="tx"/>
                              </a:ext>
                            </a:extLst>
                          </a:hlinkClick>
                        </a:rPr>
                        <a:t>Ian Tucker PhD</a:t>
                      </a:r>
                      <a:r>
                        <a:rPr lang="en-GB" sz="1100" b="0" i="0" kern="1200" dirty="0">
                          <a:solidFill>
                            <a:schemeClr val="tx1">
                              <a:lumMod val="95000"/>
                              <a:lumOff val="5000"/>
                            </a:schemeClr>
                          </a:solidFill>
                          <a:effectLst/>
                          <a:latin typeface="Arial" panose="020B0604020202020204" pitchFamily="34" charset="0"/>
                          <a:ea typeface="+mn-ea"/>
                          <a:cs typeface="Arial" panose="020B0604020202020204" pitchFamily="34" charset="0"/>
                        </a:rPr>
                        <a:t>, </a:t>
                      </a:r>
                      <a:r>
                        <a:rPr lang="en-GB" sz="1100" b="0" i="0" u="none" strike="noStrike" kern="1200" dirty="0">
                          <a:solidFill>
                            <a:schemeClr val="tx1">
                              <a:lumMod val="95000"/>
                              <a:lumOff val="5000"/>
                            </a:schemeClr>
                          </a:solidFill>
                          <a:effectLst/>
                          <a:latin typeface="Arial" panose="020B0604020202020204" pitchFamily="34" charset="0"/>
                          <a:ea typeface="+mn-ea"/>
                          <a:cs typeface="Arial" panose="020B0604020202020204" pitchFamily="34" charset="0"/>
                          <a:hlinkClick r:id="rId5">
                            <a:extLst>
                              <a:ext uri="{A12FA001-AC4F-418D-AE19-62706E023703}">
                                <ahyp:hlinkClr xmlns:ahyp="http://schemas.microsoft.com/office/drawing/2018/hyperlinkcolor" val="tx"/>
                              </a:ext>
                            </a:extLst>
                          </a:hlinkClick>
                        </a:rPr>
                        <a:t>Angela Kennedy </a:t>
                      </a:r>
                      <a:r>
                        <a:rPr lang="en-GB" sz="1100" b="0" i="0" u="none" strike="noStrike" kern="1200" dirty="0" err="1">
                          <a:solidFill>
                            <a:schemeClr val="tx1">
                              <a:lumMod val="95000"/>
                              <a:lumOff val="5000"/>
                            </a:schemeClr>
                          </a:solidFill>
                          <a:effectLst/>
                          <a:latin typeface="Arial" panose="020B0604020202020204" pitchFamily="34" charset="0"/>
                          <a:ea typeface="+mn-ea"/>
                          <a:cs typeface="Arial" panose="020B0604020202020204" pitchFamily="34" charset="0"/>
                          <a:hlinkClick r:id="rId5">
                            <a:extLst>
                              <a:ext uri="{A12FA001-AC4F-418D-AE19-62706E023703}">
                                <ahyp:hlinkClr xmlns:ahyp="http://schemas.microsoft.com/office/drawing/2018/hyperlinkcolor" val="tx"/>
                              </a:ext>
                            </a:extLst>
                          </a:hlinkClick>
                        </a:rPr>
                        <a:t>DClinPsy</a:t>
                      </a:r>
                      <a:r>
                        <a:rPr lang="en-GB" sz="1100" b="0" i="0" u="none" strike="noStrike" kern="1200" dirty="0">
                          <a:solidFill>
                            <a:schemeClr val="tx1">
                              <a:lumMod val="95000"/>
                              <a:lumOff val="5000"/>
                            </a:schemeClr>
                          </a:solidFill>
                          <a:effectLst/>
                          <a:latin typeface="Arial" panose="020B0604020202020204" pitchFamily="34" charset="0"/>
                          <a:ea typeface="+mn-ea"/>
                          <a:cs typeface="Arial" panose="020B0604020202020204" pitchFamily="34" charset="0"/>
                        </a:rPr>
                        <a:t> </a:t>
                      </a:r>
                      <a:r>
                        <a:rPr lang="en-GB" sz="1100" b="0" i="0" kern="1200" dirty="0">
                          <a:solidFill>
                            <a:schemeClr val="tx1"/>
                          </a:solidFill>
                          <a:effectLst/>
                          <a:latin typeface="Arial" panose="020B0604020202020204" pitchFamily="34" charset="0"/>
                          <a:ea typeface="+mn-ea"/>
                          <a:cs typeface="Arial" panose="020B0604020202020204" pitchFamily="34" charset="0"/>
                        </a:rPr>
                        <a:t>(2017) Do adult mental health services identify child abuse and neglect? P.7-19 https://onlinelibrary.wiley.com/doi/full/10.1111/inm.12369 [Accessed 17 June 2021]</a:t>
                      </a:r>
                      <a:endParaRPr lang="en-GB" sz="1100" b="0" i="0" u="none" strike="noStrike" dirty="0">
                        <a:effectLst/>
                        <a:latin typeface="Arial" panose="020B0604020202020204" pitchFamily="34" charset="0"/>
                        <a:cs typeface="Arial" panose="020B0604020202020204" pitchFamily="34" charset="0"/>
                      </a:endParaRPr>
                    </a:p>
                    <a:p>
                      <a:pPr algn="l" fontAlgn="t">
                        <a:spcBef>
                          <a:spcPts val="0"/>
                        </a:spcBef>
                        <a:spcAft>
                          <a:spcPts val="0"/>
                        </a:spcAft>
                      </a:pPr>
                      <a:endParaRPr lang="en-GB" sz="18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100" b="0" i="0" kern="1200" dirty="0">
                          <a:solidFill>
                            <a:schemeClr val="tx1"/>
                          </a:solidFill>
                          <a:effectLst/>
                          <a:latin typeface="Arial" panose="020B0604020202020204" pitchFamily="34" charset="0"/>
                          <a:ea typeface="+mn-ea"/>
                          <a:cs typeface="Arial" panose="020B0604020202020204" pitchFamily="34" charset="0"/>
                        </a:rPr>
                        <a:t>Systematic Reviews and Meta-Analyses and interviews and questionnaires. Studies conducted in UK, New Zealand and New York City (NY, USA)</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100" b="0" i="0" kern="1200" dirty="0">
                          <a:solidFill>
                            <a:schemeClr val="tx1"/>
                          </a:solidFill>
                          <a:effectLst/>
                          <a:latin typeface="Arial" panose="020B0604020202020204" pitchFamily="34" charset="0"/>
                          <a:ea typeface="+mn-ea"/>
                          <a:cs typeface="Arial" panose="020B0604020202020204" pitchFamily="34" charset="0"/>
                        </a:rPr>
                        <a:t>The current systematic review provides the first ever summary of studies investigating enquiry by adult mental health services about five types of childhood adversity: physical neglect, emotional neglect, physical abuse, emotional abuse, and sexual abuse</a:t>
                      </a:r>
                      <a:endParaRPr lang="en-GB" sz="1100" b="0" i="0" u="none" strike="noStrike" dirty="0">
                        <a:effectLst/>
                        <a:latin typeface="Arial" panose="020B0604020202020204" pitchFamily="34" charset="0"/>
                        <a:cs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100" b="0" i="0" u="none" strike="noStrike" dirty="0">
                          <a:effectLst/>
                          <a:latin typeface="Arial" panose="020B0604020202020204" pitchFamily="34" charset="0"/>
                        </a:rPr>
                        <a:t>Showed that routine enquiry is not apart of the norm. making it clear that historical abuse and neglect are being ignored by services that provide support for users of the service.</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750155844"/>
                  </a:ext>
                </a:extLst>
              </a:tr>
              <a:tr h="1204580">
                <a:tc>
                  <a:txBody>
                    <a:bodyPr/>
                    <a:lstStyle/>
                    <a:p>
                      <a:pPr marL="0" marR="0" lvl="0" indent="0" algn="l" defTabSz="914400" rtl="0" eaLnBrk="1" fontAlgn="t" latinLnBrk="0" hangingPunct="1">
                        <a:lnSpc>
                          <a:spcPct val="100000"/>
                        </a:lnSpc>
                        <a:spcBef>
                          <a:spcPts val="0"/>
                        </a:spcBef>
                        <a:spcAft>
                          <a:spcPts val="0"/>
                        </a:spcAft>
                        <a:buClrTx/>
                        <a:buSzTx/>
                        <a:buFontTx/>
                        <a:buNone/>
                        <a:tabLst/>
                        <a:defRPr/>
                      </a:pPr>
                      <a:r>
                        <a:rPr lang="en-GB" sz="1100" b="0" i="0" kern="1200" dirty="0">
                          <a:solidFill>
                            <a:schemeClr val="tx1"/>
                          </a:solidFill>
                          <a:effectLst/>
                          <a:latin typeface="Arial" panose="020B0604020202020204" pitchFamily="34" charset="0"/>
                          <a:ea typeface="+mn-ea"/>
                          <a:cs typeface="Arial" panose="020B0604020202020204" pitchFamily="34" charset="0"/>
                        </a:rPr>
                        <a:t>2.</a:t>
                      </a:r>
                    </a:p>
                    <a:p>
                      <a:pPr marL="0" marR="0" lvl="0" indent="0" algn="l" defTabSz="914400" rtl="0" eaLnBrk="1" fontAlgn="t" latinLnBrk="0" hangingPunct="1">
                        <a:lnSpc>
                          <a:spcPct val="100000"/>
                        </a:lnSpc>
                        <a:spcBef>
                          <a:spcPts val="0"/>
                        </a:spcBef>
                        <a:spcAft>
                          <a:spcPts val="0"/>
                        </a:spcAft>
                        <a:buClrTx/>
                        <a:buSzTx/>
                        <a:buFontTx/>
                        <a:buNone/>
                        <a:tabLst/>
                        <a:defRPr/>
                      </a:pPr>
                      <a:r>
                        <a:rPr lang="en-GB" sz="1100" b="0" i="0" kern="1200" dirty="0">
                          <a:solidFill>
                            <a:schemeClr val="tx1">
                              <a:lumMod val="95000"/>
                              <a:lumOff val="5000"/>
                            </a:schemeClr>
                          </a:solidFill>
                          <a:effectLst/>
                          <a:latin typeface="Arial" panose="020B0604020202020204" pitchFamily="34" charset="0"/>
                          <a:ea typeface="+mn-ea"/>
                          <a:cs typeface="Arial" panose="020B0604020202020204" pitchFamily="34" charset="0"/>
                        </a:rPr>
                        <a:t>Joanne B. Newbury and Louise Arseneault and Terrie E. Moffitt and </a:t>
                      </a:r>
                      <a:r>
                        <a:rPr lang="en-GB" sz="1100" b="0" i="0" kern="1200" dirty="0" err="1">
                          <a:solidFill>
                            <a:schemeClr val="tx1">
                              <a:lumMod val="95000"/>
                              <a:lumOff val="5000"/>
                            </a:schemeClr>
                          </a:solidFill>
                          <a:effectLst/>
                          <a:latin typeface="Arial" panose="020B0604020202020204" pitchFamily="34" charset="0"/>
                          <a:ea typeface="+mn-ea"/>
                          <a:cs typeface="Arial" panose="020B0604020202020204" pitchFamily="34" charset="0"/>
                        </a:rPr>
                        <a:t>Avshalom</a:t>
                      </a:r>
                      <a:r>
                        <a:rPr lang="en-GB" sz="1100" b="0" i="0" kern="1200" dirty="0">
                          <a:solidFill>
                            <a:schemeClr val="tx1">
                              <a:lumMod val="95000"/>
                              <a:lumOff val="5000"/>
                            </a:schemeClr>
                          </a:solidFill>
                          <a:effectLst/>
                          <a:latin typeface="Arial" panose="020B0604020202020204" pitchFamily="34" charset="0"/>
                          <a:ea typeface="+mn-ea"/>
                          <a:cs typeface="Arial" panose="020B0604020202020204" pitchFamily="34" charset="0"/>
                        </a:rPr>
                        <a:t> Caspi and Andrea </a:t>
                      </a:r>
                      <a:r>
                        <a:rPr lang="en-GB" sz="1100" b="0" i="0" kern="1200" dirty="0" err="1">
                          <a:solidFill>
                            <a:schemeClr val="tx1">
                              <a:lumMod val="95000"/>
                              <a:lumOff val="5000"/>
                            </a:schemeClr>
                          </a:solidFill>
                          <a:effectLst/>
                          <a:latin typeface="Arial" panose="020B0604020202020204" pitchFamily="34" charset="0"/>
                          <a:ea typeface="+mn-ea"/>
                          <a:cs typeface="Arial" panose="020B0604020202020204" pitchFamily="34" charset="0"/>
                        </a:rPr>
                        <a:t>Danese</a:t>
                      </a:r>
                      <a:r>
                        <a:rPr lang="en-GB" sz="1100" b="0" i="0" kern="1200" dirty="0">
                          <a:solidFill>
                            <a:schemeClr val="tx1">
                              <a:lumMod val="95000"/>
                              <a:lumOff val="5000"/>
                            </a:schemeClr>
                          </a:solidFill>
                          <a:effectLst/>
                          <a:latin typeface="Arial" panose="020B0604020202020204" pitchFamily="34" charset="0"/>
                          <a:ea typeface="+mn-ea"/>
                          <a:cs typeface="Arial" panose="020B0604020202020204" pitchFamily="34" charset="0"/>
                        </a:rPr>
                        <a:t> and Jessie R. Baldwin and Helen L. Fisher (2018)</a:t>
                      </a:r>
                    </a:p>
                    <a:p>
                      <a:pPr marL="0" marR="0" lvl="0" indent="0" algn="l" defTabSz="914400" rtl="0" eaLnBrk="1" fontAlgn="t" latinLnBrk="0" hangingPunct="1">
                        <a:lnSpc>
                          <a:spcPct val="100000"/>
                        </a:lnSpc>
                        <a:spcBef>
                          <a:spcPts val="0"/>
                        </a:spcBef>
                        <a:spcAft>
                          <a:spcPts val="0"/>
                        </a:spcAft>
                        <a:buClrTx/>
                        <a:buSzTx/>
                        <a:buFontTx/>
                        <a:buNone/>
                        <a:tabLst/>
                        <a:defRPr/>
                      </a:pPr>
                      <a:r>
                        <a:rPr lang="en-GB" sz="1100" b="0" i="0" kern="1200" dirty="0">
                          <a:solidFill>
                            <a:schemeClr val="tx1">
                              <a:lumMod val="95000"/>
                              <a:lumOff val="5000"/>
                            </a:schemeClr>
                          </a:solidFill>
                          <a:effectLst/>
                          <a:latin typeface="Arial" panose="020B0604020202020204" pitchFamily="34" charset="0"/>
                          <a:ea typeface="+mn-ea"/>
                          <a:cs typeface="Arial" panose="020B0604020202020204" pitchFamily="34" charset="0"/>
                        </a:rPr>
                        <a:t>Measuring childhood maltreatment to predict early-adult psychopathology: Comparison of prospective informant-reports and retrospective self-reports </a:t>
                      </a:r>
                      <a:r>
                        <a:rPr lang="en-GB" sz="1100" u="none" kern="1200" dirty="0">
                          <a:solidFill>
                            <a:schemeClr val="tx1">
                              <a:lumMod val="95000"/>
                              <a:lumOff val="5000"/>
                            </a:schemeClr>
                          </a:solidFill>
                          <a:latin typeface="Arial" panose="020B0604020202020204" pitchFamily="34" charset="0"/>
                          <a:ea typeface="+mn-ea"/>
                          <a:cs typeface="Arial" panose="020B0604020202020204" pitchFamily="34" charset="0"/>
                          <a:hlinkClick r:id="rId6">
                            <a:extLst>
                              <a:ext uri="{A12FA001-AC4F-418D-AE19-62706E023703}">
                                <ahyp:hlinkClr xmlns:ahyp="http://schemas.microsoft.com/office/drawing/2018/hyperlinkcolor" val="tx"/>
                              </a:ext>
                            </a:extLst>
                          </a:hlinkClick>
                        </a:rPr>
                        <a:t>https://www.sciencedirect.com/science/article/pii/S0022395617307975</a:t>
                      </a:r>
                      <a:r>
                        <a:rPr lang="en-GB" sz="1100" u="none" kern="1200" dirty="0">
                          <a:solidFill>
                            <a:schemeClr val="tx1">
                              <a:lumMod val="95000"/>
                              <a:lumOff val="5000"/>
                            </a:schemeClr>
                          </a:solidFill>
                          <a:latin typeface="Arial" panose="020B0604020202020204" pitchFamily="34" charset="0"/>
                          <a:ea typeface="+mn-ea"/>
                          <a:cs typeface="Arial" panose="020B0604020202020204" pitchFamily="34" charset="0"/>
                        </a:rPr>
                        <a:t> </a:t>
                      </a:r>
                      <a:r>
                        <a:rPr lang="en-GB" sz="1100" kern="1200" dirty="0">
                          <a:solidFill>
                            <a:schemeClr val="tx1">
                              <a:lumMod val="95000"/>
                              <a:lumOff val="5000"/>
                            </a:schemeClr>
                          </a:solidFill>
                          <a:latin typeface="Arial" panose="020B0604020202020204" pitchFamily="34" charset="0"/>
                          <a:ea typeface="+mn-ea"/>
                          <a:cs typeface="Arial" panose="020B0604020202020204" pitchFamily="34" charset="0"/>
                        </a:rPr>
                        <a:t>[Accessed 29 June 2021]</a:t>
                      </a:r>
                      <a:endParaRPr lang="en-GB" sz="1100" b="0" i="0" u="none" strike="noStrike" dirty="0">
                        <a:solidFill>
                          <a:schemeClr val="tx1">
                            <a:lumMod val="95000"/>
                            <a:lumOff val="5000"/>
                          </a:schemeClr>
                        </a:solidFill>
                        <a:effectLst/>
                        <a:latin typeface="Arial" panose="020B0604020202020204" pitchFamily="34" charset="0"/>
                        <a:cs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100" b="0" i="0" u="none" strike="noStrike" dirty="0">
                          <a:effectLst/>
                          <a:latin typeface="Arial" panose="020B0604020202020204" pitchFamily="34" charset="0"/>
                          <a:cs typeface="Arial" panose="020B0604020202020204" pitchFamily="34" charset="0"/>
                        </a:rPr>
                        <a:t>Childhood trauma questionnaire data twin study </a:t>
                      </a:r>
                    </a:p>
                    <a:p>
                      <a:pPr algn="l" fontAlgn="t">
                        <a:spcBef>
                          <a:spcPts val="0"/>
                        </a:spcBef>
                        <a:spcAft>
                          <a:spcPts val="0"/>
                        </a:spcAft>
                      </a:pPr>
                      <a:r>
                        <a:rPr lang="en-GB" sz="1100" b="0" i="0" u="none" strike="noStrike" dirty="0">
                          <a:effectLst/>
                          <a:latin typeface="Arial" panose="020B0604020202020204" pitchFamily="34" charset="0"/>
                          <a:cs typeface="Arial" panose="020B0604020202020204" pitchFamily="34" charset="0"/>
                        </a:rPr>
                        <a:t>Objective: clear path for early intervention</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100" b="0" i="0" u="none" strike="noStrike" dirty="0">
                          <a:effectLst/>
                          <a:latin typeface="Arial" panose="020B0604020202020204" pitchFamily="34" charset="0"/>
                        </a:rPr>
                        <a:t>2232 British twin children, tracked development  sample study from 1999-2000 reports informant reports and retrospective self reports (Cohen’s Kappa)</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100" b="0" i="0" u="none" strike="noStrike" dirty="0">
                          <a:effectLst/>
                          <a:latin typeface="Arial" panose="020B0604020202020204" pitchFamily="34" charset="0"/>
                        </a:rPr>
                        <a:t>Although the study was done over a period of time I found that self reports to be important in the findings of abuse as it give a clear timescale how and what treatment can be used to help guide possible early intervention for child to help with mental wellbeing in adulthood.</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037087224"/>
                  </a:ext>
                </a:extLst>
              </a:tr>
              <a:tr h="1122837">
                <a:tc>
                  <a:txBody>
                    <a:bodyPr/>
                    <a:lstStyle/>
                    <a:p>
                      <a:pPr marL="0" marR="0" lvl="0" indent="0" algn="l" defTabSz="914400" rtl="0" eaLnBrk="1" fontAlgn="t" latinLnBrk="0" hangingPunct="1">
                        <a:lnSpc>
                          <a:spcPct val="100000"/>
                        </a:lnSpc>
                        <a:spcBef>
                          <a:spcPts val="0"/>
                        </a:spcBef>
                        <a:spcAft>
                          <a:spcPts val="0"/>
                        </a:spcAft>
                        <a:buClrTx/>
                        <a:buSzTx/>
                        <a:buFontTx/>
                        <a:buNone/>
                        <a:tabLst/>
                        <a:defRPr/>
                      </a:pPr>
                      <a:r>
                        <a:rPr lang="en-GB" sz="900" b="1" i="0" u="none" strike="noStrike" dirty="0">
                          <a:effectLst/>
                          <a:latin typeface="Times New Roman" panose="02020603050405020304" pitchFamily="18" charset="0"/>
                          <a:ea typeface="Calibri" panose="020F0502020204030204" pitchFamily="34" charset="0"/>
                          <a:cs typeface="Times New Roman" panose="02020603050405020304" pitchFamily="18" charset="0"/>
                        </a:rPr>
                        <a:t>3.</a:t>
                      </a:r>
                    </a:p>
                    <a:p>
                      <a:pPr marL="0" marR="0" lvl="0" indent="0" algn="l" defTabSz="914400" rtl="0" eaLnBrk="1" fontAlgn="t" latinLnBrk="0" hangingPunct="1">
                        <a:lnSpc>
                          <a:spcPct val="100000"/>
                        </a:lnSpc>
                        <a:spcBef>
                          <a:spcPts val="0"/>
                        </a:spcBef>
                        <a:spcAft>
                          <a:spcPts val="0"/>
                        </a:spcAft>
                        <a:buClrTx/>
                        <a:buSzTx/>
                        <a:buFontTx/>
                        <a:buNone/>
                        <a:tabLst/>
                        <a:defRPr/>
                      </a:pPr>
                      <a:r>
                        <a:rPr lang="en-GB" sz="900" b="1" i="0" u="none" strike="noStrike"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100" b="0" i="0" u="none" kern="1200" dirty="0">
                          <a:solidFill>
                            <a:schemeClr val="tx1">
                              <a:lumMod val="95000"/>
                              <a:lumOff val="5000"/>
                            </a:schemeClr>
                          </a:solidFill>
                          <a:effectLst/>
                          <a:latin typeface="Arial" panose="020B0604020202020204" pitchFamily="34" charset="0"/>
                          <a:ea typeface="+mn-ea"/>
                          <a:cs typeface="Arial" panose="020B0604020202020204" pitchFamily="34" charset="0"/>
                        </a:rPr>
                        <a:t>Claire Wright &amp; Lynne Gabriel (2018) Perspectives of Adult Survivors of Child Sexual Abuse: An Exploration of the Adjustments to Self-Structure through Meaning-Making in Therapy </a:t>
                      </a:r>
                      <a:r>
                        <a:rPr lang="en-GB" sz="1100" b="0" i="0" u="none" kern="1200" dirty="0">
                          <a:solidFill>
                            <a:schemeClr val="tx1">
                              <a:lumMod val="95000"/>
                              <a:lumOff val="5000"/>
                            </a:schemeClr>
                          </a:solidFill>
                          <a:effectLst/>
                          <a:latin typeface="Arial" panose="020B0604020202020204" pitchFamily="34" charset="0"/>
                          <a:ea typeface="+mn-ea"/>
                          <a:cs typeface="Arial" panose="020B0604020202020204" pitchFamily="34" charset="0"/>
                          <a:hlinkClick r:id="rId7">
                            <a:extLst>
                              <a:ext uri="{A12FA001-AC4F-418D-AE19-62706E023703}">
                                <ahyp:hlinkClr xmlns:ahyp="http://schemas.microsoft.com/office/drawing/2018/hyperlinkcolor" val="tx"/>
                              </a:ext>
                            </a:extLst>
                          </a:hlinkClick>
                        </a:rPr>
                        <a:t>https://www.tandfonline.com/doi/full/10.1080/10538712.2018.1496961?scroll=top&amp;needAccess=true</a:t>
                      </a:r>
                      <a:r>
                        <a:rPr lang="en-GB" sz="1100" b="0" i="0" u="none" kern="1200" dirty="0">
                          <a:solidFill>
                            <a:schemeClr val="tx1">
                              <a:lumMod val="95000"/>
                              <a:lumOff val="5000"/>
                            </a:schemeClr>
                          </a:solidFill>
                          <a:effectLst/>
                          <a:latin typeface="Arial" panose="020B0604020202020204" pitchFamily="34" charset="0"/>
                          <a:ea typeface="+mn-ea"/>
                          <a:cs typeface="Arial" panose="020B0604020202020204" pitchFamily="34" charset="0"/>
                        </a:rPr>
                        <a:t> [Accessed 1 August 2021]</a:t>
                      </a:r>
                      <a:endParaRPr lang="en-GB" sz="1100" b="0" i="0" u="none" strike="noStrike" dirty="0">
                        <a:solidFill>
                          <a:schemeClr val="tx1">
                            <a:lumMod val="95000"/>
                            <a:lumOff val="5000"/>
                          </a:schemeClr>
                        </a:solidFill>
                        <a:effectLst/>
                        <a:latin typeface="Arial" panose="020B0604020202020204" pitchFamily="34" charset="0"/>
                        <a:cs typeface="Arial" panose="020B0604020202020204" pitchFamily="34" charset="0"/>
                      </a:endParaRPr>
                    </a:p>
                    <a:p>
                      <a:pPr marL="0" marR="0" lvl="0" indent="0" algn="l" defTabSz="914400" rtl="0" eaLnBrk="1" fontAlgn="t" latinLnBrk="0" hangingPunct="1">
                        <a:lnSpc>
                          <a:spcPct val="100000"/>
                        </a:lnSpc>
                        <a:spcBef>
                          <a:spcPts val="0"/>
                        </a:spcBef>
                        <a:spcAft>
                          <a:spcPts val="0"/>
                        </a:spcAft>
                        <a:buClrTx/>
                        <a:buSzTx/>
                        <a:buFontTx/>
                        <a:buNone/>
                        <a:tabLst/>
                        <a:defRPr/>
                      </a:pPr>
                      <a:endParaRPr lang="en-GB" sz="18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900" b="1" i="0" u="none" strike="noStrike"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100" b="0" i="0" u="none" strike="noStrike" kern="1200" dirty="0">
                          <a:solidFill>
                            <a:schemeClr val="tx1"/>
                          </a:solidFill>
                          <a:effectLst/>
                          <a:latin typeface="Arial" panose="020B0604020202020204" pitchFamily="34" charset="0"/>
                          <a:ea typeface="+mn-ea"/>
                          <a:cs typeface="Arial" panose="020B0604020202020204" pitchFamily="34" charset="0"/>
                        </a:rPr>
                        <a:t>T</a:t>
                      </a:r>
                      <a:r>
                        <a:rPr lang="en-GB" sz="1100" b="0" i="0" kern="1200" dirty="0">
                          <a:solidFill>
                            <a:schemeClr val="tx1"/>
                          </a:solidFill>
                          <a:effectLst/>
                          <a:latin typeface="Arial" panose="020B0604020202020204" pitchFamily="34" charset="0"/>
                          <a:ea typeface="+mn-ea"/>
                          <a:cs typeface="Arial" panose="020B0604020202020204" pitchFamily="34" charset="0"/>
                        </a:rPr>
                        <a:t>hematic analysis</a:t>
                      </a:r>
                      <a:endParaRPr lang="en-GB" sz="1100" b="0" i="0" u="none" strike="noStrike" dirty="0">
                        <a:effectLst/>
                        <a:latin typeface="Arial" panose="020B0604020202020204" pitchFamily="34" charset="0"/>
                        <a:cs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900" b="1" i="0" u="none" strike="noStrike" dirty="0">
                          <a:effectLst/>
                          <a:latin typeface="Times New Roman" panose="02020603050405020304" pitchFamily="18" charset="0"/>
                          <a:ea typeface="Calibri" panose="020F0502020204030204" pitchFamily="34" charset="0"/>
                          <a:cs typeface="Times New Roman" panose="02020603050405020304" pitchFamily="18" charset="0"/>
                        </a:rPr>
                        <a:t>15 studies with thematic analysis </a:t>
                      </a:r>
                      <a:endParaRPr lang="en-GB" sz="18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100" b="0" i="0" u="none" strike="noStrike" dirty="0">
                          <a:effectLst/>
                          <a:latin typeface="Arial" panose="020B0604020202020204" pitchFamily="34" charset="0"/>
                        </a:rPr>
                        <a:t>Future research is needed to develop study.</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111580069"/>
                  </a:ext>
                </a:extLst>
              </a:tr>
              <a:tr h="1204580">
                <a:tc>
                  <a:txBody>
                    <a:bodyPr/>
                    <a:lstStyle/>
                    <a:p>
                      <a:pPr marL="0" marR="0" lvl="0" indent="0" algn="l" defTabSz="914400" rtl="0" eaLnBrk="1" fontAlgn="t" latinLnBrk="0" hangingPunct="1">
                        <a:lnSpc>
                          <a:spcPct val="100000"/>
                        </a:lnSpc>
                        <a:spcBef>
                          <a:spcPts val="0"/>
                        </a:spcBef>
                        <a:spcAft>
                          <a:spcPts val="0"/>
                        </a:spcAft>
                        <a:buClrTx/>
                        <a:buSzTx/>
                        <a:buFontTx/>
                        <a:buNone/>
                        <a:tabLst/>
                        <a:defRPr/>
                      </a:pPr>
                      <a:r>
                        <a:rPr lang="en-GB" sz="1100" b="0" i="0" kern="1200" dirty="0">
                          <a:solidFill>
                            <a:schemeClr val="tx1"/>
                          </a:solidFill>
                          <a:effectLst/>
                          <a:latin typeface="Arial" panose="020B0604020202020204" pitchFamily="34" charset="0"/>
                          <a:ea typeface="+mn-ea"/>
                          <a:cs typeface="Arial" panose="020B0604020202020204" pitchFamily="34" charset="0"/>
                        </a:rPr>
                        <a:t>4.</a:t>
                      </a:r>
                    </a:p>
                    <a:p>
                      <a:pPr algn="l" fontAlgn="t">
                        <a:spcBef>
                          <a:spcPts val="0"/>
                        </a:spcBef>
                        <a:spcAft>
                          <a:spcPts val="0"/>
                        </a:spcAft>
                      </a:pPr>
                      <a:r>
                        <a:rPr lang="en-GB" sz="1100" b="0" i="0" kern="1200" dirty="0">
                          <a:solidFill>
                            <a:schemeClr val="tx1"/>
                          </a:solidFill>
                          <a:effectLst/>
                          <a:latin typeface="Arial" panose="020B0604020202020204" pitchFamily="34" charset="0"/>
                          <a:ea typeface="+mn-ea"/>
                          <a:cs typeface="Arial" panose="020B0604020202020204" pitchFamily="34" charset="0"/>
                        </a:rPr>
                        <a:t>Ingrassia, A. (2018). The Independent Inquiry into Child Sexual Abuse in the UK: Reflecting on the mental health needs of victims and survivors. </a:t>
                      </a:r>
                      <a:r>
                        <a:rPr lang="en-GB" sz="1100" b="0" i="1" kern="1200" dirty="0">
                          <a:solidFill>
                            <a:schemeClr val="tx1"/>
                          </a:solidFill>
                          <a:effectLst/>
                          <a:latin typeface="Arial" panose="020B0604020202020204" pitchFamily="34" charset="0"/>
                          <a:ea typeface="+mn-ea"/>
                          <a:cs typeface="Arial" panose="020B0604020202020204" pitchFamily="34" charset="0"/>
                        </a:rPr>
                        <a:t>The British Journal of Psychiatry,</a:t>
                      </a:r>
                      <a:r>
                        <a:rPr lang="en-GB" sz="1100" b="0" i="0" kern="1200" dirty="0">
                          <a:solidFill>
                            <a:schemeClr val="tx1"/>
                          </a:solidFill>
                          <a:effectLst/>
                          <a:latin typeface="Arial" panose="020B0604020202020204" pitchFamily="34" charset="0"/>
                          <a:ea typeface="+mn-ea"/>
                          <a:cs typeface="Arial" panose="020B0604020202020204" pitchFamily="34" charset="0"/>
                        </a:rPr>
                        <a:t> </a:t>
                      </a:r>
                      <a:r>
                        <a:rPr lang="en-GB" sz="1100" b="0" i="1" kern="1200" dirty="0">
                          <a:solidFill>
                            <a:schemeClr val="tx1"/>
                          </a:solidFill>
                          <a:effectLst/>
                          <a:latin typeface="Arial" panose="020B0604020202020204" pitchFamily="34" charset="0"/>
                          <a:ea typeface="+mn-ea"/>
                          <a:cs typeface="Arial" panose="020B0604020202020204" pitchFamily="34" charset="0"/>
                        </a:rPr>
                        <a:t>213</a:t>
                      </a:r>
                      <a:r>
                        <a:rPr lang="en-GB" sz="1100" b="0" i="0" kern="1200" dirty="0">
                          <a:solidFill>
                            <a:schemeClr val="tx1"/>
                          </a:solidFill>
                          <a:effectLst/>
                          <a:latin typeface="Arial" panose="020B0604020202020204" pitchFamily="34" charset="0"/>
                          <a:ea typeface="+mn-ea"/>
                          <a:cs typeface="Arial" panose="020B0604020202020204" pitchFamily="34" charset="0"/>
                        </a:rPr>
                        <a:t>(4), 571-573. doi:10.1192/bjp.2018.113 </a:t>
                      </a:r>
                      <a:r>
                        <a:rPr lang="en-GB" sz="1100" b="0" i="0" kern="1200" dirty="0">
                          <a:solidFill>
                            <a:schemeClr val="tx1">
                              <a:lumMod val="95000"/>
                              <a:lumOff val="5000"/>
                            </a:schemeClr>
                          </a:solidFill>
                          <a:effectLst/>
                          <a:latin typeface="Arial" panose="020B0604020202020204" pitchFamily="34" charset="0"/>
                          <a:ea typeface="+mn-ea"/>
                          <a:cs typeface="Arial" panose="020B0604020202020204" pitchFamily="34" charset="0"/>
                          <a:hlinkClick r:id="rId8">
                            <a:extLst>
                              <a:ext uri="{A12FA001-AC4F-418D-AE19-62706E023703}">
                                <ahyp:hlinkClr xmlns:ahyp="http://schemas.microsoft.com/office/drawing/2018/hyperlinkcolor" val="tx"/>
                              </a:ext>
                            </a:extLst>
                          </a:hlinkClick>
                        </a:rPr>
                        <a:t>https://www.cambridge.org/core/journals/the-british-journal-of-psychiatry/article/independent-inquiry-into-child-sexual-abuse-in-the-uk-reflecting-on-the-mental-health-needs-of-victims-and-survivors/C2306B54CADCE70612A1F18916F0BD88</a:t>
                      </a:r>
                      <a:r>
                        <a:rPr lang="en-GB" sz="1100" b="0" i="0" kern="1200" dirty="0">
                          <a:solidFill>
                            <a:schemeClr val="tx1"/>
                          </a:solidFill>
                          <a:effectLst/>
                          <a:latin typeface="Arial" panose="020B0604020202020204" pitchFamily="34" charset="0"/>
                          <a:ea typeface="+mn-ea"/>
                          <a:cs typeface="Arial" panose="020B0604020202020204" pitchFamily="34" charset="0"/>
                        </a:rPr>
                        <a:t> [Accessed 30 July 2021]</a:t>
                      </a:r>
                      <a:endParaRPr lang="en-GB" sz="1100" b="0" i="0" u="none" strike="noStrike" dirty="0">
                        <a:effectLst/>
                        <a:latin typeface="Arial" panose="020B0604020202020204" pitchFamily="34" charset="0"/>
                        <a:cs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900" b="1" i="0" u="none" strike="noStrike" dirty="0">
                          <a:effectLst/>
                          <a:latin typeface="Times New Roman" panose="02020603050405020304" pitchFamily="18" charset="0"/>
                          <a:ea typeface="Calibri" panose="020F0502020204030204" pitchFamily="34" charset="0"/>
                          <a:cs typeface="Times New Roman" panose="02020603050405020304" pitchFamily="18" charset="0"/>
                        </a:rPr>
                        <a:t>Meta analysis  truth project 82% participants report mental health problems </a:t>
                      </a:r>
                      <a:endParaRPr lang="en-GB" sz="18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900" b="1" i="0" u="none" strike="noStrike" dirty="0">
                          <a:effectLst/>
                          <a:latin typeface="Times New Roman" panose="02020603050405020304" pitchFamily="18" charset="0"/>
                          <a:ea typeface="Calibri" panose="020F0502020204030204" pitchFamily="34" charset="0"/>
                          <a:cs typeface="Times New Roman" panose="02020603050405020304" pitchFamily="18" charset="0"/>
                        </a:rPr>
                        <a:t> adult survivors </a:t>
                      </a:r>
                      <a:endParaRPr lang="en-GB" sz="18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100" b="0" i="0" u="none" strike="noStrike" dirty="0">
                          <a:effectLst/>
                          <a:latin typeface="Arial" panose="020B0604020202020204" pitchFamily="34" charset="0"/>
                        </a:rPr>
                        <a:t>Make changes that will save others from similar harm</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937555704"/>
                  </a:ext>
                </a:extLst>
              </a:tr>
              <a:tr h="959350">
                <a:tc>
                  <a:txBody>
                    <a:bodyPr/>
                    <a:lstStyle/>
                    <a:p>
                      <a:r>
                        <a:rPr lang="en-GB" sz="1000" b="1" i="0" u="none" strike="noStrike" dirty="0">
                          <a:effectLst/>
                          <a:latin typeface="Times New Roman" panose="02020603050405020304" pitchFamily="18" charset="0"/>
                          <a:ea typeface="Calibri" panose="020F0502020204030204" pitchFamily="34" charset="0"/>
                          <a:cs typeface="Times New Roman" panose="02020603050405020304" pitchFamily="18" charset="0"/>
                        </a:rPr>
                        <a:t>5.</a:t>
                      </a:r>
                    </a:p>
                    <a:p>
                      <a:r>
                        <a:rPr lang="en-GB" sz="1000" b="1" i="0" u="none" strike="noStrike"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100" b="0" u="none" strike="noStrike" kern="1200" dirty="0">
                          <a:solidFill>
                            <a:schemeClr val="tx1">
                              <a:lumMod val="95000"/>
                              <a:lumOff val="5000"/>
                            </a:schemeClr>
                          </a:solidFill>
                          <a:effectLst/>
                          <a:latin typeface="Arial" panose="020B0604020202020204" pitchFamily="34" charset="0"/>
                          <a:ea typeface="+mn-ea"/>
                          <a:cs typeface="Arial" panose="020B0604020202020204" pitchFamily="34" charset="0"/>
                          <a:hlinkClick r:id="rId9">
                            <a:extLst>
                              <a:ext uri="{A12FA001-AC4F-418D-AE19-62706E023703}">
                                <ahyp:hlinkClr xmlns:ahyp="http://schemas.microsoft.com/office/drawing/2018/hyperlinkcolor" val="tx"/>
                              </a:ext>
                            </a:extLst>
                          </a:hlinkClick>
                        </a:rPr>
                        <a:t>Louise McCarthy , </a:t>
                      </a:r>
                      <a:r>
                        <a:rPr lang="en-GB" sz="1100" b="0" u="none" strike="noStrike" kern="1200" dirty="0">
                          <a:solidFill>
                            <a:schemeClr val="tx1">
                              <a:lumMod val="95000"/>
                              <a:lumOff val="5000"/>
                            </a:schemeClr>
                          </a:solidFill>
                          <a:effectLst/>
                          <a:latin typeface="Arial" panose="020B0604020202020204" pitchFamily="34" charset="0"/>
                          <a:ea typeface="+mn-ea"/>
                          <a:cs typeface="Arial" panose="020B0604020202020204" pitchFamily="34" charset="0"/>
                          <a:hlinkClick r:id="rId10">
                            <a:extLst>
                              <a:ext uri="{A12FA001-AC4F-418D-AE19-62706E023703}">
                                <ahyp:hlinkClr xmlns:ahyp="http://schemas.microsoft.com/office/drawing/2018/hyperlinkcolor" val="tx"/>
                              </a:ext>
                            </a:extLst>
                          </a:hlinkClick>
                        </a:rPr>
                        <a:t>Susan Campbell , </a:t>
                      </a:r>
                      <a:r>
                        <a:rPr lang="en-GB" sz="1100" b="0" u="sng" kern="1200" dirty="0">
                          <a:solidFill>
                            <a:schemeClr val="tx1">
                              <a:lumMod val="95000"/>
                              <a:lumOff val="5000"/>
                            </a:schemeClr>
                          </a:solidFill>
                          <a:effectLst/>
                          <a:latin typeface="Arial" panose="020B0604020202020204" pitchFamily="34" charset="0"/>
                          <a:ea typeface="+mn-ea"/>
                          <a:cs typeface="Arial" panose="020B0604020202020204" pitchFamily="34" charset="0"/>
                          <a:hlinkClick r:id="rId11">
                            <a:extLst>
                              <a:ext uri="{A12FA001-AC4F-418D-AE19-62706E023703}">
                                <ahyp:hlinkClr xmlns:ahyp="http://schemas.microsoft.com/office/drawing/2018/hyperlinkcolor" val="tx"/>
                              </a:ext>
                            </a:extLst>
                          </a:hlinkClick>
                        </a:rPr>
                        <a:t>Bridget </a:t>
                      </a:r>
                      <a:r>
                        <a:rPr lang="en-GB" sz="1100" b="0" u="sng" kern="1200" dirty="0" err="1">
                          <a:solidFill>
                            <a:schemeClr val="tx1">
                              <a:lumMod val="95000"/>
                              <a:lumOff val="5000"/>
                            </a:schemeClr>
                          </a:solidFill>
                          <a:effectLst/>
                          <a:latin typeface="Arial" panose="020B0604020202020204" pitchFamily="34" charset="0"/>
                          <a:ea typeface="+mn-ea"/>
                          <a:cs typeface="Arial" panose="020B0604020202020204" pitchFamily="34" charset="0"/>
                          <a:hlinkClick r:id="rId11">
                            <a:extLst>
                              <a:ext uri="{A12FA001-AC4F-418D-AE19-62706E023703}">
                                <ahyp:hlinkClr xmlns:ahyp="http://schemas.microsoft.com/office/drawing/2018/hyperlinkcolor" val="tx"/>
                              </a:ext>
                            </a:extLst>
                          </a:hlinkClick>
                        </a:rPr>
                        <a:t>Penhale</a:t>
                      </a:r>
                      <a:r>
                        <a:rPr lang="en-GB" sz="1100" b="0" u="sng" kern="1200" dirty="0">
                          <a:solidFill>
                            <a:schemeClr val="tx1">
                              <a:lumMod val="95000"/>
                              <a:lumOff val="5000"/>
                            </a:schemeClr>
                          </a:solidFill>
                          <a:effectLst/>
                          <a:latin typeface="Arial" panose="020B0604020202020204" pitchFamily="34" charset="0"/>
                          <a:ea typeface="+mn-ea"/>
                          <a:cs typeface="Arial" panose="020B0604020202020204" pitchFamily="34" charset="0"/>
                          <a:hlinkClick r:id="rId11">
                            <a:extLst>
                              <a:ext uri="{A12FA001-AC4F-418D-AE19-62706E023703}">
                                <ahyp:hlinkClr xmlns:ahyp="http://schemas.microsoft.com/office/drawing/2018/hyperlinkcolor" val="tx"/>
                              </a:ext>
                            </a:extLst>
                          </a:hlinkClick>
                        </a:rPr>
                        <a:t> </a:t>
                      </a:r>
                      <a:r>
                        <a:rPr lang="en-GB" sz="1100" b="0" u="sng" kern="1200" dirty="0">
                          <a:solidFill>
                            <a:schemeClr val="tx1">
                              <a:lumMod val="95000"/>
                              <a:lumOff val="5000"/>
                            </a:schemeClr>
                          </a:solidFill>
                          <a:effectLst/>
                          <a:latin typeface="Arial" panose="020B0604020202020204" pitchFamily="34" charset="0"/>
                          <a:ea typeface="+mn-ea"/>
                          <a:cs typeface="Arial" panose="020B0604020202020204" pitchFamily="34" charset="0"/>
                        </a:rPr>
                        <a:t>   </a:t>
                      </a:r>
                      <a:r>
                        <a:rPr lang="en-GB" sz="1100" b="0" i="0" u="none" strike="noStrike" kern="1200" dirty="0">
                          <a:solidFill>
                            <a:schemeClr val="tx1">
                              <a:lumMod val="95000"/>
                              <a:lumOff val="5000"/>
                            </a:schemeClr>
                          </a:solidFill>
                          <a:effectLst/>
                          <a:latin typeface="Arial" panose="020B0604020202020204" pitchFamily="34" charset="0"/>
                          <a:ea typeface="+mn-ea"/>
                          <a:cs typeface="Arial" panose="020B0604020202020204" pitchFamily="34" charset="0"/>
                        </a:rPr>
                        <a:t> </a:t>
                      </a:r>
                      <a:r>
                        <a:rPr lang="en-GB" sz="1000" b="1" i="0" u="none" strike="noStrike" dirty="0">
                          <a:effectLst/>
                          <a:latin typeface="Times New Roman" panose="02020603050405020304" pitchFamily="18" charset="0"/>
                          <a:ea typeface="Calibri" panose="020F0502020204030204" pitchFamily="34" charset="0"/>
                          <a:cs typeface="Times New Roman" panose="02020603050405020304" pitchFamily="18" charset="0"/>
                        </a:rPr>
                        <a:t>(2017) </a:t>
                      </a:r>
                      <a:r>
                        <a:rPr lang="en-GB" sz="1200" b="0" i="0" kern="1200" dirty="0">
                          <a:solidFill>
                            <a:schemeClr val="tx1"/>
                          </a:solidFill>
                          <a:effectLst/>
                          <a:latin typeface="Arial" panose="020B0604020202020204" pitchFamily="34" charset="0"/>
                          <a:ea typeface="+mn-ea"/>
                          <a:cs typeface="Arial" panose="020B0604020202020204" pitchFamily="34" charset="0"/>
                        </a:rPr>
                        <a:t>Elder abuse screening tools: a systematic review </a:t>
                      </a:r>
                      <a:r>
                        <a:rPr lang="en-GB" sz="1200" b="0" i="0" kern="1200" dirty="0">
                          <a:solidFill>
                            <a:schemeClr val="tx1">
                              <a:lumMod val="95000"/>
                              <a:lumOff val="5000"/>
                            </a:schemeClr>
                          </a:solidFill>
                          <a:effectLst/>
                          <a:latin typeface="Arial" panose="020B0604020202020204" pitchFamily="34" charset="0"/>
                          <a:ea typeface="+mn-ea"/>
                          <a:cs typeface="Arial" panose="020B0604020202020204" pitchFamily="34" charset="0"/>
                          <a:hlinkClick r:id="rId12">
                            <a:extLst>
                              <a:ext uri="{A12FA001-AC4F-418D-AE19-62706E023703}">
                                <ahyp:hlinkClr xmlns:ahyp="http://schemas.microsoft.com/office/drawing/2018/hyperlinkcolor" val="tx"/>
                              </a:ext>
                            </a:extLst>
                          </a:hlinkClick>
                        </a:rPr>
                        <a:t>https://www.emerald.com/insight/content/doi/10.1108/JAP-10-2016-0026/full/html</a:t>
                      </a:r>
                      <a:r>
                        <a:rPr lang="en-GB" sz="1200" b="0" i="0" kern="1200" dirty="0">
                          <a:solidFill>
                            <a:schemeClr val="tx1">
                              <a:lumMod val="95000"/>
                              <a:lumOff val="5000"/>
                            </a:schemeClr>
                          </a:solidFill>
                          <a:effectLst/>
                          <a:latin typeface="Arial" panose="020B0604020202020204" pitchFamily="34" charset="0"/>
                          <a:ea typeface="+mn-ea"/>
                          <a:cs typeface="Arial" panose="020B0604020202020204" pitchFamily="34" charset="0"/>
                        </a:rPr>
                        <a:t> </a:t>
                      </a:r>
                      <a:r>
                        <a:rPr lang="en-GB" sz="1200" b="0" i="0" kern="1200" dirty="0">
                          <a:solidFill>
                            <a:schemeClr val="tx1"/>
                          </a:solidFill>
                          <a:effectLst/>
                          <a:latin typeface="Arial" panose="020B0604020202020204" pitchFamily="34" charset="0"/>
                          <a:ea typeface="+mn-ea"/>
                          <a:cs typeface="Arial" panose="020B0604020202020204" pitchFamily="34" charset="0"/>
                        </a:rPr>
                        <a:t>[Accessed 29 June 2021]</a:t>
                      </a:r>
                    </a:p>
                    <a:p>
                      <a:pPr marL="0" marR="0" lvl="0" indent="0" algn="l" defTabSz="914400" rtl="0" eaLnBrk="1" fontAlgn="t" latinLnBrk="0" hangingPunct="1">
                        <a:lnSpc>
                          <a:spcPct val="100000"/>
                        </a:lnSpc>
                        <a:spcBef>
                          <a:spcPts val="0"/>
                        </a:spcBef>
                        <a:spcAft>
                          <a:spcPts val="0"/>
                        </a:spcAft>
                        <a:buClrTx/>
                        <a:buSzTx/>
                        <a:buFontTx/>
                        <a:buNone/>
                        <a:tabLst/>
                        <a:defRPr/>
                      </a:pPr>
                      <a:r>
                        <a:rPr lang="en-GB" sz="1200" b="1" i="0" u="none" strike="noStrike"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100" b="1" i="0" u="none" strike="noStrike" dirty="0">
                          <a:effectLst/>
                          <a:latin typeface="Arial" panose="020B0604020202020204" pitchFamily="34" charset="0"/>
                          <a:ea typeface="Calibri" panose="020F0502020204030204" pitchFamily="34" charset="0"/>
                          <a:cs typeface="Arial" panose="020B0604020202020204" pitchFamily="34" charset="0"/>
                        </a:rPr>
                        <a:t> </a:t>
                      </a:r>
                      <a:r>
                        <a:rPr lang="en-GB" sz="1100" b="0" i="0" kern="1200" dirty="0">
                          <a:solidFill>
                            <a:schemeClr val="tx1"/>
                          </a:solidFill>
                          <a:effectLst/>
                          <a:latin typeface="Arial" panose="020B0604020202020204" pitchFamily="34" charset="0"/>
                          <a:ea typeface="+mn-ea"/>
                          <a:cs typeface="Arial" panose="020B0604020202020204" pitchFamily="34" charset="0"/>
                        </a:rPr>
                        <a:t>systematic reviews and meta-analysis</a:t>
                      </a:r>
                      <a:endParaRPr lang="en-GB" sz="1100" b="0" i="0" u="none" strike="noStrike" dirty="0">
                        <a:effectLst/>
                        <a:latin typeface="Arial" panose="020B0604020202020204" pitchFamily="34" charset="0"/>
                        <a:cs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100" b="1" i="0" u="none" strike="noStrike" dirty="0">
                          <a:effectLst/>
                          <a:latin typeface="Arial" panose="020B0604020202020204" pitchFamily="34" charset="0"/>
                          <a:ea typeface="Calibri" panose="020F0502020204030204" pitchFamily="34" charset="0"/>
                          <a:cs typeface="Arial" panose="020B0604020202020204" pitchFamily="34" charset="0"/>
                        </a:rPr>
                        <a:t> 34 full text studies downloaded, read and evaluated. 11 met the criteria in final evaluation</a:t>
                      </a:r>
                      <a:endParaRPr lang="en-GB" sz="1100" b="0" i="0" u="none" strike="noStrike" dirty="0">
                        <a:effectLst/>
                        <a:latin typeface="Arial" panose="020B0604020202020204" pitchFamily="34" charset="0"/>
                        <a:cs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b="1" i="0" u="none" strike="noStrike"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200" b="0" i="0" u="none" strike="noStrike" dirty="0">
                          <a:solidFill>
                            <a:schemeClr val="tx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limitations to study for adult elder abuse </a:t>
                      </a:r>
                    </a:p>
                    <a:p>
                      <a:pPr algn="l" fontAlgn="t">
                        <a:spcBef>
                          <a:spcPts val="0"/>
                        </a:spcBef>
                        <a:spcAft>
                          <a:spcPts val="0"/>
                        </a:spcAft>
                      </a:pPr>
                      <a:r>
                        <a:rPr lang="en-GB" sz="1200" b="0" i="0" u="none" strike="noStrike" dirty="0">
                          <a:solidFill>
                            <a:schemeClr val="tx1">
                              <a:lumMod val="95000"/>
                              <a:lumOff val="5000"/>
                            </a:schemeClr>
                          </a:solidFill>
                          <a:effectLst/>
                          <a:latin typeface="Times New Roman" panose="02020603050405020304" pitchFamily="18" charset="0"/>
                          <a:cs typeface="Times New Roman" panose="02020603050405020304" pitchFamily="18" charset="0"/>
                        </a:rPr>
                        <a:t>Need more screenings to bring awareness to abuse in </a:t>
                      </a:r>
                      <a:r>
                        <a:rPr lang="en-GB" sz="1200" b="0" i="0" u="none" strike="noStrike" dirty="0" err="1">
                          <a:solidFill>
                            <a:schemeClr val="tx1">
                              <a:lumMod val="95000"/>
                              <a:lumOff val="5000"/>
                            </a:schemeClr>
                          </a:solidFill>
                          <a:effectLst/>
                          <a:latin typeface="Times New Roman" panose="02020603050405020304" pitchFamily="18" charset="0"/>
                          <a:cs typeface="Times New Roman" panose="02020603050405020304" pitchFamily="18" charset="0"/>
                        </a:rPr>
                        <a:t>adluts</a:t>
                      </a:r>
                      <a:r>
                        <a:rPr lang="en-GB" sz="1200" b="0" i="0" u="none" strike="noStrike" dirty="0">
                          <a:solidFill>
                            <a:schemeClr val="tx1">
                              <a:lumMod val="95000"/>
                              <a:lumOff val="5000"/>
                            </a:schemeClr>
                          </a:solidFill>
                          <a:effectLst/>
                          <a:latin typeface="Times New Roman" panose="02020603050405020304" pitchFamily="18" charset="0"/>
                          <a:cs typeface="Times New Roman" panose="02020603050405020304" pitchFamily="18" charset="0"/>
                        </a:rPr>
                        <a:t> </a:t>
                      </a:r>
                      <a:endParaRPr lang="en-GB" sz="1800" b="0" i="0" u="none" strike="noStrike" dirty="0">
                        <a:solidFill>
                          <a:schemeClr val="tx1">
                            <a:lumMod val="95000"/>
                            <a:lumOff val="5000"/>
                          </a:schemeClr>
                        </a:solidFill>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383058983"/>
                  </a:ext>
                </a:extLst>
              </a:tr>
            </a:tbl>
          </a:graphicData>
        </a:graphic>
      </p:graphicFrame>
    </p:spTree>
    <p:extLst>
      <p:ext uri="{BB962C8B-B14F-4D97-AF65-F5344CB8AC3E}">
        <p14:creationId xmlns:p14="http://schemas.microsoft.com/office/powerpoint/2010/main" val="9993404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6E7B57CA-4419-48C2-9948-193ACC503E35}"/>
              </a:ext>
            </a:extLst>
          </p:cNvPr>
          <p:cNvGraphicFramePr/>
          <p:nvPr>
            <p:extLst>
              <p:ext uri="{D42A27DB-BD31-4B8C-83A1-F6EECF244321}">
                <p14:modId xmlns:p14="http://schemas.microsoft.com/office/powerpoint/2010/main" val="3662213386"/>
              </p:ext>
            </p:extLst>
          </p:nvPr>
        </p:nvGraphicFramePr>
        <p:xfrm>
          <a:off x="12700" y="368094"/>
          <a:ext cx="12179300" cy="6408420"/>
        </p:xfrm>
        <a:graphic>
          <a:graphicData uri="http://schemas.openxmlformats.org/drawingml/2006/table">
            <a:tbl>
              <a:tblPr firstRow="1" firstCol="1" bandRow="1"/>
              <a:tblGrid>
                <a:gridCol w="5926706">
                  <a:extLst>
                    <a:ext uri="{9D8B030D-6E8A-4147-A177-3AD203B41FA5}">
                      <a16:colId xmlns:a16="http://schemas.microsoft.com/office/drawing/2014/main" val="2791120806"/>
                    </a:ext>
                  </a:extLst>
                </a:gridCol>
                <a:gridCol w="2021746">
                  <a:extLst>
                    <a:ext uri="{9D8B030D-6E8A-4147-A177-3AD203B41FA5}">
                      <a16:colId xmlns:a16="http://schemas.microsoft.com/office/drawing/2014/main" val="3589850242"/>
                    </a:ext>
                  </a:extLst>
                </a:gridCol>
                <a:gridCol w="1711354">
                  <a:extLst>
                    <a:ext uri="{9D8B030D-6E8A-4147-A177-3AD203B41FA5}">
                      <a16:colId xmlns:a16="http://schemas.microsoft.com/office/drawing/2014/main" val="2229489048"/>
                    </a:ext>
                  </a:extLst>
                </a:gridCol>
                <a:gridCol w="2519494">
                  <a:extLst>
                    <a:ext uri="{9D8B030D-6E8A-4147-A177-3AD203B41FA5}">
                      <a16:colId xmlns:a16="http://schemas.microsoft.com/office/drawing/2014/main" val="2241838310"/>
                    </a:ext>
                  </a:extLst>
                </a:gridCol>
              </a:tblGrid>
              <a:tr h="0">
                <a:tc>
                  <a:txBody>
                    <a:bodyPr/>
                    <a:lstStyle/>
                    <a:p>
                      <a:pPr marL="0" marR="0" lvl="0" indent="0" algn="l" defTabSz="914400" rtl="0" eaLnBrk="1" fontAlgn="t" latinLnBrk="0" hangingPunct="1">
                        <a:lnSpc>
                          <a:spcPct val="100000"/>
                        </a:lnSpc>
                        <a:spcBef>
                          <a:spcPts val="0"/>
                        </a:spcBef>
                        <a:spcAft>
                          <a:spcPts val="0"/>
                        </a:spcAft>
                        <a:buClrTx/>
                        <a:buSzTx/>
                        <a:buFontTx/>
                        <a:buNone/>
                        <a:tabLst/>
                        <a:defRPr/>
                      </a:pPr>
                      <a:r>
                        <a:rPr lang="en-GB" sz="1100" b="1" i="0" u="none" strike="noStrike" dirty="0">
                          <a:effectLst/>
                          <a:latin typeface="Times New Roman" panose="02020603050405020304" pitchFamily="18" charset="0"/>
                          <a:ea typeface="Calibri" panose="020F0502020204030204" pitchFamily="34" charset="0"/>
                          <a:cs typeface="Times New Roman" panose="02020603050405020304" pitchFamily="18" charset="0"/>
                        </a:rPr>
                        <a:t>Author and title </a:t>
                      </a:r>
                    </a:p>
                    <a:p>
                      <a:pPr algn="l" fontAlgn="t">
                        <a:spcBef>
                          <a:spcPts val="0"/>
                        </a:spcBef>
                        <a:spcAft>
                          <a:spcPts val="0"/>
                        </a:spcAft>
                      </a:pPr>
                      <a:endParaRPr lang="en-GB" sz="11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900" b="1" i="0" u="none" strike="noStrike" dirty="0">
                          <a:effectLst/>
                          <a:latin typeface="Times New Roman" panose="02020603050405020304" pitchFamily="18" charset="0"/>
                          <a:ea typeface="Calibri" panose="020F0502020204030204" pitchFamily="34" charset="0"/>
                          <a:cs typeface="Times New Roman" panose="02020603050405020304" pitchFamily="18" charset="0"/>
                        </a:rPr>
                        <a:t>Research Questions or Research Objectives  </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900" b="1" i="0" u="none" strike="noStrike">
                          <a:effectLst/>
                          <a:latin typeface="Times New Roman" panose="02020603050405020304" pitchFamily="18" charset="0"/>
                          <a:ea typeface="Calibri" panose="020F0502020204030204" pitchFamily="34" charset="0"/>
                          <a:cs typeface="Times New Roman" panose="02020603050405020304" pitchFamily="18" charset="0"/>
                        </a:rPr>
                        <a:t>Methods and Sample </a:t>
                      </a:r>
                      <a:endParaRPr lang="en-GB" sz="1800" b="0" i="0" u="none" strike="noStrike">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900" b="1" i="0" u="none" strike="noStrike">
                          <a:effectLst/>
                          <a:latin typeface="Times New Roman" panose="02020603050405020304" pitchFamily="18" charset="0"/>
                          <a:ea typeface="Calibri" panose="020F0502020204030204" pitchFamily="34" charset="0"/>
                          <a:cs typeface="Times New Roman" panose="02020603050405020304" pitchFamily="18" charset="0"/>
                        </a:rPr>
                        <a:t>Evaluation of the Article </a:t>
                      </a:r>
                      <a:endParaRPr lang="en-GB" sz="1800" b="0" i="0" u="none" strike="noStrike">
                        <a:effectLst/>
                        <a:latin typeface="Arial" panose="020B0604020202020204" pitchFamily="34" charset="0"/>
                      </a:endParaRPr>
                    </a:p>
                    <a:p>
                      <a:pPr algn="l" fontAlgn="t">
                        <a:spcBef>
                          <a:spcPts val="0"/>
                        </a:spcBef>
                        <a:spcAft>
                          <a:spcPts val="0"/>
                        </a:spcAft>
                      </a:pPr>
                      <a:r>
                        <a:rPr lang="en-GB" sz="900" b="1" i="0" u="none" strike="noStrike">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b="0" i="0" u="none" strike="noStrike">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221238234"/>
                  </a:ext>
                </a:extLst>
              </a:tr>
              <a:tr h="589132">
                <a:tc>
                  <a:txBody>
                    <a:bodyPr/>
                    <a:lstStyle/>
                    <a:p>
                      <a:pPr marL="0" marR="0" lvl="0" indent="0" algn="l" defTabSz="914400" rtl="0" eaLnBrk="1" fontAlgn="t" latinLnBrk="0" hangingPunct="1">
                        <a:lnSpc>
                          <a:spcPct val="100000"/>
                        </a:lnSpc>
                        <a:spcBef>
                          <a:spcPts val="0"/>
                        </a:spcBef>
                        <a:spcAft>
                          <a:spcPts val="0"/>
                        </a:spcAft>
                        <a:buClrTx/>
                        <a:buSzTx/>
                        <a:buFontTx/>
                        <a:buNone/>
                        <a:tabLst/>
                        <a:defRPr/>
                      </a:pPr>
                      <a:r>
                        <a:rPr lang="en-GB" sz="1100" b="1" i="0" kern="1200" dirty="0">
                          <a:solidFill>
                            <a:schemeClr val="tx1"/>
                          </a:solidFill>
                          <a:effectLst/>
                          <a:latin typeface="Arial" panose="020B0604020202020204" pitchFamily="34" charset="0"/>
                          <a:ea typeface="+mn-ea"/>
                          <a:cs typeface="Arial" panose="020B0604020202020204" pitchFamily="34" charset="0"/>
                        </a:rPr>
                        <a:t>6.</a:t>
                      </a:r>
                    </a:p>
                    <a:p>
                      <a:pPr marL="0" marR="0" lvl="0" indent="0" algn="l" defTabSz="914400" rtl="0" eaLnBrk="1" fontAlgn="t" latinLnBrk="0" hangingPunct="1">
                        <a:lnSpc>
                          <a:spcPct val="100000"/>
                        </a:lnSpc>
                        <a:spcBef>
                          <a:spcPts val="0"/>
                        </a:spcBef>
                        <a:spcAft>
                          <a:spcPts val="0"/>
                        </a:spcAft>
                        <a:buClrTx/>
                        <a:buSzTx/>
                        <a:buFontTx/>
                        <a:buNone/>
                        <a:tabLst/>
                        <a:defRPr/>
                      </a:pPr>
                      <a:r>
                        <a:rPr lang="en-GB" sz="1100" b="0" i="0" kern="1200" dirty="0">
                          <a:solidFill>
                            <a:schemeClr val="tx1"/>
                          </a:solidFill>
                          <a:effectLst/>
                          <a:latin typeface="Arial" panose="020B0604020202020204" pitchFamily="34" charset="0"/>
                          <a:ea typeface="+mn-ea"/>
                          <a:cs typeface="Arial" panose="020B0604020202020204" pitchFamily="34" charset="0"/>
                        </a:rPr>
                        <a:t>Green, P. (2020) Risks to children and young people during covid-19 pandemic </a:t>
                      </a:r>
                      <a:r>
                        <a:rPr lang="en-GB" sz="1100" b="0" i="0" u="none" kern="1200" dirty="0">
                          <a:solidFill>
                            <a:schemeClr val="tx1">
                              <a:lumMod val="95000"/>
                              <a:lumOff val="5000"/>
                            </a:schemeClr>
                          </a:solidFill>
                          <a:effectLst/>
                          <a:latin typeface="Arial" panose="020B0604020202020204" pitchFamily="34" charset="0"/>
                          <a:ea typeface="+mn-ea"/>
                          <a:cs typeface="Arial" panose="020B0604020202020204" pitchFamily="34" charset="0"/>
                          <a:hlinkClick r:id="rId2">
                            <a:extLst>
                              <a:ext uri="{A12FA001-AC4F-418D-AE19-62706E023703}">
                                <ahyp:hlinkClr xmlns:ahyp="http://schemas.microsoft.com/office/drawing/2018/hyperlinkcolor" val="tx"/>
                              </a:ext>
                            </a:extLst>
                          </a:hlinkClick>
                        </a:rPr>
                        <a:t>https://www.bmj.com/content/369/bmj.m1669.full</a:t>
                      </a:r>
                      <a:r>
                        <a:rPr lang="en-GB" sz="1100" b="0" i="0" u="none" kern="1200" dirty="0">
                          <a:solidFill>
                            <a:schemeClr val="tx1">
                              <a:lumMod val="95000"/>
                              <a:lumOff val="5000"/>
                            </a:schemeClr>
                          </a:solidFill>
                          <a:effectLst/>
                          <a:latin typeface="Arial" panose="020B0604020202020204" pitchFamily="34" charset="0"/>
                          <a:ea typeface="+mn-ea"/>
                          <a:cs typeface="Arial" panose="020B0604020202020204" pitchFamily="34" charset="0"/>
                        </a:rPr>
                        <a:t> </a:t>
                      </a:r>
                      <a:r>
                        <a:rPr lang="en-GB" sz="1100" b="0" i="0" kern="1200" dirty="0">
                          <a:solidFill>
                            <a:schemeClr val="tx1"/>
                          </a:solidFill>
                          <a:effectLst/>
                          <a:latin typeface="Arial" panose="020B0604020202020204" pitchFamily="34" charset="0"/>
                          <a:ea typeface="+mn-ea"/>
                          <a:cs typeface="Arial" panose="020B0604020202020204" pitchFamily="34" charset="0"/>
                        </a:rPr>
                        <a:t>[Accessed 1 august 2021]</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100" b="0" i="0" u="none" strike="noStrike" dirty="0">
                          <a:effectLst/>
                          <a:latin typeface="Arial" panose="020B0604020202020204" pitchFamily="34" charset="0"/>
                        </a:rPr>
                        <a:t>Ongoing research </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100" b="0" i="0" u="none" strike="noStrike" dirty="0">
                          <a:effectLst/>
                          <a:latin typeface="Arial" panose="020B0604020202020204" pitchFamily="34" charset="0"/>
                          <a:cs typeface="Arial" panose="020B0604020202020204" pitchFamily="34" charset="0"/>
                        </a:rPr>
                        <a:t>Ongoing research to show impact on what a global pandemic has led to regarding the well being of victims due to the current pandemic</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100" b="0" i="0" u="none" strike="noStrike" dirty="0">
                          <a:effectLst/>
                          <a:latin typeface="Arial" panose="020B0604020202020204" pitchFamily="34" charset="0"/>
                        </a:rPr>
                        <a:t>Long-term mental wellbeing, ongoing research as the scale of impact will not show fully now but in yeas to come. </a:t>
                      </a:r>
                    </a:p>
                    <a:p>
                      <a:pPr algn="l" fontAlgn="t">
                        <a:spcBef>
                          <a:spcPts val="0"/>
                        </a:spcBef>
                        <a:spcAft>
                          <a:spcPts val="0"/>
                        </a:spcAft>
                      </a:pPr>
                      <a:r>
                        <a:rPr lang="en-GB" sz="1100" b="0" i="0" u="none" strike="noStrike" dirty="0">
                          <a:effectLst/>
                          <a:latin typeface="Arial" panose="020B0604020202020204" pitchFamily="34" charset="0"/>
                        </a:rPr>
                        <a:t>Safeguard risk have been highlighted </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750155844"/>
                  </a:ext>
                </a:extLst>
              </a:tr>
              <a:tr h="939954">
                <a:tc>
                  <a:txBody>
                    <a:bodyPr/>
                    <a:lstStyle/>
                    <a:p>
                      <a:pPr marL="0" marR="0" lvl="0" indent="0" algn="l" defTabSz="914400" rtl="0" eaLnBrk="1" fontAlgn="t" latinLnBrk="0" hangingPunct="1">
                        <a:lnSpc>
                          <a:spcPct val="100000"/>
                        </a:lnSpc>
                        <a:spcBef>
                          <a:spcPts val="0"/>
                        </a:spcBef>
                        <a:spcAft>
                          <a:spcPts val="0"/>
                        </a:spcAft>
                        <a:buClrTx/>
                        <a:buSzTx/>
                        <a:buFontTx/>
                        <a:buNone/>
                        <a:tabLst/>
                        <a:defRPr/>
                      </a:pPr>
                      <a:r>
                        <a:rPr lang="en-GB" sz="1100" b="0" i="0" kern="1200" dirty="0">
                          <a:solidFill>
                            <a:schemeClr val="tx1"/>
                          </a:solidFill>
                          <a:effectLst/>
                          <a:latin typeface="Arial" panose="020B0604020202020204" pitchFamily="34" charset="0"/>
                          <a:ea typeface="+mn-ea"/>
                          <a:cs typeface="Arial" panose="020B0604020202020204" pitchFamily="34" charset="0"/>
                        </a:rPr>
                        <a:t>7.</a:t>
                      </a:r>
                    </a:p>
                    <a:p>
                      <a:pPr marL="0" marR="0" lvl="0" indent="0" algn="l" defTabSz="914400" rtl="0" eaLnBrk="1" fontAlgn="t" latinLnBrk="0" hangingPunct="1">
                        <a:lnSpc>
                          <a:spcPct val="100000"/>
                        </a:lnSpc>
                        <a:spcBef>
                          <a:spcPts val="0"/>
                        </a:spcBef>
                        <a:spcAft>
                          <a:spcPts val="0"/>
                        </a:spcAft>
                        <a:buClrTx/>
                        <a:buSzTx/>
                        <a:buFontTx/>
                        <a:buNone/>
                        <a:tabLst/>
                        <a:defRPr/>
                      </a:pPr>
                      <a:r>
                        <a:rPr lang="en-GB" sz="1100" b="0" i="0" kern="1200" dirty="0">
                          <a:solidFill>
                            <a:schemeClr val="tx1"/>
                          </a:solidFill>
                          <a:effectLst/>
                          <a:latin typeface="Arial" panose="020B0604020202020204" pitchFamily="34" charset="0"/>
                          <a:ea typeface="+mn-ea"/>
                          <a:cs typeface="Arial" panose="020B0604020202020204" pitchFamily="34" charset="0"/>
                        </a:rPr>
                        <a:t>Hughes, K., Lowey, H., </a:t>
                      </a:r>
                      <a:r>
                        <a:rPr lang="en-GB" sz="1100" b="0" i="0" kern="1200" dirty="0" err="1">
                          <a:solidFill>
                            <a:schemeClr val="tx1"/>
                          </a:solidFill>
                          <a:effectLst/>
                          <a:latin typeface="Arial" panose="020B0604020202020204" pitchFamily="34" charset="0"/>
                          <a:ea typeface="+mn-ea"/>
                          <a:cs typeface="Arial" panose="020B0604020202020204" pitchFamily="34" charset="0"/>
                        </a:rPr>
                        <a:t>Quigg</a:t>
                      </a:r>
                      <a:r>
                        <a:rPr lang="en-GB" sz="1100" b="0" i="0" kern="1200" dirty="0">
                          <a:solidFill>
                            <a:schemeClr val="tx1"/>
                          </a:solidFill>
                          <a:effectLst/>
                          <a:latin typeface="Arial" panose="020B0604020202020204" pitchFamily="34" charset="0"/>
                          <a:ea typeface="+mn-ea"/>
                          <a:cs typeface="Arial" panose="020B0604020202020204" pitchFamily="34" charset="0"/>
                        </a:rPr>
                        <a:t>, Z. </a:t>
                      </a:r>
                      <a:r>
                        <a:rPr lang="en-GB" sz="1100" b="0" i="1" kern="1200" dirty="0">
                          <a:solidFill>
                            <a:schemeClr val="tx1"/>
                          </a:solidFill>
                          <a:effectLst/>
                          <a:latin typeface="Arial" panose="020B0604020202020204" pitchFamily="34" charset="0"/>
                          <a:ea typeface="+mn-ea"/>
                          <a:cs typeface="Arial" panose="020B0604020202020204" pitchFamily="34" charset="0"/>
                        </a:rPr>
                        <a:t>et al.</a:t>
                      </a:r>
                      <a:r>
                        <a:rPr lang="en-GB" sz="1100" b="0" i="0" kern="1200" dirty="0">
                          <a:solidFill>
                            <a:schemeClr val="tx1"/>
                          </a:solidFill>
                          <a:effectLst/>
                          <a:latin typeface="Arial" panose="020B0604020202020204" pitchFamily="34" charset="0"/>
                          <a:ea typeface="+mn-ea"/>
                          <a:cs typeface="Arial" panose="020B0604020202020204" pitchFamily="34" charset="0"/>
                        </a:rPr>
                        <a:t> (2016)  Relationships between adverse childhood experiences and adult mental well-being: results from an English national household survey </a:t>
                      </a:r>
                      <a:r>
                        <a:rPr lang="en-GB" sz="1100" b="0" i="0" kern="1200" dirty="0">
                          <a:solidFill>
                            <a:schemeClr val="tx1">
                              <a:lumMod val="95000"/>
                              <a:lumOff val="5000"/>
                            </a:schemeClr>
                          </a:solidFill>
                          <a:effectLst/>
                          <a:latin typeface="Arial" panose="020B0604020202020204" pitchFamily="34" charset="0"/>
                          <a:ea typeface="+mn-ea"/>
                          <a:cs typeface="Arial" panose="020B0604020202020204" pitchFamily="34" charset="0"/>
                          <a:hlinkClick r:id="rId3">
                            <a:extLst>
                              <a:ext uri="{A12FA001-AC4F-418D-AE19-62706E023703}">
                                <ahyp:hlinkClr xmlns:ahyp="http://schemas.microsoft.com/office/drawing/2018/hyperlinkcolor" val="tx"/>
                              </a:ext>
                            </a:extLst>
                          </a:hlinkClick>
                        </a:rPr>
                        <a:t>https://link.springer.com/article/10.1186/s12889-016-2906-3</a:t>
                      </a:r>
                      <a:r>
                        <a:rPr lang="en-GB" sz="1100" b="0" i="0" kern="1200" dirty="0">
                          <a:solidFill>
                            <a:schemeClr val="tx1">
                              <a:lumMod val="95000"/>
                              <a:lumOff val="5000"/>
                            </a:schemeClr>
                          </a:solidFill>
                          <a:effectLst/>
                          <a:latin typeface="Arial" panose="020B0604020202020204" pitchFamily="34" charset="0"/>
                          <a:ea typeface="+mn-ea"/>
                          <a:cs typeface="Arial" panose="020B0604020202020204" pitchFamily="34" charset="0"/>
                        </a:rPr>
                        <a:t> </a:t>
                      </a:r>
                      <a:r>
                        <a:rPr lang="en-GB" sz="1100" b="0" i="0" kern="1200" dirty="0">
                          <a:solidFill>
                            <a:schemeClr val="tx1"/>
                          </a:solidFill>
                          <a:effectLst/>
                          <a:latin typeface="Arial" panose="020B0604020202020204" pitchFamily="34" charset="0"/>
                          <a:ea typeface="+mn-ea"/>
                          <a:cs typeface="Arial" panose="020B0604020202020204" pitchFamily="34" charset="0"/>
                        </a:rPr>
                        <a:t>[Accessed 30 June 2021]</a:t>
                      </a:r>
                    </a:p>
                    <a:p>
                      <a:pPr algn="l" fontAlgn="t">
                        <a:spcBef>
                          <a:spcPts val="0"/>
                        </a:spcBef>
                        <a:spcAft>
                          <a:spcPts val="0"/>
                        </a:spcAft>
                      </a:pPr>
                      <a:endParaRPr lang="en-GB" sz="1100" b="0" i="0" u="none" strike="noStrike" dirty="0">
                        <a:effectLst/>
                        <a:latin typeface="Arial" panose="020B0604020202020204" pitchFamily="34" charset="0"/>
                        <a:cs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100" b="0" i="0" u="none" strike="noStrike" dirty="0">
                          <a:effectLst/>
                          <a:latin typeface="Arial" panose="020B0604020202020204" pitchFamily="34" charset="0"/>
                        </a:rPr>
                        <a:t>Face to face interviews a letter was sent before hand.</a:t>
                      </a:r>
                    </a:p>
                    <a:p>
                      <a:pPr algn="l" fontAlgn="t">
                        <a:spcBef>
                          <a:spcPts val="0"/>
                        </a:spcBef>
                        <a:spcAft>
                          <a:spcPts val="0"/>
                        </a:spcAft>
                      </a:pPr>
                      <a:r>
                        <a:rPr lang="en-GB" sz="1100" b="0" i="0" u="none" strike="noStrike" dirty="0">
                          <a:effectLst/>
                          <a:latin typeface="Arial" panose="020B0604020202020204" pitchFamily="34" charset="0"/>
                        </a:rPr>
                        <a:t>Questionnaire </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100" b="1" i="0" u="none" strike="noStrike" dirty="0">
                          <a:effectLst/>
                          <a:latin typeface="Arial" panose="020B0604020202020204" pitchFamily="34" charset="0"/>
                          <a:cs typeface="Arial" panose="020B0604020202020204" pitchFamily="34" charset="0"/>
                        </a:rPr>
                        <a:t>4,000 adults 18 -69 years </a:t>
                      </a:r>
                      <a:r>
                        <a:rPr lang="en-GB" sz="1100" b="0" i="0" kern="1200" dirty="0">
                          <a:solidFill>
                            <a:schemeClr val="tx1"/>
                          </a:solidFill>
                          <a:effectLst/>
                          <a:latin typeface="Arial" panose="020B0604020202020204" pitchFamily="34" charset="0"/>
                          <a:ea typeface="+mn-ea"/>
                          <a:cs typeface="Arial" panose="020B0604020202020204" pitchFamily="34" charset="0"/>
                        </a:rPr>
                        <a:t> a letter prior to opt in or out, questionnaire </a:t>
                      </a:r>
                      <a:endParaRPr lang="en-GB" sz="1100" b="0" i="0" u="none" strike="noStrike" dirty="0">
                        <a:effectLst/>
                        <a:latin typeface="Arial" panose="020B0604020202020204" pitchFamily="34" charset="0"/>
                        <a:cs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100" b="0" i="0" u="none" strike="noStrike" dirty="0">
                          <a:effectLst/>
                          <a:latin typeface="Arial" panose="020B0604020202020204" pitchFamily="34" charset="0"/>
                        </a:rPr>
                        <a:t>To improve mental health and well being for future generations from childhood through to old age. The study revealed that almost half the British population have experienced abuse. Suggest a life course at preventing abuse to aid a better physical and mental health.</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037087224"/>
                  </a:ext>
                </a:extLst>
              </a:tr>
              <a:tr h="1458259">
                <a:tc>
                  <a:txBody>
                    <a:bodyPr/>
                    <a:lstStyle/>
                    <a:p>
                      <a:pPr marL="0" marR="0" lvl="0" indent="0" algn="l" defTabSz="914400" rtl="0" eaLnBrk="1" fontAlgn="t" latinLnBrk="0" hangingPunct="1">
                        <a:lnSpc>
                          <a:spcPct val="100000"/>
                        </a:lnSpc>
                        <a:spcBef>
                          <a:spcPts val="0"/>
                        </a:spcBef>
                        <a:spcAft>
                          <a:spcPts val="0"/>
                        </a:spcAft>
                        <a:buClrTx/>
                        <a:buSzTx/>
                        <a:buFontTx/>
                        <a:buNone/>
                        <a:tabLst/>
                        <a:defRPr/>
                      </a:pPr>
                      <a:r>
                        <a:rPr lang="en-GB" sz="1100" b="0" i="0" kern="1200" dirty="0">
                          <a:solidFill>
                            <a:schemeClr val="tx1"/>
                          </a:solidFill>
                          <a:effectLst/>
                          <a:latin typeface="Arial" panose="020B0604020202020204" pitchFamily="34" charset="0"/>
                          <a:ea typeface="+mn-ea"/>
                          <a:cs typeface="Arial" panose="020B0604020202020204" pitchFamily="34" charset="0"/>
                        </a:rPr>
                        <a:t>8.</a:t>
                      </a:r>
                    </a:p>
                    <a:p>
                      <a:pPr marL="0" marR="0" lvl="0" indent="0" algn="l" defTabSz="914400" rtl="0" eaLnBrk="1" fontAlgn="t" latinLnBrk="0" hangingPunct="1">
                        <a:lnSpc>
                          <a:spcPct val="100000"/>
                        </a:lnSpc>
                        <a:spcBef>
                          <a:spcPts val="0"/>
                        </a:spcBef>
                        <a:spcAft>
                          <a:spcPts val="0"/>
                        </a:spcAft>
                        <a:buClrTx/>
                        <a:buSzTx/>
                        <a:buFontTx/>
                        <a:buNone/>
                        <a:tabLst/>
                        <a:defRPr/>
                      </a:pPr>
                      <a:r>
                        <a:rPr lang="da-DK" sz="1100" b="0" i="0" kern="1200" dirty="0">
                          <a:solidFill>
                            <a:schemeClr val="tx1">
                              <a:lumMod val="95000"/>
                              <a:lumOff val="5000"/>
                            </a:schemeClr>
                          </a:solidFill>
                          <a:effectLst/>
                          <a:latin typeface="Arial" panose="020B0604020202020204" pitchFamily="34" charset="0"/>
                          <a:ea typeface="+mn-ea"/>
                          <a:cs typeface="Arial" panose="020B0604020202020204" pitchFamily="34" charset="0"/>
                        </a:rPr>
                        <a:t>Sohal, A.H., Feder, G., Boomla, K. </a:t>
                      </a:r>
                      <a:r>
                        <a:rPr lang="da-DK" sz="1100" b="0" i="1" kern="1200" dirty="0">
                          <a:solidFill>
                            <a:schemeClr val="tx1">
                              <a:lumMod val="95000"/>
                              <a:lumOff val="5000"/>
                            </a:schemeClr>
                          </a:solidFill>
                          <a:effectLst/>
                          <a:latin typeface="Arial" panose="020B0604020202020204" pitchFamily="34" charset="0"/>
                          <a:ea typeface="+mn-ea"/>
                          <a:cs typeface="Arial" panose="020B0604020202020204" pitchFamily="34" charset="0"/>
                        </a:rPr>
                        <a:t>et al.</a:t>
                      </a:r>
                      <a:r>
                        <a:rPr lang="en-GB" sz="1100" b="0" i="0" kern="1200" dirty="0">
                          <a:solidFill>
                            <a:schemeClr val="tx1">
                              <a:lumMod val="95000"/>
                              <a:lumOff val="5000"/>
                            </a:schemeClr>
                          </a:solidFill>
                          <a:effectLst/>
                          <a:latin typeface="Arial" panose="020B0604020202020204" pitchFamily="34" charset="0"/>
                          <a:ea typeface="+mn-ea"/>
                          <a:cs typeface="Arial" panose="020B0604020202020204" pitchFamily="34" charset="0"/>
                        </a:rPr>
                        <a:t>Improving the healthcare response to domestic violence and abuse in UK primary care: interrupted time series evaluation of a system-level training and support programme </a:t>
                      </a:r>
                      <a:r>
                        <a:rPr lang="en-GB" sz="1100" b="0" i="0" kern="1200" dirty="0">
                          <a:solidFill>
                            <a:schemeClr val="tx1">
                              <a:lumMod val="95000"/>
                              <a:lumOff val="5000"/>
                            </a:schemeClr>
                          </a:solidFill>
                          <a:effectLst/>
                          <a:latin typeface="Arial" panose="020B0604020202020204" pitchFamily="34" charset="0"/>
                          <a:ea typeface="+mn-ea"/>
                          <a:cs typeface="Arial" panose="020B0604020202020204" pitchFamily="34" charset="0"/>
                          <a:hlinkClick r:id="rId4">
                            <a:extLst>
                              <a:ext uri="{A12FA001-AC4F-418D-AE19-62706E023703}">
                                <ahyp:hlinkClr xmlns:ahyp="http://schemas.microsoft.com/office/drawing/2018/hyperlinkcolor" val="tx"/>
                              </a:ext>
                            </a:extLst>
                          </a:hlinkClick>
                        </a:rPr>
                        <a:t>https://bmcmedicine.biomedcentral.com/articles/10.1186/s12916-020-1506-3</a:t>
                      </a:r>
                      <a:r>
                        <a:rPr lang="en-GB" sz="1100" b="0" i="0" kern="1200" dirty="0">
                          <a:solidFill>
                            <a:schemeClr val="tx1">
                              <a:lumMod val="95000"/>
                              <a:lumOff val="5000"/>
                            </a:schemeClr>
                          </a:solidFill>
                          <a:effectLst/>
                          <a:latin typeface="Arial" panose="020B0604020202020204" pitchFamily="34" charset="0"/>
                          <a:ea typeface="+mn-ea"/>
                          <a:cs typeface="Arial" panose="020B0604020202020204" pitchFamily="34" charset="0"/>
                        </a:rPr>
                        <a:t> [Accessed 30 June 2021]</a:t>
                      </a:r>
                    </a:p>
                    <a:p>
                      <a:pPr algn="l" fontAlgn="t">
                        <a:spcBef>
                          <a:spcPts val="0"/>
                        </a:spcBef>
                        <a:spcAft>
                          <a:spcPts val="0"/>
                        </a:spcAft>
                      </a:pPr>
                      <a:endParaRPr lang="en-GB" sz="18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100" b="0" i="0" u="none" strike="noStrike" dirty="0">
                          <a:effectLst/>
                          <a:latin typeface="Arial" panose="020B0604020202020204" pitchFamily="34" charset="0"/>
                          <a:ea typeface="Calibri" panose="020F0502020204030204" pitchFamily="34" charset="0"/>
                          <a:cs typeface="Arial" panose="020B0604020202020204" pitchFamily="34" charset="0"/>
                        </a:rPr>
                        <a:t> study in London boroughs using longitudinal data period of 53 months. 2012 to 2017. women aged 16 and above </a:t>
                      </a:r>
                    </a:p>
                    <a:p>
                      <a:pPr algn="l" fontAlgn="t">
                        <a:spcBef>
                          <a:spcPts val="0"/>
                        </a:spcBef>
                        <a:spcAft>
                          <a:spcPts val="0"/>
                        </a:spcAft>
                      </a:pPr>
                      <a:r>
                        <a:rPr lang="en-GB" sz="1100" b="0" i="0" u="none" strike="noStrike" dirty="0" err="1">
                          <a:effectLst/>
                          <a:latin typeface="Arial" panose="020B0604020202020204" pitchFamily="34" charset="0"/>
                          <a:cs typeface="Arial" panose="020B0604020202020204" pitchFamily="34" charset="0"/>
                        </a:rPr>
                        <a:t>Simsam</a:t>
                      </a:r>
                      <a:r>
                        <a:rPr lang="en-GB" sz="1100" b="0" i="0" u="none" strike="noStrike" dirty="0">
                          <a:effectLst/>
                          <a:latin typeface="Arial" panose="020B0604020202020204" pitchFamily="34" charset="0"/>
                          <a:cs typeface="Arial" panose="020B0604020202020204" pitchFamily="34" charset="0"/>
                        </a:rPr>
                        <a:t> package in </a:t>
                      </a:r>
                      <a:r>
                        <a:rPr lang="en-GB" sz="1100" b="0" i="0" u="none" strike="noStrike" dirty="0" err="1">
                          <a:effectLst/>
                          <a:latin typeface="Arial" panose="020B0604020202020204" pitchFamily="34" charset="0"/>
                          <a:cs typeface="Arial" panose="020B0604020202020204" pitchFamily="34" charset="0"/>
                        </a:rPr>
                        <a:t>Sata</a:t>
                      </a:r>
                      <a:r>
                        <a:rPr lang="en-GB" sz="1100" b="0" i="0" u="none" strike="noStrike" dirty="0">
                          <a:effectLst/>
                          <a:latin typeface="Arial" panose="020B0604020202020204" pitchFamily="34" charset="0"/>
                          <a:cs typeface="Arial" panose="020B0604020202020204" pitchFamily="34" charset="0"/>
                        </a:rPr>
                        <a:t> to collect and calculate sample of data.</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100" b="0" i="0" u="none" strike="noStrike" dirty="0">
                          <a:effectLst/>
                          <a:latin typeface="Arial" panose="020B0604020202020204" pitchFamily="34" charset="0"/>
                          <a:cs typeface="Arial" panose="020B0604020202020204" pitchFamily="34" charset="0"/>
                        </a:rPr>
                        <a:t>Women affected, clearer pathway for better mental well being. </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100" b="0" i="0" u="none" strike="noStrike" dirty="0">
                          <a:effectLst/>
                          <a:latin typeface="Arial" panose="020B0604020202020204" pitchFamily="34" charset="0"/>
                        </a:rPr>
                        <a:t>Global health identifies the need to implement on going treatment. It was pointed out that further resources are needed  for example pathways to help programmes and reinforce on going training. The study did show effectiveness implanted over four years with clinicians referring abuse patients to service providers.</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111580069"/>
                  </a:ext>
                </a:extLst>
              </a:tr>
              <a:tr h="858315">
                <a:tc>
                  <a:txBody>
                    <a:bodyPr/>
                    <a:lstStyle/>
                    <a:p>
                      <a:pPr marL="0" marR="0" lvl="0" indent="0" algn="l" defTabSz="914400" rtl="0" eaLnBrk="1" fontAlgn="t" latinLnBrk="0" hangingPunct="1">
                        <a:lnSpc>
                          <a:spcPct val="100000"/>
                        </a:lnSpc>
                        <a:spcBef>
                          <a:spcPts val="0"/>
                        </a:spcBef>
                        <a:spcAft>
                          <a:spcPts val="0"/>
                        </a:spcAft>
                        <a:buClrTx/>
                        <a:buSzTx/>
                        <a:buFontTx/>
                        <a:buNone/>
                        <a:tabLst/>
                        <a:defRPr/>
                      </a:pPr>
                      <a:r>
                        <a:rPr lang="en-GB" sz="1100" b="1" i="0" kern="1200" dirty="0">
                          <a:solidFill>
                            <a:schemeClr val="tx1"/>
                          </a:solidFill>
                          <a:effectLst/>
                          <a:latin typeface="+mn-lt"/>
                          <a:ea typeface="+mn-ea"/>
                          <a:cs typeface="+mn-cs"/>
                        </a:rPr>
                        <a:t>9.</a:t>
                      </a:r>
                    </a:p>
                    <a:p>
                      <a:pPr marL="0" marR="0" lvl="0" indent="0" algn="l" defTabSz="914400" rtl="0" eaLnBrk="1" fontAlgn="t" latinLnBrk="0" hangingPunct="1">
                        <a:lnSpc>
                          <a:spcPct val="100000"/>
                        </a:lnSpc>
                        <a:spcBef>
                          <a:spcPts val="0"/>
                        </a:spcBef>
                        <a:spcAft>
                          <a:spcPts val="0"/>
                        </a:spcAft>
                        <a:buClrTx/>
                        <a:buSzTx/>
                        <a:buFontTx/>
                        <a:buNone/>
                        <a:tabLst/>
                        <a:defRPr/>
                      </a:pPr>
                      <a:r>
                        <a:rPr lang="en-GB" sz="1100" b="0" i="0" kern="1200" dirty="0">
                          <a:solidFill>
                            <a:schemeClr val="tx1"/>
                          </a:solidFill>
                          <a:effectLst/>
                          <a:latin typeface="Arial" panose="020B0604020202020204" pitchFamily="34" charset="0"/>
                          <a:ea typeface="+mn-ea"/>
                          <a:cs typeface="Arial" panose="020B0604020202020204" pitchFamily="34" charset="0"/>
                        </a:rPr>
                        <a:t>Sara R. Jaffee, Antony Ambler, Melissa Merrick, Sidra Goldman-Mellor, Candice L. Odgers, Helen L. Fisher, Andrea </a:t>
                      </a:r>
                      <a:r>
                        <a:rPr lang="en-GB" sz="1100" b="0" i="0" kern="1200" dirty="0" err="1">
                          <a:solidFill>
                            <a:schemeClr val="tx1"/>
                          </a:solidFill>
                          <a:effectLst/>
                          <a:latin typeface="Arial" panose="020B0604020202020204" pitchFamily="34" charset="0"/>
                          <a:ea typeface="+mn-ea"/>
                          <a:cs typeface="Arial" panose="020B0604020202020204" pitchFamily="34" charset="0"/>
                        </a:rPr>
                        <a:t>Danese</a:t>
                      </a:r>
                      <a:r>
                        <a:rPr lang="en-GB" sz="1100" b="0" i="0" kern="1200" dirty="0">
                          <a:solidFill>
                            <a:schemeClr val="tx1"/>
                          </a:solidFill>
                          <a:effectLst/>
                          <a:latin typeface="Arial" panose="020B0604020202020204" pitchFamily="34" charset="0"/>
                          <a:ea typeface="+mn-ea"/>
                          <a:cs typeface="Arial" panose="020B0604020202020204" pitchFamily="34" charset="0"/>
                        </a:rPr>
                        <a:t>, and Louise Arseneault</a:t>
                      </a:r>
                      <a:r>
                        <a:rPr lang="en-GB" sz="1800" b="0" i="0" kern="1200" dirty="0">
                          <a:solidFill>
                            <a:schemeClr val="tx1"/>
                          </a:solidFill>
                          <a:effectLst/>
                          <a:latin typeface="+mn-lt"/>
                          <a:ea typeface="+mn-ea"/>
                          <a:cs typeface="+mn-cs"/>
                        </a:rPr>
                        <a:t>,</a:t>
                      </a:r>
                      <a:r>
                        <a:rPr lang="en-GB" sz="1100" b="1" i="0" kern="1200" dirty="0">
                          <a:solidFill>
                            <a:schemeClr val="tx1"/>
                          </a:solidFill>
                          <a:effectLst/>
                          <a:latin typeface="+mn-lt"/>
                          <a:ea typeface="+mn-ea"/>
                          <a:cs typeface="+mn-cs"/>
                        </a:rPr>
                        <a:t>(2018) Childhood Maltreatment Predicts Poor Economic and Educational Outcomes in the </a:t>
                      </a:r>
                      <a:r>
                        <a:rPr lang="en-GB" sz="1100" b="1" i="0" kern="1200" dirty="0">
                          <a:solidFill>
                            <a:schemeClr val="tx1">
                              <a:lumMod val="95000"/>
                              <a:lumOff val="5000"/>
                            </a:schemeClr>
                          </a:solidFill>
                          <a:effectLst/>
                          <a:latin typeface="+mn-lt"/>
                          <a:ea typeface="+mn-ea"/>
                          <a:cs typeface="+mn-cs"/>
                        </a:rPr>
                        <a:t>Transition to Adulthood </a:t>
                      </a:r>
                      <a:r>
                        <a:rPr lang="en-GB" sz="1100" b="1" i="0" kern="1200" dirty="0">
                          <a:solidFill>
                            <a:schemeClr val="tx1">
                              <a:lumMod val="95000"/>
                              <a:lumOff val="5000"/>
                            </a:schemeClr>
                          </a:solidFill>
                          <a:effectLst/>
                          <a:latin typeface="+mn-lt"/>
                          <a:ea typeface="+mn-ea"/>
                          <a:cs typeface="+mn-cs"/>
                          <a:hlinkClick r:id="rId5">
                            <a:extLst>
                              <a:ext uri="{A12FA001-AC4F-418D-AE19-62706E023703}">
                                <ahyp:hlinkClr xmlns:ahyp="http://schemas.microsoft.com/office/drawing/2018/hyperlinkcolor" val="tx"/>
                              </a:ext>
                            </a:extLst>
                          </a:hlinkClick>
                        </a:rPr>
                        <a:t>https://ajph.aphapublications.org/doi/full/10.2105/AJPH.2018.304587</a:t>
                      </a:r>
                      <a:r>
                        <a:rPr lang="en-GB" sz="1100" b="1" i="0" kern="1200" dirty="0">
                          <a:solidFill>
                            <a:schemeClr val="tx1">
                              <a:lumMod val="95000"/>
                              <a:lumOff val="5000"/>
                            </a:schemeClr>
                          </a:solidFill>
                          <a:effectLst/>
                          <a:latin typeface="+mn-lt"/>
                          <a:ea typeface="+mn-ea"/>
                          <a:cs typeface="+mn-cs"/>
                        </a:rPr>
                        <a:t> </a:t>
                      </a:r>
                      <a:r>
                        <a:rPr lang="en-GB" sz="1100" b="1" i="0" kern="1200" dirty="0">
                          <a:solidFill>
                            <a:schemeClr val="tx1"/>
                          </a:solidFill>
                          <a:effectLst/>
                          <a:latin typeface="+mn-lt"/>
                          <a:ea typeface="+mn-ea"/>
                          <a:cs typeface="+mn-cs"/>
                        </a:rPr>
                        <a:t>[Accessed 1 august 2021]</a:t>
                      </a:r>
                    </a:p>
                    <a:p>
                      <a:pPr algn="l" fontAlgn="t">
                        <a:spcBef>
                          <a:spcPts val="0"/>
                        </a:spcBef>
                        <a:spcAft>
                          <a:spcPts val="0"/>
                        </a:spcAft>
                      </a:pPr>
                      <a:endParaRPr lang="en-GB" sz="18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900" b="1" i="0" u="none" strike="noStrike" dirty="0">
                          <a:effectLst/>
                          <a:latin typeface="Times New Roman" panose="02020603050405020304" pitchFamily="18" charset="0"/>
                          <a:ea typeface="Calibri" panose="020F0502020204030204" pitchFamily="34" charset="0"/>
                          <a:cs typeface="Times New Roman" panose="02020603050405020304" pitchFamily="18" charset="0"/>
                        </a:rPr>
                        <a:t> study of environmental risk (E-Risk) children covered over a long period of time. </a:t>
                      </a:r>
                      <a:endParaRPr lang="en-GB" sz="18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900" b="1" i="0" u="none" strike="noStrike" dirty="0">
                          <a:effectLst/>
                          <a:latin typeface="Times New Roman" panose="02020603050405020304" pitchFamily="18" charset="0"/>
                          <a:ea typeface="Calibri" panose="020F0502020204030204" pitchFamily="34" charset="0"/>
                          <a:cs typeface="Times New Roman" panose="02020603050405020304" pitchFamily="18" charset="0"/>
                        </a:rPr>
                        <a:t> twin study, twins born between 1994 to 1995. those effected with childhood trauma </a:t>
                      </a:r>
                      <a:endParaRPr lang="en-GB" sz="18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100" b="0" i="0" u="none" strike="noStrike"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Poverty  environmental risk factors education financial. More help is needed with regards to maltreatment of childhood poverty </a:t>
                      </a:r>
                      <a:endParaRPr lang="en-GB" sz="1100" b="0" i="0" u="none" strike="noStrike" dirty="0">
                        <a:solidFill>
                          <a:schemeClr val="tx1">
                            <a:lumMod val="95000"/>
                            <a:lumOff val="5000"/>
                          </a:schemeClr>
                        </a:solidFill>
                        <a:effectLst/>
                        <a:latin typeface="Arial" panose="020B0604020202020204" pitchFamily="34" charset="0"/>
                        <a:cs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937555704"/>
                  </a:ext>
                </a:extLst>
              </a:tr>
              <a:tr h="0">
                <a:tc>
                  <a:txBody>
                    <a:bodyPr/>
                    <a:lstStyle/>
                    <a:p>
                      <a:pPr marL="0" marR="0" lvl="0" indent="0" algn="l" defTabSz="914400" rtl="0" eaLnBrk="1" fontAlgn="t" latinLnBrk="0" hangingPunct="1">
                        <a:lnSpc>
                          <a:spcPct val="100000"/>
                        </a:lnSpc>
                        <a:spcBef>
                          <a:spcPts val="0"/>
                        </a:spcBef>
                        <a:spcAft>
                          <a:spcPts val="0"/>
                        </a:spcAft>
                        <a:buClrTx/>
                        <a:buSzTx/>
                        <a:buFontTx/>
                        <a:buNone/>
                        <a:tabLst/>
                        <a:defRPr/>
                      </a:pPr>
                      <a:r>
                        <a:rPr lang="en-GB" sz="1200" b="1" i="0" u="none" strike="noStrike" dirty="0">
                          <a:effectLst/>
                          <a:latin typeface="Times New Roman" panose="02020603050405020304" pitchFamily="18" charset="0"/>
                          <a:ea typeface="Calibri" panose="020F0502020204030204" pitchFamily="34" charset="0"/>
                          <a:cs typeface="Times New Roman" panose="02020603050405020304" pitchFamily="18" charset="0"/>
                        </a:rPr>
                        <a:t>10.</a:t>
                      </a:r>
                      <a:endParaRPr lang="en-GB" sz="1100" b="0" i="0" u="none" strike="noStrike"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endParaRPr>
                    </a:p>
                    <a:p>
                      <a:pPr marL="0" marR="0" lvl="0" indent="0" algn="l" defTabSz="914400" rtl="0" eaLnBrk="1" fontAlgn="t" latinLnBrk="0" hangingPunct="1">
                        <a:lnSpc>
                          <a:spcPct val="100000"/>
                        </a:lnSpc>
                        <a:spcBef>
                          <a:spcPts val="0"/>
                        </a:spcBef>
                        <a:spcAft>
                          <a:spcPts val="0"/>
                        </a:spcAft>
                        <a:buClrTx/>
                        <a:buSzTx/>
                        <a:buFontTx/>
                        <a:buNone/>
                        <a:tabLst/>
                        <a:defRPr/>
                      </a:pPr>
                      <a:r>
                        <a:rPr lang="en-GB" sz="1100" b="0" i="0" u="none" strike="noStrike"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 </a:t>
                      </a:r>
                      <a:r>
                        <a:rPr lang="it-IT" sz="1100" b="0" i="0" u="none" strike="noStrike"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Mingyi Chen, Rebecca E. Lacey, </a:t>
                      </a:r>
                      <a:r>
                        <a:rPr lang="en-GB" sz="1100" b="0" i="0" u="none" strike="noStrike" dirty="0">
                          <a:solidFill>
                            <a:schemeClr val="tx1">
                              <a:lumMod val="95000"/>
                              <a:lumOff val="5000"/>
                            </a:schemeClr>
                          </a:solidFill>
                          <a:effectLst/>
                          <a:latin typeface="Arial" panose="020B0604020202020204" pitchFamily="34" charset="0"/>
                          <a:ea typeface="Calibri" panose="020F0502020204030204" pitchFamily="34" charset="0"/>
                          <a:cs typeface="Arial" panose="020B0604020202020204" pitchFamily="34" charset="0"/>
                        </a:rPr>
                        <a:t>(2018) </a:t>
                      </a:r>
                      <a:r>
                        <a:rPr lang="en-GB" sz="1100" b="0" i="0" kern="1200" dirty="0">
                          <a:solidFill>
                            <a:schemeClr val="tx1">
                              <a:lumMod val="95000"/>
                              <a:lumOff val="5000"/>
                            </a:schemeClr>
                          </a:solidFill>
                          <a:effectLst/>
                          <a:latin typeface="Arial" panose="020B0604020202020204" pitchFamily="34" charset="0"/>
                          <a:ea typeface="+mn-ea"/>
                          <a:cs typeface="Arial" panose="020B0604020202020204" pitchFamily="34" charset="0"/>
                        </a:rPr>
                        <a:t>Adverse childhood experiences and adult inflammation: Findings from the 1958 British birth cohort </a:t>
                      </a:r>
                      <a:r>
                        <a:rPr lang="en-GB" sz="1100" b="0" i="0" kern="1200" dirty="0">
                          <a:solidFill>
                            <a:schemeClr val="tx1">
                              <a:lumMod val="95000"/>
                              <a:lumOff val="5000"/>
                            </a:schemeClr>
                          </a:solidFill>
                          <a:effectLst/>
                          <a:latin typeface="Arial" panose="020B0604020202020204" pitchFamily="34" charset="0"/>
                          <a:ea typeface="+mn-ea"/>
                          <a:cs typeface="Arial" panose="020B0604020202020204" pitchFamily="34" charset="0"/>
                          <a:hlinkClick r:id="rId6">
                            <a:extLst>
                              <a:ext uri="{A12FA001-AC4F-418D-AE19-62706E023703}">
                                <ahyp:hlinkClr xmlns:ahyp="http://schemas.microsoft.com/office/drawing/2018/hyperlinkcolor" val="tx"/>
                              </a:ext>
                            </a:extLst>
                          </a:hlinkClick>
                        </a:rPr>
                        <a:t>https://www.sciencedirect.com/science/article/pii/S0889159118300199</a:t>
                      </a:r>
                      <a:r>
                        <a:rPr lang="en-GB" sz="1100" b="0" i="0" kern="1200" dirty="0">
                          <a:solidFill>
                            <a:schemeClr val="tx1"/>
                          </a:solidFill>
                          <a:effectLst/>
                          <a:latin typeface="+mn-lt"/>
                          <a:ea typeface="+mn-ea"/>
                          <a:cs typeface="+mn-cs"/>
                        </a:rPr>
                        <a:t> [Accessed 29 June 2021]</a:t>
                      </a:r>
                    </a:p>
                    <a:p>
                      <a:pPr marL="0" marR="0" lvl="0" indent="0" algn="l" defTabSz="914400" rtl="0" eaLnBrk="1" fontAlgn="t" latinLnBrk="0" hangingPunct="1">
                        <a:lnSpc>
                          <a:spcPct val="100000"/>
                        </a:lnSpc>
                        <a:spcBef>
                          <a:spcPts val="0"/>
                        </a:spcBef>
                        <a:spcAft>
                          <a:spcPts val="0"/>
                        </a:spcAft>
                        <a:buClrTx/>
                        <a:buSzTx/>
                        <a:buFontTx/>
                        <a:buNone/>
                        <a:tabLst/>
                        <a:defRPr/>
                      </a:pPr>
                      <a:endParaRPr lang="en-GB" sz="18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b="1" i="0" u="none" strike="noStrike"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100" b="0" i="0" kern="1200" dirty="0">
                          <a:solidFill>
                            <a:schemeClr val="tx1"/>
                          </a:solidFill>
                          <a:effectLst/>
                          <a:latin typeface="+mn-lt"/>
                          <a:ea typeface="+mn-ea"/>
                          <a:cs typeface="+mn-cs"/>
                        </a:rPr>
                        <a:t>National Child Development Study</a:t>
                      </a:r>
                      <a:endParaRPr lang="en-GB" sz="11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b="1" i="0" u="none" strike="noStrike" dirty="0">
                          <a:effectLst/>
                          <a:latin typeface="Times New Roman" panose="02020603050405020304" pitchFamily="18" charset="0"/>
                          <a:ea typeface="Calibri" panose="020F0502020204030204" pitchFamily="34" charset="0"/>
                          <a:cs typeface="Times New Roman" panose="02020603050405020304" pitchFamily="18" charset="0"/>
                        </a:rPr>
                        <a:t> 7464 participants of the national child development study.</a:t>
                      </a:r>
                      <a:endParaRPr lang="en-GB" sz="18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b="1" i="0" u="none" strike="noStrike"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200" b="1" i="0" u="none" strike="noStrike" dirty="0">
                          <a:solidFill>
                            <a:schemeClr val="tx1">
                              <a:lumMod val="95000"/>
                              <a:lumOff val="5000"/>
                            </a:schemeClr>
                          </a:solidFill>
                          <a:effectLst/>
                          <a:latin typeface="Times New Roman" panose="02020603050405020304" pitchFamily="18" charset="0"/>
                          <a:ea typeface="Calibri" panose="020F0502020204030204" pitchFamily="34" charset="0"/>
                          <a:cs typeface="Times New Roman" panose="02020603050405020304" pitchFamily="18" charset="0"/>
                        </a:rPr>
                        <a:t>the study showed the importance of  childhood protection</a:t>
                      </a:r>
                      <a:endParaRPr lang="en-GB" sz="1800" b="0" i="0" u="none" strike="noStrike" dirty="0">
                        <a:solidFill>
                          <a:schemeClr val="tx1">
                            <a:lumMod val="95000"/>
                            <a:lumOff val="5000"/>
                          </a:schemeClr>
                        </a:solidFill>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383058983"/>
                  </a:ext>
                </a:extLst>
              </a:tr>
            </a:tbl>
          </a:graphicData>
        </a:graphic>
      </p:graphicFrame>
      <p:sp>
        <p:nvSpPr>
          <p:cNvPr id="4" name="TextBox 3">
            <a:extLst>
              <a:ext uri="{FF2B5EF4-FFF2-40B4-BE49-F238E27FC236}">
                <a16:creationId xmlns:a16="http://schemas.microsoft.com/office/drawing/2014/main" id="{1603736E-AC19-45AD-8AEB-F5B01F98FE2F}"/>
              </a:ext>
            </a:extLst>
          </p:cNvPr>
          <p:cNvSpPr txBox="1"/>
          <p:nvPr/>
        </p:nvSpPr>
        <p:spPr>
          <a:xfrm>
            <a:off x="323326" y="0"/>
            <a:ext cx="6096000" cy="369332"/>
          </a:xfrm>
          <a:prstGeom prst="rect">
            <a:avLst/>
          </a:prstGeom>
          <a:noFill/>
        </p:spPr>
        <p:txBody>
          <a:bodyPr wrap="square">
            <a:spAutoFit/>
          </a:bodyPr>
          <a:lstStyle/>
          <a:p>
            <a:r>
              <a:rPr lang="en-GB" dirty="0"/>
              <a:t>Literature Review</a:t>
            </a:r>
          </a:p>
        </p:txBody>
      </p:sp>
    </p:spTree>
    <p:extLst>
      <p:ext uri="{BB962C8B-B14F-4D97-AF65-F5344CB8AC3E}">
        <p14:creationId xmlns:p14="http://schemas.microsoft.com/office/powerpoint/2010/main" val="39958197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6B467-C08C-466F-BE6B-7F9ED5E6F580}"/>
              </a:ext>
            </a:extLst>
          </p:cNvPr>
          <p:cNvSpPr>
            <a:spLocks noGrp="1"/>
          </p:cNvSpPr>
          <p:nvPr>
            <p:ph type="title"/>
          </p:nvPr>
        </p:nvSpPr>
        <p:spPr/>
        <p:txBody>
          <a:bodyPr/>
          <a:lstStyle/>
          <a:p>
            <a:pPr algn="ctr"/>
            <a:r>
              <a:rPr lang="en-GB" dirty="0"/>
              <a:t>Findings</a:t>
            </a:r>
          </a:p>
        </p:txBody>
      </p:sp>
      <p:sp>
        <p:nvSpPr>
          <p:cNvPr id="3" name="Content Placeholder 2">
            <a:extLst>
              <a:ext uri="{FF2B5EF4-FFF2-40B4-BE49-F238E27FC236}">
                <a16:creationId xmlns:a16="http://schemas.microsoft.com/office/drawing/2014/main" id="{7D0CCD17-28FE-496A-8B33-DCC80EBEBEEF}"/>
              </a:ext>
            </a:extLst>
          </p:cNvPr>
          <p:cNvSpPr>
            <a:spLocks noGrp="1"/>
          </p:cNvSpPr>
          <p:nvPr>
            <p:ph idx="1"/>
          </p:nvPr>
        </p:nvSpPr>
        <p:spPr/>
        <p:txBody>
          <a:bodyPr/>
          <a:lstStyle/>
          <a:p>
            <a:r>
              <a:rPr lang="en-US" b="1" dirty="0"/>
              <a:t>Key findings:</a:t>
            </a:r>
            <a:endParaRPr lang="en-US" dirty="0"/>
          </a:p>
          <a:p>
            <a:pPr marL="0" indent="0">
              <a:buNone/>
            </a:pPr>
            <a:r>
              <a:rPr lang="en-US" dirty="0"/>
              <a:t>1. Abuse not always reported</a:t>
            </a:r>
          </a:p>
          <a:p>
            <a:pPr marL="0" indent="0">
              <a:buNone/>
            </a:pPr>
            <a:r>
              <a:rPr lang="en-US" dirty="0"/>
              <a:t>2. Links between lack of reporting and societal </a:t>
            </a:r>
          </a:p>
          <a:p>
            <a:pPr marL="0" indent="0">
              <a:buNone/>
            </a:pPr>
            <a:r>
              <a:rPr lang="en-US" dirty="0"/>
              <a:t>3. Safeguarding training not adequate </a:t>
            </a:r>
          </a:p>
          <a:p>
            <a:r>
              <a:rPr lang="en-US" b="1" dirty="0"/>
              <a:t>Key themes</a:t>
            </a:r>
            <a:r>
              <a:rPr lang="en-US" dirty="0"/>
              <a:t>:</a:t>
            </a:r>
          </a:p>
          <a:p>
            <a:pPr marL="0" indent="0">
              <a:buNone/>
            </a:pPr>
            <a:r>
              <a:rPr lang="en-GB" dirty="0"/>
              <a:t>1. Report limited</a:t>
            </a:r>
          </a:p>
          <a:p>
            <a:pPr marL="0" indent="0">
              <a:buNone/>
            </a:pPr>
            <a:r>
              <a:rPr lang="en-GB" dirty="0"/>
              <a:t>2. Training not sufficient </a:t>
            </a:r>
          </a:p>
          <a:p>
            <a:pPr marL="0" indent="0">
              <a:buNone/>
            </a:pPr>
            <a:r>
              <a:rPr lang="en-GB" dirty="0"/>
              <a:t>3. Support </a:t>
            </a:r>
          </a:p>
        </p:txBody>
      </p:sp>
    </p:spTree>
    <p:extLst>
      <p:ext uri="{BB962C8B-B14F-4D97-AF65-F5344CB8AC3E}">
        <p14:creationId xmlns:p14="http://schemas.microsoft.com/office/powerpoint/2010/main" val="421126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11283</TotalTime>
  <Words>1412</Words>
  <Application>Microsoft Office PowerPoint</Application>
  <PresentationFormat>Widescreen</PresentationFormat>
  <Paragraphs>96</Paragraphs>
  <Slides>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Calibri</vt:lpstr>
      <vt:lpstr>Calibri Light</vt:lpstr>
      <vt:lpstr>Times New Roman</vt:lpstr>
      <vt:lpstr>Office Theme</vt:lpstr>
      <vt:lpstr>Introduction to Research BMHP5005_ITR Viva</vt:lpstr>
      <vt:lpstr>Literature Review Focus</vt:lpstr>
      <vt:lpstr>Methods</vt:lpstr>
      <vt:lpstr>Literature Review</vt:lpstr>
      <vt:lpstr>PowerPoint Presentation</vt:lpstr>
      <vt:lpstr>Findings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Barbara Chinyani</dc:creator>
  <cp:lastModifiedBy>Kibibi Birau (1915171)</cp:lastModifiedBy>
  <cp:revision>11</cp:revision>
  <dcterms:created xsi:type="dcterms:W3CDTF">2020-04-30T09:56:57Z</dcterms:created>
  <dcterms:modified xsi:type="dcterms:W3CDTF">2021-08-11T13:27:53Z</dcterms:modified>
</cp:coreProperties>
</file>