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8" r:id="rId2"/>
    <p:sldId id="259" r:id="rId3"/>
    <p:sldId id="295" r:id="rId4"/>
    <p:sldId id="267" r:id="rId5"/>
    <p:sldId id="296" r:id="rId6"/>
    <p:sldId id="299" r:id="rId7"/>
    <p:sldId id="262" r:id="rId8"/>
    <p:sldId id="306" r:id="rId9"/>
    <p:sldId id="303" r:id="rId10"/>
    <p:sldId id="305" r:id="rId11"/>
    <p:sldId id="264" r:id="rId12"/>
    <p:sldId id="304"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7" d="100"/>
          <a:sy n="107" d="100"/>
        </p:scale>
        <p:origin x="13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mp"/><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babel.hathitrust.org/cgi/pt?id=mdp.39015051991373&amp;view=1up&amp;seq=3" TargetMode="External"/><Relationship Id="rId1" Type="http://schemas.openxmlformats.org/officeDocument/2006/relationships/slideLayout" Target="../slideLayouts/slideLayout2.xml"/><Relationship Id="rId5" Type="http://schemas.openxmlformats.org/officeDocument/2006/relationships/hyperlink" Target="https://librarysearch.uwtsd.ac.uk/discovery/openurl?institution=44WHELF_UWTSD&amp;vid=44WHELF_UWTSD:44WHELF_UWTSD_VU1&amp;volume=13&amp;date=2008&amp;aulast=Dando&amp;issue=1&amp;issn=1355-3259&amp;spage=59&amp;id=doi:10.1348%2F135532506X162498&amp;auinit=CJ&amp;title=Legal%20and%20criminological%20psychology.&amp;atitle=Victims%20and%20witnesses%20of%20crime:%20Police%20officers%27%20perceptions%20of%20interviewing%20practices&amp;sid=google" TargetMode="External"/><Relationship Id="rId4" Type="http://schemas.openxmlformats.org/officeDocument/2006/relationships/hyperlink" Target="https://books.google.co.uk/books?hl=en&amp;lr=&amp;id=GGoQBAAAQBAJ&amp;oi=fnd&amp;pg=PA24&amp;dq=interviewing+witnesses+and+victims&amp;ots=7AWjhe1DE0&amp;sig=yiYgGZdHQDYgTVFckWdtXIY2MZ4#v=onepage&amp;q=interviewing%20witnesses%20and%20victims&amp;f=fals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2638599" y="1110301"/>
            <a:ext cx="9553401" cy="2699700"/>
          </a:xfrm>
        </p:spPr>
        <p:txBody>
          <a:bodyPr>
            <a:normAutofit fontScale="90000"/>
          </a:bodyPr>
          <a:lstStyle/>
          <a:p>
            <a:br>
              <a:rPr lang="en-GB" b="1" dirty="0">
                <a:solidFill>
                  <a:schemeClr val="bg1"/>
                </a:solidFill>
              </a:rPr>
            </a:br>
            <a:r>
              <a:rPr lang="en-GB" b="1" dirty="0">
                <a:solidFill>
                  <a:srgbClr val="002060"/>
                </a:solidFill>
              </a:rPr>
              <a:t>BSc </a:t>
            </a:r>
            <a:r>
              <a:rPr lang="en-GB" b="1" dirty="0" err="1">
                <a:solidFill>
                  <a:srgbClr val="002060"/>
                </a:solidFill>
              </a:rPr>
              <a:t>Ymchwiliad</a:t>
            </a:r>
            <a:r>
              <a:rPr lang="en-GB" b="1" dirty="0">
                <a:solidFill>
                  <a:srgbClr val="002060"/>
                </a:solidFill>
              </a:rPr>
              <a:t> </a:t>
            </a:r>
            <a:r>
              <a:rPr lang="en-GB" b="1" dirty="0" err="1">
                <a:solidFill>
                  <a:srgbClr val="002060"/>
                </a:solidFill>
              </a:rPr>
              <a:t>Proffesiynol</a:t>
            </a:r>
            <a:r>
              <a:rPr lang="en-GB" b="1" dirty="0">
                <a:solidFill>
                  <a:srgbClr val="002060"/>
                </a:solidFill>
              </a:rPr>
              <a:t> </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16.03.22</a:t>
            </a:r>
            <a:br>
              <a:rPr lang="en-GB" b="1" dirty="0">
                <a:solidFill>
                  <a:schemeClr val="bg1"/>
                </a:solidFill>
              </a:rPr>
            </a:br>
            <a:r>
              <a:rPr lang="en-GB" b="1" dirty="0">
                <a:solidFill>
                  <a:schemeClr val="bg1"/>
                </a:solidFill>
              </a:rPr>
              <a:t>Workbook 2 Overview part 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Workbook 2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85000" lnSpcReduction="10000"/>
          </a:bodyPr>
          <a:lstStyle/>
          <a:p>
            <a:pPr marL="0" indent="0">
              <a:buNone/>
            </a:pPr>
            <a:r>
              <a:rPr lang="en-GB" dirty="0"/>
              <a:t>5 Tasks:</a:t>
            </a:r>
          </a:p>
          <a:p>
            <a:pPr marL="0" indent="0">
              <a:buNone/>
            </a:pPr>
            <a:endParaRPr lang="en-GB" dirty="0"/>
          </a:p>
          <a:p>
            <a:pPr marL="514350" indent="-514350">
              <a:buAutoNum type="arabicPeriod"/>
            </a:pPr>
            <a:r>
              <a:rPr lang="en-GB" dirty="0"/>
              <a:t>Information and intelligence gathering</a:t>
            </a:r>
          </a:p>
          <a:p>
            <a:pPr marL="514350" indent="-514350">
              <a:buAutoNum type="arabicPeriod"/>
            </a:pPr>
            <a:r>
              <a:rPr lang="en-GB" dirty="0"/>
              <a:t>Safeguarding and risk assessment</a:t>
            </a:r>
          </a:p>
          <a:p>
            <a:pPr marL="514350" indent="-514350">
              <a:buAutoNum type="arabicPeriod"/>
            </a:pPr>
            <a:r>
              <a:rPr lang="en-GB" b="1" dirty="0">
                <a:solidFill>
                  <a:srgbClr val="FF0000"/>
                </a:solidFill>
              </a:rPr>
              <a:t>Interview and custody processes</a:t>
            </a:r>
          </a:p>
          <a:p>
            <a:pPr marL="514350" indent="-514350">
              <a:buAutoNum type="arabicPeriod"/>
            </a:pPr>
            <a:r>
              <a:rPr lang="en-GB" dirty="0"/>
              <a:t>Investigation documentation processes</a:t>
            </a:r>
          </a:p>
          <a:p>
            <a:pPr marL="514350" indent="-514350">
              <a:buAutoNum type="arabicPeriod"/>
            </a:pPr>
            <a:r>
              <a:rPr lang="en-GB" dirty="0"/>
              <a:t>Personal study/learning plan</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fontScale="85000" lnSpcReduction="10000"/>
          </a:bodyPr>
          <a:lstStyle/>
          <a:p>
            <a:pPr marL="0" indent="0" algn="ctr">
              <a:buNone/>
            </a:pPr>
            <a:endParaRPr lang="en-GB" b="1" dirty="0">
              <a:solidFill>
                <a:srgbClr val="0070C0"/>
              </a:solidFill>
            </a:endParaRPr>
          </a:p>
          <a:p>
            <a:pPr marL="0" indent="0" algn="ctr">
              <a:buNone/>
            </a:pPr>
            <a:endParaRPr lang="en-GB" b="1" dirty="0">
              <a:solidFill>
                <a:srgbClr val="0070C0"/>
              </a:solidFill>
            </a:endParaRPr>
          </a:p>
          <a:p>
            <a:pPr marL="0" indent="0" algn="ctr">
              <a:buNone/>
            </a:pPr>
            <a:r>
              <a:rPr lang="en-GB" b="1" dirty="0">
                <a:solidFill>
                  <a:srgbClr val="0070C0"/>
                </a:solidFill>
              </a:rPr>
              <a:t>Submission</a:t>
            </a:r>
          </a:p>
          <a:p>
            <a:pPr marL="0" indent="0" algn="ctr">
              <a:buNone/>
            </a:pPr>
            <a:endParaRPr lang="en-GB" b="1" dirty="0">
              <a:solidFill>
                <a:srgbClr val="0070C0"/>
              </a:solidFill>
            </a:endParaRPr>
          </a:p>
          <a:p>
            <a:pPr marL="0" indent="0" algn="ctr">
              <a:buNone/>
            </a:pPr>
            <a:r>
              <a:rPr lang="en-GB" b="1" dirty="0">
                <a:solidFill>
                  <a:srgbClr val="0070C0"/>
                </a:solidFill>
              </a:rPr>
              <a:t>23:59hrs</a:t>
            </a:r>
          </a:p>
          <a:p>
            <a:pPr marL="0" indent="0" algn="ctr">
              <a:buNone/>
            </a:pPr>
            <a:r>
              <a:rPr lang="en-GB" b="1" dirty="0">
                <a:solidFill>
                  <a:srgbClr val="0070C0"/>
                </a:solidFill>
              </a:rPr>
              <a:t>May 10</a:t>
            </a:r>
            <a:r>
              <a:rPr lang="en-GB" b="1" baseline="30000" dirty="0">
                <a:solidFill>
                  <a:srgbClr val="0070C0"/>
                </a:solidFill>
              </a:rPr>
              <a:t>th</a:t>
            </a:r>
            <a:r>
              <a:rPr lang="en-GB" b="1" dirty="0">
                <a:solidFill>
                  <a:srgbClr val="0070C0"/>
                </a:solidFill>
              </a:rPr>
              <a:t>, 2022</a:t>
            </a:r>
          </a:p>
          <a:p>
            <a:pPr marL="0" indent="0" algn="ctr">
              <a:buNone/>
            </a:pPr>
            <a:endParaRPr lang="en-GB" b="1" dirty="0">
              <a:solidFill>
                <a:srgbClr val="0070C0"/>
              </a:solidFill>
            </a:endParaRPr>
          </a:p>
          <a:p>
            <a:pPr marL="0" indent="0" algn="ctr">
              <a:buNone/>
            </a:pPr>
            <a:r>
              <a:rPr lang="en-GB" b="1" dirty="0" err="1">
                <a:solidFill>
                  <a:srgbClr val="0070C0"/>
                </a:solidFill>
              </a:rPr>
              <a:t>Approx</a:t>
            </a:r>
            <a:r>
              <a:rPr lang="en-GB" b="1" dirty="0">
                <a:solidFill>
                  <a:srgbClr val="0070C0"/>
                </a:solidFill>
              </a:rPr>
              <a:t> 12 weeks</a:t>
            </a:r>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4" end="4"/>
                                            </p:txEl>
                                          </p:spTgt>
                                        </p:tgtEl>
                                        <p:attrNameLst>
                                          <p:attrName>style.visibility</p:attrName>
                                        </p:attrNameLst>
                                      </p:cBhvr>
                                      <p:to>
                                        <p:strVal val="visible"/>
                                      </p:to>
                                    </p:set>
                                    <p:animEffect transition="in" filter="fade">
                                      <p:cBhvr>
                                        <p:cTn id="56" dur="1000"/>
                                        <p:tgtEl>
                                          <p:spTgt spid="6">
                                            <p:txEl>
                                              <p:pRg st="4" end="4"/>
                                            </p:txEl>
                                          </p:spTgt>
                                        </p:tgtEl>
                                      </p:cBhvr>
                                    </p:animEffect>
                                    <p:anim calcmode="lin" valueType="num">
                                      <p:cBhvr>
                                        <p:cTn id="57"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5" end="5"/>
                                            </p:txEl>
                                          </p:spTgt>
                                        </p:tgtEl>
                                        <p:attrNameLst>
                                          <p:attrName>style.visibility</p:attrName>
                                        </p:attrNameLst>
                                      </p:cBhvr>
                                      <p:to>
                                        <p:strVal val="visible"/>
                                      </p:to>
                                    </p:set>
                                    <p:animEffect transition="in" filter="fade">
                                      <p:cBhvr>
                                        <p:cTn id="63" dur="1000"/>
                                        <p:tgtEl>
                                          <p:spTgt spid="6">
                                            <p:txEl>
                                              <p:pRg st="5" end="5"/>
                                            </p:txEl>
                                          </p:spTgt>
                                        </p:tgtEl>
                                      </p:cBhvr>
                                    </p:animEffect>
                                    <p:anim calcmode="lin" valueType="num">
                                      <p:cBhvr>
                                        <p:cTn id="64"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7" end="7"/>
                                            </p:txEl>
                                          </p:spTgt>
                                        </p:tgtEl>
                                        <p:attrNameLst>
                                          <p:attrName>style.visibility</p:attrName>
                                        </p:attrNameLst>
                                      </p:cBhvr>
                                      <p:to>
                                        <p:strVal val="visible"/>
                                      </p:to>
                                    </p:set>
                                    <p:animEffect transition="in" filter="fade">
                                      <p:cBhvr>
                                        <p:cTn id="70" dur="1000"/>
                                        <p:tgtEl>
                                          <p:spTgt spid="6">
                                            <p:txEl>
                                              <p:pRg st="7" end="7"/>
                                            </p:txEl>
                                          </p:spTgt>
                                        </p:tgtEl>
                                      </p:cBhvr>
                                    </p:animEffect>
                                    <p:anim calcmode="lin" valueType="num">
                                      <p:cBhvr>
                                        <p:cTn id="7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2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2"/>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2"/>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Workbook 2 – Task 3</a:t>
            </a:r>
          </a:p>
        </p:txBody>
      </p:sp>
      <p:sp>
        <p:nvSpPr>
          <p:cNvPr id="13" name="Arrow: Down 12">
            <a:extLst>
              <a:ext uri="{FF2B5EF4-FFF2-40B4-BE49-F238E27FC236}">
                <a16:creationId xmlns:a16="http://schemas.microsoft.com/office/drawing/2014/main" id="{781D8D2C-CF1B-418A-A0BB-49DE924E6981}"/>
              </a:ext>
            </a:extLst>
          </p:cNvPr>
          <p:cNvSpPr/>
          <p:nvPr/>
        </p:nvSpPr>
        <p:spPr>
          <a:xfrm rot="16942794">
            <a:off x="2963178" y="2676803"/>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E880C4CC-6258-4B0B-BA96-D36BBFBC7FDF}"/>
              </a:ext>
            </a:extLst>
          </p:cNvPr>
          <p:cNvSpPr/>
          <p:nvPr/>
        </p:nvSpPr>
        <p:spPr>
          <a:xfrm rot="16940229">
            <a:off x="2921228" y="3505639"/>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B986331-8CF5-4578-B17E-9244E290717D}"/>
              </a:ext>
            </a:extLst>
          </p:cNvPr>
          <p:cNvSpPr/>
          <p:nvPr/>
        </p:nvSpPr>
        <p:spPr>
          <a:xfrm rot="17056269">
            <a:off x="2959117" y="4132784"/>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497C32C-AFA0-4027-BEBD-E437F4CA7950}"/>
              </a:ext>
            </a:extLst>
          </p:cNvPr>
          <p:cNvSpPr/>
          <p:nvPr/>
        </p:nvSpPr>
        <p:spPr>
          <a:xfrm rot="6226555">
            <a:off x="8802335" y="163183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5" descr="Graphical user interface, text, application, letter, email&#10;&#10;Description automatically generated">
            <a:extLst>
              <a:ext uri="{FF2B5EF4-FFF2-40B4-BE49-F238E27FC236}">
                <a16:creationId xmlns:a16="http://schemas.microsoft.com/office/drawing/2014/main" id="{1EAA37EA-55CD-40F6-A6A5-99912120077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66306" y="1600200"/>
            <a:ext cx="4659387" cy="3916363"/>
          </a:xfrm>
        </p:spPr>
      </p:pic>
      <p:sp>
        <p:nvSpPr>
          <p:cNvPr id="7" name="Arrow: Right 6">
            <a:extLst>
              <a:ext uri="{FF2B5EF4-FFF2-40B4-BE49-F238E27FC236}">
                <a16:creationId xmlns:a16="http://schemas.microsoft.com/office/drawing/2014/main" id="{1C4D2F63-9AB9-4557-86AA-671D95B00B7B}"/>
              </a:ext>
            </a:extLst>
          </p:cNvPr>
          <p:cNvSpPr/>
          <p:nvPr/>
        </p:nvSpPr>
        <p:spPr>
          <a:xfrm rot="20904419">
            <a:off x="2791231" y="504241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6D259794-AD25-4C6C-95FA-A2DD0ECF41AC}"/>
              </a:ext>
            </a:extLst>
          </p:cNvPr>
          <p:cNvSpPr/>
          <p:nvPr/>
        </p:nvSpPr>
        <p:spPr>
          <a:xfrm>
            <a:off x="6185648" y="2219120"/>
            <a:ext cx="484632" cy="978408"/>
          </a:xfrm>
          <a:prstGeom prst="downArrow">
            <a:avLst/>
          </a:prstGeom>
          <a:solidFill>
            <a:srgbClr val="92D050"/>
          </a:solidFill>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7" name="Arrow: Down 16">
            <a:extLst>
              <a:ext uri="{FF2B5EF4-FFF2-40B4-BE49-F238E27FC236}">
                <a16:creationId xmlns:a16="http://schemas.microsoft.com/office/drawing/2014/main" id="{7080BB5B-156F-4E4E-9923-975D0AF42EB0}"/>
              </a:ext>
            </a:extLst>
          </p:cNvPr>
          <p:cNvSpPr/>
          <p:nvPr/>
        </p:nvSpPr>
        <p:spPr>
          <a:xfrm>
            <a:off x="7305670" y="3120576"/>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ABE7046D-BDAA-444F-BEB0-271784EBA249}"/>
              </a:ext>
            </a:extLst>
          </p:cNvPr>
          <p:cNvSpPr/>
          <p:nvPr/>
        </p:nvSpPr>
        <p:spPr>
          <a:xfrm>
            <a:off x="6473056" y="3681720"/>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0101F8CD-44BB-4D5C-9C78-D8449D5F5FB3}"/>
              </a:ext>
            </a:extLst>
          </p:cNvPr>
          <p:cNvSpPr/>
          <p:nvPr/>
        </p:nvSpPr>
        <p:spPr>
          <a:xfrm>
            <a:off x="5390076" y="4098984"/>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1000"/>
                                        <p:tgtEl>
                                          <p:spTgt spid="17"/>
                                        </p:tgtEl>
                                      </p:cBhvr>
                                    </p:animEffect>
                                    <p:anim calcmode="lin" valueType="num">
                                      <p:cBhvr>
                                        <p:cTn id="50" dur="1000" fill="hold"/>
                                        <p:tgtEl>
                                          <p:spTgt spid="17"/>
                                        </p:tgtEl>
                                        <p:attrNameLst>
                                          <p:attrName>ppt_x</p:attrName>
                                        </p:attrNameLst>
                                      </p:cBhvr>
                                      <p:tavLst>
                                        <p:tav tm="0">
                                          <p:val>
                                            <p:strVal val="#ppt_x"/>
                                          </p:val>
                                        </p:tav>
                                        <p:tav tm="100000">
                                          <p:val>
                                            <p:strVal val="#ppt_x"/>
                                          </p:val>
                                        </p:tav>
                                      </p:tavLst>
                                    </p:anim>
                                    <p:anim calcmode="lin" valueType="num">
                                      <p:cBhvr>
                                        <p:cTn id="5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fade">
                                      <p:cBhvr>
                                        <p:cTn id="56" dur="1000"/>
                                        <p:tgtEl>
                                          <p:spTgt spid="18"/>
                                        </p:tgtEl>
                                      </p:cBhvr>
                                    </p:animEffect>
                                    <p:anim calcmode="lin" valueType="num">
                                      <p:cBhvr>
                                        <p:cTn id="57" dur="1000" fill="hold"/>
                                        <p:tgtEl>
                                          <p:spTgt spid="18"/>
                                        </p:tgtEl>
                                        <p:attrNameLst>
                                          <p:attrName>ppt_x</p:attrName>
                                        </p:attrNameLst>
                                      </p:cBhvr>
                                      <p:tavLst>
                                        <p:tav tm="0">
                                          <p:val>
                                            <p:strVal val="#ppt_x"/>
                                          </p:val>
                                        </p:tav>
                                        <p:tav tm="100000">
                                          <p:val>
                                            <p:strVal val="#ppt_x"/>
                                          </p:val>
                                        </p:tav>
                                      </p:tavLst>
                                    </p:anim>
                                    <p:anim calcmode="lin" valueType="num">
                                      <p:cBhvr>
                                        <p:cTn id="5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1000"/>
                                        <p:tgtEl>
                                          <p:spTgt spid="19"/>
                                        </p:tgtEl>
                                      </p:cBhvr>
                                    </p:animEffect>
                                    <p:anim calcmode="lin" valueType="num">
                                      <p:cBhvr>
                                        <p:cTn id="64" dur="1000" fill="hold"/>
                                        <p:tgtEl>
                                          <p:spTgt spid="19"/>
                                        </p:tgtEl>
                                        <p:attrNameLst>
                                          <p:attrName>ppt_x</p:attrName>
                                        </p:attrNameLst>
                                      </p:cBhvr>
                                      <p:tavLst>
                                        <p:tav tm="0">
                                          <p:val>
                                            <p:strVal val="#ppt_x"/>
                                          </p:val>
                                        </p:tav>
                                        <p:tav tm="100000">
                                          <p:val>
                                            <p:strVal val="#ppt_x"/>
                                          </p:val>
                                        </p:tav>
                                      </p:tavLst>
                                    </p:anim>
                                    <p:anim calcmode="lin" valueType="num">
                                      <p:cBhvr>
                                        <p:cTn id="6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7" grpId="0" animBg="1"/>
      <p:bldP spid="8" grpId="0" animBg="1"/>
      <p:bldP spid="17" grpId="0" animBg="1"/>
      <p:bldP spid="18"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70C06-456C-4DD8-8BD2-D7016EB638D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sp>
        <p:nvSpPr>
          <p:cNvPr id="3" name="Content Placeholder 2">
            <a:extLst>
              <a:ext uri="{FF2B5EF4-FFF2-40B4-BE49-F238E27FC236}">
                <a16:creationId xmlns:a16="http://schemas.microsoft.com/office/drawing/2014/main" id="{8F2C3EE2-ACA9-4115-AB22-6446629136CC}"/>
              </a:ext>
            </a:extLst>
          </p:cNvPr>
          <p:cNvSpPr>
            <a:spLocks noGrp="1"/>
          </p:cNvSpPr>
          <p:nvPr>
            <p:ph sz="half" idx="1"/>
          </p:nvPr>
        </p:nvSpPr>
        <p:spPr/>
        <p:txBody>
          <a:bodyPr>
            <a:normAutofit fontScale="92500" lnSpcReduction="20000"/>
          </a:bodyPr>
          <a:lstStyle/>
          <a:p>
            <a:pPr marL="0" indent="0">
              <a:buNone/>
            </a:pPr>
            <a:r>
              <a:rPr lang="en-GB" dirty="0">
                <a:solidFill>
                  <a:srgbClr val="00B0F0"/>
                </a:solidFill>
              </a:rPr>
              <a:t>Critically evaluate</a:t>
            </a:r>
          </a:p>
          <a:p>
            <a:pPr marL="0" indent="0">
              <a:buNone/>
            </a:pPr>
            <a:r>
              <a:rPr lang="en-GB" sz="1800" b="0" i="1" dirty="0">
                <a:solidFill>
                  <a:srgbClr val="000000"/>
                </a:solidFill>
                <a:effectLst/>
                <a:latin typeface="Asap"/>
              </a:rPr>
              <a:t>Give your verdict as to what extent a statement or findings within a piece of research are true, or to what extent you agree with them. Provide evidence taken from a wide range of sources which both agree with and contradict an argument. Come to a final conclusion, basing your decision on what you judge to be the most important factors and justify how you have made your choice.</a:t>
            </a:r>
          </a:p>
          <a:p>
            <a:pPr marL="0" indent="0">
              <a:buNone/>
            </a:pPr>
            <a:endParaRPr lang="en-GB" sz="1800" i="1" dirty="0"/>
          </a:p>
          <a:p>
            <a:pPr marL="0" indent="0">
              <a:buNone/>
            </a:pPr>
            <a:r>
              <a:rPr lang="en-GB" dirty="0">
                <a:solidFill>
                  <a:srgbClr val="00B0F0"/>
                </a:solidFill>
              </a:rPr>
              <a:t>Reflect upon</a:t>
            </a:r>
          </a:p>
          <a:p>
            <a:pPr marL="0" indent="0">
              <a:buNone/>
            </a:pPr>
            <a:r>
              <a:rPr lang="en-GB" sz="1900" b="0" i="1" dirty="0">
                <a:solidFill>
                  <a:srgbClr val="231F20"/>
                </a:solidFill>
                <a:effectLst/>
                <a:latin typeface="ReithSans"/>
              </a:rPr>
              <a:t>Providing an account of an experience but examining what you thought and felt about it, both at the time and later on.</a:t>
            </a:r>
            <a:r>
              <a:rPr lang="en-GB" sz="1900" i="1" dirty="0">
                <a:solidFill>
                  <a:srgbClr val="231F20"/>
                </a:solidFill>
                <a:latin typeface="ReithSans"/>
              </a:rPr>
              <a:t> Learning and adapting as a result.</a:t>
            </a:r>
            <a:endParaRPr lang="en-GB" sz="1900" i="1" dirty="0"/>
          </a:p>
          <a:p>
            <a:pPr marL="0" indent="0">
              <a:buNone/>
            </a:pPr>
            <a:endParaRPr lang="en-GB" sz="1900"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
        <p:nvSpPr>
          <p:cNvPr id="4" name="Content Placeholder 3">
            <a:extLst>
              <a:ext uri="{FF2B5EF4-FFF2-40B4-BE49-F238E27FC236}">
                <a16:creationId xmlns:a16="http://schemas.microsoft.com/office/drawing/2014/main" id="{62C276D3-80CF-404D-BF37-51DCF61086F4}"/>
              </a:ext>
            </a:extLst>
          </p:cNvPr>
          <p:cNvSpPr>
            <a:spLocks noGrp="1"/>
          </p:cNvSpPr>
          <p:nvPr>
            <p:ph sz="half" idx="2"/>
          </p:nvPr>
        </p:nvSpPr>
        <p:spPr/>
        <p:txBody>
          <a:bodyPr>
            <a:normAutofit fontScale="92500" lnSpcReduction="20000"/>
          </a:bodyPr>
          <a:lstStyle/>
          <a:p>
            <a:pPr marL="0" indent="0">
              <a:buNone/>
            </a:pPr>
            <a:r>
              <a:rPr lang="en-GB" dirty="0">
                <a:solidFill>
                  <a:srgbClr val="00B0F0"/>
                </a:solidFill>
              </a:rPr>
              <a:t>Illustrate</a:t>
            </a:r>
          </a:p>
          <a:p>
            <a:pPr marL="0" indent="0">
              <a:buNone/>
            </a:pPr>
            <a:r>
              <a:rPr lang="en-GB" sz="2100" b="0" i="1" dirty="0">
                <a:solidFill>
                  <a:srgbClr val="000000"/>
                </a:solidFill>
                <a:effectLst/>
                <a:latin typeface="Asap"/>
              </a:rPr>
              <a:t>A similar instruction to ‘explain’ in which you are asked to show the workings of something, making use of definite examples and statistics if appropriate to add weight to your explanation</a:t>
            </a:r>
            <a:endParaRPr lang="en-GB" sz="2100" i="1" dirty="0"/>
          </a:p>
          <a:p>
            <a:pPr marL="0" indent="0">
              <a:buNone/>
            </a:pPr>
            <a:r>
              <a:rPr lang="en-GB" sz="1300" dirty="0"/>
              <a:t>(</a:t>
            </a:r>
            <a:r>
              <a:rPr lang="en-GB" sz="1400" i="1" dirty="0">
                <a:solidFill>
                  <a:srgbClr val="00B0F0"/>
                </a:solidFill>
              </a:rPr>
              <a:t>Explain</a:t>
            </a:r>
            <a:r>
              <a:rPr lang="en-GB" sz="1400" i="1" dirty="0"/>
              <a:t>: </a:t>
            </a:r>
            <a:r>
              <a:rPr lang="en-GB" sz="1400" b="0" i="1" dirty="0">
                <a:solidFill>
                  <a:srgbClr val="000000"/>
                </a:solidFill>
                <a:effectLst/>
                <a:latin typeface="Asap"/>
              </a:rPr>
              <a:t>Look in close detail and establish the key facts and important issues surrounding a topic. This should be a critical evaluation and you should try and offer reasons as to why the facts and issues you have identified are the most important, as well as explain the different ways they could be understood or interpreted. </a:t>
            </a:r>
          </a:p>
          <a:p>
            <a:pPr marL="0" indent="0">
              <a:buNone/>
            </a:pPr>
            <a:endParaRPr lang="en-GB" sz="1400" b="0" i="1" dirty="0">
              <a:solidFill>
                <a:srgbClr val="000000"/>
              </a:solidFill>
              <a:effectLst/>
              <a:latin typeface="Asap"/>
            </a:endParaRPr>
          </a:p>
          <a:p>
            <a:pPr marL="0" indent="0">
              <a:buNone/>
            </a:pPr>
            <a:r>
              <a:rPr lang="en-GB" dirty="0">
                <a:solidFill>
                  <a:srgbClr val="00B0F0"/>
                </a:solidFill>
              </a:rPr>
              <a:t>Analyse</a:t>
            </a:r>
          </a:p>
          <a:p>
            <a:pPr marL="0" indent="0">
              <a:buNone/>
            </a:pPr>
            <a:r>
              <a:rPr lang="en-GB" sz="2000" b="0" i="1" dirty="0">
                <a:solidFill>
                  <a:srgbClr val="000000"/>
                </a:solidFill>
                <a:effectLst/>
                <a:latin typeface="Asap"/>
              </a:rPr>
              <a:t>Break an issue into all its parts. Look in depth at each part using supporting arguments and evidence for and against as well as how these interrelate to one another</a:t>
            </a:r>
            <a:endParaRPr lang="en-GB" sz="2000" i="1" dirty="0"/>
          </a:p>
        </p:txBody>
      </p:sp>
      <p:pic>
        <p:nvPicPr>
          <p:cNvPr id="5" name="Picture 4">
            <a:extLst>
              <a:ext uri="{FF2B5EF4-FFF2-40B4-BE49-F238E27FC236}">
                <a16:creationId xmlns:a16="http://schemas.microsoft.com/office/drawing/2014/main" id="{9B7F60A3-7E06-4242-A3F5-81D07AFEAAC4}"/>
              </a:ext>
            </a:extLst>
          </p:cNvPr>
          <p:cNvPicPr>
            <a:picLocks noChangeAspect="1"/>
          </p:cNvPicPr>
          <p:nvPr/>
        </p:nvPicPr>
        <p:blipFill>
          <a:blip r:embed="rId2"/>
          <a:stretch>
            <a:fillRect/>
          </a:stretch>
        </p:blipFill>
        <p:spPr>
          <a:xfrm>
            <a:off x="9321053" y="274638"/>
            <a:ext cx="1718797" cy="1143000"/>
          </a:xfrm>
          <a:prstGeom prst="rect">
            <a:avLst/>
          </a:prstGeom>
        </p:spPr>
      </p:pic>
      <p:pic>
        <p:nvPicPr>
          <p:cNvPr id="6" name="Picture 5">
            <a:extLst>
              <a:ext uri="{FF2B5EF4-FFF2-40B4-BE49-F238E27FC236}">
                <a16:creationId xmlns:a16="http://schemas.microsoft.com/office/drawing/2014/main" id="{94D53BC7-F04B-4453-B62D-0ECC7CBD031F}"/>
              </a:ext>
            </a:extLst>
          </p:cNvPr>
          <p:cNvPicPr>
            <a:picLocks noChangeAspect="1"/>
          </p:cNvPicPr>
          <p:nvPr/>
        </p:nvPicPr>
        <p:blipFill>
          <a:blip r:embed="rId2"/>
          <a:stretch>
            <a:fillRect/>
          </a:stretch>
        </p:blipFill>
        <p:spPr>
          <a:xfrm>
            <a:off x="1356660" y="274637"/>
            <a:ext cx="1718797" cy="1143001"/>
          </a:xfrm>
          <a:prstGeom prst="rect">
            <a:avLst/>
          </a:prstGeom>
        </p:spPr>
      </p:pic>
      <p:pic>
        <p:nvPicPr>
          <p:cNvPr id="7" name="Picture 6">
            <a:extLst>
              <a:ext uri="{FF2B5EF4-FFF2-40B4-BE49-F238E27FC236}">
                <a16:creationId xmlns:a16="http://schemas.microsoft.com/office/drawing/2014/main" id="{927BC46D-7D29-48F9-A5D4-081137264311}"/>
              </a:ext>
            </a:extLst>
          </p:cNvPr>
          <p:cNvPicPr>
            <a:picLocks noChangeAspect="1"/>
          </p:cNvPicPr>
          <p:nvPr/>
        </p:nvPicPr>
        <p:blipFill>
          <a:blip r:embed="rId2"/>
          <a:stretch>
            <a:fillRect/>
          </a:stretch>
        </p:blipFill>
        <p:spPr>
          <a:xfrm>
            <a:off x="4658687" y="4858871"/>
            <a:ext cx="1538913" cy="1023377"/>
          </a:xfrm>
          <a:prstGeom prst="rect">
            <a:avLst/>
          </a:prstGeom>
        </p:spPr>
      </p:pic>
    </p:spTree>
    <p:extLst>
      <p:ext uri="{BB962C8B-B14F-4D97-AF65-F5344CB8AC3E}">
        <p14:creationId xmlns:p14="http://schemas.microsoft.com/office/powerpoint/2010/main" val="103215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Resources - interviews</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pPr marL="0" indent="0">
              <a:buNone/>
            </a:pPr>
            <a:endParaRPr lang="en-GB" dirty="0"/>
          </a:p>
          <a:p>
            <a:r>
              <a:rPr lang="en-GB" dirty="0">
                <a:hlinkClick r:id="rId2"/>
              </a:rPr>
              <a:t>#3 - Interviewing victims and witnesses of crime / R. Edward </a:t>
            </a:r>
            <a:r>
              <a:rPr lang="en-GB" dirty="0" err="1">
                <a:hlinkClick r:id="rId2"/>
              </a:rPr>
              <a:t>Geiselman</a:t>
            </a:r>
            <a:r>
              <a:rPr lang="en-GB" dirty="0">
                <a:hlinkClick r:id="rId2"/>
              </a:rPr>
              <a:t> ... - Full View | </a:t>
            </a:r>
            <a:r>
              <a:rPr lang="en-GB" dirty="0" err="1">
                <a:hlinkClick r:id="rId2"/>
              </a:rPr>
              <a:t>HathiTrust</a:t>
            </a:r>
            <a:r>
              <a:rPr lang="en-GB" dirty="0">
                <a:hlinkClick r:id="rId2"/>
              </a:rPr>
              <a:t> Digital Library</a:t>
            </a:r>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9920378" y="3558717"/>
            <a:ext cx="2033049" cy="2036182"/>
          </a:xfrm>
          <a:prstGeom prst="rect">
            <a:avLst/>
          </a:prstGeom>
        </p:spPr>
      </p:pic>
      <p:sp>
        <p:nvSpPr>
          <p:cNvPr id="6" name="TextBox 5">
            <a:extLst>
              <a:ext uri="{FF2B5EF4-FFF2-40B4-BE49-F238E27FC236}">
                <a16:creationId xmlns:a16="http://schemas.microsoft.com/office/drawing/2014/main" id="{BC515948-F5CD-41BE-9785-5BC1FB9216FF}"/>
              </a:ext>
            </a:extLst>
          </p:cNvPr>
          <p:cNvSpPr txBox="1"/>
          <p:nvPr/>
        </p:nvSpPr>
        <p:spPr>
          <a:xfrm>
            <a:off x="896471" y="3769223"/>
            <a:ext cx="6096000" cy="646331"/>
          </a:xfrm>
          <a:prstGeom prst="rect">
            <a:avLst/>
          </a:prstGeom>
          <a:noFill/>
        </p:spPr>
        <p:txBody>
          <a:bodyPr wrap="square">
            <a:spAutoFit/>
          </a:bodyPr>
          <a:lstStyle/>
          <a:p>
            <a:r>
              <a:rPr lang="en-GB" dirty="0">
                <a:hlinkClick r:id="rId4"/>
              </a:rPr>
              <a:t>International Developments in Investigative Interviewing - Google Books</a:t>
            </a:r>
            <a:endParaRPr lang="en-GB" dirty="0"/>
          </a:p>
        </p:txBody>
      </p:sp>
      <p:sp>
        <p:nvSpPr>
          <p:cNvPr id="8" name="TextBox 7">
            <a:extLst>
              <a:ext uri="{FF2B5EF4-FFF2-40B4-BE49-F238E27FC236}">
                <a16:creationId xmlns:a16="http://schemas.microsoft.com/office/drawing/2014/main" id="{B1C238D0-F3F5-43E6-81DF-27C498A86014}"/>
              </a:ext>
            </a:extLst>
          </p:cNvPr>
          <p:cNvSpPr txBox="1"/>
          <p:nvPr/>
        </p:nvSpPr>
        <p:spPr>
          <a:xfrm>
            <a:off x="4419600" y="4415554"/>
            <a:ext cx="6096000" cy="923330"/>
          </a:xfrm>
          <a:prstGeom prst="rect">
            <a:avLst/>
          </a:prstGeom>
          <a:noFill/>
        </p:spPr>
        <p:txBody>
          <a:bodyPr wrap="square">
            <a:spAutoFit/>
          </a:bodyPr>
          <a:lstStyle/>
          <a:p>
            <a:r>
              <a:rPr lang="en-GB" dirty="0">
                <a:hlinkClick r:id="rId5"/>
              </a:rPr>
              <a:t>The cognitive interview: Inexperienced police officers' perceptions of their witness/victim interviewing practices - University of Wales Trinity Saint David (uwtsd.ac.uk)</a:t>
            </a:r>
            <a:endParaRPr lang="en-GB" dirty="0"/>
          </a:p>
        </p:txBody>
      </p:sp>
    </p:spTree>
    <p:extLst>
      <p:ext uri="{BB962C8B-B14F-4D97-AF65-F5344CB8AC3E}">
        <p14:creationId xmlns:p14="http://schemas.microsoft.com/office/powerpoint/2010/main" val="3377853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FC490-6F30-4105-97BA-BFA15F0A2F15}"/>
              </a:ext>
            </a:extLst>
          </p:cNvPr>
          <p:cNvSpPr>
            <a:spLocks noGrp="1"/>
          </p:cNvSpPr>
          <p:nvPr>
            <p:ph type="title"/>
          </p:nvPr>
        </p:nvSpPr>
        <p:spPr>
          <a:solidFill>
            <a:srgbClr val="002060"/>
          </a:solidFill>
        </p:spPr>
        <p:txBody>
          <a:bodyPr/>
          <a:lstStyle/>
          <a:p>
            <a:r>
              <a:rPr lang="en-GB" dirty="0">
                <a:solidFill>
                  <a:schemeClr val="bg1"/>
                </a:solidFill>
              </a:rPr>
              <a:t>Don’t forget…..</a:t>
            </a:r>
          </a:p>
        </p:txBody>
      </p:sp>
      <p:sp>
        <p:nvSpPr>
          <p:cNvPr id="3" name="Content Placeholder 2">
            <a:extLst>
              <a:ext uri="{FF2B5EF4-FFF2-40B4-BE49-F238E27FC236}">
                <a16:creationId xmlns:a16="http://schemas.microsoft.com/office/drawing/2014/main" id="{D800148D-E860-42E6-A723-A89B52341DB6}"/>
              </a:ext>
            </a:extLst>
          </p:cNvPr>
          <p:cNvSpPr>
            <a:spLocks noGrp="1"/>
          </p:cNvSpPr>
          <p:nvPr>
            <p:ph idx="1"/>
          </p:nvPr>
        </p:nvSpPr>
        <p:spPr>
          <a:xfrm>
            <a:off x="609600" y="1609166"/>
            <a:ext cx="10972800" cy="3917032"/>
          </a:xfrm>
        </p:spPr>
        <p:txBody>
          <a:bodyPr/>
          <a:lstStyle/>
          <a:p>
            <a:pPr marL="0" indent="0">
              <a:buNone/>
            </a:pPr>
            <a:r>
              <a:rPr lang="en-GB" dirty="0">
                <a:solidFill>
                  <a:srgbClr val="0070C0"/>
                </a:solidFill>
              </a:rPr>
              <a:t>Reflection</a:t>
            </a:r>
          </a:p>
          <a:p>
            <a:pPr marL="0" indent="0">
              <a:buNone/>
            </a:pPr>
            <a:endParaRPr lang="en-GB" dirty="0"/>
          </a:p>
          <a:p>
            <a:pPr marL="0" indent="0">
              <a:buNone/>
            </a:pPr>
            <a:endParaRPr lang="en-GB" dirty="0"/>
          </a:p>
          <a:p>
            <a:pPr marL="0" indent="0">
              <a:buNone/>
            </a:pPr>
            <a:endParaRPr lang="en-GB" dirty="0"/>
          </a:p>
          <a:p>
            <a:pPr marL="0" indent="0">
              <a:buNone/>
            </a:pPr>
            <a:r>
              <a:rPr lang="en-GB" sz="2800" dirty="0">
                <a:solidFill>
                  <a:srgbClr val="00B0F0"/>
                </a:solidFill>
              </a:rPr>
              <a:t>Confidentiality     </a:t>
            </a:r>
            <a:r>
              <a:rPr lang="en-GB" dirty="0">
                <a:solidFill>
                  <a:srgbClr val="00B0F0"/>
                </a:solidFill>
              </a:rPr>
              <a:t> </a:t>
            </a:r>
            <a:r>
              <a:rPr lang="en-GB" dirty="0"/>
              <a:t>  </a:t>
            </a:r>
          </a:p>
          <a:p>
            <a:pPr marL="0" indent="0">
              <a:buNone/>
            </a:pPr>
            <a:endParaRPr lang="en-GB" dirty="0"/>
          </a:p>
          <a:p>
            <a:pPr marL="0" indent="0">
              <a:buNone/>
            </a:pPr>
            <a:endParaRPr lang="en-GB" dirty="0"/>
          </a:p>
        </p:txBody>
      </p:sp>
      <p:pic>
        <p:nvPicPr>
          <p:cNvPr id="5" name="Picture 4" descr="Text&#10;&#10;Description automatically generated">
            <a:extLst>
              <a:ext uri="{FF2B5EF4-FFF2-40B4-BE49-F238E27FC236}">
                <a16:creationId xmlns:a16="http://schemas.microsoft.com/office/drawing/2014/main" id="{AF20E097-128A-4CBC-9535-5E670456E1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2447" y="1757680"/>
            <a:ext cx="4356848" cy="1496508"/>
          </a:xfrm>
          <a:prstGeom prst="rect">
            <a:avLst/>
          </a:prstGeom>
        </p:spPr>
      </p:pic>
      <p:pic>
        <p:nvPicPr>
          <p:cNvPr id="9" name="Picture 8" descr="Text&#10;&#10;Description automatically generated">
            <a:extLst>
              <a:ext uri="{FF2B5EF4-FFF2-40B4-BE49-F238E27FC236}">
                <a16:creationId xmlns:a16="http://schemas.microsoft.com/office/drawing/2014/main" id="{3C1105D0-8DE4-4DDA-8B73-AEFA38961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1483" y="3200269"/>
            <a:ext cx="3880728" cy="2325929"/>
          </a:xfrm>
          <a:prstGeom prst="rect">
            <a:avLst/>
          </a:prstGeom>
        </p:spPr>
      </p:pic>
    </p:spTree>
    <p:extLst>
      <p:ext uri="{BB962C8B-B14F-4D97-AF65-F5344CB8AC3E}">
        <p14:creationId xmlns:p14="http://schemas.microsoft.com/office/powerpoint/2010/main" val="260548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Use the library – staff welcome enquiries</a:t>
            </a:r>
          </a:p>
          <a:p>
            <a:r>
              <a:rPr lang="en-GB" dirty="0"/>
              <a:t>College of policing library</a:t>
            </a:r>
          </a:p>
          <a:p>
            <a:pPr marL="0" indent="0">
              <a:buNone/>
            </a:pPr>
            <a:endParaRPr lang="en-GB" dirty="0"/>
          </a:p>
          <a:p>
            <a:r>
              <a:rPr lang="en-GB" dirty="0"/>
              <a:t>Wed 23 March 5.30pm on-line session</a:t>
            </a:r>
          </a:p>
          <a:p>
            <a:r>
              <a:rPr lang="en-GB" dirty="0"/>
              <a:t>Tour of library at Swansea</a:t>
            </a:r>
          </a:p>
        </p:txBody>
      </p:sp>
      <p:pic>
        <p:nvPicPr>
          <p:cNvPr id="4" name="Picture 3">
            <a:extLst>
              <a:ext uri="{FF2B5EF4-FFF2-40B4-BE49-F238E27FC236}">
                <a16:creationId xmlns:a16="http://schemas.microsoft.com/office/drawing/2014/main" id="{BD3AA70D-9BEA-468F-AC8B-8126FA2AF548}"/>
              </a:ext>
            </a:extLst>
          </p:cNvPr>
          <p:cNvPicPr>
            <a:picLocks noChangeAspect="1"/>
          </p:cNvPicPr>
          <p:nvPr/>
        </p:nvPicPr>
        <p:blipFill>
          <a:blip r:embed="rId2"/>
          <a:stretch>
            <a:fillRect/>
          </a:stretch>
        </p:blipFill>
        <p:spPr>
          <a:xfrm>
            <a:off x="8286560" y="2908733"/>
            <a:ext cx="3536094" cy="2349066"/>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464E-3287-4AFF-94E2-F917E769E89F}"/>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7E750451-4A95-4A3E-93FB-5A8B3CCCD4BF}"/>
              </a:ext>
            </a:extLst>
          </p:cNvPr>
          <p:cNvSpPr>
            <a:spLocks noGrp="1"/>
          </p:cNvSpPr>
          <p:nvPr>
            <p:ph idx="1"/>
          </p:nvPr>
        </p:nvSpPr>
        <p:spPr/>
        <p:txBody>
          <a:bodyPr/>
          <a:lstStyle/>
          <a:p>
            <a:r>
              <a:rPr lang="en-GB" dirty="0"/>
              <a:t>Draft submissions are welcome </a:t>
            </a:r>
          </a:p>
          <a:p>
            <a:r>
              <a:rPr lang="en-GB" dirty="0"/>
              <a:t>One draft submission per task  </a:t>
            </a:r>
          </a:p>
          <a:p>
            <a:r>
              <a:rPr lang="en-GB" dirty="0"/>
              <a:t>Cut off date will be provided nearer the submission date in May</a:t>
            </a:r>
          </a:p>
          <a:p>
            <a:r>
              <a:rPr lang="en-GB" dirty="0"/>
              <a:t>Turnitin open</a:t>
            </a:r>
          </a:p>
          <a:p>
            <a:r>
              <a:rPr lang="en-GB" dirty="0"/>
              <a:t>Word document or workbook template can be submitted.</a:t>
            </a:r>
          </a:p>
        </p:txBody>
      </p:sp>
    </p:spTree>
    <p:extLst>
      <p:ext uri="{BB962C8B-B14F-4D97-AF65-F5344CB8AC3E}">
        <p14:creationId xmlns:p14="http://schemas.microsoft.com/office/powerpoint/2010/main" val="2299261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TotalTime>
  <Words>550</Words>
  <Application>Microsoft Office PowerPoint</Application>
  <PresentationFormat>Widescreen</PresentationFormat>
  <Paragraphs>76</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Asap</vt:lpstr>
      <vt:lpstr>Myriad Pro</vt:lpstr>
      <vt:lpstr>ReithSans</vt:lpstr>
      <vt:lpstr>Arial</vt:lpstr>
      <vt:lpstr>Calibri</vt:lpstr>
      <vt:lpstr>Theme1.thmx first page pp</vt:lpstr>
      <vt:lpstr> BSc Ymchwiliad Proffesiynol  BSc Professional Investigation 16.03.22 Workbook 2 Overview part 2</vt:lpstr>
      <vt:lpstr>Workbook 2 </vt:lpstr>
      <vt:lpstr>Understanding the  Assignment</vt:lpstr>
      <vt:lpstr>Workbook 2 – Identifying key words</vt:lpstr>
      <vt:lpstr>Directive Words</vt:lpstr>
      <vt:lpstr>Limiting words</vt:lpstr>
      <vt:lpstr>Workbook 2 – Task 3</vt:lpstr>
      <vt:lpstr>Directive words</vt:lpstr>
      <vt:lpstr>Resources - interviews</vt:lpstr>
      <vt:lpstr>Don’t forget…..</vt:lpstr>
      <vt:lpstr>Library Resources</vt:lpstr>
      <vt:lpstr>Draft submissions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11</cp:revision>
  <dcterms:created xsi:type="dcterms:W3CDTF">2021-10-13T07:56:41Z</dcterms:created>
  <dcterms:modified xsi:type="dcterms:W3CDTF">2022-03-16T12:49:41Z</dcterms:modified>
</cp:coreProperties>
</file>