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6"/>
  </p:notesMasterIdLst>
  <p:sldIdLst>
    <p:sldId id="256" r:id="rId2"/>
    <p:sldId id="282" r:id="rId3"/>
    <p:sldId id="283" r:id="rId4"/>
    <p:sldId id="284" r:id="rId5"/>
    <p:sldId id="285" r:id="rId6"/>
    <p:sldId id="265" r:id="rId7"/>
    <p:sldId id="280" r:id="rId8"/>
    <p:sldId id="281" r:id="rId9"/>
    <p:sldId id="279" r:id="rId10"/>
    <p:sldId id="266" r:id="rId11"/>
    <p:sldId id="267" r:id="rId12"/>
    <p:sldId id="268" r:id="rId13"/>
    <p:sldId id="269" r:id="rId14"/>
    <p:sldId id="270" r:id="rId15"/>
    <p:sldId id="271" r:id="rId16"/>
    <p:sldId id="272" r:id="rId17"/>
    <p:sldId id="276" r:id="rId18"/>
    <p:sldId id="277" r:id="rId19"/>
    <p:sldId id="257" r:id="rId20"/>
    <p:sldId id="258" r:id="rId21"/>
    <p:sldId id="259" r:id="rId22"/>
    <p:sldId id="260" r:id="rId23"/>
    <p:sldId id="261" r:id="rId24"/>
    <p:sldId id="287" r:id="rId25"/>
    <p:sldId id="262" r:id="rId26"/>
    <p:sldId id="263" r:id="rId27"/>
    <p:sldId id="264" r:id="rId28"/>
    <p:sldId id="273" r:id="rId29"/>
    <p:sldId id="286" r:id="rId30"/>
    <p:sldId id="274" r:id="rId31"/>
    <p:sldId id="275" r:id="rId32"/>
    <p:sldId id="288" r:id="rId33"/>
    <p:sldId id="278" r:id="rId34"/>
    <p:sldId id="289" r:id="rId3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38F4EE-46B9-4C9B-8AB2-2849E5F1797B}" type="datetimeFigureOut">
              <a:rPr lang="en-US"/>
              <a:t>3/20/2017</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DD0432-FBCF-4FEC-B6BD-C61D5103A9E2}" type="slidenum">
              <a:rPr lang="en-US"/>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5DD0432-FBCF-4FEC-B6BD-C61D5103A9E2}" type="slidenum">
              <a:rPr lang="en-US"/>
              <a:t>24</a:t>
            </a:fld>
            <a:endParaRPr lang="en-US"/>
          </a:p>
        </p:txBody>
      </p:sp>
    </p:spTree>
    <p:extLst>
      <p:ext uri="{BB962C8B-B14F-4D97-AF65-F5344CB8AC3E}">
        <p14:creationId xmlns:p14="http://schemas.microsoft.com/office/powerpoint/2010/main" val="3862671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5DD0432-FBCF-4FEC-B6BD-C61D5103A9E2}" type="slidenum">
              <a:rPr lang="en-US"/>
              <a:t>29</a:t>
            </a:fld>
            <a:endParaRPr lang="en-US"/>
          </a:p>
        </p:txBody>
      </p:sp>
    </p:spTree>
    <p:extLst>
      <p:ext uri="{BB962C8B-B14F-4D97-AF65-F5344CB8AC3E}">
        <p14:creationId xmlns:p14="http://schemas.microsoft.com/office/powerpoint/2010/main" val="30557396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5DD0432-FBCF-4FEC-B6BD-C61D5103A9E2}" type="slidenum">
              <a:rPr lang="en-US"/>
              <a:t>32</a:t>
            </a:fld>
            <a:endParaRPr lang="en-US"/>
          </a:p>
        </p:txBody>
      </p:sp>
    </p:spTree>
    <p:extLst>
      <p:ext uri="{BB962C8B-B14F-4D97-AF65-F5344CB8AC3E}">
        <p14:creationId xmlns:p14="http://schemas.microsoft.com/office/powerpoint/2010/main" val="22968300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05DD0432-FBCF-4FEC-B6BD-C61D5103A9E2}" type="slidenum">
              <a:rPr lang="en-US"/>
              <a:t>34</a:t>
            </a:fld>
            <a:endParaRPr lang="en-US"/>
          </a:p>
        </p:txBody>
      </p:sp>
    </p:spTree>
    <p:extLst>
      <p:ext uri="{BB962C8B-B14F-4D97-AF65-F5344CB8AC3E}">
        <p14:creationId xmlns:p14="http://schemas.microsoft.com/office/powerpoint/2010/main" val="5259605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3391812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2576220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41710624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9F9F251-1284-4D37-ADCE-844CD212D701}" type="datetimeFigureOut">
              <a:rPr lang="en-US" smtClean="0"/>
              <a:t>3/20/2017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41553646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9F9F251-1284-4D37-ADCE-844CD212D701}" type="datetimeFigureOut">
              <a:rPr lang="en-US" smtClean="0"/>
              <a:t>3/20/2017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3613235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3551975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15261726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9852373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9F9F251-1284-4D37-ADCE-844CD212D701}" type="datetimeFigureOut">
              <a:rPr lang="en-US" smtClean="0"/>
              <a:t>3/20/2017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11099618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9F9F251-1284-4D37-ADCE-844CD212D701}" type="datetimeFigureOut">
              <a:rPr lang="en-US" smtClean="0"/>
              <a:t>3/20/2017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13358851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39274009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Tree>
    <p:extLst>
      <p:ext uri="{BB962C8B-B14F-4D97-AF65-F5344CB8AC3E}">
        <p14:creationId xmlns:p14="http://schemas.microsoft.com/office/powerpoint/2010/main" val="23343517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20264924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24668200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24382250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40368276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F9F251-1284-4D37-ADCE-844CD212D701}" type="datetimeFigureOut">
              <a:rPr lang="en-US" smtClean="0"/>
              <a:t>3/20/2017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7194D24-DCAD-44D5-9A5B-BCA86FD7A559}" type="slidenum">
              <a:rPr lang="en-US" smtClean="0"/>
              <a:t>‹#›</a:t>
            </a:fld>
            <a:endParaRPr lang="en-US"/>
          </a:p>
        </p:txBody>
      </p:sp>
    </p:spTree>
    <p:extLst>
      <p:ext uri="{BB962C8B-B14F-4D97-AF65-F5344CB8AC3E}">
        <p14:creationId xmlns:p14="http://schemas.microsoft.com/office/powerpoint/2010/main" val="5892183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9F9F251-1284-4D37-ADCE-844CD212D701}" type="datetimeFigureOut">
              <a:rPr lang="en-US" smtClean="0"/>
              <a:t>3/20/2017</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67194D24-DCAD-44D5-9A5B-BCA86FD7A559}" type="slidenum">
              <a:rPr lang="en-US" smtClean="0"/>
              <a:t>‹#›</a:t>
            </a:fld>
            <a:endParaRPr lang="en-US"/>
          </a:p>
        </p:txBody>
      </p:sp>
    </p:spTree>
    <p:extLst>
      <p:ext uri="{BB962C8B-B14F-4D97-AF65-F5344CB8AC3E}">
        <p14:creationId xmlns:p14="http://schemas.microsoft.com/office/powerpoint/2010/main" val="2760259345"/>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jstor.org/sici?sici=0048-3915(197824)7:2%3c124:T%3e2.0.CO;2-O" TargetMode="External"/><Relationship Id="rId2" Type="http://schemas.openxmlformats.org/officeDocument/2006/relationships/hyperlink" Target="http://philpapers.org/s/Henry%20Shue"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Justice and Rights</a:t>
            </a:r>
            <a:endParaRPr lang="en-US"/>
          </a:p>
        </p:txBody>
      </p:sp>
      <p:sp>
        <p:nvSpPr>
          <p:cNvPr id="3" name="Subtitle 2"/>
          <p:cNvSpPr>
            <a:spLocks noGrp="1"/>
          </p:cNvSpPr>
          <p:nvPr>
            <p:ph type="subTitle" idx="1"/>
          </p:nvPr>
        </p:nvSpPr>
        <p:spPr/>
        <p:txBody>
          <a:bodyPr/>
          <a:lstStyle/>
          <a:p>
            <a:r>
              <a:rPr lang="en-GB"/>
              <a:t>Worlds of Law Theory  MW</a:t>
            </a: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710" y="452718"/>
            <a:ext cx="7055380" cy="456002"/>
          </a:xfrm>
        </p:spPr>
        <p:txBody>
          <a:bodyPr/>
          <a:lstStyle/>
          <a:p>
            <a:endParaRPr lang="en-GB"/>
          </a:p>
        </p:txBody>
      </p:sp>
      <p:sp>
        <p:nvSpPr>
          <p:cNvPr id="3" name="Content Placeholder 2"/>
          <p:cNvSpPr>
            <a:spLocks noGrp="1"/>
          </p:cNvSpPr>
          <p:nvPr>
            <p:ph idx="1"/>
          </p:nvPr>
        </p:nvSpPr>
        <p:spPr>
          <a:xfrm>
            <a:off x="827700" y="1412777"/>
            <a:ext cx="6711654" cy="4835630"/>
          </a:xfrm>
        </p:spPr>
        <p:txBody>
          <a:bodyPr>
            <a:normAutofit fontScale="92500" lnSpcReduction="20000"/>
          </a:bodyPr>
          <a:lstStyle/>
          <a:p>
            <a:r>
              <a:rPr lang="en-GB"/>
              <a:t>Perspectives upon the idea of ‘law’ –</a:t>
            </a:r>
          </a:p>
          <a:p>
            <a:r>
              <a:rPr lang="en-GB"/>
              <a:t>Natural Law - Natural law or the law of nature has been described as a law whose content is set by nature and is thus universal. As classically used, natural law refers to the use of reason to </a:t>
            </a:r>
            <a:r>
              <a:rPr lang="en-GB" err="1"/>
              <a:t>analyze</a:t>
            </a:r>
            <a:r>
              <a:rPr lang="en-GB"/>
              <a:t> human nature and deduce binding rules of moral behaviour</a:t>
            </a:r>
          </a:p>
          <a:p>
            <a:r>
              <a:rPr lang="en-GB"/>
              <a:t>Positivist Law - Legal positivism is a school of thought within philosophy of law and jurisprudence, largely developed by nineteenth-century legal thinkers like Jeremy Bentham and John Austin. The principal claims of modern legal positivism are that:</a:t>
            </a:r>
          </a:p>
          <a:p>
            <a:r>
              <a:rPr lang="en-GB"/>
              <a:t>There is not any inherent or necessary association between the validity conditions of law and ethics or morality.</a:t>
            </a:r>
          </a:p>
          <a:p>
            <a:r>
              <a:rPr lang="en-GB"/>
              <a:t>Laws are rules made, whether deliberately or unintentionally, by human beings.</a:t>
            </a:r>
          </a:p>
          <a:p>
            <a:endParaRPr lang="en-GB"/>
          </a:p>
        </p:txBody>
      </p:sp>
    </p:spTree>
    <p:extLst>
      <p:ext uri="{BB962C8B-B14F-4D97-AF65-F5344CB8AC3E}">
        <p14:creationId xmlns:p14="http://schemas.microsoft.com/office/powerpoint/2010/main" val="25373470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710" y="452718"/>
            <a:ext cx="7055380" cy="600018"/>
          </a:xfrm>
        </p:spPr>
        <p:txBody>
          <a:bodyPr/>
          <a:lstStyle/>
          <a:p>
            <a:endParaRPr lang="en-GB"/>
          </a:p>
        </p:txBody>
      </p:sp>
      <p:sp>
        <p:nvSpPr>
          <p:cNvPr id="3" name="Content Placeholder 2"/>
          <p:cNvSpPr>
            <a:spLocks noGrp="1"/>
          </p:cNvSpPr>
          <p:nvPr>
            <p:ph idx="1"/>
          </p:nvPr>
        </p:nvSpPr>
        <p:spPr>
          <a:xfrm>
            <a:off x="827700" y="1340769"/>
            <a:ext cx="6711654" cy="4907638"/>
          </a:xfrm>
        </p:spPr>
        <p:txBody>
          <a:bodyPr>
            <a:normAutofit fontScale="92500" lnSpcReduction="20000"/>
          </a:bodyPr>
          <a:lstStyle/>
          <a:p>
            <a:r>
              <a:rPr lang="en-GB"/>
              <a:t>Socio-legal approaches – empirical, social theory and social practices</a:t>
            </a:r>
          </a:p>
          <a:p>
            <a:r>
              <a:rPr lang="en-GB"/>
              <a:t>the sociology of law consists of various sociological approaches to the study of law in society, which empirically examine and theorize the interaction between law and legal institutions, on the one hand, and other (non-legal) social institutions and social factors, on the other. Areas of socio-legal inquiry include the social development of legal institutions, forms of social control, legal regulation, the interaction between legal cultures, the social construction of legal issues, legal profession, and the relation between law and social change.</a:t>
            </a:r>
          </a:p>
          <a:p>
            <a:r>
              <a:rPr lang="en-GB"/>
              <a:t>The sociology of law also benefits from and occasionally draws on research conducted within other fields such as comparative law, critical legal studies, jurisprudence, legal theory, law and economics and law and literature.</a:t>
            </a:r>
          </a:p>
          <a:p>
            <a:endParaRPr lang="en-GB"/>
          </a:p>
        </p:txBody>
      </p:sp>
    </p:spTree>
    <p:extLst>
      <p:ext uri="{BB962C8B-B14F-4D97-AF65-F5344CB8AC3E}">
        <p14:creationId xmlns:p14="http://schemas.microsoft.com/office/powerpoint/2010/main" val="818669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710" y="452718"/>
            <a:ext cx="7055380" cy="672026"/>
          </a:xfrm>
        </p:spPr>
        <p:txBody>
          <a:bodyPr/>
          <a:lstStyle/>
          <a:p>
            <a:endParaRPr lang="en-GB"/>
          </a:p>
        </p:txBody>
      </p:sp>
      <p:sp>
        <p:nvSpPr>
          <p:cNvPr id="3" name="Content Placeholder 2"/>
          <p:cNvSpPr>
            <a:spLocks noGrp="1"/>
          </p:cNvSpPr>
          <p:nvPr>
            <p:ph idx="1"/>
          </p:nvPr>
        </p:nvSpPr>
        <p:spPr>
          <a:xfrm>
            <a:off x="827700" y="1412777"/>
            <a:ext cx="6711654" cy="4835630"/>
          </a:xfrm>
        </p:spPr>
        <p:txBody>
          <a:bodyPr>
            <a:normAutofit fontScale="92500" lnSpcReduction="10000"/>
          </a:bodyPr>
          <a:lstStyle/>
          <a:p>
            <a:r>
              <a:rPr lang="en-GB"/>
              <a:t>Law and Economics movement –</a:t>
            </a:r>
          </a:p>
          <a:p>
            <a:r>
              <a:rPr lang="en-GB"/>
              <a:t>The general theory is that law is best viewed as a social tool that promotes economic efficiency, that economic  analysis and efficiency as an ideal can guide legal practice.  It also considers how legislation should be used to improve market conditions  in return. Law and economics offers a framework with which to model legal outcomes, and common objectives with which to unify disparate areas of legal activity. The bringing together of legal theory and economic reasoning has also created new research agendas in the fields of behavioural economics: how rationality affects people’s behaviour within legal scenarios; public choice theory and how collective behaviour should have an effect on legislation; and game theory: understanding strategic action in a legal context.</a:t>
            </a:r>
          </a:p>
          <a:p>
            <a:endParaRPr lang="en-GB"/>
          </a:p>
        </p:txBody>
      </p:sp>
    </p:spTree>
    <p:extLst>
      <p:ext uri="{BB962C8B-B14F-4D97-AF65-F5344CB8AC3E}">
        <p14:creationId xmlns:p14="http://schemas.microsoft.com/office/powerpoint/2010/main" val="37441487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4710" y="452718"/>
            <a:ext cx="7055380" cy="528010"/>
          </a:xfrm>
        </p:spPr>
        <p:txBody>
          <a:bodyPr/>
          <a:lstStyle/>
          <a:p>
            <a:endParaRPr lang="en-GB"/>
          </a:p>
        </p:txBody>
      </p:sp>
      <p:sp>
        <p:nvSpPr>
          <p:cNvPr id="3" name="Content Placeholder 2"/>
          <p:cNvSpPr>
            <a:spLocks noGrp="1"/>
          </p:cNvSpPr>
          <p:nvPr>
            <p:ph idx="1"/>
          </p:nvPr>
        </p:nvSpPr>
        <p:spPr>
          <a:xfrm>
            <a:off x="827700" y="1340769"/>
            <a:ext cx="6711654" cy="4907638"/>
          </a:xfrm>
        </p:spPr>
        <p:txBody>
          <a:bodyPr vert="horz" lIns="91440" tIns="45720" rIns="91440" bIns="45720" rtlCol="0" anchor="t">
            <a:normAutofit fontScale="85000" lnSpcReduction="10000"/>
          </a:bodyPr>
          <a:lstStyle/>
          <a:p>
            <a:r>
              <a:rPr lang="en-GB"/>
              <a:t>Terminologies</a:t>
            </a:r>
          </a:p>
          <a:p>
            <a:r>
              <a:rPr lang="en-GB"/>
              <a:t>Norms, normativity –</a:t>
            </a:r>
          </a:p>
          <a:p>
            <a:r>
              <a:rPr lang="en-GB"/>
              <a:t>Normative legal theory is concerned with the ends and justifications for the law as a whole and for particular legal rules.  Three great traditions in normative theory--consequentialist, deontological, and aretaic (or virtue-centred) perspectives.  There are important differences between these three families of theories at a very general and abstract level: for example, deontologists emphasize rights and wrongs while consequentialists emphasize the goodness or badness of states of affairs.  And there are differences between particular theories within the broad families: within consequentialism, for example, </a:t>
            </a:r>
            <a:r>
              <a:rPr lang="en-GB" err="1"/>
              <a:t>welfarists</a:t>
            </a:r>
            <a:r>
              <a:rPr lang="en-GB"/>
              <a:t> emphasize preference satisfaction, whereas hedonistic </a:t>
            </a:r>
            <a:r>
              <a:rPr lang="en-GB" err="1"/>
              <a:t>utiliarians</a:t>
            </a:r>
            <a:r>
              <a:rPr lang="en-GB"/>
              <a:t> emphasize pleasure and pain.</a:t>
            </a:r>
          </a:p>
          <a:p>
            <a:r>
              <a:rPr lang="en-GB"/>
              <a:t>Consider too: teleology, hegemony/hegemonic/ postmodernity, modernity, deontology, feminism, relativity, reflexivity, scepticism, interdisciplinarity, anthropological, philosophical, jurisprudential </a:t>
            </a:r>
          </a:p>
          <a:p>
            <a:endParaRPr lang="en-GB"/>
          </a:p>
        </p:txBody>
      </p:sp>
    </p:spTree>
    <p:extLst>
      <p:ext uri="{BB962C8B-B14F-4D97-AF65-F5344CB8AC3E}">
        <p14:creationId xmlns:p14="http://schemas.microsoft.com/office/powerpoint/2010/main" val="1541148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r>
              <a:rPr lang="en-GB" b="1" i="1"/>
              <a:t>…No Man is an island – values, rights only meaningful in relation to others</a:t>
            </a:r>
            <a:endParaRPr lang="en-US" b="1" i="1"/>
          </a:p>
          <a:p>
            <a:r>
              <a:rPr lang="en-GB" b="1" i="1"/>
              <a:t>[From ‘</a:t>
            </a:r>
            <a:r>
              <a:rPr lang="en-GB" b="1" i="1" err="1"/>
              <a:t>Communitarianism</a:t>
            </a:r>
            <a:r>
              <a:rPr lang="en-GB" b="1" i="1"/>
              <a:t>, Stanford Encyclopaedia of Philosophy] ”</a:t>
            </a:r>
            <a:r>
              <a:rPr lang="en-US"/>
              <a:t>In an influential essay titled ‘Atomism’, Charles Taylor objected to the liberal view that ‘men are self-sufficient outside of society’. (Taylor 1985, 2000) Instead, Taylor defends the Aristotelian view that ‘Man is a social animal, indeed a political animal, because he is not self-sufficient alone, and in an important sense is not self-sufficient outside a polis’ (Taylor 1985, 190). Moreover, this atomistic view of the self can undermine liberal society, because it fails to grasp the extent to which liberalism presumes a context where individuals are members of, and committed to, a society that promotes particular values such as freedom and individual diversity. Fortunately, most people in liberal societies do not really view themselves as atomistic selves…</a:t>
            </a:r>
          </a:p>
          <a:p>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a:t>…Taylor's essay was directed at the libertarian thinker Robert </a:t>
            </a:r>
            <a:r>
              <a:rPr lang="en-US" err="1"/>
              <a:t>Nozick</a:t>
            </a:r>
            <a:r>
              <a:rPr lang="en-US"/>
              <a:t>. As it turns out, the communitarian critique of the atomistic self does not apply to </a:t>
            </a:r>
            <a:r>
              <a:rPr lang="en-US" err="1"/>
              <a:t>Rawslian</a:t>
            </a:r>
            <a:r>
              <a:rPr lang="en-US"/>
              <a:t> liberalism: in Part III of </a:t>
            </a:r>
            <a:r>
              <a:rPr lang="en-US" i="1"/>
              <a:t>Theory of Justice</a:t>
            </a:r>
            <a:r>
              <a:rPr lang="en-US"/>
              <a:t>, Rawls pays close attention to the psychological and social conditions that facilitate the formation of liberal selves committed to justice. But few readers ever got to Part III of Rawls massive tome, so communitarians got quite a bit of mileage from their critique of liberal atomism.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lnSpcReduction="10000"/>
          </a:bodyPr>
          <a:lstStyle/>
          <a:p>
            <a:r>
              <a:rPr lang="en-US"/>
              <a:t>…Alasdair </a:t>
            </a:r>
            <a:r>
              <a:rPr lang="en-US" err="1"/>
              <a:t>MacIntyre</a:t>
            </a:r>
            <a:r>
              <a:rPr lang="en-US"/>
              <a:t> and Charles Taylor argued that moral and political judgment will depend on the language of reasons and the interpretive framework within which agents view their world, hence that it makes no sense to begin the political enterprise by abstracting from the interpretive dimensions of human beliefs, practices, and institutions (Taylor 1985, </a:t>
            </a:r>
            <a:r>
              <a:rPr lang="en-US" err="1"/>
              <a:t>ch</a:t>
            </a:r>
            <a:r>
              <a:rPr lang="en-US"/>
              <a:t>. 1; </a:t>
            </a:r>
            <a:r>
              <a:rPr lang="en-US" err="1"/>
              <a:t>MacIntyre</a:t>
            </a:r>
            <a:r>
              <a:rPr lang="en-US"/>
              <a:t> 1978, chs.18-22 and 1988, ch.1; </a:t>
            </a:r>
            <a:r>
              <a:rPr lang="en-US" err="1"/>
              <a:t>Benhabib</a:t>
            </a:r>
            <a:r>
              <a:rPr lang="en-US"/>
              <a:t> 1992, pp. 23-38, 89n4). Michael </a:t>
            </a:r>
            <a:r>
              <a:rPr lang="en-US" err="1"/>
              <a:t>Walzer</a:t>
            </a:r>
            <a:r>
              <a:rPr lang="en-US"/>
              <a:t> developed the additional argument that effective social criticism must derive from and resonate with the habits and traditions of actual people living in specific times and places….”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GB"/>
              <a:t>Deontological values [believer in Kantian absolute rights and duties associated with absolute values and morals]; Categorical imperative </a:t>
            </a:r>
            <a:r>
              <a:rPr lang="en-US"/>
              <a:t>- denotes an absolute, unconditional requirement that asserts its authority in all circumstances, both required and justified as an end in itself. It is best known in its first formulation:</a:t>
            </a:r>
          </a:p>
          <a:p>
            <a:r>
              <a:rPr lang="en-US"/>
              <a:t>"Act only according to that maxim whereby you can, at the same time, will that it should become a universal law</a:t>
            </a:r>
            <a:r>
              <a:rPr lang="en-GB"/>
              <a:t>– everyone is an end in himself"</a:t>
            </a:r>
            <a:endParaRPr lang="en-US"/>
          </a:p>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4325" y="247650"/>
            <a:ext cx="7055380" cy="1400530"/>
          </a:xfrm>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GB"/>
              <a:t>Consequentialist/Utilitarian – emphasis on outcome – greatest good for the greatest number, Bentham, Mill</a:t>
            </a:r>
          </a:p>
          <a:p>
            <a:endParaRPr lang="en-GB"/>
          </a:p>
          <a:p>
            <a:r>
              <a:rPr lang="en-GB"/>
              <a:t>Virtue Ethics – Deontology and Consequentialism produce conflict – ask what ‘good’ person would do in the circumstance; - situationist, context-sensitive</a:t>
            </a: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85000" lnSpcReduction="10000"/>
          </a:bodyPr>
          <a:lstStyle/>
          <a:p>
            <a:pPr lvl="0"/>
            <a:r>
              <a:rPr lang="en-GB" b="1" i="1"/>
              <a:t>CRITICISMS –</a:t>
            </a:r>
            <a:endParaRPr lang="en-US"/>
          </a:p>
          <a:p>
            <a:pPr lvl="0"/>
            <a:r>
              <a:rPr lang="en-GB" b="1" i="1"/>
              <a:t>Deontological values aspire to consistency and moral rectitude, but in so doing may sacrifice the immediate</a:t>
            </a:r>
            <a:endParaRPr lang="en-US"/>
          </a:p>
          <a:p>
            <a:r>
              <a:rPr lang="en-GB" b="1" i="1"/>
              <a:t>(analogous to some religious tenets)</a:t>
            </a:r>
            <a:endParaRPr lang="en-US"/>
          </a:p>
          <a:p>
            <a:pPr lvl="0"/>
            <a:r>
              <a:rPr lang="en-GB" b="1" i="1" err="1"/>
              <a:t>Consequentialist</a:t>
            </a:r>
            <a:r>
              <a:rPr lang="en-GB" b="1" i="1"/>
              <a:t> values may prioritise collective interests, but in so doing may sacrifice moral refinement</a:t>
            </a:r>
            <a:endParaRPr lang="en-US"/>
          </a:p>
          <a:p>
            <a:r>
              <a:rPr lang="en-GB" b="1" i="1"/>
              <a:t>(analogous to some political extremes)</a:t>
            </a:r>
            <a:endParaRPr lang="en-US"/>
          </a:p>
          <a:p>
            <a:pPr lvl="0"/>
            <a:r>
              <a:rPr lang="en-GB" b="1" i="1"/>
              <a:t>Virtue Ethics may lack guidance and consistency of larger scale belief system</a:t>
            </a:r>
            <a:endParaRPr lang="en-US"/>
          </a:p>
          <a:p>
            <a:r>
              <a:rPr lang="en-GB" b="1" i="1"/>
              <a:t> </a:t>
            </a:r>
            <a:endParaRPr lang="en-US"/>
          </a:p>
          <a:p>
            <a:pPr lvl="0"/>
            <a:r>
              <a:rPr lang="en-GB" b="1" i="1"/>
              <a:t>How does law relate to these values?  How mediate them?</a:t>
            </a:r>
            <a:endParaRPr lang="en-US"/>
          </a:p>
          <a:p>
            <a:endParaRPr 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GB" b="1"/>
          </a:p>
          <a:p>
            <a:endParaRPr lang="en-GB" b="1"/>
          </a:p>
          <a:p>
            <a:r>
              <a:rPr lang="en-GB" b="1"/>
              <a:t>‘Rights’ discourse – especially in relation to Human Rights Act and ‘autonomy’ culture – ‘</a:t>
            </a:r>
            <a:r>
              <a:rPr lang="en-GB" b="1" err="1"/>
              <a:t>aspirational</a:t>
            </a:r>
            <a:r>
              <a:rPr lang="en-GB" b="1"/>
              <a:t>’, or ‘real’?</a:t>
            </a:r>
            <a:endParaRPr lang="en-US" b="1"/>
          </a:p>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b="1"/>
              <a:t>1) Peter Singer: </a:t>
            </a:r>
            <a:r>
              <a:rPr lang="en-GB" b="1" i="1"/>
              <a:t>Applied Ethics</a:t>
            </a:r>
            <a:r>
              <a:rPr lang="en-GB" b="1"/>
              <a:t> - </a:t>
            </a:r>
            <a:r>
              <a:rPr lang="en-GB" b="1" i="1"/>
              <a:t>the justification of an ethical principle cannot be in terms of any partial or sectional group.  Ethics takes a universal point of view.  This does not mean that a particular ethical judgment may be universally applicable.  Circumstances alter causes…What it does mean is that in making ethical judgments we go beyond our own likes and dislikes…Ethics requires us to go beyond ‘I’ and ‘you’ to the universal law, the </a:t>
            </a:r>
            <a:r>
              <a:rPr lang="en-GB" b="1" i="1" err="1"/>
              <a:t>universalisable</a:t>
            </a:r>
            <a:r>
              <a:rPr lang="en-GB" b="1" i="1"/>
              <a:t> judgment, the standpoint of the impartial spectator or ideal observer  </a:t>
            </a:r>
            <a:endParaRPr lang="en-US"/>
          </a:p>
          <a:p>
            <a:r>
              <a:rPr lang="en-GB" b="1"/>
              <a:t>(Consider </a:t>
            </a:r>
            <a:r>
              <a:rPr lang="en-GB" b="1" err="1"/>
              <a:t>Rawl’s</a:t>
            </a:r>
            <a:r>
              <a:rPr lang="en-GB" b="1"/>
              <a:t> ‘veil of ignorance’, feminist critique)</a:t>
            </a:r>
            <a:endParaRPr lang="en-US"/>
          </a:p>
          <a:p>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r>
              <a:rPr lang="en-GB" b="1"/>
              <a:t>2)  Mackie: </a:t>
            </a:r>
            <a:r>
              <a:rPr lang="en-GB" b="1" i="1"/>
              <a:t>Ethics: inventing Right and Wrong:</a:t>
            </a:r>
            <a:endParaRPr lang="en-US"/>
          </a:p>
          <a:p>
            <a:r>
              <a:rPr lang="en-GB" b="1"/>
              <a:t>…</a:t>
            </a:r>
            <a:r>
              <a:rPr lang="en-GB" b="1" i="1"/>
              <a:t>Of course a </a:t>
            </a:r>
            <a:r>
              <a:rPr lang="en-GB" b="1" i="1" err="1"/>
              <a:t>consequentialist</a:t>
            </a:r>
            <a:r>
              <a:rPr lang="en-GB" b="1" i="1"/>
              <a:t> theory will usually give some place [to duties, rights, virtues] but a subordinate place: a utilitarian takes virtues, for example to be good just because and in so far as they tend to issue in behaviour that increases the general happiness.  But in a deontological theory actions of the kinds held to be virtuous are seen as being intrinsically obligatory or admirable, and goodness of character too may be seen as having intrinsic value: actions and characters may have a merit of their own not wholly derived from what they bring about…</a:t>
            </a:r>
            <a:endParaRPr lang="en-US"/>
          </a:p>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7500" lnSpcReduction="20000"/>
          </a:bodyPr>
          <a:lstStyle/>
          <a:p>
            <a:r>
              <a:rPr lang="en-GB" b="1"/>
              <a:t>What do we mean by ‘rights’?</a:t>
            </a:r>
            <a:endParaRPr lang="en-US"/>
          </a:p>
          <a:p>
            <a:r>
              <a:rPr lang="en-GB" b="1" i="1"/>
              <a:t> </a:t>
            </a:r>
            <a:endParaRPr lang="en-US"/>
          </a:p>
          <a:p>
            <a:r>
              <a:rPr lang="en-GB" b="1" i="1"/>
              <a:t>3)  </a:t>
            </a:r>
            <a:r>
              <a:rPr lang="en-GB" b="1" i="1" err="1"/>
              <a:t>Simmonds</a:t>
            </a:r>
            <a:r>
              <a:rPr lang="en-GB" b="1" i="1"/>
              <a:t>: Central Issues in Jurisprudence:</a:t>
            </a:r>
            <a:endParaRPr lang="en-US"/>
          </a:p>
          <a:p>
            <a:r>
              <a:rPr lang="en-GB" b="1" i="1"/>
              <a:t>…If rights are strictly correlative to duties, then a person has established legal rights only in so far as there are established duties corresponding to those rights[but]if we talk of established rights without established correlative…there may at any one time be established legal rights which are inadequately protected by legal duties: such rights provide a legal reason for creating new legal duties</a:t>
            </a:r>
            <a:endParaRPr lang="en-US"/>
          </a:p>
          <a:p>
            <a:r>
              <a:rPr lang="en-GB" b="1" i="1"/>
              <a:t>…If rights are correlative to duties, we may feel that they are not necessarily an unqualified good: for if rights entail duties, they entail greater restrictions on freedom.  If therefore we believe that freedom is a ‘good thing’ we will not wish to see an unlimited expansion in people’s rights (meaning, ‘claim-rights’)</a:t>
            </a:r>
            <a:endParaRPr lang="en-US"/>
          </a:p>
          <a:p>
            <a:r>
              <a:rPr lang="en-GB" b="1"/>
              <a:t> </a:t>
            </a:r>
            <a:endParaRPr lang="en-US"/>
          </a:p>
          <a:p>
            <a:endParaRPr 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fontScale="85000" lnSpcReduction="10000"/>
          </a:bodyPr>
          <a:lstStyle/>
          <a:p>
            <a:r>
              <a:rPr lang="en-GB" b="1"/>
              <a:t>What do we mean  by ‘justice’,  ‘fairness’, ‘personhood’? </a:t>
            </a:r>
            <a:endParaRPr lang="en-US"/>
          </a:p>
          <a:p>
            <a:r>
              <a:rPr lang="en-GB" b="1"/>
              <a:t>-4)   Harris: </a:t>
            </a:r>
            <a:r>
              <a:rPr lang="en-GB" b="1" i="1"/>
              <a:t>The Value of Life</a:t>
            </a:r>
            <a:r>
              <a:rPr lang="en-GB" b="1"/>
              <a:t> -</a:t>
            </a:r>
            <a:r>
              <a:rPr lang="en-GB" b="1" i="1"/>
              <a:t>A person will be any being capable of valuing its own existence…this is value- and species-neutral</a:t>
            </a:r>
            <a:endParaRPr lang="en-US"/>
          </a:p>
          <a:p>
            <a:endParaRPr lang="en-US"/>
          </a:p>
          <a:p>
            <a:endParaRPr lang="en-US"/>
          </a:p>
          <a:p>
            <a:r>
              <a:rPr lang="en-GB" b="1" i="1"/>
              <a:t>Warnock: An Intelligent Person’s Guide to Ethics:</a:t>
            </a:r>
            <a:endParaRPr lang="en-US"/>
          </a:p>
          <a:p>
            <a:r>
              <a:rPr lang="en-GB" b="1" i="1"/>
              <a:t>5)  …[do not confuse]private and public morality.  In public issues where there is a radical difference of moral opinion (as between those who think the early embryo should have the same moral status as a child and those who do not), and where no compromise is possible, the concept of the ‘acceptable’ is a useful and indeed indispensable one</a:t>
            </a:r>
            <a:endParaRPr lang="en-US" b="1" i="1"/>
          </a:p>
          <a:p>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Will theorists</a:t>
            </a:r>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US"/>
              <a:t>Will theorists argue that the purpose of rights is to grant the </a:t>
            </a:r>
            <a:r>
              <a:rPr lang="en-US" err="1"/>
              <a:t>rightholder</a:t>
            </a:r>
            <a:r>
              <a:rPr lang="en-US"/>
              <a:t> the freedom to control the duties that others owe to him. Essentially, the purpose of rights is to protect and foster individual autonomy. H.L.A Hart expressed this idea in his work entitled ‘</a:t>
            </a:r>
            <a:r>
              <a:rPr lang="en-US" i="1"/>
              <a:t>Essays on Bentham: Studies in Jurisprudence and Political Theory’</a:t>
            </a:r>
            <a:r>
              <a:rPr lang="en-US"/>
              <a:t>, where he observed, “The individual who has the right is a small-scale sovereign”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Interest Theory</a:t>
            </a:r>
            <a:endParaRPr lang="en-US"/>
          </a:p>
        </p:txBody>
      </p:sp>
      <p:sp>
        <p:nvSpPr>
          <p:cNvPr id="3" name="Content Placeholder 2"/>
          <p:cNvSpPr>
            <a:spLocks noGrp="1"/>
          </p:cNvSpPr>
          <p:nvPr>
            <p:ph idx="1"/>
          </p:nvPr>
        </p:nvSpPr>
        <p:spPr/>
        <p:txBody>
          <a:bodyPr>
            <a:normAutofit/>
          </a:bodyPr>
          <a:lstStyle/>
          <a:p>
            <a:r>
              <a:rPr lang="en-US"/>
              <a:t>rights exist to serve relevant interests of the right-holder. Otherwise known as the Benefit theory, the Interest theory perpetuates the idea that there is nothing incoherent about the idea of rights which the </a:t>
            </a:r>
            <a:r>
              <a:rPr lang="en-US" err="1"/>
              <a:t>rightholder</a:t>
            </a:r>
            <a:r>
              <a:rPr lang="en-US"/>
              <a:t> does not have the moral power to waive or annul. The Interest theory of rights is an instrumental approach to the justification of rights, in that rights are instrumental in securing human well-being. Thomas Paine, one of the founder-fathers of the United States, expressed the essence of the Interest theory in the following quote, “He acquires a knowledge of his rights by attending justly to his interest”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r>
              <a:rPr lang="en-US" b="1"/>
              <a:t>Simmonds Central Issues </a:t>
            </a:r>
            <a:endParaRPr lang="en-US"/>
          </a:p>
          <a:p>
            <a:pPr>
              <a:buNone/>
            </a:pPr>
            <a:r>
              <a:rPr lang="en-US" b="1"/>
              <a:t>     113 Justice: - According to </a:t>
            </a:r>
            <a:r>
              <a:rPr lang="en-US" b="1" err="1"/>
              <a:t>Finnis</a:t>
            </a:r>
            <a:r>
              <a:rPr lang="en-US" b="1"/>
              <a:t>, principles of justice are simply the concrete implications of the general requirement that one should foster the common good in one’s community.  The common good requires some degree of collaboration and co-ordination of conduct.  This means that questions will arise about how the benefits and burdens of communal enterprises should be distributed.  </a:t>
            </a:r>
            <a:r>
              <a:rPr lang="en-US" b="1" u="sng"/>
              <a:t>Should they be shared out equally, or according to needs and abilities, or according to ‘merit’?  Also, there will be natural resources that are not the exclusive entitlement of any individual:</a:t>
            </a:r>
            <a:r>
              <a:rPr lang="en-US" b="1"/>
              <a:t> a society must adopt principles governing the distribution of such natural resources, and governing access to, and rights in, communally-owned property.</a:t>
            </a:r>
            <a:endParaRPr lang="en-US"/>
          </a:p>
          <a:p>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US" b="1"/>
              <a:t>In addition to such problems of ‘distributive’ justice, there will be problems of justice in the dealings between specific persons, </a:t>
            </a:r>
            <a:r>
              <a:rPr lang="en-US" b="1" err="1"/>
              <a:t>eg</a:t>
            </a:r>
            <a:r>
              <a:rPr lang="en-US" b="1"/>
              <a:t> the justice of keeping promises or of compensating for injuries.  These are often called questions of ‘corrective justice’, but </a:t>
            </a:r>
            <a:r>
              <a:rPr lang="en-US" b="1" err="1"/>
              <a:t>Finnis</a:t>
            </a:r>
            <a:r>
              <a:rPr lang="en-US" b="1"/>
              <a:t> prefers the wider term used by Aquinas: commutative justice’. </a:t>
            </a:r>
            <a:endParaRPr lang="en-US"/>
          </a:p>
          <a:p>
            <a:endParaRPr lang="en-US" b="1"/>
          </a:p>
          <a:p>
            <a:r>
              <a:rPr lang="en-US" b="1"/>
              <a:t>[</a:t>
            </a:r>
            <a:r>
              <a:rPr lang="en-US"/>
              <a:t>Definition of </a:t>
            </a:r>
            <a:r>
              <a:rPr lang="en-US" i="1"/>
              <a:t>commutative justice</a:t>
            </a:r>
            <a:r>
              <a:rPr lang="en-US"/>
              <a:t> </a:t>
            </a:r>
          </a:p>
          <a:p>
            <a:r>
              <a:rPr lang="en-US"/>
              <a:t> justice bearing on the relations between individuals especially in respect to the equitable exchange of goods and fulfillment of contractual obligations]</a:t>
            </a:r>
          </a:p>
          <a:p>
            <a:endParaRPr lang="en-US" b="1"/>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US" b="1"/>
              <a:t>Because </a:t>
            </a:r>
            <a:r>
              <a:rPr lang="en-US" b="1" err="1"/>
              <a:t>Finnis</a:t>
            </a:r>
            <a:r>
              <a:rPr lang="en-US" b="1"/>
              <a:t> sees the requirements of justice as simply a matter of fostering the common good, his account of justice is a flexible and pluralistic one.  For example, he is not attracted by theories which offer a single principle to regulate all questions of distributive justice: distribute ‘according to need’ or ‘distribute equally’.  </a:t>
            </a:r>
            <a:r>
              <a:rPr lang="en-US" u="sng"/>
              <a:t>Considerations of need have, according to </a:t>
            </a:r>
            <a:r>
              <a:rPr lang="en-US" u="sng" err="1"/>
              <a:t>Finnis</a:t>
            </a:r>
            <a:r>
              <a:rPr lang="en-US" u="sng"/>
              <a:t>, a certain priority, but other considerations are also very important.</a:t>
            </a:r>
            <a:r>
              <a:rPr lang="en-US" b="1"/>
              <a:t>  Considerations of </a:t>
            </a:r>
            <a:r>
              <a:rPr lang="en-US" u="sng"/>
              <a:t>desert, the functional requirements of one’s role and capacities</a:t>
            </a:r>
            <a:r>
              <a:rPr lang="en-US" b="1"/>
              <a:t> [</a:t>
            </a:r>
            <a:r>
              <a:rPr lang="en-US" b="1" err="1"/>
              <a:t>eg</a:t>
            </a:r>
            <a:r>
              <a:rPr lang="en-US" b="1"/>
              <a:t> higher education for those capable of benefiting from it] are all relevant.</a:t>
            </a:r>
            <a:endParaRPr lang="en-US"/>
          </a:p>
          <a:p>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p:txBody>
          <a:bodyPr/>
          <a:lstStyle/>
          <a:p>
            <a:r>
              <a:rPr lang="en-US" b="1"/>
              <a:t>Some theorists draw a very fundamental contrast between distributive justice and commutative justice.  Justice for them is primarily a matter of property rights, the keeping of contracts and the correcting [by punishment or by compensation] of injuries.  Questions of distributive justice arise [on this view] only when the owner of some property wishes to distribute it …should I share property amongst my children equally or according to need?</a:t>
            </a:r>
            <a:endParaRPr lang="en-US"/>
          </a:p>
          <a:p>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US" b="1"/>
              <a:t>[[ background note - 115 BASIC RIGHTS</a:t>
            </a:r>
            <a:endParaRPr lang="en-US"/>
          </a:p>
          <a:p>
            <a:r>
              <a:rPr lang="en-US" b="1" err="1"/>
              <a:t>Finnis</a:t>
            </a:r>
            <a:r>
              <a:rPr lang="en-US" b="1"/>
              <a:t> regards ‘the modern language of rights’ as ‘a supple and potentially precise instrument for sorting out and expressing the demands of justice’.  But he also sees that language as a ‘hindrance to clear thought’ when we are trying to work out what justice requires.  </a:t>
            </a:r>
            <a:r>
              <a:rPr lang="en-US" b="1" err="1"/>
              <a:t>Finnis’s</a:t>
            </a:r>
            <a:r>
              <a:rPr lang="en-US" b="1"/>
              <a:t> theory is </a:t>
            </a:r>
            <a:r>
              <a:rPr lang="en-US" b="1" err="1"/>
              <a:t>centred</a:t>
            </a:r>
            <a:r>
              <a:rPr lang="en-US" b="1"/>
              <a:t> on notions of the common good, not on individual rights: but because the requirements of the common good are complex, it is useful to be able to report the implications [for specific individuals in specific circumstances] of those requirements in the terminology of rights]].</a:t>
            </a:r>
            <a:endParaRPr lang="en-US"/>
          </a:p>
          <a:p>
            <a:endParaRPr 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27088" y="1225062"/>
            <a:ext cx="6711950" cy="5023338"/>
          </a:xfrm>
        </p:spPr>
        <p:txBody>
          <a:bodyPr vert="horz" lIns="91440" tIns="45720" rIns="91440" bIns="45720" rtlCol="0" anchor="t">
            <a:normAutofit fontScale="92500" lnSpcReduction="10000"/>
          </a:bodyPr>
          <a:lstStyle/>
          <a:p>
            <a:r>
              <a:rPr lang="en-US" b="1" err="1"/>
              <a:t>Finnis</a:t>
            </a:r>
            <a:r>
              <a:rPr lang="en-US" b="1"/>
              <a:t> - The Seven Basic Goods</a:t>
            </a:r>
          </a:p>
          <a:p>
            <a:r>
              <a:rPr lang="en-US"/>
              <a:t>The central object of </a:t>
            </a:r>
            <a:r>
              <a:rPr lang="en-US" err="1"/>
              <a:t>Finnis’s</a:t>
            </a:r>
            <a:r>
              <a:rPr lang="en-US"/>
              <a:t> theory is a set of seven fundamental ‘goods’ for humankind.  These goods are:</a:t>
            </a:r>
          </a:p>
          <a:p>
            <a:pPr>
              <a:buChar char="•"/>
            </a:pPr>
            <a:r>
              <a:rPr lang="en-US"/>
              <a:t>Life</a:t>
            </a:r>
          </a:p>
          <a:p>
            <a:pPr>
              <a:buChar char="•"/>
            </a:pPr>
            <a:r>
              <a:rPr lang="en-US"/>
              <a:t>Knowledge (for its own sake)</a:t>
            </a:r>
          </a:p>
          <a:p>
            <a:pPr>
              <a:buChar char="•"/>
            </a:pPr>
            <a:r>
              <a:rPr lang="en-US"/>
              <a:t>Friendship and Sociability</a:t>
            </a:r>
          </a:p>
          <a:p>
            <a:pPr>
              <a:buChar char="•"/>
            </a:pPr>
            <a:r>
              <a:rPr lang="en-US"/>
              <a:t>Play (for its own sake)</a:t>
            </a:r>
          </a:p>
          <a:p>
            <a:pPr>
              <a:buChar char="•"/>
            </a:pPr>
            <a:r>
              <a:rPr lang="en-US"/>
              <a:t>Aesthetic Experience</a:t>
            </a:r>
          </a:p>
          <a:p>
            <a:pPr>
              <a:buChar char="•"/>
            </a:pPr>
            <a:r>
              <a:rPr lang="en-US"/>
              <a:t>Practical Reasonableness, i.e. the ability to reason correctly about what is best for yourself, and to act on those decisions.</a:t>
            </a:r>
          </a:p>
          <a:p>
            <a:pPr>
              <a:buChar char="•"/>
            </a:pPr>
            <a:r>
              <a:rPr lang="en-US"/>
              <a:t>Religion i.e. a connection with, and participation with, the orders that transcend individual humanity</a:t>
            </a:r>
          </a:p>
        </p:txBody>
      </p:sp>
    </p:spTree>
    <p:extLst>
      <p:ext uri="{BB962C8B-B14F-4D97-AF65-F5344CB8AC3E}">
        <p14:creationId xmlns:p14="http://schemas.microsoft.com/office/powerpoint/2010/main" val="32394460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p:txBody>
          <a:bodyPr vert="horz" lIns="91440" tIns="45720" rIns="91440" bIns="45720" rtlCol="0" anchor="t">
            <a:normAutofit/>
          </a:bodyPr>
          <a:lstStyle/>
          <a:p>
            <a:r>
              <a:rPr lang="en-US" b="1"/>
              <a:t>In one important respect however, </a:t>
            </a:r>
            <a:r>
              <a:rPr lang="en-US" b="1" err="1"/>
              <a:t>Finnis’s</a:t>
            </a:r>
            <a:r>
              <a:rPr lang="en-US" b="1"/>
              <a:t> theory does offer a more direct grounding for fundamental and inviolable rights.  This arises from one of the aspects of the requirement of practical reasonableness: the requirement that </a:t>
            </a:r>
            <a:r>
              <a:rPr lang="en-US" u="sng"/>
              <a:t>one must never perform an act that in itself simply harms or impedes the attainment of any one of the basic goods.</a:t>
            </a:r>
            <a:r>
              <a:rPr lang="en-US"/>
              <a:t> </a:t>
            </a:r>
            <a:r>
              <a:rPr lang="en-US" b="1"/>
              <a:t> This prohibition applies even if the act in question will certainly have more remote consequences that will promote or realize the objective goods.  </a:t>
            </a:r>
            <a:endParaRPr lang="en-US"/>
          </a:p>
          <a:p>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p:txBody>
          <a:bodyPr/>
          <a:lstStyle/>
          <a:p>
            <a:r>
              <a:rPr lang="en-US" b="1"/>
              <a:t>Suppose that a madman tells me that, unless I shoot an innocent person, he will shoot 100 innocent persons.  Even if I believe him and have good reason to think that, by shooting one person, I could save 100, I should not do the shooting.  My act will merely be an act of killing, according to </a:t>
            </a:r>
            <a:r>
              <a:rPr lang="en-US" b="1" err="1"/>
              <a:t>Finnis</a:t>
            </a:r>
            <a:r>
              <a:rPr lang="en-US" b="1"/>
              <a:t>…</a:t>
            </a:r>
            <a:endParaRPr lang="en-US"/>
          </a:p>
          <a:p>
            <a:endParaRPr 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p:txBody>
          <a:bodyPr/>
          <a:lstStyle/>
          <a:p>
            <a:r>
              <a:rPr lang="en-US" b="1"/>
              <a:t>116 </a:t>
            </a:r>
            <a:r>
              <a:rPr lang="en-US" b="1" err="1"/>
              <a:t>Finnis</a:t>
            </a:r>
            <a:r>
              <a:rPr lang="en-US" b="1"/>
              <a:t> seems to want to treat incommensurability as ruling out any comparison of and reasoned choice between consequences…[118 If I resist this] am I saying that any act of any sort may be permissible in certain circumstances…Does it follow from that, that there are no such things as inviolable human rights?  Whilst we have been very critical of </a:t>
            </a:r>
            <a:r>
              <a:rPr lang="en-US" b="1" err="1"/>
              <a:t>Finnis’s</a:t>
            </a:r>
            <a:r>
              <a:rPr lang="en-US" b="1"/>
              <a:t> position, we should not underestimate the difficulty of the problem…</a:t>
            </a:r>
            <a:endParaRPr lang="en-US"/>
          </a:p>
          <a:p>
            <a:endParaRPr 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a:xfrm>
            <a:off x="827088" y="1286041"/>
            <a:ext cx="6711950" cy="4962359"/>
          </a:xfrm>
        </p:spPr>
        <p:txBody>
          <a:bodyPr vert="horz" lIns="91440" tIns="45720" rIns="91440" bIns="45720" rtlCol="0" anchor="t">
            <a:normAutofit/>
          </a:bodyPr>
          <a:lstStyle/>
          <a:p>
            <a:pPr lvl="0"/>
            <a:r>
              <a:rPr lang="en-US" b="1" u="sng"/>
              <a:t>282Hohfeld demonstrates that the internal complexity of legal rights is an illusion produced by the fact that the word ‘right’ is used to refer to four distinct ideas: claim-rights, liberties, powers and immunities.</a:t>
            </a:r>
            <a:r>
              <a:rPr lang="en-US" b="1"/>
              <a:t>  </a:t>
            </a:r>
            <a:endParaRPr lang="en-US"/>
          </a:p>
          <a:p>
            <a:pPr lvl="0"/>
            <a:r>
              <a:rPr lang="en-US" sz="1600" b="1"/>
              <a:t>[On the Kantian account, by contrast, these various notions are specific features of a single concept: possession of a right </a:t>
            </a:r>
            <a:r>
              <a:rPr lang="en-US" sz="1600" b="1" i="1"/>
              <a:t>entails </a:t>
            </a:r>
            <a:r>
              <a:rPr lang="en-US" sz="1600" b="1"/>
              <a:t>a variety of claim-rights, liberties, powers and immunities.  The decisive consideration in </a:t>
            </a:r>
            <a:r>
              <a:rPr lang="en-US" sz="1600" b="1" err="1"/>
              <a:t>favour</a:t>
            </a:r>
            <a:r>
              <a:rPr lang="en-US" sz="1600" b="1"/>
              <a:t> of the </a:t>
            </a:r>
            <a:r>
              <a:rPr lang="en-US" sz="1600" b="1" err="1"/>
              <a:t>Hohfeldian</a:t>
            </a:r>
            <a:r>
              <a:rPr lang="en-US" sz="1600" b="1"/>
              <a:t> view of legal rights is the frequency with which the various facets are separated by the law: their regular separation makes it impossible to regard them as various entailments of a single concept, if that concept is to be widely applicable to the law]</a:t>
            </a:r>
            <a:endParaRPr lang="en-US" b="1"/>
          </a:p>
          <a:p>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27088" y="937587"/>
            <a:ext cx="6711950" cy="5310813"/>
          </a:xfrm>
        </p:spPr>
        <p:txBody>
          <a:bodyPr vert="horz" lIns="91440" tIns="45720" rIns="91440" bIns="45720" rtlCol="0" anchor="t">
            <a:normAutofit/>
          </a:bodyPr>
          <a:lstStyle/>
          <a:p>
            <a:r>
              <a:rPr lang="en-US" sz="1800">
                <a:latin typeface="Arial"/>
              </a:rPr>
              <a:t>[[Claim-rights, or positive rights, impose an obligation on some people to provide certain thing for others. A positive right to a job means that someone must hire you regardless of whether they voluntarily choose to. A positive right to life means that some people are obligated to pay for food or medical care for others who cannot pay for them.</a:t>
            </a:r>
          </a:p>
          <a:p>
            <a:endParaRPr lang="en-US" sz="1100">
              <a:latin typeface="Arial"/>
            </a:endParaRPr>
          </a:p>
          <a:p>
            <a:r>
              <a:rPr lang="en-US" sz="1800">
                <a:solidFill>
                  <a:srgbClr val="000000"/>
                </a:solidFill>
                <a:latin typeface="Arial"/>
              </a:rPr>
              <a:t>Negative rights, or liberties, are rights to act without interference. The only obligation they impose on others is not to prevent you from acting. They include the right to life (in the sense that no one may kill you), the right to be free from assault, the right to use your property, </a:t>
            </a:r>
            <a:r>
              <a:rPr lang="en-US" sz="1800" err="1">
                <a:solidFill>
                  <a:srgbClr val="000000"/>
                </a:solidFill>
                <a:latin typeface="Arial"/>
              </a:rPr>
              <a:t>labour</a:t>
            </a:r>
            <a:r>
              <a:rPr lang="en-US" sz="1800">
                <a:solidFill>
                  <a:srgbClr val="000000"/>
                </a:solidFill>
                <a:latin typeface="Arial"/>
              </a:rPr>
              <a:t> </a:t>
            </a:r>
            <a:r>
              <a:rPr lang="en-US" sz="1800" err="1">
                <a:solidFill>
                  <a:srgbClr val="000000"/>
                </a:solidFill>
                <a:latin typeface="Arial"/>
              </a:rPr>
              <a:t>etc</a:t>
            </a:r>
            <a:r>
              <a:rPr lang="en-US" sz="1800">
                <a:solidFill>
                  <a:srgbClr val="000000"/>
                </a:solidFill>
                <a:latin typeface="Arial"/>
              </a:rPr>
              <a:t>]]</a:t>
            </a:r>
          </a:p>
          <a:p>
            <a:r>
              <a:rPr lang="en-US" sz="1100">
                <a:solidFill>
                  <a:srgbClr val="FFFFFF"/>
                </a:solidFill>
                <a:latin typeface="Arial"/>
              </a:rPr>
              <a:t>[</a:t>
            </a:r>
            <a:r>
              <a:rPr lang="en-US" sz="1100">
                <a:latin typeface="Arial"/>
              </a:rPr>
              <a:t>note these different forms of right may be in conflict according to different political visions]</a:t>
            </a:r>
          </a:p>
          <a:p>
            <a:endParaRPr lang="en-US" sz="1100">
              <a:latin typeface="Arial"/>
            </a:endParaRPr>
          </a:p>
        </p:txBody>
      </p:sp>
    </p:spTree>
    <p:extLst>
      <p:ext uri="{BB962C8B-B14F-4D97-AF65-F5344CB8AC3E}">
        <p14:creationId xmlns:p14="http://schemas.microsoft.com/office/powerpoint/2010/main" val="5676175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a:xfrm>
            <a:off x="827088" y="1268618"/>
            <a:ext cx="6711950" cy="4979782"/>
          </a:xfrm>
        </p:spPr>
        <p:txBody>
          <a:bodyPr vert="horz" lIns="91440" tIns="45720" rIns="91440" bIns="45720" rtlCol="0" anchor="t">
            <a:normAutofit lnSpcReduction="10000"/>
          </a:bodyPr>
          <a:lstStyle/>
          <a:p>
            <a:pPr lvl="0"/>
            <a:r>
              <a:rPr lang="en-US" b="1"/>
              <a:t>285 According to critics such as </a:t>
            </a:r>
            <a:r>
              <a:rPr lang="en-US" b="1" err="1"/>
              <a:t>Raz</a:t>
            </a:r>
            <a:r>
              <a:rPr lang="en-US" b="1"/>
              <a:t> and McCormick however, the idea of correlativity obscures the fact that duties are imposed in order to protect rights: the existence of a right is a justifying reason for imposing a duty…Hence </a:t>
            </a:r>
            <a:r>
              <a:rPr lang="en-US" b="1" err="1"/>
              <a:t>Hohfeld</a:t>
            </a:r>
            <a:r>
              <a:rPr lang="en-US" b="1"/>
              <a:t> is wrong to treat the word ‘right’ as being ambiguous between four different notions, each of which is the correlative of either a duty, a no-right, a liability or a disability.  </a:t>
            </a:r>
            <a:r>
              <a:rPr lang="en-US" b="1" u="sng"/>
              <a:t>The true situation, </a:t>
            </a:r>
            <a:r>
              <a:rPr lang="en-US" b="1" u="sng" err="1"/>
              <a:t>Raz</a:t>
            </a:r>
            <a:r>
              <a:rPr lang="en-US" b="1" u="sng"/>
              <a:t> and McCormick suggest, is that a right is a weighty interest which may be protected, in appropriate circumstances, by an array of </a:t>
            </a:r>
            <a:r>
              <a:rPr lang="en-US" b="1" u="sng" err="1"/>
              <a:t>Hohfeldian</a:t>
            </a:r>
            <a:r>
              <a:rPr lang="en-US" b="1" u="sng"/>
              <a:t> claim-rights, liberties, powers and immunities: in effect, </a:t>
            </a:r>
            <a:r>
              <a:rPr lang="en-US" b="1" u="sng" err="1"/>
              <a:t>Hohfeld</a:t>
            </a:r>
            <a:r>
              <a:rPr lang="en-US" b="1" u="sng"/>
              <a:t> confuses ‘rights’ with the specific modalities whereby they are protected.</a:t>
            </a:r>
            <a:r>
              <a:rPr lang="en-US" b="1"/>
              <a:t> [note Kramer challenges McCormick etc in ‘Rights without Trimmings’]</a:t>
            </a:r>
            <a:endParaRPr lang="en-US"/>
          </a:p>
          <a:p>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a:t>
            </a:r>
            <a:r>
              <a:rPr lang="en-GB" err="1"/>
              <a:t>Simmonds</a:t>
            </a:r>
            <a:endParaRPr lang="en-US"/>
          </a:p>
        </p:txBody>
      </p:sp>
      <p:sp>
        <p:nvSpPr>
          <p:cNvPr id="3" name="Content Placeholder 2"/>
          <p:cNvSpPr>
            <a:spLocks noGrp="1"/>
          </p:cNvSpPr>
          <p:nvPr>
            <p:ph idx="1"/>
          </p:nvPr>
        </p:nvSpPr>
        <p:spPr/>
        <p:txBody>
          <a:bodyPr/>
          <a:lstStyle/>
          <a:p>
            <a:pPr lvl="0"/>
            <a:r>
              <a:rPr lang="en-US" b="1"/>
              <a:t>287 What </a:t>
            </a:r>
            <a:r>
              <a:rPr lang="en-US" b="1" err="1"/>
              <a:t>Hohfeld’s</a:t>
            </a:r>
            <a:r>
              <a:rPr lang="en-US" b="1"/>
              <a:t> analysis [suggests] is that decisions are never dictated by the </a:t>
            </a:r>
            <a:r>
              <a:rPr lang="en-US" b="1" i="1"/>
              <a:t>concept </a:t>
            </a:r>
            <a:r>
              <a:rPr lang="en-US" b="1"/>
              <a:t>of a ‘right’; they are always matters of judgment, informed by many diverse considerations of justice and the common good</a:t>
            </a:r>
            <a:endParaRPr lang="en-US"/>
          </a:p>
          <a:p>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xfrm>
            <a:off x="827088" y="425450"/>
            <a:ext cx="7629408" cy="5822950"/>
          </a:xfrm>
        </p:spPr>
        <p:txBody>
          <a:bodyPr vert="horz" lIns="91440" tIns="45720" rIns="91440" bIns="45720" rtlCol="0" anchor="t">
            <a:normAutofit fontScale="85000" lnSpcReduction="10000"/>
          </a:bodyPr>
          <a:lstStyle/>
          <a:p>
            <a:pPr marL="0" indent="0">
              <a:buNone/>
            </a:pPr>
            <a:endParaRPr lang="en-US"/>
          </a:p>
          <a:p>
            <a:r>
              <a:rPr lang="en-US"/>
              <a:t>Doing vs. Allowing Harm – Stanford </a:t>
            </a:r>
            <a:r>
              <a:rPr lang="en-US" err="1"/>
              <a:t>Encyclopaedia</a:t>
            </a:r>
            <a:r>
              <a:rPr lang="en-US"/>
              <a:t> of Philosophy</a:t>
            </a:r>
          </a:p>
          <a:p>
            <a:r>
              <a:rPr lang="en-US" i="1"/>
              <a:t>First published Tue May 14, 2002; substantive revision Tue Nov 1, 2016</a:t>
            </a:r>
          </a:p>
          <a:p>
            <a:r>
              <a:rPr lang="en-US"/>
              <a:t>Is there a moral difference between doing harm and merely allowing harm? If not, there should be no moral objection to active euthanasia in circumstances where passive euthanasia is permissible; and there should be no objection to bombing innocent civilians where doing so will minimize the overall number of deaths in war. There should, however, be an objection—indeed, an outcry—at our failure to prevent the deaths of millions of children in the third world from malnutrition, dehydration, and measles. Moreover, it seems that the question is pertinent to whether consequentialism is true, as consequentialists believe that doing harm is no worse than merely allowing harm while anti-consequentialists, almost universally, disagree. But is there a moral difference between doing harm and merely allowing harm?</a:t>
            </a:r>
          </a:p>
          <a:p>
            <a:endParaRPr lang="en-US"/>
          </a:p>
          <a:p>
            <a:r>
              <a:rPr lang="en-US"/>
              <a:t>https://plato.stanford.edu/entries/doing-allowing/</a:t>
            </a:r>
          </a:p>
          <a:p>
            <a:r>
              <a:rPr lang="en-US"/>
              <a:t>http://www.trolleydilemma.com/</a:t>
            </a:r>
          </a:p>
        </p:txBody>
      </p:sp>
    </p:spTree>
    <p:extLst>
      <p:ext uri="{BB962C8B-B14F-4D97-AF65-F5344CB8AC3E}">
        <p14:creationId xmlns:p14="http://schemas.microsoft.com/office/powerpoint/2010/main" val="264003621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a:t>Seminar: notes on essays and consider 'trolley problem</a:t>
            </a:r>
            <a:r>
              <a:rPr lang="en-US"/>
              <a:t>'</a:t>
            </a:r>
          </a:p>
        </p:txBody>
      </p:sp>
      <p:sp>
        <p:nvSpPr>
          <p:cNvPr id="3" name="Content Placeholder 2"/>
          <p:cNvSpPr>
            <a:spLocks noGrp="1"/>
          </p:cNvSpPr>
          <p:nvPr>
            <p:ph idx="1"/>
          </p:nvPr>
        </p:nvSpPr>
        <p:spPr/>
        <p:txBody>
          <a:bodyPr vert="horz" lIns="91440" tIns="45720" rIns="91440" bIns="45720" rtlCol="0" anchor="t">
            <a:normAutofit fontScale="92500" lnSpcReduction="20000"/>
          </a:bodyPr>
          <a:lstStyle/>
          <a:p>
            <a:r>
              <a:rPr lang="en-US" i="1"/>
              <a:t>Torture and the Ticking Bomb</a:t>
            </a:r>
            <a:r>
              <a:rPr lang="en-US"/>
              <a:t>…</a:t>
            </a:r>
          </a:p>
          <a:p>
            <a:r>
              <a:rPr lang="en-US">
                <a:hlinkClick r:id="rId2" tooltip="View other works by Henry Shue"/>
              </a:rPr>
              <a:t>Henry Shue</a:t>
            </a:r>
            <a:r>
              <a:rPr lang="en-US"/>
              <a:t> (1978). </a:t>
            </a:r>
            <a:r>
              <a:rPr lang="en-US">
                <a:hlinkClick r:id="rId3"/>
              </a:rPr>
              <a:t>Torture.</a:t>
            </a:r>
            <a:r>
              <a:rPr lang="en-US"/>
              <a:t> </a:t>
            </a:r>
            <a:r>
              <a:rPr lang="en-US" i="1"/>
              <a:t>Philosophy and Public Affairs</a:t>
            </a:r>
            <a:r>
              <a:rPr lang="en-US"/>
              <a:t> 7 (2):124-143</a:t>
            </a:r>
          </a:p>
          <a:p>
            <a:r>
              <a:rPr lang="en-US"/>
              <a:t>Ames, Daniel, and Alice J. Lee. "Tortured beliefs: How and when prior support for torture skews the perceived value of coerced information." </a:t>
            </a:r>
            <a:r>
              <a:rPr lang="en-US" i="1"/>
              <a:t>Journal of Experimental Social Psychology</a:t>
            </a:r>
            <a:r>
              <a:rPr lang="en-US"/>
              <a:t> 60 (2015): 86-92.</a:t>
            </a:r>
          </a:p>
          <a:p>
            <a:r>
              <a:rPr lang="en-US"/>
              <a:t>http://blogs.reuters.com/great-debate/2011/09/07/the-case-for-torture-warrants/</a:t>
            </a:r>
          </a:p>
          <a:p>
            <a:r>
              <a:rPr lang="en-US"/>
              <a:t>Dershowitz has been quoted as contending that in the ticking-bomb scenario warrants should be sought from a head of state or Supreme Court judge for the use of non-lethal torture, mentioning a </a:t>
            </a:r>
            <a:r>
              <a:rPr lang="en-US" err="1"/>
              <a:t>sterilised</a:t>
            </a:r>
            <a:r>
              <a:rPr lang="en-US"/>
              <a:t> needle under the fingernail, which would cause excruciating pain but not threaten life. </a:t>
            </a:r>
          </a:p>
          <a:p>
            <a:endParaRPr 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Further reading law, theory, politics...</a:t>
            </a:r>
            <a:br>
              <a:rPr lang="en-US">
                <a:solidFill>
                  <a:schemeClr val="tx1"/>
                </a:solidFill>
              </a:rPr>
            </a:br>
            <a:endParaRPr lang="en-US">
              <a:solidFill>
                <a:schemeClr val="tx1"/>
              </a:solidFill>
              <a:latin typeface="Century Gothic"/>
            </a:endParaRPr>
          </a:p>
        </p:txBody>
      </p:sp>
      <p:sp>
        <p:nvSpPr>
          <p:cNvPr id="3" name="Content Placeholder 2"/>
          <p:cNvSpPr>
            <a:spLocks noGrp="1"/>
          </p:cNvSpPr>
          <p:nvPr>
            <p:ph idx="1"/>
          </p:nvPr>
        </p:nvSpPr>
        <p:spPr>
          <a:xfrm>
            <a:off x="827088" y="768350"/>
            <a:ext cx="7927582" cy="5480050"/>
          </a:xfrm>
        </p:spPr>
        <p:txBody>
          <a:bodyPr vert="horz" lIns="91440" tIns="45720" rIns="91440" bIns="45720" rtlCol="0" anchor="t">
            <a:normAutofit/>
          </a:bodyPr>
          <a:lstStyle/>
          <a:p>
            <a:endParaRPr lang="en-US">
              <a:latin typeface="Calibri"/>
              <a:ea typeface="Calibri"/>
              <a:cs typeface="Calibri"/>
            </a:endParaRPr>
          </a:p>
          <a:p>
            <a:endParaRPr lang="en-US">
              <a:latin typeface="Calibri"/>
              <a:ea typeface="Calibri"/>
              <a:cs typeface="Calibri"/>
            </a:endParaRPr>
          </a:p>
          <a:p>
            <a:r>
              <a:rPr lang="en-US">
                <a:latin typeface="Calibri"/>
                <a:ea typeface="Calibri"/>
                <a:cs typeface="Calibri"/>
              </a:rPr>
              <a:t>Leiden Journal of International Law(2015),28,pp.255–266 ; Human Rights between  Jurisprudence and Social Science; ALEXANDRA HUNEEUS</a:t>
            </a:r>
          </a:p>
          <a:p>
            <a:r>
              <a:rPr lang="en-US">
                <a:latin typeface="Calibri"/>
                <a:ea typeface="Calibri"/>
                <a:cs typeface="Calibri"/>
              </a:rPr>
              <a:t>Law and Philosophy July 2004, Volume 23, Issue 4, pp 347–397 Rights: Beyond Interest Theory and Will Theory? Rowan Cruft</a:t>
            </a:r>
          </a:p>
          <a:p>
            <a:r>
              <a:rPr lang="en-US">
                <a:latin typeface="Calibri"/>
                <a:ea typeface="Calibri"/>
                <a:cs typeface="Calibri"/>
              </a:rPr>
              <a:t>RECONCEPTUALIZING STATES OF EMERGENCY UNDER INTERNATIONAL HUMAN RIGHTS LAW: THEORY, LEGAL DOCTRINE, AND POLITICS 2013 Michigan J of International Law Scott P. Sheeran</a:t>
            </a:r>
          </a:p>
          <a:p>
            <a:r>
              <a:rPr lang="en-US">
                <a:latin typeface="Calibri"/>
                <a:ea typeface="Calibri"/>
                <a:cs typeface="Calibri"/>
              </a:rPr>
              <a:t>THE INVISIBLE HAND IN LEGAL AND POLITICAL THEORY Author(s): Adrian </a:t>
            </a:r>
            <a:r>
              <a:rPr lang="en-US" err="1">
                <a:latin typeface="Calibri"/>
                <a:ea typeface="Calibri"/>
                <a:cs typeface="Calibri"/>
              </a:rPr>
              <a:t>Vermeule</a:t>
            </a:r>
            <a:r>
              <a:rPr lang="en-US">
                <a:latin typeface="Calibri"/>
                <a:ea typeface="Calibri"/>
                <a:cs typeface="Calibri"/>
              </a:rPr>
              <a:t>, Virginia Law Review, Vol. 96, No. 6 (October 2010), pp. 1417-1452 Published by: Virginia Law Review</a:t>
            </a:r>
          </a:p>
          <a:p>
            <a:r>
              <a:rPr lang="en-US">
                <a:solidFill>
                  <a:srgbClr val="FFFFFF"/>
                </a:solidFill>
                <a:latin typeface="Calibri"/>
                <a:ea typeface="Calibri"/>
                <a:cs typeface="Calibri"/>
              </a:rPr>
              <a:t>Freedom, Law and Naked Violence, N E Simmonds, University of Toronto Law Journal 59[3] 2009, 381-404 </a:t>
            </a:r>
          </a:p>
          <a:p>
            <a:endParaRPr lang="en-US">
              <a:latin typeface="Calibri"/>
            </a:endParaRPr>
          </a:p>
        </p:txBody>
      </p:sp>
    </p:spTree>
    <p:extLst>
      <p:ext uri="{BB962C8B-B14F-4D97-AF65-F5344CB8AC3E}">
        <p14:creationId xmlns:p14="http://schemas.microsoft.com/office/powerpoint/2010/main" val="21022936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34</Slides>
  <Notes>4</Notes>
  <HiddenSlides>0</HiddenSlide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Ion</vt:lpstr>
      <vt:lpstr>Justice and Rights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Will theorists</vt:lpstr>
      <vt:lpstr>Interest Theory</vt:lpstr>
      <vt:lpstr>PowerPoint Presentation</vt:lpstr>
      <vt:lpstr>…Simmonds</vt:lpstr>
      <vt:lpstr>…Simmonds</vt:lpstr>
      <vt:lpstr>…Simmonds</vt:lpstr>
      <vt:lpstr>…Simmonds</vt:lpstr>
      <vt:lpstr>PowerPoint Presentation</vt:lpstr>
      <vt:lpstr>…Simmonds</vt:lpstr>
      <vt:lpstr>…Simmonds</vt:lpstr>
      <vt:lpstr>…Simmonds</vt:lpstr>
      <vt:lpstr>…Simmonds</vt:lpstr>
      <vt:lpstr>PowerPoint Presentation</vt:lpstr>
      <vt:lpstr>…Simmonds</vt:lpstr>
      <vt:lpstr>…Simmonds</vt:lpstr>
      <vt:lpstr>PowerPoint Presentation</vt:lpstr>
      <vt:lpstr>Seminar: notes on essays and consider 'trolley problem'</vt:lpstr>
      <vt:lpstr>Further reading law, theory, politics...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Justice and Rights</dc:title>
  <cp:revision>1</cp:revision>
  <dcterms:modified xsi:type="dcterms:W3CDTF">2017-03-20T10:48:05Z</dcterms:modified>
</cp:coreProperties>
</file>