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1.xml" ContentType="application/vnd.openxmlformats-officedocument.presentationml.notesSlid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1"/>
  </p:notesMasterIdLst>
  <p:sldIdLst>
    <p:sldId id="304" r:id="rId2"/>
    <p:sldId id="256" r:id="rId3"/>
    <p:sldId id="285" r:id="rId4"/>
    <p:sldId id="284" r:id="rId5"/>
    <p:sldId id="286" r:id="rId6"/>
    <p:sldId id="273" r:id="rId7"/>
    <p:sldId id="264" r:id="rId8"/>
    <p:sldId id="265" r:id="rId9"/>
    <p:sldId id="294" r:id="rId10"/>
    <p:sldId id="257" r:id="rId11"/>
    <p:sldId id="274" r:id="rId12"/>
    <p:sldId id="275" r:id="rId13"/>
    <p:sldId id="276" r:id="rId14"/>
    <p:sldId id="277" r:id="rId15"/>
    <p:sldId id="289" r:id="rId16"/>
    <p:sldId id="278" r:id="rId17"/>
    <p:sldId id="281" r:id="rId18"/>
    <p:sldId id="266" r:id="rId19"/>
    <p:sldId id="292" r:id="rId20"/>
    <p:sldId id="302" r:id="rId21"/>
    <p:sldId id="303" r:id="rId22"/>
    <p:sldId id="283" r:id="rId23"/>
    <p:sldId id="296" r:id="rId24"/>
    <p:sldId id="297" r:id="rId25"/>
    <p:sldId id="305" r:id="rId26"/>
    <p:sldId id="293" r:id="rId27"/>
    <p:sldId id="299" r:id="rId28"/>
    <p:sldId id="268" r:id="rId29"/>
    <p:sldId id="295" r:id="rId30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580"/>
  </p:normalViewPr>
  <p:slideViewPr>
    <p:cSldViewPr>
      <p:cViewPr varScale="1">
        <p:scale>
          <a:sx n="65" d="100"/>
          <a:sy n="65" d="100"/>
        </p:scale>
        <p:origin x="1452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Sheet1!$S$27:$S$34</c:f>
              <c:strCache>
                <c:ptCount val="8"/>
                <c:pt idx="0">
                  <c:v>A*</c:v>
                </c:pt>
                <c:pt idx="1">
                  <c:v>A</c:v>
                </c:pt>
                <c:pt idx="2">
                  <c:v>B</c:v>
                </c:pt>
                <c:pt idx="3">
                  <c:v>C</c:v>
                </c:pt>
                <c:pt idx="4">
                  <c:v>D</c:v>
                </c:pt>
                <c:pt idx="5">
                  <c:v>E</c:v>
                </c:pt>
                <c:pt idx="6">
                  <c:v>F</c:v>
                </c:pt>
                <c:pt idx="7">
                  <c:v>G</c:v>
                </c:pt>
              </c:strCache>
            </c:strRef>
          </c:cat>
          <c:val>
            <c:numRef>
              <c:f>Sheet1!$T$27:$T$34</c:f>
              <c:numCache>
                <c:formatCode>General</c:formatCode>
                <c:ptCount val="8"/>
                <c:pt idx="0">
                  <c:v>1</c:v>
                </c:pt>
                <c:pt idx="1">
                  <c:v>1</c:v>
                </c:pt>
                <c:pt idx="2">
                  <c:v>13</c:v>
                </c:pt>
                <c:pt idx="3">
                  <c:v>47</c:v>
                </c:pt>
                <c:pt idx="4">
                  <c:v>29</c:v>
                </c:pt>
                <c:pt idx="5">
                  <c:v>7</c:v>
                </c:pt>
                <c:pt idx="6">
                  <c:v>1</c:v>
                </c:pt>
                <c:pt idx="7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18E-4A57-A220-912878B59A8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125445360"/>
        <c:axId val="2103307216"/>
      </c:barChart>
      <c:catAx>
        <c:axId val="212544536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y-GB"/>
          </a:p>
        </c:txPr>
        <c:crossAx val="2103307216"/>
        <c:crosses val="autoZero"/>
        <c:auto val="1"/>
        <c:lblAlgn val="ctr"/>
        <c:lblOffset val="100"/>
        <c:noMultiLvlLbl val="0"/>
      </c:catAx>
      <c:valAx>
        <c:axId val="210330721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y-GB"/>
          </a:p>
        </c:txPr>
        <c:crossAx val="212544536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cy-GB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dirty="0"/>
              <a:t>Probability of English GCSE grade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cy-GB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Sheet1!$S$27:$S$34</c:f>
              <c:strCache>
                <c:ptCount val="8"/>
                <c:pt idx="0">
                  <c:v>A*</c:v>
                </c:pt>
                <c:pt idx="1">
                  <c:v>A</c:v>
                </c:pt>
                <c:pt idx="2">
                  <c:v>B</c:v>
                </c:pt>
                <c:pt idx="3">
                  <c:v>C</c:v>
                </c:pt>
                <c:pt idx="4">
                  <c:v>D</c:v>
                </c:pt>
                <c:pt idx="5">
                  <c:v>E</c:v>
                </c:pt>
                <c:pt idx="6">
                  <c:v>F</c:v>
                </c:pt>
                <c:pt idx="7">
                  <c:v>G</c:v>
                </c:pt>
              </c:strCache>
            </c:strRef>
          </c:cat>
          <c:val>
            <c:numRef>
              <c:f>Sheet1!$T$27:$T$34</c:f>
              <c:numCache>
                <c:formatCode>General</c:formatCode>
                <c:ptCount val="8"/>
                <c:pt idx="0">
                  <c:v>1</c:v>
                </c:pt>
                <c:pt idx="1">
                  <c:v>1</c:v>
                </c:pt>
                <c:pt idx="2">
                  <c:v>13</c:v>
                </c:pt>
                <c:pt idx="3">
                  <c:v>47</c:v>
                </c:pt>
                <c:pt idx="4">
                  <c:v>29</c:v>
                </c:pt>
                <c:pt idx="5">
                  <c:v>7</c:v>
                </c:pt>
                <c:pt idx="6">
                  <c:v>1</c:v>
                </c:pt>
                <c:pt idx="7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3F0-45A0-A195-1EBAB4A6A820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140742624"/>
        <c:axId val="2140736544"/>
      </c:barChart>
      <c:catAx>
        <c:axId val="214074262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y-GB"/>
          </a:p>
        </c:txPr>
        <c:crossAx val="2140736544"/>
        <c:crosses val="autoZero"/>
        <c:auto val="1"/>
        <c:lblAlgn val="ctr"/>
        <c:lblOffset val="100"/>
        <c:noMultiLvlLbl val="0"/>
      </c:catAx>
      <c:valAx>
        <c:axId val="214073654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cy-GB"/>
          </a:p>
        </c:txPr>
        <c:crossAx val="214074262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cy-GB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A78965-EFA5-4DE5-A535-1EBD7F10693C}" type="datetimeFigureOut">
              <a:rPr lang="en-GB" smtClean="0"/>
              <a:t>18/12/2018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5225" y="1241425"/>
            <a:ext cx="44672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76788"/>
            <a:ext cx="5438775" cy="39084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DDA950-3FD6-4119-8D82-EA67BA6D7A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4828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7DDA950-3FD6-4119-8D82-EA67BA6D7A9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57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90A26-675F-43FF-BF4C-57CFD2BAF58E}" type="datetimeFigureOut">
              <a:rPr lang="en-GB" smtClean="0"/>
              <a:pPr/>
              <a:t>18/12/2018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376C5-993E-4517-B418-D1DDB0DB3A1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90A26-675F-43FF-BF4C-57CFD2BAF58E}" type="datetimeFigureOut">
              <a:rPr lang="en-GB" smtClean="0"/>
              <a:pPr/>
              <a:t>18/12/2018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376C5-993E-4517-B418-D1DDB0DB3A1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90A26-675F-43FF-BF4C-57CFD2BAF58E}" type="datetimeFigureOut">
              <a:rPr lang="en-GB" smtClean="0"/>
              <a:pPr/>
              <a:t>18/12/2018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376C5-993E-4517-B418-D1DDB0DB3A1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90A26-675F-43FF-BF4C-57CFD2BAF58E}" type="datetimeFigureOut">
              <a:rPr lang="en-GB" smtClean="0"/>
              <a:pPr/>
              <a:t>18/12/2018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376C5-993E-4517-B418-D1DDB0DB3A1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90A26-675F-43FF-BF4C-57CFD2BAF58E}" type="datetimeFigureOut">
              <a:rPr lang="en-GB" smtClean="0"/>
              <a:pPr/>
              <a:t>18/12/2018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376C5-993E-4517-B418-D1DDB0DB3A1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90A26-675F-43FF-BF4C-57CFD2BAF58E}" type="datetimeFigureOut">
              <a:rPr lang="en-GB" smtClean="0"/>
              <a:pPr/>
              <a:t>18/12/2018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376C5-993E-4517-B418-D1DDB0DB3A1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90A26-675F-43FF-BF4C-57CFD2BAF58E}" type="datetimeFigureOut">
              <a:rPr lang="en-GB" smtClean="0"/>
              <a:pPr/>
              <a:t>18/12/2018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376C5-993E-4517-B418-D1DDB0DB3A1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90A26-675F-43FF-BF4C-57CFD2BAF58E}" type="datetimeFigureOut">
              <a:rPr lang="en-GB" smtClean="0"/>
              <a:pPr/>
              <a:t>18/12/2018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376C5-993E-4517-B418-D1DDB0DB3A1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90A26-675F-43FF-BF4C-57CFD2BAF58E}" type="datetimeFigureOut">
              <a:rPr lang="en-GB" smtClean="0"/>
              <a:pPr/>
              <a:t>18/12/2018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376C5-993E-4517-B418-D1DDB0DB3A1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90A26-675F-43FF-BF4C-57CFD2BAF58E}" type="datetimeFigureOut">
              <a:rPr lang="en-GB" smtClean="0"/>
              <a:pPr/>
              <a:t>18/12/2018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376C5-993E-4517-B418-D1DDB0DB3A1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90A26-675F-43FF-BF4C-57CFD2BAF58E}" type="datetimeFigureOut">
              <a:rPr lang="en-GB" smtClean="0"/>
              <a:pPr/>
              <a:t>18/12/2018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D376C5-993E-4517-B418-D1DDB0DB3A1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C90A26-675F-43FF-BF4C-57CFD2BAF58E}" type="datetimeFigureOut">
              <a:rPr lang="en-GB" smtClean="0"/>
              <a:pPr/>
              <a:t>18/12/2018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D376C5-993E-4517-B418-D1DDB0DB3A1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fft.org.uk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://mylocalschool.wales.gov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764704"/>
            <a:ext cx="8229600" cy="4525963"/>
          </a:xfrm>
        </p:spPr>
        <p:txBody>
          <a:bodyPr>
            <a:norm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Mae </a:t>
            </a:r>
            <a:r>
              <a:rPr lang="en-US" dirty="0" err="1"/>
              <a:t>angen</a:t>
            </a:r>
            <a:r>
              <a:rPr lang="en-US" dirty="0"/>
              <a:t> </a:t>
            </a:r>
            <a:r>
              <a:rPr lang="en-US" dirty="0" err="1"/>
              <a:t>gweithio</a:t>
            </a:r>
            <a:r>
              <a:rPr lang="en-US" dirty="0"/>
              <a:t> </a:t>
            </a:r>
            <a:r>
              <a:rPr lang="en-US" dirty="0" err="1"/>
              <a:t>trwy’r</a:t>
            </a:r>
            <a:r>
              <a:rPr lang="en-US" dirty="0"/>
              <a:t> PPT </a:t>
            </a:r>
            <a:r>
              <a:rPr lang="en-US" dirty="0" err="1"/>
              <a:t>yma</a:t>
            </a:r>
            <a:r>
              <a:rPr lang="en-US" dirty="0"/>
              <a:t>. Mae </a:t>
            </a:r>
            <a:r>
              <a:rPr lang="en-US" dirty="0" err="1"/>
              <a:t>unrhyw</a:t>
            </a:r>
            <a:r>
              <a:rPr lang="en-US" dirty="0"/>
              <a:t> </a:t>
            </a:r>
            <a:r>
              <a:rPr lang="en-US" dirty="0" err="1">
                <a:solidFill>
                  <a:srgbClr val="FF0000"/>
                </a:solidFill>
              </a:rPr>
              <a:t>ysgrifen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mewn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coch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dasg</a:t>
            </a:r>
            <a:r>
              <a:rPr lang="en-US" dirty="0"/>
              <a:t> </a:t>
            </a:r>
            <a:r>
              <a:rPr lang="en-US" dirty="0" err="1"/>
              <a:t>i’w</a:t>
            </a:r>
            <a:r>
              <a:rPr lang="en-US" dirty="0"/>
              <a:t> </a:t>
            </a:r>
            <a:r>
              <a:rPr lang="en-US" dirty="0" err="1"/>
              <a:t>chwblhau</a:t>
            </a:r>
            <a:r>
              <a:rPr lang="en-US" dirty="0"/>
              <a:t> neu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dasg</a:t>
            </a:r>
            <a:r>
              <a:rPr lang="en-US" dirty="0"/>
              <a:t> </a:t>
            </a:r>
            <a:r>
              <a:rPr lang="en-US" dirty="0" err="1"/>
              <a:t>meddwl</a:t>
            </a:r>
            <a:r>
              <a:rPr lang="en-US" dirty="0"/>
              <a:t>.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err="1"/>
              <a:t>Bydd</a:t>
            </a:r>
            <a:r>
              <a:rPr lang="en-US" dirty="0"/>
              <a:t> </a:t>
            </a:r>
            <a:r>
              <a:rPr lang="en-US" dirty="0" err="1"/>
              <a:t>angen</a:t>
            </a:r>
            <a:r>
              <a:rPr lang="en-US" dirty="0"/>
              <a:t> </a:t>
            </a:r>
            <a:r>
              <a:rPr lang="en-US" dirty="0" err="1"/>
              <a:t>papur</a:t>
            </a:r>
            <a:r>
              <a:rPr lang="en-US" dirty="0"/>
              <a:t> a </a:t>
            </a:r>
            <a:r>
              <a:rPr lang="en-US" dirty="0" err="1"/>
              <a:t>phen</a:t>
            </a:r>
            <a:r>
              <a:rPr lang="en-US" dirty="0"/>
              <a:t> </a:t>
            </a:r>
            <a:r>
              <a:rPr lang="en-US" dirty="0" err="1"/>
              <a:t>wrth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chi </a:t>
            </a:r>
            <a:r>
              <a:rPr lang="en-US" dirty="0" err="1"/>
              <a:t>symud</a:t>
            </a:r>
            <a:r>
              <a:rPr lang="en-US" dirty="0"/>
              <a:t> </a:t>
            </a:r>
            <a:r>
              <a:rPr lang="en-US" dirty="0" err="1"/>
              <a:t>ymlaen</a:t>
            </a:r>
            <a:r>
              <a:rPr lang="en-US" dirty="0"/>
              <a:t>.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91665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ln>
            <a:solidFill>
              <a:schemeClr val="tx2"/>
            </a:solidFill>
          </a:ln>
          <a:effectLst>
            <a:softEdge rad="12700"/>
          </a:effectLst>
          <a:scene3d>
            <a:camera prst="orthographicFront"/>
            <a:lightRig rig="threePt" dir="t"/>
          </a:scene3d>
          <a:sp3d extrusionH="76200">
            <a:bevelT/>
            <a:extrusionClr>
              <a:schemeClr val="tx2"/>
            </a:extrusionClr>
          </a:sp3d>
        </p:spPr>
        <p:txBody>
          <a:bodyPr>
            <a:noAutofit/>
          </a:bodyPr>
          <a:lstStyle/>
          <a:p>
            <a:r>
              <a:rPr lang="en-GB" sz="9600" b="1" dirty="0">
                <a:solidFill>
                  <a:schemeClr val="accent1">
                    <a:lumMod val="50000"/>
                  </a:schemeClr>
                </a:solidFill>
              </a:rPr>
              <a:t>Data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260648"/>
            <a:ext cx="7776864" cy="6233456"/>
          </a:xfrm>
        </p:spPr>
      </p:pic>
    </p:spTree>
    <p:extLst>
      <p:ext uri="{BB962C8B-B14F-4D97-AF65-F5344CB8AC3E}">
        <p14:creationId xmlns:p14="http://schemas.microsoft.com/office/powerpoint/2010/main" val="39258723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556792"/>
            <a:ext cx="8066452" cy="4349557"/>
          </a:xfrm>
        </p:spPr>
      </p:pic>
      <p:sp>
        <p:nvSpPr>
          <p:cNvPr id="2" name="TextBox 1"/>
          <p:cNvSpPr txBox="1"/>
          <p:nvPr/>
        </p:nvSpPr>
        <p:spPr>
          <a:xfrm>
            <a:off x="323528" y="692696"/>
            <a:ext cx="478323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err="1"/>
              <a:t>Rydyn</a:t>
            </a:r>
            <a:r>
              <a:rPr lang="en-US" sz="2000" dirty="0"/>
              <a:t> </a:t>
            </a:r>
            <a:r>
              <a:rPr lang="en-US" sz="2000" dirty="0" err="1"/>
              <a:t>ni</a:t>
            </a:r>
            <a:r>
              <a:rPr lang="en-US" sz="2000" dirty="0"/>
              <a:t> </a:t>
            </a:r>
            <a:r>
              <a:rPr lang="en-US" sz="2000" dirty="0" err="1"/>
              <a:t>weithau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meddwl</a:t>
            </a:r>
            <a:r>
              <a:rPr lang="en-US" sz="2000" dirty="0"/>
              <a:t> am </a:t>
            </a:r>
            <a:r>
              <a:rPr lang="en-US" sz="2000" dirty="0" err="1"/>
              <a:t>ddata</a:t>
            </a:r>
            <a:r>
              <a:rPr lang="en-US" sz="2000" dirty="0"/>
              <a:t> </a:t>
            </a:r>
            <a:r>
              <a:rPr lang="en-US" sz="2000" dirty="0" err="1"/>
              <a:t>fel</a:t>
            </a:r>
            <a:r>
              <a:rPr lang="mr-IN" sz="2000" dirty="0"/>
              <a:t>…</a:t>
            </a:r>
            <a:r>
              <a:rPr lang="en-GB" sz="2000" dirty="0"/>
              <a:t>.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247727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09655564"/>
              </p:ext>
            </p:extLst>
          </p:nvPr>
        </p:nvGraphicFramePr>
        <p:xfrm>
          <a:off x="467544" y="1484784"/>
          <a:ext cx="8229600" cy="45259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2766783" y="6165304"/>
            <a:ext cx="36311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Grades obtained in GCSE Geography </a:t>
            </a:r>
          </a:p>
        </p:txBody>
      </p:sp>
      <p:sp>
        <p:nvSpPr>
          <p:cNvPr id="4" name="TextBox 3"/>
          <p:cNvSpPr txBox="1"/>
          <p:nvPr/>
        </p:nvSpPr>
        <p:spPr>
          <a:xfrm rot="16200000">
            <a:off x="-311019" y="3827283"/>
            <a:ext cx="11658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Frequency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32520" y="620688"/>
            <a:ext cx="34184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err="1"/>
              <a:t>Ond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aml</a:t>
            </a:r>
            <a:r>
              <a:rPr lang="en-US" sz="2000" dirty="0"/>
              <a:t> </a:t>
            </a:r>
            <a:r>
              <a:rPr lang="en-US" sz="2000" dirty="0" err="1"/>
              <a:t>mae’n</a:t>
            </a:r>
            <a:r>
              <a:rPr lang="en-US" sz="2000" dirty="0"/>
              <a:t> </a:t>
            </a:r>
            <a:r>
              <a:rPr lang="en-US" sz="2000" dirty="0" err="1"/>
              <a:t>debycach</a:t>
            </a:r>
            <a:r>
              <a:rPr lang="en-US" sz="2000" dirty="0"/>
              <a:t> </a:t>
            </a:r>
            <a:r>
              <a:rPr lang="en-US" sz="2000" dirty="0" err="1"/>
              <a:t>i</a:t>
            </a:r>
            <a:r>
              <a:rPr lang="mr-IN" sz="2000" dirty="0"/>
              <a:t>…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1546623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844824"/>
            <a:ext cx="8229600" cy="1143000"/>
          </a:xfrm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tx2"/>
                </a:solidFill>
              </a:rPr>
              <a:t>Mae data </a:t>
            </a:r>
            <a:r>
              <a:rPr lang="en-GB" dirty="0" err="1">
                <a:solidFill>
                  <a:schemeClr val="tx2"/>
                </a:solidFill>
              </a:rPr>
              <a:t>yn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gallu</a:t>
            </a:r>
            <a:r>
              <a:rPr lang="en-GB" dirty="0">
                <a:solidFill>
                  <a:schemeClr val="tx2"/>
                </a:solidFill>
              </a:rPr>
              <a:t> bod </a:t>
            </a:r>
            <a:r>
              <a:rPr lang="en-GB" dirty="0" err="1">
                <a:solidFill>
                  <a:schemeClr val="tx2"/>
                </a:solidFill>
              </a:rPr>
              <a:t>yn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ddefnyddiol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 err="1">
                <a:solidFill>
                  <a:schemeClr val="tx2"/>
                </a:solidFill>
              </a:rPr>
              <a:t>iawn</a:t>
            </a:r>
            <a:endParaRPr lang="en-GB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34842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rhai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pwyntiau</a:t>
            </a:r>
            <a:r>
              <a:rPr lang="en-GB" dirty="0"/>
              <a:t> </a:t>
            </a:r>
            <a:r>
              <a:rPr lang="en-GB" dirty="0" err="1"/>
              <a:t>casglu</a:t>
            </a:r>
            <a:r>
              <a:rPr lang="en-GB" dirty="0"/>
              <a:t> data </a:t>
            </a:r>
            <a:r>
              <a:rPr lang="en-GB" dirty="0" err="1"/>
              <a:t>pwysig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755577" y="2708920"/>
            <a:ext cx="69847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solidFill>
                  <a:srgbClr val="FF0000"/>
                </a:solidFill>
              </a:rPr>
              <a:t>Tasg</a:t>
            </a:r>
            <a:r>
              <a:rPr lang="en-US" dirty="0">
                <a:solidFill>
                  <a:srgbClr val="FF0000"/>
                </a:solidFill>
              </a:rPr>
              <a:t>:</a:t>
            </a:r>
          </a:p>
          <a:p>
            <a:r>
              <a:rPr lang="en-US" dirty="0" err="1">
                <a:solidFill>
                  <a:srgbClr val="FF0000"/>
                </a:solidFill>
              </a:rPr>
              <a:t>Ysgrifennwch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yr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holl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fathau</a:t>
            </a:r>
            <a:r>
              <a:rPr lang="en-US" dirty="0">
                <a:solidFill>
                  <a:srgbClr val="FF0000"/>
                </a:solidFill>
              </a:rPr>
              <a:t> o </a:t>
            </a:r>
            <a:r>
              <a:rPr lang="en-US" dirty="0" err="1">
                <a:solidFill>
                  <a:srgbClr val="FF0000"/>
                </a:solidFill>
              </a:rPr>
              <a:t>ddata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allweddol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rydyn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ni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yn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gallu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casglu</a:t>
            </a:r>
            <a:r>
              <a:rPr lang="en-US" dirty="0">
                <a:solidFill>
                  <a:srgbClr val="FF0000"/>
                </a:solidFill>
              </a:rPr>
              <a:t>, </a:t>
            </a:r>
            <a:r>
              <a:rPr lang="en-US" dirty="0" err="1">
                <a:solidFill>
                  <a:srgbClr val="FF0000"/>
                </a:solidFill>
              </a:rPr>
              <a:t>cofnodi</a:t>
            </a:r>
            <a:r>
              <a:rPr lang="en-US" dirty="0">
                <a:solidFill>
                  <a:srgbClr val="FF0000"/>
                </a:solidFill>
              </a:rPr>
              <a:t> neu </a:t>
            </a:r>
            <a:r>
              <a:rPr lang="en-US" dirty="0" err="1">
                <a:solidFill>
                  <a:srgbClr val="FF0000"/>
                </a:solidFill>
              </a:rPr>
              <a:t>ddal</a:t>
            </a:r>
            <a:r>
              <a:rPr lang="en-US" dirty="0">
                <a:solidFill>
                  <a:srgbClr val="FF0000"/>
                </a:solidFill>
              </a:rPr>
              <a:t> am </a:t>
            </a:r>
            <a:r>
              <a:rPr lang="en-US" dirty="0" err="1">
                <a:solidFill>
                  <a:srgbClr val="FF0000"/>
                </a:solidFill>
              </a:rPr>
              <a:t>ddisgyblion</a:t>
            </a:r>
            <a:r>
              <a:rPr lang="en-US" dirty="0">
                <a:solidFill>
                  <a:srgbClr val="FF0000"/>
                </a:solidFill>
              </a:rPr>
              <a:t> o </a:t>
            </a:r>
            <a:r>
              <a:rPr lang="en-US" dirty="0" err="1">
                <a:solidFill>
                  <a:srgbClr val="FF0000"/>
                </a:solidFill>
              </a:rPr>
              <a:t>fewn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ysgolion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uwchradd</a:t>
            </a:r>
            <a:endParaRPr 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56239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Beth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pwyntiau</a:t>
            </a:r>
            <a:r>
              <a:rPr lang="en-GB" dirty="0"/>
              <a:t> </a:t>
            </a:r>
            <a:r>
              <a:rPr lang="en-GB" dirty="0" err="1"/>
              <a:t>casglu</a:t>
            </a:r>
            <a:r>
              <a:rPr lang="en-GB" dirty="0"/>
              <a:t> data </a:t>
            </a:r>
            <a:r>
              <a:rPr lang="en-GB" dirty="0" err="1"/>
              <a:t>pwysig</a:t>
            </a:r>
            <a:r>
              <a:rPr lang="en-GB" dirty="0"/>
              <a:t>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64585" y="1772816"/>
            <a:ext cx="1771703" cy="523220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sz="2800" dirty="0" err="1"/>
              <a:t>Diwed</a:t>
            </a:r>
            <a:r>
              <a:rPr lang="en-GB" sz="2800" dirty="0"/>
              <a:t> CA3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236035" y="3813226"/>
            <a:ext cx="1960858" cy="523220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sz="2800" dirty="0" err="1"/>
              <a:t>Diwedd</a:t>
            </a:r>
            <a:r>
              <a:rPr lang="en-GB" sz="2800" dirty="0"/>
              <a:t> CA2</a:t>
            </a:r>
          </a:p>
        </p:txBody>
      </p:sp>
      <p:sp>
        <p:nvSpPr>
          <p:cNvPr id="5" name="Rectangle 4"/>
          <p:cNvSpPr/>
          <p:nvPr/>
        </p:nvSpPr>
        <p:spPr>
          <a:xfrm>
            <a:off x="3452814" y="6007823"/>
            <a:ext cx="5287538" cy="523220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en-GB" sz="2800" dirty="0" err="1"/>
              <a:t>Prawf</a:t>
            </a:r>
            <a:r>
              <a:rPr lang="en-GB" sz="2800" dirty="0"/>
              <a:t> </a:t>
            </a:r>
            <a:r>
              <a:rPr lang="en-GB" sz="2800" dirty="0" err="1"/>
              <a:t>Darllen</a:t>
            </a:r>
            <a:r>
              <a:rPr lang="en-GB" sz="2800" dirty="0"/>
              <a:t> </a:t>
            </a:r>
            <a:r>
              <a:rPr lang="en-GB" sz="2800" dirty="0" err="1"/>
              <a:t>Cenedlaethol</a:t>
            </a:r>
            <a:r>
              <a:rPr lang="en-GB" sz="2800" dirty="0"/>
              <a:t> Cymru</a:t>
            </a:r>
          </a:p>
        </p:txBody>
      </p:sp>
      <p:sp>
        <p:nvSpPr>
          <p:cNvPr id="6" name="Rectangle 5"/>
          <p:cNvSpPr/>
          <p:nvPr/>
        </p:nvSpPr>
        <p:spPr>
          <a:xfrm>
            <a:off x="457200" y="3003219"/>
            <a:ext cx="6546600" cy="523220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en-GB" sz="2800" dirty="0" err="1"/>
              <a:t>Profion</a:t>
            </a:r>
            <a:r>
              <a:rPr lang="en-GB" sz="2800" dirty="0"/>
              <a:t> </a:t>
            </a:r>
            <a:r>
              <a:rPr lang="en-GB" sz="2800" dirty="0" err="1"/>
              <a:t>Cenedlaethol</a:t>
            </a:r>
            <a:r>
              <a:rPr lang="en-GB" sz="2800" dirty="0"/>
              <a:t> </a:t>
            </a:r>
            <a:r>
              <a:rPr lang="en-GB" sz="2800" dirty="0" err="1"/>
              <a:t>Llythrennedd</a:t>
            </a:r>
            <a:r>
              <a:rPr lang="en-GB" sz="2800" dirty="0"/>
              <a:t>/</a:t>
            </a:r>
            <a:r>
              <a:rPr lang="en-GB" sz="2800" dirty="0" err="1"/>
              <a:t>Rhifedd</a:t>
            </a:r>
            <a:endParaRPr lang="en-GB" sz="2800" dirty="0"/>
          </a:p>
        </p:txBody>
      </p:sp>
      <p:sp>
        <p:nvSpPr>
          <p:cNvPr id="7" name="Rectangle 6"/>
          <p:cNvSpPr/>
          <p:nvPr/>
        </p:nvSpPr>
        <p:spPr>
          <a:xfrm>
            <a:off x="4103434" y="1960858"/>
            <a:ext cx="2004138" cy="523220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en-GB" sz="2800" dirty="0" err="1"/>
              <a:t>Presenoldeb</a:t>
            </a:r>
            <a:endParaRPr lang="en-GB" sz="2800" dirty="0"/>
          </a:p>
        </p:txBody>
      </p:sp>
      <p:sp>
        <p:nvSpPr>
          <p:cNvPr id="8" name="Rectangle 7"/>
          <p:cNvSpPr/>
          <p:nvPr/>
        </p:nvSpPr>
        <p:spPr>
          <a:xfrm>
            <a:off x="3852436" y="4850410"/>
            <a:ext cx="1905906" cy="523220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en-GB" sz="2800" dirty="0" err="1"/>
              <a:t>Safon</a:t>
            </a:r>
            <a:r>
              <a:rPr lang="en-GB" sz="2800" dirty="0"/>
              <a:t> </a:t>
            </a:r>
            <a:r>
              <a:rPr lang="en-GB" sz="2800" dirty="0" err="1"/>
              <a:t>Uwch</a:t>
            </a:r>
            <a:endParaRPr lang="en-GB" sz="2800" dirty="0"/>
          </a:p>
        </p:txBody>
      </p:sp>
      <p:sp>
        <p:nvSpPr>
          <p:cNvPr id="9" name="Rectangle 8"/>
          <p:cNvSpPr/>
          <p:nvPr/>
        </p:nvSpPr>
        <p:spPr>
          <a:xfrm>
            <a:off x="7308304" y="2242498"/>
            <a:ext cx="1537024" cy="523220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en-GB" sz="2800" dirty="0"/>
              <a:t>PYD/FSM</a:t>
            </a:r>
          </a:p>
        </p:txBody>
      </p:sp>
      <p:sp>
        <p:nvSpPr>
          <p:cNvPr id="10" name="Rectangle 9"/>
          <p:cNvSpPr/>
          <p:nvPr/>
        </p:nvSpPr>
        <p:spPr>
          <a:xfrm>
            <a:off x="7308304" y="4761700"/>
            <a:ext cx="1192955" cy="523220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en-GB" sz="2800" dirty="0" err="1"/>
              <a:t>MidYIS</a:t>
            </a:r>
            <a:endParaRPr lang="en-GB" sz="2800" dirty="0"/>
          </a:p>
        </p:txBody>
      </p:sp>
      <p:sp>
        <p:nvSpPr>
          <p:cNvPr id="11" name="Rectangle 10"/>
          <p:cNvSpPr/>
          <p:nvPr/>
        </p:nvSpPr>
        <p:spPr>
          <a:xfrm>
            <a:off x="827584" y="5621807"/>
            <a:ext cx="1011944" cy="523220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en-GB" sz="2800" dirty="0" err="1"/>
              <a:t>Yellis</a:t>
            </a:r>
            <a:r>
              <a:rPr lang="en-GB" sz="2800" dirty="0"/>
              <a:t> </a:t>
            </a:r>
          </a:p>
        </p:txBody>
      </p:sp>
      <p:sp>
        <p:nvSpPr>
          <p:cNvPr id="12" name="Rectangle 11"/>
          <p:cNvSpPr/>
          <p:nvPr/>
        </p:nvSpPr>
        <p:spPr>
          <a:xfrm>
            <a:off x="940477" y="4074836"/>
            <a:ext cx="3067956" cy="523220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en-GB" sz="2800" dirty="0" err="1"/>
              <a:t>Gwerth</a:t>
            </a:r>
            <a:r>
              <a:rPr lang="en-GB" sz="2800" dirty="0"/>
              <a:t> </a:t>
            </a:r>
            <a:r>
              <a:rPr lang="en-GB" sz="2800" dirty="0" err="1"/>
              <a:t>Ychwanegol</a:t>
            </a:r>
            <a:endParaRPr lang="en-GB" sz="2800" dirty="0"/>
          </a:p>
        </p:txBody>
      </p:sp>
      <p:sp>
        <p:nvSpPr>
          <p:cNvPr id="13" name="Rectangle 12"/>
          <p:cNvSpPr/>
          <p:nvPr/>
        </p:nvSpPr>
        <p:spPr>
          <a:xfrm>
            <a:off x="6367021" y="3488621"/>
            <a:ext cx="1008674" cy="523220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en-GB" sz="2800" dirty="0"/>
              <a:t>TGAU</a:t>
            </a:r>
          </a:p>
        </p:txBody>
      </p:sp>
      <p:sp>
        <p:nvSpPr>
          <p:cNvPr id="14" name="Rectangle 13"/>
          <p:cNvSpPr/>
          <p:nvPr/>
        </p:nvSpPr>
        <p:spPr>
          <a:xfrm>
            <a:off x="2550177" y="2191519"/>
            <a:ext cx="926472" cy="523220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en-GB" sz="2800" dirty="0"/>
              <a:t>CATs 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27584" y="4550190"/>
            <a:ext cx="26048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Attainment over and above what has been predicted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960313" y="2744360"/>
            <a:ext cx="1863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Free school meals</a:t>
            </a:r>
          </a:p>
        </p:txBody>
      </p:sp>
    </p:spTree>
    <p:extLst>
      <p:ext uri="{BB962C8B-B14F-4D97-AF65-F5344CB8AC3E}">
        <p14:creationId xmlns:p14="http://schemas.microsoft.com/office/powerpoint/2010/main" val="15617325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16632"/>
            <a:ext cx="8229600" cy="511256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AWRT – All Wales reading tests/</a:t>
            </a:r>
            <a:r>
              <a:rPr lang="en-GB" sz="2400" dirty="0" err="1"/>
              <a:t>Prawf</a:t>
            </a:r>
            <a:r>
              <a:rPr lang="en-GB" sz="2400" dirty="0"/>
              <a:t> </a:t>
            </a:r>
            <a:r>
              <a:rPr lang="en-GB" sz="2400" dirty="0" err="1"/>
              <a:t>Darllen</a:t>
            </a:r>
            <a:r>
              <a:rPr lang="en-GB" sz="2400" dirty="0"/>
              <a:t> </a:t>
            </a:r>
            <a:r>
              <a:rPr lang="en-GB" sz="2400" dirty="0" err="1"/>
              <a:t>Cenedlaethol</a:t>
            </a:r>
            <a:r>
              <a:rPr lang="en-GB" sz="2400" dirty="0"/>
              <a:t> Cymru</a:t>
            </a:r>
          </a:p>
          <a:p>
            <a:pPr marL="0" indent="0">
              <a:buNone/>
            </a:pPr>
            <a:r>
              <a:rPr lang="en-GB" sz="2400" dirty="0" err="1"/>
              <a:t>Mae’n</a:t>
            </a:r>
            <a:r>
              <a:rPr lang="en-GB" sz="2400" dirty="0"/>
              <a:t> </a:t>
            </a:r>
            <a:r>
              <a:rPr lang="en-GB" sz="2400" dirty="0" err="1"/>
              <a:t>profi</a:t>
            </a:r>
            <a:r>
              <a:rPr lang="en-GB" sz="2400" dirty="0"/>
              <a:t> </a:t>
            </a:r>
            <a:r>
              <a:rPr lang="en-GB" sz="2400" dirty="0" err="1"/>
              <a:t>dealltwriaeth</a:t>
            </a:r>
            <a:r>
              <a:rPr lang="en-GB" sz="2400" dirty="0"/>
              <a:t> </a:t>
            </a:r>
            <a:r>
              <a:rPr lang="en-GB" sz="2400" dirty="0" err="1"/>
              <a:t>disgygbl</a:t>
            </a:r>
            <a:r>
              <a:rPr lang="en-GB" sz="2400" dirty="0"/>
              <a:t> o </a:t>
            </a:r>
            <a:r>
              <a:rPr lang="en-GB" sz="2400" dirty="0" err="1"/>
              <a:t>sillafu</a:t>
            </a:r>
            <a:r>
              <a:rPr lang="en-GB" sz="2400" dirty="0"/>
              <a:t>, </a:t>
            </a:r>
            <a:r>
              <a:rPr lang="en-GB" sz="2400" dirty="0" err="1"/>
              <a:t>atalnod</a:t>
            </a:r>
            <a:r>
              <a:rPr lang="en-GB" sz="2400" dirty="0"/>
              <a:t> a </a:t>
            </a:r>
            <a:r>
              <a:rPr lang="en-GB" sz="2400" dirty="0" err="1"/>
              <a:t>gramadeg</a:t>
            </a:r>
            <a:r>
              <a:rPr lang="en-GB" sz="2400" dirty="0"/>
              <a:t>.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CAT - Cognitive Abilities Tests.</a:t>
            </a:r>
          </a:p>
          <a:p>
            <a:r>
              <a:rPr lang="en-GB" sz="2400" dirty="0"/>
              <a:t>Verbal </a:t>
            </a:r>
          </a:p>
          <a:p>
            <a:r>
              <a:rPr lang="en-GB" sz="2400" dirty="0"/>
              <a:t>Quantitative</a:t>
            </a:r>
          </a:p>
          <a:p>
            <a:r>
              <a:rPr lang="en-GB" sz="2400" dirty="0"/>
              <a:t>Non-verbal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MIDYIS &amp; YELLIS</a:t>
            </a:r>
          </a:p>
          <a:p>
            <a:pPr marL="0" indent="0">
              <a:buNone/>
            </a:pPr>
            <a:r>
              <a:rPr lang="en-GB" sz="2400" dirty="0" err="1"/>
              <a:t>Profion</a:t>
            </a:r>
            <a:r>
              <a:rPr lang="en-GB" sz="2400" dirty="0"/>
              <a:t> </a:t>
            </a:r>
            <a:r>
              <a:rPr lang="en-GB" sz="2400" dirty="0" err="1"/>
              <a:t>gwirfoddol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ysgolion</a:t>
            </a:r>
            <a:r>
              <a:rPr lang="en-GB" sz="2400" dirty="0"/>
              <a:t> – </a:t>
            </a:r>
            <a:r>
              <a:rPr lang="en-GB" sz="2400" dirty="0" err="1"/>
              <a:t>mesur</a:t>
            </a:r>
            <a:r>
              <a:rPr lang="en-GB" sz="2400" dirty="0"/>
              <a:t> potential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hytrach</a:t>
            </a:r>
            <a:r>
              <a:rPr lang="en-GB" sz="2400" dirty="0"/>
              <a:t> </a:t>
            </a:r>
            <a:r>
              <a:rPr lang="en-GB" sz="2400" dirty="0" err="1"/>
              <a:t>na</a:t>
            </a:r>
            <a:r>
              <a:rPr lang="en-GB" sz="2400" dirty="0"/>
              <a:t> </a:t>
            </a:r>
            <a:r>
              <a:rPr lang="en-GB" sz="2400" dirty="0" err="1"/>
              <a:t>chyrhaeddiad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y </a:t>
            </a:r>
            <a:r>
              <a:rPr lang="en-GB" sz="2400" dirty="0" err="1"/>
              <a:t>cwricwlwm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gyfer</a:t>
            </a:r>
            <a:r>
              <a:rPr lang="en-GB" sz="2400" dirty="0"/>
              <a:t> </a:t>
            </a:r>
            <a:r>
              <a:rPr lang="en-GB" sz="2400" dirty="0" err="1"/>
              <a:t>disgyblion</a:t>
            </a:r>
            <a:r>
              <a:rPr lang="en-GB" sz="2400" dirty="0"/>
              <a:t> 11-14 </a:t>
            </a:r>
            <a:r>
              <a:rPr lang="en-GB" sz="2400" dirty="0" err="1"/>
              <a:t>oed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33501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93204"/>
            <a:ext cx="8229600" cy="1143000"/>
          </a:xfrm>
        </p:spPr>
        <p:txBody>
          <a:bodyPr/>
          <a:lstStyle/>
          <a:p>
            <a:r>
              <a:rPr lang="en-GB" dirty="0"/>
              <a:t>Fisher Family Trust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491880" y="2132856"/>
            <a:ext cx="18623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2"/>
              </a:rPr>
              <a:t>https://fft.org.uk/</a:t>
            </a:r>
            <a:endParaRPr lang="en-GB" dirty="0"/>
          </a:p>
          <a:p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755576" y="3501008"/>
            <a:ext cx="696825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Ydych</a:t>
            </a:r>
            <a:r>
              <a:rPr lang="en-US" dirty="0"/>
              <a:t> chi </a:t>
            </a:r>
            <a:r>
              <a:rPr lang="en-US" dirty="0" err="1"/>
              <a:t>erioed</a:t>
            </a:r>
            <a:r>
              <a:rPr lang="en-US" dirty="0"/>
              <a:t> </a:t>
            </a:r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meddwl</a:t>
            </a:r>
            <a:r>
              <a:rPr lang="en-US" dirty="0"/>
              <a:t> </a:t>
            </a:r>
            <a:r>
              <a:rPr lang="en-US" dirty="0" err="1"/>
              <a:t>lle</a:t>
            </a:r>
            <a:r>
              <a:rPr lang="en-US" dirty="0"/>
              <a:t>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graddau</a:t>
            </a:r>
            <a:r>
              <a:rPr lang="en-US" dirty="0"/>
              <a:t> </a:t>
            </a:r>
            <a:r>
              <a:rPr lang="en-US" dirty="0" err="1"/>
              <a:t>targed</a:t>
            </a:r>
            <a:r>
              <a:rPr lang="en-US" dirty="0"/>
              <a:t> </a:t>
            </a:r>
            <a:r>
              <a:rPr lang="en-US" dirty="0" err="1"/>
              <a:t>digyblion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dod</a:t>
            </a:r>
            <a:r>
              <a:rPr lang="en-US" dirty="0"/>
              <a:t>?</a:t>
            </a:r>
          </a:p>
          <a:p>
            <a:r>
              <a:rPr lang="en-US" dirty="0"/>
              <a:t>Mae </a:t>
            </a:r>
            <a:r>
              <a:rPr lang="en-US" dirty="0" err="1"/>
              <a:t>nifer</a:t>
            </a:r>
            <a:r>
              <a:rPr lang="en-US" dirty="0"/>
              <a:t> </a:t>
            </a:r>
            <a:r>
              <a:rPr lang="en-US" dirty="0" err="1"/>
              <a:t>sylweddol</a:t>
            </a:r>
            <a:r>
              <a:rPr lang="en-US" dirty="0"/>
              <a:t> o </a:t>
            </a:r>
            <a:r>
              <a:rPr lang="en-US" dirty="0" err="1"/>
              <a:t>ysgolion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defnyddio</a:t>
            </a:r>
            <a:r>
              <a:rPr lang="en-US" dirty="0"/>
              <a:t> data FFT</a:t>
            </a:r>
          </a:p>
          <a:p>
            <a:endParaRPr lang="en-US" dirty="0"/>
          </a:p>
          <a:p>
            <a:r>
              <a:rPr lang="en-US" dirty="0" err="1">
                <a:solidFill>
                  <a:srgbClr val="FF0000"/>
                </a:solidFill>
              </a:rPr>
              <a:t>Cliciwch</a:t>
            </a:r>
            <a:r>
              <a:rPr lang="en-US" dirty="0">
                <a:solidFill>
                  <a:srgbClr val="FF0000"/>
                </a:solidFill>
              </a:rPr>
              <a:t> y </a:t>
            </a:r>
            <a:r>
              <a:rPr lang="en-US" dirty="0" err="1">
                <a:solidFill>
                  <a:srgbClr val="FF0000"/>
                </a:solidFill>
              </a:rPr>
              <a:t>linc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uchod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i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edrych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ar</a:t>
            </a:r>
            <a:r>
              <a:rPr lang="en-US" dirty="0">
                <a:solidFill>
                  <a:srgbClr val="FF0000"/>
                </a:solidFill>
              </a:rPr>
              <a:t> y </a:t>
            </a:r>
            <a:r>
              <a:rPr lang="en-US" dirty="0" err="1">
                <a:solidFill>
                  <a:srgbClr val="FF0000"/>
                </a:solidFill>
              </a:rPr>
              <a:t>wefan</a:t>
            </a:r>
            <a:endParaRPr lang="en-US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052736"/>
            <a:ext cx="8229600" cy="4525963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Mae data </a:t>
            </a:r>
            <a:r>
              <a:rPr lang="en-GB" dirty="0" err="1"/>
              <a:t>pwnc</a:t>
            </a:r>
            <a:r>
              <a:rPr lang="en-GB" dirty="0"/>
              <a:t> FFT Aspire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gynnydd</a:t>
            </a:r>
            <a:r>
              <a:rPr lang="en-GB" dirty="0"/>
              <a:t> </a:t>
            </a:r>
            <a:r>
              <a:rPr lang="en-GB" dirty="0" err="1"/>
              <a:t>cenedlaethol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 CA2 – CA4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flwyddyn</a:t>
            </a:r>
            <a:r>
              <a:rPr lang="en-GB" dirty="0"/>
              <a:t> </a:t>
            </a:r>
            <a:r>
              <a:rPr lang="en-GB" dirty="0" err="1"/>
              <a:t>flaenorol</a:t>
            </a:r>
            <a:endParaRPr lang="en-GB" dirty="0"/>
          </a:p>
          <a:p>
            <a:endParaRPr lang="en-GB" dirty="0"/>
          </a:p>
          <a:p>
            <a:r>
              <a:rPr lang="en-GB" dirty="0"/>
              <a:t>Mae FFT Aspire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amcangyfrif</a:t>
            </a:r>
            <a:r>
              <a:rPr lang="en-GB" dirty="0"/>
              <a:t> </a:t>
            </a:r>
            <a:r>
              <a:rPr lang="en-GB" dirty="0" err="1"/>
              <a:t>siawns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gyrraedd</a:t>
            </a:r>
            <a:r>
              <a:rPr lang="en-GB" dirty="0"/>
              <a:t> y </a:t>
            </a:r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raddau</a:t>
            </a:r>
            <a:r>
              <a:rPr lang="en-GB" dirty="0"/>
              <a:t> TGAU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gwnaeth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tebyg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flwyddyn</a:t>
            </a:r>
            <a:r>
              <a:rPr lang="en-GB" dirty="0"/>
              <a:t> </a:t>
            </a:r>
            <a:r>
              <a:rPr lang="en-GB" dirty="0" err="1"/>
              <a:t>flaenorol</a:t>
            </a:r>
            <a:endParaRPr lang="en-GB" dirty="0"/>
          </a:p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ystyr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syml</a:t>
            </a:r>
            <a:r>
              <a:rPr lang="en-GB" dirty="0"/>
              <a:t>?</a:t>
            </a:r>
          </a:p>
          <a:p>
            <a:pPr marL="0" indent="0">
              <a:buNone/>
            </a:pP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sleidiau</a:t>
            </a:r>
            <a:r>
              <a:rPr lang="en-GB" dirty="0"/>
              <a:t> </a:t>
            </a:r>
            <a:r>
              <a:rPr lang="en-GB" dirty="0" err="1"/>
              <a:t>canlynol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dangos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mae’r</a:t>
            </a:r>
            <a:r>
              <a:rPr lang="en-GB" dirty="0"/>
              <a:t> data FFT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amcanyfrif</a:t>
            </a:r>
            <a:r>
              <a:rPr lang="en-GB" dirty="0"/>
              <a:t> </a:t>
            </a:r>
            <a:r>
              <a:rPr lang="en-GB" dirty="0" err="1"/>
              <a:t>graddau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pwnc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10352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268760"/>
            <a:ext cx="4104456" cy="2592288"/>
          </a:xfrm>
          <a:ln>
            <a:solidFill>
              <a:schemeClr val="tx2"/>
            </a:solidFill>
          </a:ln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 err="1"/>
              <a:t>Lefelau</a:t>
            </a:r>
            <a:r>
              <a:rPr lang="en-GB" dirty="0"/>
              <a:t> </a:t>
            </a:r>
            <a:r>
              <a:rPr lang="en-GB" dirty="0" err="1"/>
              <a:t>diwedd</a:t>
            </a:r>
            <a:r>
              <a:rPr lang="en-GB" dirty="0"/>
              <a:t> CA2: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Saesneg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Mathemateg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Gwyddoniaeth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989170" y="3356992"/>
            <a:ext cx="3733010" cy="2554545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en-GB" sz="3200" dirty="0" err="1"/>
              <a:t>Lefelau</a:t>
            </a:r>
            <a:r>
              <a:rPr lang="en-GB" sz="3200" dirty="0"/>
              <a:t> </a:t>
            </a:r>
            <a:r>
              <a:rPr lang="en-GB" sz="3200" dirty="0" err="1"/>
              <a:t>diwedd</a:t>
            </a:r>
            <a:r>
              <a:rPr lang="en-GB" sz="3200" dirty="0"/>
              <a:t> CA3:</a:t>
            </a:r>
          </a:p>
          <a:p>
            <a:endParaRPr lang="en-GB" sz="3200" dirty="0"/>
          </a:p>
          <a:p>
            <a:r>
              <a:rPr lang="en-GB" sz="3200" dirty="0" err="1"/>
              <a:t>Saesneg</a:t>
            </a:r>
            <a:endParaRPr lang="en-GB" sz="3200" dirty="0"/>
          </a:p>
          <a:p>
            <a:r>
              <a:rPr lang="en-GB" sz="3200" dirty="0" err="1"/>
              <a:t>Mathemateg</a:t>
            </a:r>
            <a:endParaRPr lang="en-GB" sz="3200" dirty="0"/>
          </a:p>
          <a:p>
            <a:r>
              <a:rPr lang="en-GB" sz="3200" dirty="0" err="1"/>
              <a:t>Gwyddoniaeth</a:t>
            </a:r>
            <a:endParaRPr lang="en-GB" sz="3200" dirty="0"/>
          </a:p>
        </p:txBody>
      </p:sp>
      <p:sp>
        <p:nvSpPr>
          <p:cNvPr id="5" name="TextBox 4"/>
          <p:cNvSpPr txBox="1"/>
          <p:nvPr/>
        </p:nvSpPr>
        <p:spPr>
          <a:xfrm>
            <a:off x="2843808" y="116632"/>
            <a:ext cx="539333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 err="1"/>
              <a:t>Cyrhaeddiad</a:t>
            </a:r>
            <a:r>
              <a:rPr lang="en-GB" sz="4400" dirty="0"/>
              <a:t> </a:t>
            </a:r>
            <a:r>
              <a:rPr lang="en-GB" sz="4400" dirty="0" err="1"/>
              <a:t>blaenorol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23128021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Bechgyn</a:t>
            </a:r>
            <a:r>
              <a:rPr lang="en-GB" dirty="0"/>
              <a:t>/</a:t>
            </a:r>
            <a:r>
              <a:rPr lang="en-GB" dirty="0" err="1"/>
              <a:t>Merched</a:t>
            </a:r>
            <a:r>
              <a:rPr lang="en-GB" dirty="0"/>
              <a:t>?</a:t>
            </a:r>
            <a:br>
              <a:rPr lang="en-GB" dirty="0"/>
            </a:b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76056" y="1916832"/>
            <a:ext cx="3300376" cy="24638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600" y="1916832"/>
            <a:ext cx="3300376" cy="2463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80770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Mis </a:t>
            </a:r>
            <a:r>
              <a:rPr lang="en-GB" dirty="0" err="1"/>
              <a:t>geni</a:t>
            </a:r>
            <a:r>
              <a:rPr lang="en-GB" dirty="0"/>
              <a:t>?</a:t>
            </a:r>
            <a:br>
              <a:rPr lang="en-GB" dirty="0"/>
            </a:b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11760" y="1402073"/>
            <a:ext cx="4536503" cy="4745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01200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r>
              <a:rPr lang="en-GB" dirty="0" err="1"/>
              <a:t>Côd</a:t>
            </a:r>
            <a:r>
              <a:rPr lang="en-GB" dirty="0"/>
              <a:t> post </a:t>
            </a:r>
            <a:r>
              <a:rPr lang="en-GB" dirty="0" err="1"/>
              <a:t>disgybl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827585" y="2204864"/>
            <a:ext cx="7056784" cy="830997"/>
          </a:xfrm>
          <a:prstGeom prst="rect">
            <a:avLst/>
          </a:prstGeom>
          <a:noFill/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System ‘</a:t>
            </a:r>
            <a:r>
              <a:rPr lang="en-GB" sz="2400" dirty="0" err="1"/>
              <a:t>safleoedd</a:t>
            </a:r>
            <a:r>
              <a:rPr lang="en-GB" sz="2400" dirty="0"/>
              <a:t>’ (ranking system)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roi</a:t>
            </a:r>
            <a:r>
              <a:rPr lang="en-GB" sz="2400" dirty="0"/>
              <a:t> </a:t>
            </a:r>
            <a:r>
              <a:rPr lang="en-GB" sz="2400" dirty="0" err="1"/>
              <a:t>mesur</a:t>
            </a:r>
            <a:r>
              <a:rPr lang="en-GB" sz="2400" dirty="0"/>
              <a:t> o </a:t>
            </a:r>
            <a:r>
              <a:rPr lang="en-GB" sz="2400" dirty="0" err="1"/>
              <a:t>gefndir</a:t>
            </a:r>
            <a:r>
              <a:rPr lang="en-GB" sz="2400" dirty="0"/>
              <a:t> socio-</a:t>
            </a:r>
            <a:r>
              <a:rPr lang="en-GB" sz="2400" dirty="0" err="1"/>
              <a:t>economaidd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0197408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Ymha</a:t>
            </a:r>
            <a:r>
              <a:rPr lang="en-GB" dirty="0"/>
              <a:t> </a:t>
            </a:r>
            <a:r>
              <a:rPr lang="en-GB" dirty="0" err="1"/>
              <a:t>fath</a:t>
            </a:r>
            <a:r>
              <a:rPr lang="en-GB" dirty="0"/>
              <a:t> o </a:t>
            </a:r>
            <a:r>
              <a:rPr lang="en-GB" dirty="0" err="1"/>
              <a:t>ardal</a:t>
            </a:r>
            <a:r>
              <a:rPr lang="en-GB" dirty="0"/>
              <a:t>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?</a:t>
            </a:r>
            <a:br>
              <a:rPr lang="en-GB" dirty="0"/>
            </a:b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21811" y="1340768"/>
            <a:ext cx="3300376" cy="24638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899592" y="4837581"/>
            <a:ext cx="7632848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000" dirty="0" err="1"/>
              <a:t>Sut</a:t>
            </a:r>
            <a:r>
              <a:rPr lang="en-GB" sz="4000" dirty="0"/>
              <a:t> </a:t>
            </a:r>
            <a:r>
              <a:rPr lang="en-GB" sz="4000" dirty="0" err="1"/>
              <a:t>fath</a:t>
            </a:r>
            <a:r>
              <a:rPr lang="en-GB" sz="4000" dirty="0"/>
              <a:t> o </a:t>
            </a:r>
            <a:r>
              <a:rPr lang="en-GB" sz="4000" dirty="0" err="1"/>
              <a:t>ganlyniadau</a:t>
            </a:r>
            <a:r>
              <a:rPr lang="en-GB" sz="4000" dirty="0"/>
              <a:t> </a:t>
            </a:r>
            <a:r>
              <a:rPr lang="en-GB" sz="4000" dirty="0" err="1"/>
              <a:t>sydd</a:t>
            </a:r>
            <a:r>
              <a:rPr lang="en-GB" sz="4000" dirty="0"/>
              <a:t> </a:t>
            </a:r>
            <a:r>
              <a:rPr lang="en-GB" sz="4000" dirty="0" err="1"/>
              <a:t>yn</a:t>
            </a:r>
            <a:r>
              <a:rPr lang="en-GB" sz="4000" dirty="0"/>
              <a:t> </a:t>
            </a:r>
            <a:r>
              <a:rPr lang="en-GB" sz="4000" dirty="0" err="1"/>
              <a:t>yr</a:t>
            </a:r>
            <a:r>
              <a:rPr lang="en-GB" sz="4000" dirty="0"/>
              <a:t> </a:t>
            </a:r>
            <a:r>
              <a:rPr lang="en-GB" sz="4000" dirty="0" err="1"/>
              <a:t>ysgol</a:t>
            </a:r>
            <a:r>
              <a:rPr lang="en-GB" sz="40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7559873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764704"/>
            <a:ext cx="8229600" cy="4525963"/>
          </a:xfrm>
          <a:ln>
            <a:solidFill>
              <a:schemeClr val="tx2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Mae </a:t>
            </a:r>
            <a:r>
              <a:rPr lang="en-GB" dirty="0" err="1"/>
              <a:t>hynny’n</a:t>
            </a:r>
            <a:r>
              <a:rPr lang="en-GB" dirty="0"/>
              <a:t> </a:t>
            </a:r>
            <a:r>
              <a:rPr lang="en-GB" dirty="0" err="1"/>
              <a:t>rhoi</a:t>
            </a:r>
            <a:r>
              <a:rPr lang="en-GB" dirty="0"/>
              <a:t> man </a:t>
            </a:r>
            <a:r>
              <a:rPr lang="en-GB" dirty="0" err="1"/>
              <a:t>cychwyn</a:t>
            </a:r>
            <a:r>
              <a:rPr lang="en-GB" dirty="0"/>
              <a:t> </a:t>
            </a:r>
            <a:r>
              <a:rPr lang="en-GB" dirty="0" err="1"/>
              <a:t>ystadegol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 </a:t>
            </a:r>
            <a:r>
              <a:rPr lang="en-GB" dirty="0" err="1"/>
              <a:t>grynhoi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seilio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err="1"/>
              <a:t>Cyrhaeddiad</a:t>
            </a:r>
            <a:r>
              <a:rPr lang="en-GB" dirty="0"/>
              <a:t> </a:t>
            </a:r>
            <a:r>
              <a:rPr lang="en-GB" dirty="0" err="1"/>
              <a:t>blaenorol</a:t>
            </a:r>
            <a:endParaRPr lang="en-GB" dirty="0"/>
          </a:p>
          <a:p>
            <a:r>
              <a:rPr lang="en-GB" dirty="0"/>
              <a:t>Data </a:t>
            </a:r>
            <a:r>
              <a:rPr lang="en-GB" dirty="0" err="1"/>
              <a:t>personol</a:t>
            </a:r>
            <a:r>
              <a:rPr lang="en-GB" dirty="0"/>
              <a:t> </a:t>
            </a:r>
            <a:r>
              <a:rPr lang="en-GB" dirty="0" err="1"/>
              <a:t>disgybl</a:t>
            </a:r>
            <a:endParaRPr lang="en-GB" dirty="0"/>
          </a:p>
          <a:p>
            <a:r>
              <a:rPr lang="en-GB" dirty="0" err="1"/>
              <a:t>Cyd-destun</a:t>
            </a:r>
            <a:r>
              <a:rPr lang="en-GB" dirty="0"/>
              <a:t> </a:t>
            </a:r>
            <a:r>
              <a:rPr lang="en-GB" dirty="0" err="1"/>
              <a:t>ysgol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38194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gallwch</a:t>
            </a:r>
            <a:r>
              <a:rPr lang="en-GB" dirty="0"/>
              <a:t> chi </a:t>
            </a:r>
            <a:r>
              <a:rPr lang="en-GB" dirty="0" err="1"/>
              <a:t>ddefnyddio’r</a:t>
            </a:r>
            <a:r>
              <a:rPr lang="en-GB" dirty="0"/>
              <a:t> data </a:t>
            </a:r>
            <a:r>
              <a:rPr lang="en-GB" dirty="0" err="1"/>
              <a:t>yma</a:t>
            </a:r>
            <a:r>
              <a:rPr lang="en-GB" dirty="0"/>
              <a:t>?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26190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389292"/>
              </p:ext>
            </p:extLst>
          </p:nvPr>
        </p:nvGraphicFramePr>
        <p:xfrm>
          <a:off x="611560" y="404664"/>
          <a:ext cx="7632848" cy="39604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3773329" y="4581128"/>
            <a:ext cx="880369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/>
              <a:t>GCSE Grades </a:t>
            </a:r>
          </a:p>
        </p:txBody>
      </p:sp>
      <p:sp>
        <p:nvSpPr>
          <p:cNvPr id="3" name="TextBox 2"/>
          <p:cNvSpPr txBox="1"/>
          <p:nvPr/>
        </p:nvSpPr>
        <p:spPr>
          <a:xfrm rot="16200000">
            <a:off x="-1228533" y="2316765"/>
            <a:ext cx="3206327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/>
              <a:t>Percentage chance of achieving a particular grade at GCSE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43607" y="5229200"/>
            <a:ext cx="821699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Mae </a:t>
            </a:r>
            <a:r>
              <a:rPr lang="en-US" dirty="0" err="1"/>
              <a:t>graffiau</a:t>
            </a:r>
            <a:r>
              <a:rPr lang="en-US" dirty="0"/>
              <a:t> ‘</a:t>
            </a:r>
            <a:r>
              <a:rPr lang="en-US" dirty="0" err="1"/>
              <a:t>cyfleoedd</a:t>
            </a:r>
            <a:r>
              <a:rPr lang="en-US" dirty="0"/>
              <a:t>’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defnyddio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geisio</a:t>
            </a:r>
            <a:r>
              <a:rPr lang="en-US" dirty="0"/>
              <a:t> </a:t>
            </a:r>
            <a:r>
              <a:rPr lang="en-US" dirty="0" err="1"/>
              <a:t>rhybuddio</a:t>
            </a:r>
            <a:r>
              <a:rPr lang="en-US" dirty="0"/>
              <a:t> neu </a:t>
            </a:r>
            <a:r>
              <a:rPr lang="en-US" dirty="0" err="1"/>
              <a:t>ysgogi</a:t>
            </a:r>
            <a:r>
              <a:rPr lang="en-US" dirty="0"/>
              <a:t> </a:t>
            </a:r>
            <a:r>
              <a:rPr lang="en-US" dirty="0" err="1"/>
              <a:t>disgyblion</a:t>
            </a:r>
            <a:endParaRPr lang="en-US" dirty="0"/>
          </a:p>
          <a:p>
            <a:r>
              <a:rPr lang="en-US" dirty="0"/>
              <a:t>“Fe </a:t>
            </a:r>
            <a:r>
              <a:rPr lang="en-US" dirty="0" err="1"/>
              <a:t>ddylet</a:t>
            </a:r>
            <a:r>
              <a:rPr lang="en-US" dirty="0"/>
              <a:t> </a:t>
            </a:r>
            <a:r>
              <a:rPr lang="en-US" dirty="0" err="1"/>
              <a:t>ti</a:t>
            </a:r>
            <a:r>
              <a:rPr lang="en-US" dirty="0"/>
              <a:t> </a:t>
            </a:r>
            <a:r>
              <a:rPr lang="en-US" dirty="0" err="1"/>
              <a:t>gael</a:t>
            </a:r>
            <a:r>
              <a:rPr lang="en-US" dirty="0"/>
              <a:t> C </a:t>
            </a:r>
            <a:r>
              <a:rPr lang="en-US" dirty="0" err="1"/>
              <a:t>ond</a:t>
            </a:r>
            <a:r>
              <a:rPr lang="en-US" dirty="0"/>
              <a:t> </a:t>
            </a:r>
            <a:r>
              <a:rPr lang="en-US" dirty="0" err="1"/>
              <a:t>os</a:t>
            </a:r>
            <a:r>
              <a:rPr lang="en-US" dirty="0"/>
              <a:t> </a:t>
            </a:r>
            <a:r>
              <a:rPr lang="en-US" dirty="0" err="1"/>
              <a:t>nad</a:t>
            </a:r>
            <a:r>
              <a:rPr lang="en-US" dirty="0"/>
              <a:t> </a:t>
            </a:r>
            <a:r>
              <a:rPr lang="en-US" dirty="0" err="1"/>
              <a:t>wyt</a:t>
            </a:r>
            <a:r>
              <a:rPr lang="en-US" dirty="0"/>
              <a:t> </a:t>
            </a:r>
            <a:r>
              <a:rPr lang="en-US" dirty="0" err="1"/>
              <a:t>ti’n</a:t>
            </a:r>
            <a:r>
              <a:rPr lang="en-US" dirty="0"/>
              <a:t> </a:t>
            </a:r>
            <a:r>
              <a:rPr lang="en-US" dirty="0" err="1"/>
              <a:t>gweithio’n</a:t>
            </a:r>
            <a:r>
              <a:rPr lang="en-US" dirty="0"/>
              <a:t> </a:t>
            </a:r>
            <a:r>
              <a:rPr lang="en-US" dirty="0" err="1"/>
              <a:t>galed</a:t>
            </a:r>
            <a:r>
              <a:rPr lang="en-US" dirty="0"/>
              <a:t>…”</a:t>
            </a:r>
          </a:p>
          <a:p>
            <a:r>
              <a:rPr lang="en-US" dirty="0"/>
              <a:t>“C </a:t>
            </a:r>
            <a:r>
              <a:rPr lang="en-US" dirty="0" err="1"/>
              <a:t>yw’r</a:t>
            </a:r>
            <a:r>
              <a:rPr lang="en-US" dirty="0"/>
              <a:t> </a:t>
            </a:r>
            <a:r>
              <a:rPr lang="en-US" dirty="0" err="1"/>
              <a:t>radd</a:t>
            </a:r>
            <a:r>
              <a:rPr lang="en-US" dirty="0"/>
              <a:t> </a:t>
            </a:r>
            <a:r>
              <a:rPr lang="en-US" dirty="0" err="1"/>
              <a:t>targed</a:t>
            </a:r>
            <a:r>
              <a:rPr lang="en-US" dirty="0"/>
              <a:t> </a:t>
            </a:r>
            <a:r>
              <a:rPr lang="en-US" dirty="0" err="1"/>
              <a:t>ond</a:t>
            </a:r>
            <a:r>
              <a:rPr lang="en-US" dirty="0"/>
              <a:t> </a:t>
            </a:r>
            <a:r>
              <a:rPr lang="en-US" dirty="0" err="1"/>
              <a:t>os</a:t>
            </a:r>
            <a:r>
              <a:rPr lang="en-US" dirty="0"/>
              <a:t> </a:t>
            </a:r>
            <a:r>
              <a:rPr lang="en-US" dirty="0" err="1"/>
              <a:t>wyt</a:t>
            </a:r>
            <a:r>
              <a:rPr lang="en-US" dirty="0"/>
              <a:t> </a:t>
            </a:r>
            <a:r>
              <a:rPr lang="en-US" dirty="0" err="1"/>
              <a:t>ti’n</a:t>
            </a:r>
            <a:r>
              <a:rPr lang="en-US" dirty="0"/>
              <a:t> </a:t>
            </a:r>
            <a:r>
              <a:rPr lang="en-US" dirty="0" err="1"/>
              <a:t>gweithio’n</a:t>
            </a:r>
            <a:r>
              <a:rPr lang="en-US" dirty="0"/>
              <a:t> </a:t>
            </a:r>
            <a:r>
              <a:rPr lang="en-US" dirty="0" err="1"/>
              <a:t>galed</a:t>
            </a:r>
            <a:r>
              <a:rPr lang="en-US" dirty="0"/>
              <a:t>…”</a:t>
            </a:r>
          </a:p>
        </p:txBody>
      </p:sp>
    </p:spTree>
    <p:extLst>
      <p:ext uri="{BB962C8B-B14F-4D97-AF65-F5344CB8AC3E}">
        <p14:creationId xmlns:p14="http://schemas.microsoft.com/office/powerpoint/2010/main" val="33966480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556792"/>
            <a:ext cx="8568952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 err="1">
                <a:solidFill>
                  <a:srgbClr val="FF0000"/>
                </a:solidFill>
              </a:rPr>
              <a:t>Oes</a:t>
            </a:r>
            <a:r>
              <a:rPr lang="en-GB" sz="4400" dirty="0">
                <a:solidFill>
                  <a:srgbClr val="FF0000"/>
                </a:solidFill>
              </a:rPr>
              <a:t> </a:t>
            </a:r>
            <a:r>
              <a:rPr lang="en-GB" sz="4400" dirty="0" err="1">
                <a:solidFill>
                  <a:srgbClr val="FF0000"/>
                </a:solidFill>
              </a:rPr>
              <a:t>peryglon</a:t>
            </a:r>
            <a:r>
              <a:rPr lang="en-GB" sz="4400" dirty="0">
                <a:solidFill>
                  <a:srgbClr val="FF0000"/>
                </a:solidFill>
              </a:rPr>
              <a:t>?....</a:t>
            </a:r>
          </a:p>
        </p:txBody>
      </p:sp>
    </p:spTree>
    <p:extLst>
      <p:ext uri="{BB962C8B-B14F-4D97-AF65-F5344CB8AC3E}">
        <p14:creationId xmlns:p14="http://schemas.microsoft.com/office/powerpoint/2010/main" val="251162824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6524" y="980728"/>
            <a:ext cx="8568952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 err="1"/>
              <a:t>Oes</a:t>
            </a:r>
            <a:r>
              <a:rPr lang="en-GB" sz="4400" dirty="0"/>
              <a:t> </a:t>
            </a:r>
            <a:r>
              <a:rPr lang="en-GB" sz="4400" dirty="0" err="1"/>
              <a:t>peryglon</a:t>
            </a:r>
            <a:r>
              <a:rPr lang="en-GB" sz="4400" dirty="0"/>
              <a:t>?....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03076" y="2348880"/>
            <a:ext cx="8496943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Weithiau</a:t>
            </a:r>
            <a:r>
              <a:rPr lang="en-US" dirty="0"/>
              <a:t> gall </a:t>
            </a:r>
            <a:r>
              <a:rPr lang="en-US" dirty="0" err="1"/>
              <a:t>graddau</a:t>
            </a:r>
            <a:r>
              <a:rPr lang="en-US" dirty="0"/>
              <a:t> a </a:t>
            </a:r>
            <a:r>
              <a:rPr lang="en-US" dirty="0" err="1"/>
              <a:t>ragwelir</a:t>
            </a:r>
            <a:r>
              <a:rPr lang="en-US" dirty="0"/>
              <a:t> </a:t>
            </a:r>
            <a:r>
              <a:rPr lang="en-US" dirty="0" err="1"/>
              <a:t>leihau</a:t>
            </a:r>
            <a:r>
              <a:rPr lang="en-US" dirty="0"/>
              <a:t> </a:t>
            </a:r>
            <a:r>
              <a:rPr lang="en-US" dirty="0" err="1"/>
              <a:t>disgwyliadau</a:t>
            </a:r>
            <a:r>
              <a:rPr lang="en-US" dirty="0"/>
              <a:t>.</a:t>
            </a:r>
          </a:p>
          <a:p>
            <a:r>
              <a:rPr lang="en-US" dirty="0" err="1"/>
              <a:t>Rhagwelir</a:t>
            </a:r>
            <a:r>
              <a:rPr lang="en-US" dirty="0"/>
              <a:t> bod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myfyriwr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B ac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debygol</a:t>
            </a:r>
            <a:r>
              <a:rPr lang="en-US" dirty="0"/>
              <a:t> o </a:t>
            </a:r>
            <a:r>
              <a:rPr lang="en-US" dirty="0" err="1"/>
              <a:t>gael</a:t>
            </a:r>
            <a:r>
              <a:rPr lang="en-US" dirty="0"/>
              <a:t> </a:t>
            </a:r>
            <a:r>
              <a:rPr lang="en-US" dirty="0" err="1"/>
              <a:t>gradd</a:t>
            </a:r>
            <a:r>
              <a:rPr lang="en-US" dirty="0"/>
              <a:t> B - felly </a:t>
            </a:r>
            <a:r>
              <a:rPr lang="en-US" dirty="0" err="1"/>
              <a:t>byddwch</a:t>
            </a:r>
            <a:r>
              <a:rPr lang="en-US" dirty="0"/>
              <a:t> </a:t>
            </a:r>
            <a:r>
              <a:rPr lang="en-US" dirty="0" err="1"/>
              <a:t>chi'n</a:t>
            </a:r>
            <a:r>
              <a:rPr lang="en-US" dirty="0"/>
              <a:t> </a:t>
            </a:r>
            <a:r>
              <a:rPr lang="en-US" dirty="0" err="1"/>
              <a:t>rhoi'r</a:t>
            </a:r>
            <a:r>
              <a:rPr lang="en-US" dirty="0"/>
              <a:t> </a:t>
            </a:r>
            <a:r>
              <a:rPr lang="en-US" dirty="0" err="1"/>
              <a:t>gorau</a:t>
            </a:r>
            <a:r>
              <a:rPr lang="en-US" dirty="0"/>
              <a:t> </a:t>
            </a:r>
            <a:r>
              <a:rPr lang="en-US" dirty="0" err="1"/>
              <a:t>i’w</a:t>
            </a:r>
            <a:r>
              <a:rPr lang="en-US" dirty="0"/>
              <a:t> </a:t>
            </a:r>
            <a:r>
              <a:rPr lang="en-US" dirty="0" err="1"/>
              <a:t>gwthio</a:t>
            </a:r>
            <a:r>
              <a:rPr lang="en-US" dirty="0"/>
              <a:t> </a:t>
            </a:r>
            <a:r>
              <a:rPr lang="en-US" dirty="0" err="1"/>
              <a:t>nhw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gael</a:t>
            </a:r>
            <a:r>
              <a:rPr lang="en-US" dirty="0"/>
              <a:t> A</a:t>
            </a:r>
          </a:p>
          <a:p>
            <a:endParaRPr lang="en-US" dirty="0"/>
          </a:p>
          <a:p>
            <a:r>
              <a:rPr lang="en-US" dirty="0"/>
              <a:t>Mae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ddisgybl</a:t>
            </a:r>
            <a:r>
              <a:rPr lang="en-US" dirty="0"/>
              <a:t> </a:t>
            </a:r>
            <a:r>
              <a:rPr lang="en-US" dirty="0" err="1"/>
              <a:t>radd</a:t>
            </a:r>
            <a:r>
              <a:rPr lang="en-US" dirty="0"/>
              <a:t> </a:t>
            </a:r>
            <a:r>
              <a:rPr lang="en-US" dirty="0" err="1"/>
              <a:t>afrealistig</a:t>
            </a:r>
            <a:r>
              <a:rPr lang="en-US" dirty="0"/>
              <a:t> </a:t>
            </a:r>
            <a:r>
              <a:rPr lang="en-US" dirty="0" err="1"/>
              <a:t>sy'n</a:t>
            </a:r>
            <a:r>
              <a:rPr lang="en-US" dirty="0"/>
              <a:t> </a:t>
            </a:r>
            <a:r>
              <a:rPr lang="en-US" dirty="0" err="1"/>
              <a:t>golygu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bod bob </a:t>
            </a:r>
            <a:r>
              <a:rPr lang="en-US" dirty="0" err="1"/>
              <a:t>amser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is </a:t>
            </a:r>
            <a:r>
              <a:rPr lang="en-US" dirty="0" err="1"/>
              <a:t>na'r</a:t>
            </a:r>
            <a:r>
              <a:rPr lang="en-US" dirty="0"/>
              <a:t> </a:t>
            </a:r>
            <a:r>
              <a:rPr lang="en-US" dirty="0" err="1"/>
              <a:t>targed</a:t>
            </a:r>
            <a:r>
              <a:rPr lang="en-US" dirty="0"/>
              <a:t> ac </a:t>
            </a:r>
            <a:r>
              <a:rPr lang="en-US" dirty="0" err="1"/>
              <a:t>maent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colli</a:t>
            </a:r>
            <a:r>
              <a:rPr lang="en-US" dirty="0"/>
              <a:t> </a:t>
            </a:r>
            <a:r>
              <a:rPr lang="en-US" dirty="0" err="1"/>
              <a:t>cymhelliant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pwnc</a:t>
            </a:r>
            <a:endParaRPr lang="en-US" dirty="0"/>
          </a:p>
          <a:p>
            <a:endParaRPr lang="en-US" dirty="0"/>
          </a:p>
          <a:p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unig</a:t>
            </a:r>
            <a:r>
              <a:rPr lang="en-US" dirty="0"/>
              <a:t> </a:t>
            </a:r>
            <a:r>
              <a:rPr lang="en-US" dirty="0" err="1"/>
              <a:t>ddata</a:t>
            </a:r>
            <a:r>
              <a:rPr lang="en-US" dirty="0"/>
              <a:t> </a:t>
            </a:r>
            <a:r>
              <a:rPr lang="en-US" dirty="0" err="1"/>
              <a:t>cyrhaeddiad</a:t>
            </a:r>
            <a:r>
              <a:rPr lang="en-US" dirty="0"/>
              <a:t> </a:t>
            </a:r>
            <a:r>
              <a:rPr lang="en-US" dirty="0" err="1"/>
              <a:t>pwnc</a:t>
            </a:r>
            <a:r>
              <a:rPr lang="en-US" dirty="0"/>
              <a:t> </a:t>
            </a:r>
            <a:r>
              <a:rPr lang="en-US" dirty="0" err="1"/>
              <a:t>blaenorol</a:t>
            </a:r>
            <a:r>
              <a:rPr lang="en-US" dirty="0"/>
              <a:t> a </a:t>
            </a:r>
            <a:r>
              <a:rPr lang="en-US" dirty="0" err="1"/>
              <a:t>gymerir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ystyriaeth</a:t>
            </a:r>
            <a:r>
              <a:rPr lang="en-US" dirty="0"/>
              <a:t> </a:t>
            </a:r>
            <a:r>
              <a:rPr lang="en-US" dirty="0" err="1"/>
              <a:t>yw</a:t>
            </a:r>
            <a:r>
              <a:rPr lang="en-US" dirty="0"/>
              <a:t> </a:t>
            </a:r>
            <a:r>
              <a:rPr lang="en-US" dirty="0" err="1"/>
              <a:t>Mathemateg</a:t>
            </a:r>
            <a:r>
              <a:rPr lang="en-US" dirty="0"/>
              <a:t>, </a:t>
            </a:r>
            <a:r>
              <a:rPr lang="en-US" dirty="0" err="1"/>
              <a:t>Saesneg</a:t>
            </a:r>
            <a:r>
              <a:rPr lang="en-US" dirty="0"/>
              <a:t> a </a:t>
            </a:r>
            <a:r>
              <a:rPr lang="en-US" dirty="0" err="1"/>
              <a:t>Gwyddoniaeth</a:t>
            </a:r>
            <a:r>
              <a:rPr lang="en-US" dirty="0"/>
              <a:t>.</a:t>
            </a:r>
          </a:p>
          <a:p>
            <a:endParaRPr lang="en-US" dirty="0"/>
          </a:p>
          <a:p>
            <a:r>
              <a:rPr lang="en-US" dirty="0" err="1"/>
              <a:t>Mae'r</a:t>
            </a:r>
            <a:r>
              <a:rPr lang="en-US" dirty="0"/>
              <a:t> data </a:t>
            </a:r>
            <a:r>
              <a:rPr lang="en-US" dirty="0" err="1"/>
              <a:t>hwn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asesu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athro</a:t>
            </a:r>
            <a:r>
              <a:rPr lang="en-US" dirty="0"/>
              <a:t> ac </a:t>
            </a:r>
            <a:r>
              <a:rPr lang="en-US" dirty="0" err="1"/>
              <a:t>efallai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</a:t>
            </a:r>
            <a:r>
              <a:rPr lang="en-US" dirty="0" err="1"/>
              <a:t>fydd</a:t>
            </a:r>
            <a:r>
              <a:rPr lang="en-US" dirty="0"/>
              <a:t> bob </a:t>
            </a:r>
            <a:r>
              <a:rPr lang="en-US" dirty="0" err="1"/>
              <a:t>amser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gywir</a:t>
            </a:r>
            <a:r>
              <a:rPr lang="en-US" dirty="0"/>
              <a:t>.</a:t>
            </a:r>
          </a:p>
          <a:p>
            <a:endParaRPr lang="en-US" dirty="0"/>
          </a:p>
          <a:p>
            <a:r>
              <a:rPr lang="en-US" dirty="0" err="1"/>
              <a:t>Dywedir</a:t>
            </a:r>
            <a:r>
              <a:rPr lang="en-US" dirty="0"/>
              <a:t> bod </a:t>
            </a:r>
            <a:r>
              <a:rPr lang="en-US" dirty="0" err="1"/>
              <a:t>graddau</a:t>
            </a:r>
            <a:r>
              <a:rPr lang="en-US" dirty="0"/>
              <a:t> FFT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ystadegol</a:t>
            </a:r>
            <a:r>
              <a:rPr lang="en-US" dirty="0"/>
              <a:t> </a:t>
            </a:r>
            <a:r>
              <a:rPr lang="en-US" dirty="0" err="1"/>
              <a:t>arwyddocaol</a:t>
            </a:r>
            <a:r>
              <a:rPr lang="en-US" dirty="0"/>
              <a:t> o </a:t>
            </a:r>
            <a:r>
              <a:rPr lang="en-US" dirty="0" err="1"/>
              <a:t>fewn</a:t>
            </a:r>
            <a:r>
              <a:rPr lang="en-US" dirty="0"/>
              <a:t> 1 </a:t>
            </a:r>
            <a:r>
              <a:rPr lang="en-US" dirty="0" err="1"/>
              <a:t>gradd</a:t>
            </a:r>
            <a:r>
              <a:rPr lang="en-US" dirty="0"/>
              <a:t> </a:t>
            </a:r>
            <a:r>
              <a:rPr lang="en-US" dirty="0" err="1"/>
              <a:t>naill</a:t>
            </a:r>
            <a:r>
              <a:rPr lang="en-US" dirty="0"/>
              <a:t> </a:t>
            </a:r>
            <a:r>
              <a:rPr lang="en-US" dirty="0" err="1"/>
              <a:t>ochr</a:t>
            </a:r>
            <a:r>
              <a:rPr lang="en-US" dirty="0"/>
              <a:t> </a:t>
            </a:r>
            <a:r>
              <a:rPr lang="en-US" dirty="0" err="1"/>
              <a:t>i'r</a:t>
            </a:r>
            <a:r>
              <a:rPr lang="en-US" dirty="0"/>
              <a:t> </a:t>
            </a:r>
            <a:r>
              <a:rPr lang="en-US" dirty="0" err="1"/>
              <a:t>raddfa</a:t>
            </a:r>
            <a:r>
              <a:rPr lang="en-US" dirty="0"/>
              <a:t> a </a:t>
            </a:r>
            <a:r>
              <a:rPr lang="en-US" dirty="0" err="1"/>
              <a:t>ragwelir</a:t>
            </a:r>
            <a:r>
              <a:rPr lang="en-US" dirty="0"/>
              <a:t> -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eithaf</a:t>
            </a:r>
            <a:r>
              <a:rPr lang="en-US" dirty="0"/>
              <a:t> </a:t>
            </a:r>
            <a:r>
              <a:rPr lang="en-US" dirty="0" err="1"/>
              <a:t>amrediad</a:t>
            </a:r>
            <a:r>
              <a:rPr lang="en-US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96431004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404664"/>
            <a:ext cx="8229600" cy="5760640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4400" b="1" u="sng" dirty="0" err="1"/>
              <a:t>Targedau</a:t>
            </a:r>
            <a:r>
              <a:rPr lang="en-GB" sz="4400" b="1" u="sng" dirty="0"/>
              <a:t> </a:t>
            </a:r>
            <a:r>
              <a:rPr lang="en-GB" sz="4400" b="1" u="sng" dirty="0" err="1"/>
              <a:t>personol</a:t>
            </a:r>
            <a:endParaRPr lang="en-GB" sz="4400" b="1" u="sng" dirty="0"/>
          </a:p>
          <a:p>
            <a:pPr marL="0" indent="0">
              <a:buNone/>
            </a:pPr>
            <a:endParaRPr lang="en-GB" sz="5100" dirty="0"/>
          </a:p>
          <a:p>
            <a:r>
              <a:rPr lang="en-GB" sz="5100" dirty="0"/>
              <a:t>Mae FFT Aspire </a:t>
            </a:r>
            <a:r>
              <a:rPr lang="en-GB" sz="5100" dirty="0" err="1"/>
              <a:t>yn</a:t>
            </a:r>
            <a:r>
              <a:rPr lang="en-GB" sz="5100" dirty="0"/>
              <a:t> </a:t>
            </a:r>
            <a:r>
              <a:rPr lang="en-GB" sz="5100" dirty="0" err="1"/>
              <a:t>darparu</a:t>
            </a:r>
            <a:r>
              <a:rPr lang="en-GB" sz="5100" dirty="0"/>
              <a:t> </a:t>
            </a:r>
            <a:r>
              <a:rPr lang="en-GB" sz="5100" dirty="0" err="1"/>
              <a:t>amcangyfrifon</a:t>
            </a:r>
            <a:r>
              <a:rPr lang="en-GB" sz="5100" dirty="0"/>
              <a:t> </a:t>
            </a:r>
            <a:r>
              <a:rPr lang="en-GB" sz="5100" dirty="0" err="1"/>
              <a:t>yn</a:t>
            </a:r>
            <a:r>
              <a:rPr lang="en-GB" sz="5100" dirty="0"/>
              <a:t> </a:t>
            </a:r>
            <a:r>
              <a:rPr lang="en-GB" sz="5100" dirty="0" err="1"/>
              <a:t>seiliedig</a:t>
            </a:r>
            <a:r>
              <a:rPr lang="en-GB" sz="5100" dirty="0"/>
              <a:t> </a:t>
            </a:r>
            <a:r>
              <a:rPr lang="en-GB" sz="5100" dirty="0" err="1"/>
              <a:t>ar</a:t>
            </a:r>
            <a:r>
              <a:rPr lang="en-GB" sz="5100" dirty="0"/>
              <a:t> fan </a:t>
            </a:r>
            <a:r>
              <a:rPr lang="en-GB" sz="5100" dirty="0" err="1"/>
              <a:t>cychwyn</a:t>
            </a:r>
            <a:r>
              <a:rPr lang="en-GB" sz="5100" dirty="0"/>
              <a:t> </a:t>
            </a:r>
            <a:r>
              <a:rPr lang="en-GB" sz="5100" dirty="0" err="1"/>
              <a:t>ystadegol</a:t>
            </a:r>
            <a:r>
              <a:rPr lang="en-GB" sz="5100" dirty="0"/>
              <a:t>, </a:t>
            </a:r>
            <a:r>
              <a:rPr lang="en-GB" sz="5100" dirty="0" err="1"/>
              <a:t>nid</a:t>
            </a:r>
            <a:r>
              <a:rPr lang="en-GB" sz="5100" dirty="0"/>
              <a:t> </a:t>
            </a:r>
            <a:r>
              <a:rPr lang="en-GB" sz="5100" dirty="0" err="1"/>
              <a:t>yw'n</a:t>
            </a:r>
            <a:r>
              <a:rPr lang="en-GB" sz="5100" dirty="0"/>
              <a:t> </a:t>
            </a:r>
            <a:r>
              <a:rPr lang="en-GB" sz="5100" dirty="0" err="1"/>
              <a:t>adnabod</a:t>
            </a:r>
            <a:r>
              <a:rPr lang="en-GB" sz="5100" dirty="0"/>
              <a:t> </a:t>
            </a:r>
            <a:r>
              <a:rPr lang="en-GB" sz="5100" dirty="0" err="1"/>
              <a:t>myfyrwyr</a:t>
            </a:r>
            <a:r>
              <a:rPr lang="en-GB" sz="5100" dirty="0"/>
              <a:t> </a:t>
            </a:r>
            <a:r>
              <a:rPr lang="en-GB" sz="5100" dirty="0" err="1"/>
              <a:t>fel</a:t>
            </a:r>
            <a:r>
              <a:rPr lang="en-GB" sz="5100" dirty="0"/>
              <a:t> </a:t>
            </a:r>
            <a:r>
              <a:rPr lang="en-GB" sz="5100" dirty="0" err="1"/>
              <a:t>unigolion</a:t>
            </a:r>
            <a:r>
              <a:rPr lang="en-GB" sz="5100" dirty="0"/>
              <a:t>.</a:t>
            </a:r>
          </a:p>
          <a:p>
            <a:endParaRPr lang="en-GB" sz="5100" dirty="0"/>
          </a:p>
          <a:p>
            <a:r>
              <a:rPr lang="en-GB" sz="5100" dirty="0"/>
              <a:t>Mae </a:t>
            </a:r>
            <a:r>
              <a:rPr lang="en-GB" sz="5100" dirty="0" err="1"/>
              <a:t>athrawon</a:t>
            </a:r>
            <a:r>
              <a:rPr lang="en-GB" sz="5100" dirty="0"/>
              <a:t> </a:t>
            </a:r>
            <a:r>
              <a:rPr lang="en-GB" sz="5100" dirty="0" err="1"/>
              <a:t>pwnc</a:t>
            </a:r>
            <a:r>
              <a:rPr lang="en-GB" sz="5100" dirty="0"/>
              <a:t> </a:t>
            </a:r>
            <a:r>
              <a:rPr lang="en-GB" sz="5100" dirty="0" err="1"/>
              <a:t>yn</a:t>
            </a:r>
            <a:r>
              <a:rPr lang="en-GB" sz="5100" dirty="0"/>
              <a:t> </a:t>
            </a:r>
            <a:r>
              <a:rPr lang="en-GB" sz="5100" dirty="0" err="1"/>
              <a:t>adnabod</a:t>
            </a:r>
            <a:r>
              <a:rPr lang="en-GB" sz="5100" dirty="0"/>
              <a:t> </a:t>
            </a:r>
            <a:r>
              <a:rPr lang="en-GB" sz="5100" dirty="0" err="1"/>
              <a:t>eu</a:t>
            </a:r>
            <a:r>
              <a:rPr lang="en-GB" sz="5100" dirty="0"/>
              <a:t> </a:t>
            </a:r>
            <a:r>
              <a:rPr lang="en-GB" sz="5100" dirty="0" err="1"/>
              <a:t>disgyblion</a:t>
            </a:r>
            <a:r>
              <a:rPr lang="en-GB" sz="5100" dirty="0"/>
              <a:t>.</a:t>
            </a:r>
          </a:p>
          <a:p>
            <a:endParaRPr lang="en-GB" sz="5100" dirty="0"/>
          </a:p>
          <a:p>
            <a:r>
              <a:rPr lang="en-GB" sz="5100" dirty="0"/>
              <a:t>O </a:t>
            </a:r>
            <a:r>
              <a:rPr lang="en-GB" sz="5100" dirty="0" err="1"/>
              <a:t>ganlyniad</a:t>
            </a:r>
            <a:r>
              <a:rPr lang="en-GB" sz="5100" dirty="0"/>
              <a:t>, </a:t>
            </a:r>
            <a:r>
              <a:rPr lang="en-GB" sz="5100" dirty="0" err="1"/>
              <a:t>bydd</a:t>
            </a:r>
            <a:r>
              <a:rPr lang="en-GB" sz="5100" dirty="0"/>
              <a:t> </a:t>
            </a:r>
            <a:r>
              <a:rPr lang="en-GB" sz="5100" dirty="0" err="1"/>
              <a:t>gan</a:t>
            </a:r>
            <a:r>
              <a:rPr lang="en-GB" sz="5100" dirty="0"/>
              <a:t> </a:t>
            </a:r>
            <a:r>
              <a:rPr lang="en-GB" sz="5100" dirty="0" err="1"/>
              <a:t>ysgolion</a:t>
            </a:r>
            <a:r>
              <a:rPr lang="en-GB" sz="5100" dirty="0"/>
              <a:t> TARGEDAU PERSONOL </a:t>
            </a:r>
            <a:r>
              <a:rPr lang="en-GB" sz="5100" dirty="0" err="1"/>
              <a:t>yn</a:t>
            </a:r>
            <a:r>
              <a:rPr lang="en-GB" sz="5100" dirty="0"/>
              <a:t> </a:t>
            </a:r>
            <a:r>
              <a:rPr lang="en-GB" sz="5100" dirty="0" err="1"/>
              <a:t>aml</a:t>
            </a:r>
            <a:r>
              <a:rPr lang="en-GB" sz="5100" dirty="0"/>
              <a:t> </a:t>
            </a:r>
            <a:r>
              <a:rPr lang="en-GB" sz="5100" dirty="0" err="1"/>
              <a:t>i'w</a:t>
            </a:r>
            <a:r>
              <a:rPr lang="en-GB" sz="5100" dirty="0"/>
              <a:t> </a:t>
            </a:r>
            <a:r>
              <a:rPr lang="en-GB" sz="5100" dirty="0" err="1"/>
              <a:t>gosod</a:t>
            </a:r>
            <a:r>
              <a:rPr lang="en-GB" sz="5100" dirty="0"/>
              <a:t> </a:t>
            </a:r>
            <a:r>
              <a:rPr lang="en-GB" sz="5100" dirty="0" err="1"/>
              <a:t>ym</a:t>
            </a:r>
            <a:r>
              <a:rPr lang="en-GB" sz="5100" dirty="0"/>
              <a:t> </a:t>
            </a:r>
            <a:r>
              <a:rPr lang="en-GB" sz="5100" dirty="0" err="1"/>
              <a:t>mhob</a:t>
            </a:r>
            <a:r>
              <a:rPr lang="en-GB" sz="5100" dirty="0"/>
              <a:t> </a:t>
            </a:r>
            <a:r>
              <a:rPr lang="en-GB" sz="5100" dirty="0" err="1"/>
              <a:t>maes</a:t>
            </a:r>
            <a:r>
              <a:rPr lang="en-GB" sz="5100" dirty="0"/>
              <a:t> </a:t>
            </a:r>
            <a:r>
              <a:rPr lang="en-GB" sz="5100" dirty="0" err="1"/>
              <a:t>pwnc</a:t>
            </a:r>
            <a:r>
              <a:rPr lang="en-GB" sz="5100" dirty="0"/>
              <a:t> TGAU.</a:t>
            </a:r>
          </a:p>
          <a:p>
            <a:r>
              <a:rPr lang="en-GB" sz="5100" dirty="0"/>
              <a:t>(</a:t>
            </a:r>
            <a:r>
              <a:rPr lang="en-GB" sz="5100" dirty="0" err="1"/>
              <a:t>Mewn</a:t>
            </a:r>
            <a:r>
              <a:rPr lang="en-GB" sz="5100" dirty="0"/>
              <a:t> </a:t>
            </a:r>
            <a:r>
              <a:rPr lang="en-GB" sz="5100" dirty="0" err="1"/>
              <a:t>llawer</a:t>
            </a:r>
            <a:r>
              <a:rPr lang="en-GB" sz="5100" dirty="0"/>
              <a:t> o </a:t>
            </a:r>
            <a:r>
              <a:rPr lang="en-GB" sz="5100" dirty="0" err="1"/>
              <a:t>ysgolion</a:t>
            </a:r>
            <a:r>
              <a:rPr lang="en-GB" sz="5100" dirty="0"/>
              <a:t> </a:t>
            </a:r>
            <a:r>
              <a:rPr lang="en-GB" sz="5100" dirty="0" err="1"/>
              <a:t>ni</a:t>
            </a:r>
            <a:r>
              <a:rPr lang="en-GB" sz="5100" dirty="0"/>
              <a:t> all </a:t>
            </a:r>
            <a:r>
              <a:rPr lang="en-GB" sz="5100" dirty="0" err="1"/>
              <a:t>hyn</a:t>
            </a:r>
            <a:r>
              <a:rPr lang="en-GB" sz="5100" dirty="0"/>
              <a:t> </a:t>
            </a:r>
            <a:r>
              <a:rPr lang="en-GB" sz="5100" dirty="0" err="1"/>
              <a:t>fod</a:t>
            </a:r>
            <a:r>
              <a:rPr lang="en-GB" sz="5100" dirty="0"/>
              <a:t> </a:t>
            </a:r>
            <a:r>
              <a:rPr lang="en-GB" sz="5100" dirty="0" err="1"/>
              <a:t>yn</a:t>
            </a:r>
            <a:r>
              <a:rPr lang="en-GB" sz="5100" dirty="0"/>
              <a:t> is </a:t>
            </a:r>
            <a:r>
              <a:rPr lang="en-GB" sz="5100" dirty="0" err="1"/>
              <a:t>na</a:t>
            </a:r>
            <a:r>
              <a:rPr lang="en-GB" sz="5100" dirty="0"/>
              <a:t> </a:t>
            </a:r>
            <a:r>
              <a:rPr lang="en-GB" sz="5100" dirty="0" err="1"/>
              <a:t>gradd</a:t>
            </a:r>
            <a:r>
              <a:rPr lang="en-GB" sz="5100" dirty="0"/>
              <a:t> </a:t>
            </a:r>
            <a:r>
              <a:rPr lang="en-GB" sz="5100" dirty="0" err="1"/>
              <a:t>targed</a:t>
            </a:r>
            <a:r>
              <a:rPr lang="en-GB" sz="5100" dirty="0"/>
              <a:t> FFT y </a:t>
            </a:r>
            <a:r>
              <a:rPr lang="en-GB" sz="5100" dirty="0" err="1"/>
              <a:t>disgybl</a:t>
            </a:r>
            <a:r>
              <a:rPr lang="en-GB" sz="5100" dirty="0"/>
              <a:t>.)</a:t>
            </a:r>
          </a:p>
        </p:txBody>
      </p:sp>
    </p:spTree>
    <p:extLst>
      <p:ext uri="{BB962C8B-B14F-4D97-AF65-F5344CB8AC3E}">
        <p14:creationId xmlns:p14="http://schemas.microsoft.com/office/powerpoint/2010/main" val="164810925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404664"/>
            <a:ext cx="8229600" cy="57606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Data </a:t>
            </a:r>
            <a:r>
              <a:rPr lang="en-GB" dirty="0" err="1"/>
              <a:t>ystafell</a:t>
            </a:r>
            <a:r>
              <a:rPr lang="en-GB" dirty="0"/>
              <a:t> </a:t>
            </a:r>
            <a:r>
              <a:rPr lang="en-GB" dirty="0" err="1"/>
              <a:t>ddosbarth</a:t>
            </a:r>
            <a:r>
              <a:rPr lang="en-GB" dirty="0"/>
              <a:t>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extBox 1"/>
          <p:cNvSpPr txBox="1"/>
          <p:nvPr/>
        </p:nvSpPr>
        <p:spPr>
          <a:xfrm>
            <a:off x="1907704" y="2492896"/>
            <a:ext cx="51223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Pa </a:t>
            </a:r>
            <a:r>
              <a:rPr lang="en-US" dirty="0" err="1">
                <a:solidFill>
                  <a:srgbClr val="FF0000"/>
                </a:solidFill>
              </a:rPr>
              <a:t>ddata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ydynn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ni’n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casglu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yn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yr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ystafell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ddosbarth</a:t>
            </a:r>
            <a:r>
              <a:rPr lang="en-US" dirty="0">
                <a:solidFill>
                  <a:srgbClr val="FF0000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17038135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16632"/>
            <a:ext cx="8229600" cy="57606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Data </a:t>
            </a:r>
            <a:r>
              <a:rPr lang="en-GB" dirty="0" err="1"/>
              <a:t>ystafell</a:t>
            </a:r>
            <a:r>
              <a:rPr lang="en-GB" dirty="0"/>
              <a:t> </a:t>
            </a:r>
            <a:r>
              <a:rPr lang="en-GB" dirty="0" err="1"/>
              <a:t>ddosbarth</a:t>
            </a:r>
            <a:r>
              <a:rPr lang="en-GB" dirty="0"/>
              <a:t>?</a:t>
            </a:r>
          </a:p>
          <a:p>
            <a:endParaRPr lang="en-GB" dirty="0"/>
          </a:p>
          <a:p>
            <a:r>
              <a:rPr lang="en-GB" dirty="0" err="1"/>
              <a:t>Canlyniadau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cartref</a:t>
            </a:r>
            <a:endParaRPr lang="en-GB" dirty="0"/>
          </a:p>
          <a:p>
            <a:r>
              <a:rPr lang="en-GB" dirty="0" err="1"/>
              <a:t>Canlyniadau</a:t>
            </a:r>
            <a:r>
              <a:rPr lang="en-GB" dirty="0"/>
              <a:t> </a:t>
            </a:r>
            <a:r>
              <a:rPr lang="en-GB" dirty="0" err="1"/>
              <a:t>profion</a:t>
            </a:r>
            <a:r>
              <a:rPr lang="en-GB" dirty="0"/>
              <a:t> </a:t>
            </a:r>
            <a:r>
              <a:rPr lang="en-GB" dirty="0" err="1"/>
              <a:t>diwedd</a:t>
            </a:r>
            <a:r>
              <a:rPr lang="en-GB" dirty="0"/>
              <a:t> </a:t>
            </a:r>
            <a:r>
              <a:rPr lang="en-GB" dirty="0" err="1"/>
              <a:t>uned</a:t>
            </a:r>
            <a:endParaRPr lang="en-GB" dirty="0"/>
          </a:p>
          <a:p>
            <a:r>
              <a:rPr lang="en-GB" dirty="0" err="1"/>
              <a:t>Canlyniadau</a:t>
            </a:r>
            <a:r>
              <a:rPr lang="en-GB" dirty="0"/>
              <a:t> </a:t>
            </a:r>
            <a:r>
              <a:rPr lang="en-GB" dirty="0" err="1"/>
              <a:t>diwedd</a:t>
            </a:r>
            <a:r>
              <a:rPr lang="en-GB" dirty="0"/>
              <a:t> </a:t>
            </a:r>
            <a:r>
              <a:rPr lang="en-GB" dirty="0" err="1"/>
              <a:t>blwyddyn</a:t>
            </a:r>
            <a:r>
              <a:rPr lang="en-GB" dirty="0"/>
              <a:t>/</a:t>
            </a:r>
            <a:r>
              <a:rPr lang="en-GB" dirty="0" err="1"/>
              <a:t>tymor</a:t>
            </a:r>
            <a:endParaRPr lang="en-GB" dirty="0"/>
          </a:p>
          <a:p>
            <a:r>
              <a:rPr lang="en-GB" dirty="0" err="1"/>
              <a:t>Presenoldeb</a:t>
            </a:r>
            <a:endParaRPr lang="en-GB" dirty="0"/>
          </a:p>
          <a:p>
            <a:r>
              <a:rPr lang="en-GB" dirty="0" err="1"/>
              <a:t>Anghofio</a:t>
            </a:r>
            <a:r>
              <a:rPr lang="en-GB" dirty="0"/>
              <a:t> </a:t>
            </a:r>
            <a:r>
              <a:rPr lang="en-GB" dirty="0" err="1"/>
              <a:t>llyfr</a:t>
            </a:r>
            <a:r>
              <a:rPr lang="en-GB" dirty="0"/>
              <a:t>/offer</a:t>
            </a:r>
          </a:p>
          <a:p>
            <a:r>
              <a:rPr lang="en-GB" dirty="0" err="1"/>
              <a:t>Asesiad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dosbarth</a:t>
            </a:r>
            <a:endParaRPr lang="en-GB" dirty="0"/>
          </a:p>
          <a:p>
            <a:r>
              <a:rPr lang="en-GB" dirty="0" err="1"/>
              <a:t>Sylwadau</a:t>
            </a:r>
            <a:r>
              <a:rPr lang="en-GB" dirty="0"/>
              <a:t> </a:t>
            </a:r>
            <a:r>
              <a:rPr lang="en-GB" dirty="0" err="1"/>
              <a:t>dyddiol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815230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16632"/>
            <a:ext cx="8229600" cy="57606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/>
              <a:t>Data </a:t>
            </a:r>
            <a:r>
              <a:rPr lang="en-GB" dirty="0" err="1"/>
              <a:t>ystafell</a:t>
            </a:r>
            <a:r>
              <a:rPr lang="en-GB" dirty="0"/>
              <a:t> </a:t>
            </a:r>
            <a:r>
              <a:rPr lang="en-GB" dirty="0" err="1"/>
              <a:t>ddosbarth</a:t>
            </a:r>
            <a:r>
              <a:rPr lang="en-GB" dirty="0"/>
              <a:t>?</a:t>
            </a:r>
          </a:p>
          <a:p>
            <a:endParaRPr lang="en-GB" dirty="0"/>
          </a:p>
          <a:p>
            <a:r>
              <a:rPr lang="en-GB" dirty="0" err="1"/>
              <a:t>Canlyniadau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cartref</a:t>
            </a:r>
            <a:endParaRPr lang="en-GB" dirty="0"/>
          </a:p>
          <a:p>
            <a:r>
              <a:rPr lang="en-GB" dirty="0" err="1"/>
              <a:t>Canlyniadau</a:t>
            </a:r>
            <a:r>
              <a:rPr lang="en-GB" dirty="0"/>
              <a:t> </a:t>
            </a:r>
            <a:r>
              <a:rPr lang="en-GB" dirty="0" err="1"/>
              <a:t>profion</a:t>
            </a:r>
            <a:r>
              <a:rPr lang="en-GB" dirty="0"/>
              <a:t> </a:t>
            </a:r>
            <a:r>
              <a:rPr lang="en-GB" dirty="0" err="1"/>
              <a:t>diwedd</a:t>
            </a:r>
            <a:r>
              <a:rPr lang="en-GB" dirty="0"/>
              <a:t> </a:t>
            </a:r>
            <a:r>
              <a:rPr lang="en-GB" dirty="0" err="1"/>
              <a:t>uned</a:t>
            </a:r>
            <a:endParaRPr lang="en-GB" dirty="0"/>
          </a:p>
          <a:p>
            <a:r>
              <a:rPr lang="en-GB" dirty="0" err="1"/>
              <a:t>Canlyniadau</a:t>
            </a:r>
            <a:r>
              <a:rPr lang="en-GB" dirty="0"/>
              <a:t> </a:t>
            </a:r>
            <a:r>
              <a:rPr lang="en-GB" dirty="0" err="1"/>
              <a:t>diwedd</a:t>
            </a:r>
            <a:r>
              <a:rPr lang="en-GB" dirty="0"/>
              <a:t> </a:t>
            </a:r>
            <a:r>
              <a:rPr lang="en-GB" dirty="0" err="1"/>
              <a:t>blwyddyn</a:t>
            </a:r>
            <a:r>
              <a:rPr lang="en-GB" dirty="0"/>
              <a:t>/</a:t>
            </a:r>
            <a:r>
              <a:rPr lang="en-GB" dirty="0" err="1"/>
              <a:t>tymor</a:t>
            </a:r>
            <a:endParaRPr lang="en-GB" dirty="0"/>
          </a:p>
          <a:p>
            <a:r>
              <a:rPr lang="en-GB" dirty="0" err="1"/>
              <a:t>Presenoldeb</a:t>
            </a:r>
            <a:endParaRPr lang="en-GB" dirty="0"/>
          </a:p>
          <a:p>
            <a:r>
              <a:rPr lang="en-GB" dirty="0" err="1"/>
              <a:t>Anghofio</a:t>
            </a:r>
            <a:r>
              <a:rPr lang="en-GB" dirty="0"/>
              <a:t> </a:t>
            </a:r>
            <a:r>
              <a:rPr lang="en-GB" dirty="0" err="1"/>
              <a:t>llyfr</a:t>
            </a:r>
            <a:r>
              <a:rPr lang="en-GB" dirty="0"/>
              <a:t>/offer</a:t>
            </a:r>
          </a:p>
          <a:p>
            <a:r>
              <a:rPr lang="en-GB" dirty="0" err="1"/>
              <a:t>Asesiad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dosbarth</a:t>
            </a:r>
            <a:endParaRPr lang="en-GB" dirty="0"/>
          </a:p>
          <a:p>
            <a:r>
              <a:rPr lang="en-GB" dirty="0" err="1"/>
              <a:t>Sylwadau</a:t>
            </a:r>
            <a:r>
              <a:rPr lang="en-GB" dirty="0"/>
              <a:t> </a:t>
            </a:r>
            <a:r>
              <a:rPr lang="en-GB" dirty="0" err="1"/>
              <a:t>dyddiol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DAC40F-5F2A-48A8-8F3B-B3D3AE824AA4}"/>
              </a:ext>
            </a:extLst>
          </p:cNvPr>
          <p:cNvSpPr txBox="1"/>
          <p:nvPr/>
        </p:nvSpPr>
        <p:spPr>
          <a:xfrm>
            <a:off x="755576" y="5877272"/>
            <a:ext cx="81394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/>
              <a:t>Does dim </a:t>
            </a:r>
            <a:r>
              <a:rPr lang="en-GB" sz="2400" b="1" dirty="0" err="1"/>
              <a:t>rhaid</a:t>
            </a:r>
            <a:r>
              <a:rPr lang="en-GB" sz="2400" b="1" dirty="0"/>
              <a:t> </a:t>
            </a:r>
            <a:r>
              <a:rPr lang="en-GB" sz="2400" b="1" dirty="0" err="1"/>
              <a:t>i</a:t>
            </a:r>
            <a:r>
              <a:rPr lang="en-GB" sz="2400" b="1" dirty="0"/>
              <a:t> bob data </a:t>
            </a:r>
            <a:r>
              <a:rPr lang="en-GB" sz="2400" b="1" dirty="0" err="1"/>
              <a:t>gael</a:t>
            </a:r>
            <a:r>
              <a:rPr lang="en-GB" sz="2400" b="1" dirty="0"/>
              <a:t> </a:t>
            </a:r>
            <a:r>
              <a:rPr lang="en-GB" sz="2400" b="1" dirty="0" err="1"/>
              <a:t>ei</a:t>
            </a:r>
            <a:r>
              <a:rPr lang="en-GB" sz="2400" b="1" dirty="0"/>
              <a:t> </a:t>
            </a:r>
            <a:r>
              <a:rPr lang="en-GB" sz="2400" b="1" dirty="0" err="1"/>
              <a:t>gofnodi</a:t>
            </a:r>
            <a:r>
              <a:rPr lang="en-GB" sz="2400" b="1" dirty="0"/>
              <a:t> </a:t>
            </a:r>
            <a:r>
              <a:rPr lang="en-GB" sz="2400" b="1" dirty="0" err="1"/>
              <a:t>mewn</a:t>
            </a:r>
            <a:r>
              <a:rPr lang="en-GB" sz="2400" b="1" dirty="0"/>
              <a:t> </a:t>
            </a:r>
            <a:r>
              <a:rPr lang="en-GB" sz="2400" b="1" dirty="0" err="1"/>
              <a:t>llyfr</a:t>
            </a:r>
            <a:r>
              <a:rPr lang="en-GB" sz="2400" b="1" dirty="0"/>
              <a:t> </a:t>
            </a:r>
            <a:r>
              <a:rPr lang="en-GB" sz="2400" b="1" dirty="0" err="1"/>
              <a:t>marcio</a:t>
            </a:r>
            <a:r>
              <a:rPr lang="en-GB" sz="2400" b="1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309528975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1194" y="0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 err="1"/>
              <a:t>Enghraifft</a:t>
            </a:r>
            <a:r>
              <a:rPr lang="en-GB" dirty="0"/>
              <a:t> o </a:t>
            </a:r>
            <a:r>
              <a:rPr lang="en-GB" dirty="0" err="1"/>
              <a:t>ddata</a:t>
            </a:r>
            <a:r>
              <a:rPr lang="en-GB" dirty="0"/>
              <a:t> </a:t>
            </a:r>
            <a:r>
              <a:rPr lang="en-GB" dirty="0" err="1"/>
              <a:t>dosbarth</a:t>
            </a:r>
            <a:endParaRPr lang="en-GB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3191939"/>
              </p:ext>
            </p:extLst>
          </p:nvPr>
        </p:nvGraphicFramePr>
        <p:xfrm>
          <a:off x="35493" y="980728"/>
          <a:ext cx="9001002" cy="496439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480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200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9208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77943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43547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0236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02368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02368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02368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02368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771783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743547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  <a:gridCol w="790607">
                  <a:extLst>
                    <a:ext uri="{9D8B030D-6E8A-4147-A177-3AD203B41FA5}">
                      <a16:colId xmlns:a16="http://schemas.microsoft.com/office/drawing/2014/main" val="20012"/>
                    </a:ext>
                  </a:extLst>
                </a:gridCol>
              </a:tblGrid>
              <a:tr h="455586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 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Prior Attainment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Maths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 gridSpan="5"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Homework Marks (out of 20)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End of Term Test Marks (out of 100)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5586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Name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 dirty="0">
                          <a:effectLst/>
                        </a:rPr>
                        <a:t>KS2 Maths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KS2 English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AWRT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KS3 Target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1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2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3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4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1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2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3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6936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A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10.9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78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6936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B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5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11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18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18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82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6936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C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10.8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70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6936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D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12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18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17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18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 dirty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85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6936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E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5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4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9.5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6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18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12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19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11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60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6936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F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6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12.4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8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19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20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20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19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20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92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6936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G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11.2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16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71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6936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H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5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11.1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17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76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6936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J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10.8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16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16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75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6936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K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11.2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18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18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 dirty="0">
                          <a:effectLst/>
                        </a:rPr>
                        <a:t>84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6936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L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10.8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18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18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 dirty="0">
                          <a:effectLst/>
                        </a:rPr>
                        <a:t>82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 dirty="0">
                          <a:effectLst/>
                        </a:rPr>
                        <a:t> 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 dirty="0">
                          <a:effectLst/>
                        </a:rPr>
                        <a:t> 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6936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M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11.1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80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 dirty="0">
                          <a:effectLst/>
                        </a:rPr>
                        <a:t> 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 dirty="0">
                          <a:effectLst/>
                        </a:rPr>
                        <a:t> 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6936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N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5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11.2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7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78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 dirty="0">
                          <a:effectLst/>
                        </a:rPr>
                        <a:t> 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69360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O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11.1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7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13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12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14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68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 dirty="0">
                          <a:effectLst/>
                        </a:rPr>
                        <a:t> 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82185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P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4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6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 dirty="0">
                          <a:effectLst/>
                        </a:rPr>
                        <a:t>11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6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16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15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u="none" strike="noStrike">
                          <a:effectLst/>
                        </a:rPr>
                        <a:t>17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b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 dirty="0">
                          <a:effectLst/>
                        </a:rPr>
                        <a:t>74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>
                          <a:effectLst/>
                        </a:rPr>
                        <a:t> </a:t>
                      </a:r>
                      <a:endParaRPr lang="en-GB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u="none" strike="noStrike" dirty="0">
                          <a:effectLst/>
                        </a:rPr>
                        <a:t> </a:t>
                      </a:r>
                      <a:endParaRPr lang="en-GB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8596" marR="8596" marT="8596" marB="0" anchor="ctr"/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</a:tbl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35493" y="6034062"/>
            <a:ext cx="97216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Pa </a:t>
            </a:r>
            <a:r>
              <a:rPr lang="en-US" dirty="0" err="1">
                <a:solidFill>
                  <a:srgbClr val="FF0000"/>
                </a:solidFill>
              </a:rPr>
              <a:t>ddisgyblion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fyddwch</a:t>
            </a:r>
            <a:r>
              <a:rPr lang="en-US" dirty="0">
                <a:solidFill>
                  <a:srgbClr val="FF0000"/>
                </a:solidFill>
              </a:rPr>
              <a:t> chi </a:t>
            </a:r>
            <a:r>
              <a:rPr lang="en-US" dirty="0" err="1">
                <a:solidFill>
                  <a:srgbClr val="FF0000"/>
                </a:solidFill>
              </a:rPr>
              <a:t>yn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adnoabod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trwy’r</a:t>
            </a:r>
            <a:r>
              <a:rPr lang="en-US" dirty="0">
                <a:solidFill>
                  <a:srgbClr val="FF0000"/>
                </a:solidFill>
              </a:rPr>
              <a:t> data </a:t>
            </a:r>
            <a:r>
              <a:rPr lang="en-US" dirty="0" err="1">
                <a:solidFill>
                  <a:srgbClr val="FF0000"/>
                </a:solidFill>
              </a:rPr>
              <a:t>fel</a:t>
            </a:r>
            <a:r>
              <a:rPr lang="en-US" dirty="0">
                <a:solidFill>
                  <a:srgbClr val="FF0000"/>
                </a:solidFill>
              </a:rPr>
              <a:t>: </a:t>
            </a:r>
          </a:p>
          <a:p>
            <a:pPr marL="400050" indent="-400050">
              <a:buAutoNum type="romanLcParenR"/>
            </a:pPr>
            <a:r>
              <a:rPr lang="en-US" dirty="0" err="1">
                <a:solidFill>
                  <a:srgbClr val="FF0000"/>
                </a:solidFill>
              </a:rPr>
              <a:t>Angen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cymorth</a:t>
            </a:r>
            <a:r>
              <a:rPr lang="en-US" dirty="0">
                <a:solidFill>
                  <a:srgbClr val="FF0000"/>
                </a:solidFill>
              </a:rPr>
              <a:t> ii) </a:t>
            </a:r>
            <a:r>
              <a:rPr lang="en-US" dirty="0" err="1">
                <a:solidFill>
                  <a:srgbClr val="FF0000"/>
                </a:solidFill>
              </a:rPr>
              <a:t>disgyblion</a:t>
            </a:r>
            <a:r>
              <a:rPr lang="en-US" dirty="0">
                <a:solidFill>
                  <a:srgbClr val="FF0000"/>
                </a:solidFill>
              </a:rPr>
              <a:t> MAT </a:t>
            </a:r>
            <a:r>
              <a:rPr lang="en-US" dirty="0" err="1">
                <a:solidFill>
                  <a:srgbClr val="FF0000"/>
                </a:solidFill>
              </a:rPr>
              <a:t>posibl</a:t>
            </a:r>
            <a:r>
              <a:rPr lang="en-US" dirty="0">
                <a:solidFill>
                  <a:srgbClr val="FF0000"/>
                </a:solidFill>
              </a:rPr>
              <a:t>  iii) data </a:t>
            </a:r>
            <a:r>
              <a:rPr lang="en-US" dirty="0" err="1">
                <a:solidFill>
                  <a:srgbClr val="FF0000"/>
                </a:solidFill>
              </a:rPr>
              <a:t>cyferbyniol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sy’n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adnabod</a:t>
            </a:r>
            <a:r>
              <a:rPr lang="en-US" dirty="0">
                <a:solidFill>
                  <a:srgbClr val="FF0000"/>
                </a:solidFill>
              </a:rPr>
              <a:t> problem </a:t>
            </a:r>
            <a:r>
              <a:rPr lang="en-US" dirty="0" err="1">
                <a:solidFill>
                  <a:srgbClr val="FF0000"/>
                </a:solidFill>
              </a:rPr>
              <a:t>mewn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b="1" dirty="0" err="1">
                <a:solidFill>
                  <a:srgbClr val="FF0000"/>
                </a:solidFill>
              </a:rPr>
              <a:t>Mathemateg</a:t>
            </a:r>
            <a:r>
              <a:rPr lang="en-US" dirty="0">
                <a:solidFill>
                  <a:srgbClr val="FF0000"/>
                </a:solidFill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24372224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2391911"/>
              </p:ext>
            </p:extLst>
          </p:nvPr>
        </p:nvGraphicFramePr>
        <p:xfrm>
          <a:off x="107504" y="548680"/>
          <a:ext cx="9036493" cy="4938484"/>
        </p:xfrm>
        <a:graphic>
          <a:graphicData uri="http://schemas.openxmlformats.org/drawingml/2006/table">
            <a:tbl>
              <a:tblPr/>
              <a:tblGrid>
                <a:gridCol w="8441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8978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1262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0474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74648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04742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604742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604742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  <a:gridCol w="604742">
                  <a:extLst>
                    <a:ext uri="{9D8B030D-6E8A-4147-A177-3AD203B41FA5}">
                      <a16:colId xmlns:a16="http://schemas.microsoft.com/office/drawing/2014/main" val="20008"/>
                    </a:ext>
                  </a:extLst>
                </a:gridCol>
                <a:gridCol w="604742">
                  <a:extLst>
                    <a:ext uri="{9D8B030D-6E8A-4147-A177-3AD203B41FA5}">
                      <a16:colId xmlns:a16="http://schemas.microsoft.com/office/drawing/2014/main" val="20009"/>
                    </a:ext>
                  </a:extLst>
                </a:gridCol>
                <a:gridCol w="774827">
                  <a:extLst>
                    <a:ext uri="{9D8B030D-6E8A-4147-A177-3AD203B41FA5}">
                      <a16:colId xmlns:a16="http://schemas.microsoft.com/office/drawing/2014/main" val="20010"/>
                    </a:ext>
                  </a:extLst>
                </a:gridCol>
                <a:gridCol w="746480">
                  <a:extLst>
                    <a:ext uri="{9D8B030D-6E8A-4147-A177-3AD203B41FA5}">
                      <a16:colId xmlns:a16="http://schemas.microsoft.com/office/drawing/2014/main" val="20011"/>
                    </a:ext>
                  </a:extLst>
                </a:gridCol>
                <a:gridCol w="793725">
                  <a:extLst>
                    <a:ext uri="{9D8B030D-6E8A-4147-A177-3AD203B41FA5}">
                      <a16:colId xmlns:a16="http://schemas.microsoft.com/office/drawing/2014/main" val="20012"/>
                    </a:ext>
                  </a:extLst>
                </a:gridCol>
              </a:tblGrid>
              <a:tr h="27033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Prior Attainment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Maths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5"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Homework Marks (out of 20)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End of Term Test Marks (out of 100)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0332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Name</a:t>
                      </a:r>
                    </a:p>
                  </a:txBody>
                  <a:tcPr marL="8596" marR="8596" marT="859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KS2 Maths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KS2 English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AWRT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KS3 Target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7033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</a:t>
                      </a:r>
                    </a:p>
                  </a:txBody>
                  <a:tcPr marL="8596" marR="8596" marT="859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10.9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17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78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7033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B</a:t>
                      </a:r>
                    </a:p>
                  </a:txBody>
                  <a:tcPr marL="8596" marR="8596" marT="859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11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17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17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17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82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7033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C</a:t>
                      </a:r>
                    </a:p>
                  </a:txBody>
                  <a:tcPr marL="8596" marR="8596" marT="859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10.8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70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7033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</a:t>
                      </a:r>
                    </a:p>
                  </a:txBody>
                  <a:tcPr marL="8596" marR="8596" marT="859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17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85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7033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E</a:t>
                      </a:r>
                    </a:p>
                  </a:txBody>
                  <a:tcPr marL="8596" marR="8596" marT="859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9.5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19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11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60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B9B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7033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</a:t>
                      </a:r>
                    </a:p>
                  </a:txBody>
                  <a:tcPr marL="8596" marR="8596" marT="859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12.4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19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19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92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7033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</a:t>
                      </a:r>
                    </a:p>
                  </a:txBody>
                  <a:tcPr marL="8596" marR="8596" marT="859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11.2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71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7033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H</a:t>
                      </a:r>
                    </a:p>
                  </a:txBody>
                  <a:tcPr marL="8596" marR="8596" marT="859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11.1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17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76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27033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J</a:t>
                      </a:r>
                    </a:p>
                  </a:txBody>
                  <a:tcPr marL="8596" marR="8596" marT="859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10.8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17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17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75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7033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K</a:t>
                      </a:r>
                    </a:p>
                  </a:txBody>
                  <a:tcPr marL="8596" marR="8596" marT="859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11.2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17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17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17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84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27033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</a:t>
                      </a:r>
                    </a:p>
                  </a:txBody>
                  <a:tcPr marL="8596" marR="8596" marT="859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10.8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17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17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82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27033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M</a:t>
                      </a:r>
                    </a:p>
                  </a:txBody>
                  <a:tcPr marL="8596" marR="8596" marT="859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11.1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80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7033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</a:t>
                      </a:r>
                    </a:p>
                  </a:txBody>
                  <a:tcPr marL="8596" marR="8596" marT="859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11.2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78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270332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</a:t>
                      </a:r>
                    </a:p>
                  </a:txBody>
                  <a:tcPr marL="8596" marR="8596" marT="859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9D08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9D08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9D08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11.1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9D08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9D08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9D08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9D08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13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9D08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9D08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9D08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68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9D08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9D08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9D08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  <a:tr h="283204"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P</a:t>
                      </a:r>
                    </a:p>
                  </a:txBody>
                  <a:tcPr marL="8596" marR="8596" marT="8596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11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15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17</a:t>
                      </a:r>
                    </a:p>
                  </a:txBody>
                  <a:tcPr marL="8596" marR="8596" marT="859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4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74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8596" marR="8596" marT="859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4071207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404664"/>
            <a:ext cx="8229600" cy="590465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err="1"/>
              <a:t>Gallwch</a:t>
            </a:r>
            <a:r>
              <a:rPr lang="en-GB" dirty="0"/>
              <a:t> chi </a:t>
            </a:r>
            <a:r>
              <a:rPr lang="en-GB" dirty="0" err="1"/>
              <a:t>ddefnyddio</a:t>
            </a:r>
            <a:r>
              <a:rPr lang="en-GB" dirty="0"/>
              <a:t> data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helpu</a:t>
            </a:r>
            <a:r>
              <a:rPr lang="en-GB" dirty="0"/>
              <a:t> </a:t>
            </a:r>
            <a:r>
              <a:rPr lang="en-GB" dirty="0" err="1"/>
              <a:t>cynllunio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Gwahaniaethu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ADY/MAT</a:t>
            </a:r>
          </a:p>
          <a:p>
            <a:pPr marL="0" indent="0">
              <a:buNone/>
            </a:pPr>
            <a:r>
              <a:rPr lang="en-GB" dirty="0"/>
              <a:t>Gwaith </a:t>
            </a:r>
            <a:r>
              <a:rPr lang="en-GB" dirty="0" err="1"/>
              <a:t>grwp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Cynllun</a:t>
            </a:r>
            <a:r>
              <a:rPr lang="en-GB" dirty="0"/>
              <a:t> </a:t>
            </a:r>
            <a:r>
              <a:rPr lang="en-GB" dirty="0" err="1"/>
              <a:t>eistedd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Monitro</a:t>
            </a:r>
            <a:r>
              <a:rPr lang="en-GB" dirty="0"/>
              <a:t> </a:t>
            </a:r>
            <a:r>
              <a:rPr lang="en-GB" dirty="0" err="1"/>
              <a:t>cynnydd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Gosod</a:t>
            </a:r>
            <a:r>
              <a:rPr lang="en-GB" dirty="0"/>
              <a:t> </a:t>
            </a:r>
            <a:r>
              <a:rPr lang="en-GB" dirty="0" err="1"/>
              <a:t>targedau</a:t>
            </a:r>
            <a:r>
              <a:rPr lang="en-GB" dirty="0"/>
              <a:t> </a:t>
            </a:r>
            <a:r>
              <a:rPr lang="en-GB" dirty="0" err="1"/>
              <a:t>realistig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Adfyfyrio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addysgu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Adfyfyrio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asesu</a:t>
            </a:r>
            <a:r>
              <a:rPr lang="en-GB" dirty="0"/>
              <a:t> a </a:t>
            </a:r>
            <a:r>
              <a:rPr lang="en-GB" dirty="0" err="1"/>
              <a:t>gosod</a:t>
            </a:r>
            <a:r>
              <a:rPr lang="en-GB" dirty="0"/>
              <a:t> </a:t>
            </a:r>
            <a:r>
              <a:rPr lang="en-GB" dirty="0" err="1"/>
              <a:t>targedau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009425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>
                <a:hlinkClick r:id="rId2"/>
              </a:rPr>
              <a:t>http://mylocalschool.wales.gov.uk/</a:t>
            </a:r>
            <a:endParaRPr lang="en-GB" dirty="0"/>
          </a:p>
          <a:p>
            <a:pPr marL="0" indent="0" algn="ctr">
              <a:buNone/>
            </a:pPr>
            <a:endParaRPr lang="en-GB" dirty="0"/>
          </a:p>
        </p:txBody>
      </p:sp>
      <p:sp>
        <p:nvSpPr>
          <p:cNvPr id="2" name="TextBox 1"/>
          <p:cNvSpPr txBox="1"/>
          <p:nvPr/>
        </p:nvSpPr>
        <p:spPr>
          <a:xfrm>
            <a:off x="323528" y="3573016"/>
            <a:ext cx="86750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>
                <a:solidFill>
                  <a:srgbClr val="FF0000"/>
                </a:solidFill>
              </a:rPr>
              <a:t>Tasg</a:t>
            </a:r>
            <a:r>
              <a:rPr lang="en-US" dirty="0">
                <a:solidFill>
                  <a:srgbClr val="FF0000"/>
                </a:solidFill>
              </a:rPr>
              <a:t>: </a:t>
            </a:r>
            <a:r>
              <a:rPr lang="en-US" dirty="0" err="1">
                <a:solidFill>
                  <a:srgbClr val="FF0000"/>
                </a:solidFill>
              </a:rPr>
              <a:t>cliciwch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ar</a:t>
            </a:r>
            <a:r>
              <a:rPr lang="en-US" dirty="0">
                <a:solidFill>
                  <a:srgbClr val="FF0000"/>
                </a:solidFill>
              </a:rPr>
              <a:t> y </a:t>
            </a:r>
            <a:r>
              <a:rPr lang="en-US" dirty="0" err="1">
                <a:solidFill>
                  <a:srgbClr val="FF0000"/>
                </a:solidFill>
              </a:rPr>
              <a:t>linc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uchod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i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edrych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ar</a:t>
            </a:r>
            <a:r>
              <a:rPr lang="en-US" dirty="0">
                <a:solidFill>
                  <a:srgbClr val="FF0000"/>
                </a:solidFill>
              </a:rPr>
              <a:t> y data </a:t>
            </a:r>
            <a:r>
              <a:rPr lang="en-US" dirty="0" err="1">
                <a:solidFill>
                  <a:srgbClr val="FF0000"/>
                </a:solidFill>
              </a:rPr>
              <a:t>sydd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ar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gael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ar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gyfer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eich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ysgol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bresennol</a:t>
            </a:r>
            <a:r>
              <a:rPr lang="en-US" dirty="0">
                <a:solidFill>
                  <a:srgbClr val="FF0000"/>
                </a:solidFill>
              </a:rPr>
              <a:t>.</a:t>
            </a:r>
          </a:p>
          <a:p>
            <a:r>
              <a:rPr lang="en-US" dirty="0" err="1">
                <a:solidFill>
                  <a:srgbClr val="FF0000"/>
                </a:solidFill>
              </a:rPr>
              <a:t>Bydd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hwn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yn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ddefnyddiol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ar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gyfer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eich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aseiniad</a:t>
            </a:r>
            <a:r>
              <a:rPr lang="en-US" dirty="0">
                <a:solidFill>
                  <a:srgbClr val="FF0000"/>
                </a:solidFill>
              </a:rPr>
              <a:t> </a:t>
            </a:r>
            <a:r>
              <a:rPr lang="en-US" dirty="0" err="1">
                <a:solidFill>
                  <a:srgbClr val="FF0000"/>
                </a:solidFill>
              </a:rPr>
              <a:t>nesaf</a:t>
            </a:r>
            <a:r>
              <a:rPr lang="en-US" dirty="0">
                <a:solidFill>
                  <a:srgbClr val="FF000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289641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430</TotalTime>
  <Words>1225</Words>
  <Application>Microsoft Office PowerPoint</Application>
  <PresentationFormat>On-screen Show (4:3)</PresentationFormat>
  <Paragraphs>565</Paragraphs>
  <Slides>29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3" baseType="lpstr">
      <vt:lpstr>Arial</vt:lpstr>
      <vt:lpstr>Calibri</vt:lpstr>
      <vt:lpstr>Mangal</vt:lpstr>
      <vt:lpstr>Office Theme</vt:lpstr>
      <vt:lpstr>PowerPoint Presentation</vt:lpstr>
      <vt:lpstr>Data</vt:lpstr>
      <vt:lpstr>PowerPoint Presentation</vt:lpstr>
      <vt:lpstr>PowerPoint Presentation</vt:lpstr>
      <vt:lpstr>PowerPoint Presentation</vt:lpstr>
      <vt:lpstr>Mae data yn gallu bod yn ddefnyddiol iawn</vt:lpstr>
      <vt:lpstr>Beth yw rhai o’r pwyntiau casglu data pwysig mewn addysg?</vt:lpstr>
      <vt:lpstr>Beth yw’r pwyntiau casglu data pwysig?</vt:lpstr>
      <vt:lpstr>PowerPoint Presentation</vt:lpstr>
      <vt:lpstr>Fisher Family Trust</vt:lpstr>
      <vt:lpstr>PowerPoint Presentation</vt:lpstr>
      <vt:lpstr>PowerPoint Presentation</vt:lpstr>
      <vt:lpstr>Bechgyn/Merched? </vt:lpstr>
      <vt:lpstr>Mis geni? </vt:lpstr>
      <vt:lpstr>Côd post disgybl</vt:lpstr>
      <vt:lpstr>Ymha fath o ardal mae’r ysgol? </vt:lpstr>
      <vt:lpstr>PowerPoint Presentation</vt:lpstr>
      <vt:lpstr>Sut gallwch chi ddefnyddio’r data yma?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Enghraifft o ddata dosbarth</vt:lpstr>
      <vt:lpstr>PowerPoint Presentation</vt:lpstr>
      <vt:lpstr>PowerPoint Presentation</vt:lpstr>
      <vt:lpstr>PowerPoint Presentation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</dc:title>
  <dc:creator>edu-lc</dc:creator>
  <cp:lastModifiedBy>Aled Williams</cp:lastModifiedBy>
  <cp:revision>37</cp:revision>
  <cp:lastPrinted>2016-01-27T14:56:51Z</cp:lastPrinted>
  <dcterms:created xsi:type="dcterms:W3CDTF">2014-01-31T15:47:46Z</dcterms:created>
  <dcterms:modified xsi:type="dcterms:W3CDTF">2018-12-18T21:02:49Z</dcterms:modified>
</cp:coreProperties>
</file>