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1"/>
  </p:notesMasterIdLst>
  <p:handoutMasterIdLst>
    <p:handoutMasterId r:id="rId22"/>
  </p:handoutMasterIdLst>
  <p:sldIdLst>
    <p:sldId id="363" r:id="rId2"/>
    <p:sldId id="331" r:id="rId3"/>
    <p:sldId id="372" r:id="rId4"/>
    <p:sldId id="412" r:id="rId5"/>
    <p:sldId id="386" r:id="rId6"/>
    <p:sldId id="392" r:id="rId7"/>
    <p:sldId id="391" r:id="rId8"/>
    <p:sldId id="411" r:id="rId9"/>
    <p:sldId id="366" r:id="rId10"/>
    <p:sldId id="368" r:id="rId11"/>
    <p:sldId id="395" r:id="rId12"/>
    <p:sldId id="384" r:id="rId13"/>
    <p:sldId id="413" r:id="rId14"/>
    <p:sldId id="396" r:id="rId15"/>
    <p:sldId id="397" r:id="rId16"/>
    <p:sldId id="277" r:id="rId17"/>
    <p:sldId id="373" r:id="rId18"/>
    <p:sldId id="477" r:id="rId19"/>
    <p:sldId id="370" r:id="rId20"/>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130" autoAdjust="0"/>
    <p:restoredTop sz="80751" autoAdjust="0"/>
  </p:normalViewPr>
  <p:slideViewPr>
    <p:cSldViewPr>
      <p:cViewPr varScale="1">
        <p:scale>
          <a:sx n="61" d="100"/>
          <a:sy n="61" d="100"/>
        </p:scale>
        <p:origin x="282" y="66"/>
      </p:cViewPr>
      <p:guideLst>
        <p:guide orient="horz" pos="2160"/>
        <p:guide pos="3840"/>
      </p:guideLst>
    </p:cSldViewPr>
  </p:slideViewPr>
  <p:outlineViewPr>
    <p:cViewPr>
      <p:scale>
        <a:sx n="33" d="100"/>
        <a:sy n="33" d="100"/>
      </p:scale>
      <p:origin x="0" y="0"/>
    </p:cViewPr>
  </p:outlineViewPr>
  <p:notesTextViewPr>
    <p:cViewPr>
      <p:scale>
        <a:sx n="3" d="2"/>
        <a:sy n="3" d="2"/>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dirty="0"/>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dirty="0"/>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dirty="0"/>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dirty="0"/>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hf hdr="0" ftr="0" dt="0"/>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a:t>
            </a:fld>
            <a:endParaRPr lang="en-GB" altLang="en-US" dirty="0"/>
          </a:p>
        </p:txBody>
      </p:sp>
    </p:spTree>
    <p:extLst>
      <p:ext uri="{BB962C8B-B14F-4D97-AF65-F5344CB8AC3E}">
        <p14:creationId xmlns:p14="http://schemas.microsoft.com/office/powerpoint/2010/main" val="34575436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What is international business?  International business consists of all commercial transactions that take place between two or more countries.  International business activities allow us to get more variety, better quality, and/or lower prices. </a:t>
            </a:r>
          </a:p>
          <a:p>
            <a:r>
              <a:rPr lang="en-GB" altLang="en-US" dirty="0"/>
              <a:t>International business activities may be performed by private companies motivated by profit, or by governments that undertake them either for profit or for political reasons.</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a:t>
            </a:fld>
            <a:endParaRPr kumimoji="0" lang="en-GB" altLang="en-US" dirty="0"/>
          </a:p>
        </p:txBody>
      </p:sp>
    </p:spTree>
    <p:extLst>
      <p:ext uri="{BB962C8B-B14F-4D97-AF65-F5344CB8AC3E}">
        <p14:creationId xmlns:p14="http://schemas.microsoft.com/office/powerpoint/2010/main" val="1143323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4</a:t>
            </a:fld>
            <a:endParaRPr kumimoji="0" lang="en-GB" altLang="en-US" dirty="0"/>
          </a:p>
        </p:txBody>
      </p:sp>
    </p:spTree>
    <p:extLst>
      <p:ext uri="{BB962C8B-B14F-4D97-AF65-F5344CB8AC3E}">
        <p14:creationId xmlns:p14="http://schemas.microsoft.com/office/powerpoint/2010/main" val="4745753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Why should you study international business?  There are many reasons.  One of the most important is because global events affect companies of all sizes and in all industries.  In fact, managers today need to consider  where in the world to obtain the inputs they need of the required quality and at the best possible price and also where they can best sell the product or service that they’ve put together from those inputs.  In many cases, managers may find that they can be more competitive by engaging in global business transactions.</a:t>
            </a:r>
          </a:p>
          <a:p>
            <a:r>
              <a:rPr lang="en-GB" altLang="en-US" dirty="0"/>
              <a:t>It’s also important to recognize that the best way of doing business abroad may not be the same as the best way at home.  When a company operates internationally, it engage in modes of business such as exporting and importing that differ from those in which it engages domestically.  In addition, physical, social, and competitive conditions differ among countries and affect the optimum ways to conduct business. So we often find that companies operating internationally have more diverse and complex operating environments than those that conduct business only at home.</a:t>
            </a:r>
          </a:p>
          <a:p>
            <a:r>
              <a:rPr lang="en-GB" altLang="en-US" dirty="0"/>
              <a:t>Even if you aren’t working at an international company it’s important to understand international business complexities because overall national conditions— things like profits, employment security and wages, consumer prices, and national security are all affected by the international operations of companies and by government regulations of those operations. </a:t>
            </a:r>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5</a:t>
            </a:fld>
            <a:endParaRPr kumimoji="0" lang="en-GB" altLang="en-US" dirty="0"/>
          </a:p>
        </p:txBody>
      </p:sp>
    </p:spTree>
    <p:extLst>
      <p:ext uri="{BB962C8B-B14F-4D97-AF65-F5344CB8AC3E}">
        <p14:creationId xmlns:p14="http://schemas.microsoft.com/office/powerpoint/2010/main" val="18685908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Pursuing international sales usually increases the potential sales and potential profits.  Obviously, there are more potential consumers I the world than in any single country.</a:t>
            </a:r>
          </a:p>
          <a:p>
            <a:endParaRPr lang="en-GB" altLang="en-US" dirty="0"/>
          </a:p>
          <a:p>
            <a:r>
              <a:rPr lang="en-GB" altLang="en-US" dirty="0"/>
              <a:t>Foreign locations may give companies lower costs, new or better products and components, and additional operating knowledge.</a:t>
            </a:r>
          </a:p>
          <a:p>
            <a:endParaRPr lang="en-GB" altLang="en-US" dirty="0"/>
          </a:p>
          <a:p>
            <a:r>
              <a:rPr lang="en-GB" altLang="en-US" dirty="0"/>
              <a:t>International operations may reduce operating risk by smoothing sales, profits, and supplies and preventing competitors from gaining advantage.  Selling in countries with different timing of business cycles can decrease swings in sales and profits.  Moreover, by obtaining supplies of products or components both domestically and internationally, companies may be able to soften the impact of price swings or shortages in any one country.  Finally, companies often go international for defensive reasons.  Perhaps they want to counter competitors’ advantage in foreign markets that might hurt them elsewhere.</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6</a:t>
            </a:fld>
            <a:endParaRPr kumimoji="0" lang="en-GB" altLang="en-US" dirty="0"/>
          </a:p>
        </p:txBody>
      </p:sp>
    </p:spTree>
    <p:extLst>
      <p:ext uri="{BB962C8B-B14F-4D97-AF65-F5344CB8AC3E}">
        <p14:creationId xmlns:p14="http://schemas.microsoft.com/office/powerpoint/2010/main" val="41975988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What is globalization?  Globalization refers to the widening set of interdependent relationships among people from different parts of a world that is divided into nations.</a:t>
            </a:r>
          </a:p>
          <a:p>
            <a:r>
              <a:rPr lang="en-GB" altLang="en-US" dirty="0"/>
              <a:t>The term also refers to the integration of world economies through the reduction of barriers to the movement of trade, capital, technology, and people. Throughout history, human contacts over ever-wider geographic areas have expanded the variety of available resources, products, services, and markets. </a:t>
            </a:r>
          </a:p>
          <a:p>
            <a:r>
              <a:rPr lang="en-GB" altLang="en-US" dirty="0"/>
              <a:t>Today, so many different components, ingredients, and specialized business activities go into products that we’re often challenged to say exactly where they were made.  For example Apple’s iPhones are shipped from China and seem to be Chinese, yet less than four percent of their value is actually performed in China! </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altLang="en-US" dirty="0"/>
          </a:p>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dirty="0"/>
              <a:t>Globalization is the widening and deepening of interdependent relationships among people from different nations. The term sometimes refers to the elimination of barriers to international movements of goods, services, capital, technology, and people that influence the integration of world economies.</a:t>
            </a:r>
          </a:p>
          <a:p>
            <a:endParaRPr lang="en-GB" altLang="en-US" dirty="0"/>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7</a:t>
            </a:fld>
            <a:endParaRPr kumimoji="0" lang="en-GB" altLang="en-US" dirty="0"/>
          </a:p>
        </p:txBody>
      </p:sp>
    </p:spTree>
    <p:extLst>
      <p:ext uri="{BB962C8B-B14F-4D97-AF65-F5344CB8AC3E}">
        <p14:creationId xmlns:p14="http://schemas.microsoft.com/office/powerpoint/2010/main" val="13855995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8</a:t>
            </a:fld>
            <a:endParaRPr kumimoji="0" lang="en-GB" altLang="en-US" dirty="0"/>
          </a:p>
        </p:txBody>
      </p:sp>
    </p:spTree>
    <p:extLst>
      <p:ext uri="{BB962C8B-B14F-4D97-AF65-F5344CB8AC3E}">
        <p14:creationId xmlns:p14="http://schemas.microsoft.com/office/powerpoint/2010/main" val="6044078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Globalization enables us to get more variety, better quality, or lower prices. The global connections between supplies and markets result from the activities of international business, which are all commercial transactions that take place among countries.</a:t>
            </a:r>
          </a:p>
          <a:p>
            <a:endParaRPr lang="en-GB" altLang="en-US" dirty="0"/>
          </a:p>
          <a:p>
            <a:r>
              <a:rPr lang="en-GB" altLang="en-US" dirty="0"/>
              <a:t>The global connections between supplies and markets result from the activities of international business (IB), which are all commercial transactions that take place among countries.  Private companies undertake such transactions for profit; governments may undertake them either for profit or for other reasons.</a:t>
            </a:r>
          </a:p>
          <a:p>
            <a:endParaRPr lang="en-GB" altLang="en-US" dirty="0"/>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9</a:t>
            </a:fld>
            <a:endParaRPr kumimoji="0" lang="en-GB" altLang="en-US" dirty="0"/>
          </a:p>
        </p:txBody>
      </p:sp>
    </p:spTree>
    <p:extLst>
      <p:ext uri="{BB962C8B-B14F-4D97-AF65-F5344CB8AC3E}">
        <p14:creationId xmlns:p14="http://schemas.microsoft.com/office/powerpoint/2010/main" val="24105443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sz="1100" dirty="0"/>
              <a:t>Most analysts cite these interrelated factors as contributing to the growth of globalization.  These factors include the </a:t>
            </a:r>
            <a:r>
              <a:rPr lang="en-US" sz="1100" b="0" i="0" u="none" strike="noStrike" kern="1200" baseline="0" dirty="0">
                <a:solidFill>
                  <a:schemeClr val="dk1"/>
                </a:solidFill>
              </a:rPr>
              <a:t>r</a:t>
            </a:r>
            <a:r>
              <a:rPr lang="en-US" sz="1100" b="0" i="0" u="none" strike="noStrike" kern="1200" baseline="0" dirty="0">
                <a:solidFill>
                  <a:schemeClr val="tx1"/>
                </a:solidFill>
              </a:rPr>
              <a:t>ise in and application of technology. Many of the proverbial “modern marvels” and efficient means of production have come about fairly recently. These include new products, such as handheld mobile communications devices, as well as new applications of old products, such as Indian guar beans in oil and natural gas mining. Thus, much of what we trade today either did not exist or was unimportant in trade a decade or two ago. Strides in communications and transportation now allow us to discover, desire, and demand goods and services from abroad.</a:t>
            </a:r>
          </a:p>
          <a:p>
            <a:r>
              <a:rPr lang="en-US" sz="1100" b="0" i="0" u="none" strike="noStrike" kern="1200" baseline="0" dirty="0">
                <a:solidFill>
                  <a:schemeClr val="tx1"/>
                </a:solidFill>
              </a:rPr>
              <a:t>To protect its own industries, every country restricts the entry and exit of not only goods and services but also the resources—workers, capital, tools, and so on—needed to produce them. Over time, however, most governments have reduced such restrictions, primarily for three reasons: their citizens want a greater variety of goods and services at lower prices, competition spurs domestic producers to become more efficient, and they hope to induce other countries to lower their barriers in turn.</a:t>
            </a:r>
          </a:p>
          <a:p>
            <a:endParaRPr lang="en-US" sz="1100" b="0" i="0" u="none" strike="noStrike" kern="1200" baseline="0" dirty="0">
              <a:solidFill>
                <a:schemeClr val="tx1"/>
              </a:solidFill>
            </a:endParaRPr>
          </a:p>
          <a:p>
            <a:r>
              <a:rPr lang="en-US" sz="1100" b="0" i="0" u="none" strike="noStrike" kern="1200" baseline="0" dirty="0">
                <a:solidFill>
                  <a:schemeClr val="tx1"/>
                </a:solidFill>
              </a:rPr>
              <a:t>Companies and governments have developed services that facilitate global commerce. For example, because of bank credit agreements—clearing arrangements that convert one currency into another and insurance that covers such risks as nonpayment and damage </a:t>
            </a:r>
            <a:r>
              <a:rPr lang="en-US" sz="1100" b="0" i="0" u="none" strike="noStrike" kern="1200" baseline="0" dirty="0" err="1">
                <a:solidFill>
                  <a:schemeClr val="tx1"/>
                </a:solidFill>
              </a:rPr>
              <a:t>en</a:t>
            </a:r>
            <a:r>
              <a:rPr lang="en-US" sz="1100" b="0" i="0" u="none" strike="noStrike" kern="1200" baseline="0" dirty="0">
                <a:solidFill>
                  <a:schemeClr val="tx1"/>
                </a:solidFill>
              </a:rPr>
              <a:t> route—most producers can be paid relatively easily for their sales abroad.</a:t>
            </a:r>
          </a:p>
          <a:p>
            <a:endParaRPr lang="en-US" sz="1100" b="0" i="0" u="none" strike="noStrike" kern="1200" baseline="0" dirty="0">
              <a:solidFill>
                <a:schemeClr val="tx1"/>
              </a:solidFill>
            </a:endParaRPr>
          </a:p>
          <a:p>
            <a:r>
              <a:rPr lang="en-US" sz="1100" b="0" i="0" u="none" strike="noStrike" kern="1200" baseline="0" dirty="0">
                <a:solidFill>
                  <a:schemeClr val="tx1"/>
                </a:solidFill>
              </a:rPr>
              <a:t>More consumers know more today about products and services available in other countries, can afford to buy them, and want the greater variety, better quality, and lower prices offered by access to them. However, this demand is spread unevenly because of uneven affluence, both among and within countries as well as from year to year.</a:t>
            </a:r>
          </a:p>
          <a:p>
            <a:endParaRPr lang="en-US" sz="1100" b="0" i="0" u="none" strike="noStrike" kern="1200" baseline="0" dirty="0">
              <a:solidFill>
                <a:schemeClr val="tx1"/>
              </a:solidFill>
            </a:endParaRPr>
          </a:p>
          <a:p>
            <a:r>
              <a:rPr lang="en-US" sz="1100" b="0" i="0" u="none" strike="noStrike" kern="1200" baseline="0" dirty="0">
                <a:solidFill>
                  <a:schemeClr val="tx1"/>
                </a:solidFill>
              </a:rPr>
              <a:t>Increased competitive pressures can persuade companies to buy or sell abroad. For example, a firm might introduce products into markets where competitors are already gaining sales, or seek supplies where competitors are getting cheaper or more attractive products.</a:t>
            </a:r>
          </a:p>
          <a:p>
            <a:endParaRPr lang="en-US" sz="1100" b="0" i="0" u="none" strike="noStrike" kern="1200" baseline="0" dirty="0">
              <a:solidFill>
                <a:schemeClr val="tx1"/>
              </a:solidFill>
            </a:endParaRPr>
          </a:p>
          <a:p>
            <a:endParaRPr lang="en-US" sz="1100" b="0" i="0" u="none" strike="noStrike" kern="1200" baseline="0" dirty="0">
              <a:solidFill>
                <a:schemeClr val="tx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100" b="0" i="0" u="none" strike="noStrike" kern="1200" baseline="0" dirty="0">
                <a:solidFill>
                  <a:schemeClr val="tx1"/>
                </a:solidFill>
              </a:rPr>
              <a:t>Today, only a few countries are heavily isolated economically or do business almost entirely within a political bloc. In fact, political changes sometimes open new frontiers.  And governments support programs, such as improving airport and seaport facilities, to foster efficiencies for delivering goods internationally.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100" b="0" i="0" u="none" strike="noStrike" kern="1200" baseline="0" dirty="0">
              <a:solidFill>
                <a:schemeClr val="tx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100" b="0" i="0" u="none" strike="noStrike" kern="1200" baseline="0" dirty="0">
                <a:solidFill>
                  <a:schemeClr val="tx1"/>
                </a:solidFill>
              </a:rPr>
              <a:t>Governments have come to realize that their own interests can be addressed through international cooperation by means of treaties, agreements, and consultation. The willingness to pursue such policies is due largely to three needs: to gain reciprocal advantages, to attack problems jointly that one country acting alone cannot solve, and to deal with areas of concern that lie outside the territory of any nation</a:t>
            </a:r>
          </a:p>
          <a:p>
            <a:pPr lvl="2"/>
            <a:endParaRPr lang="en-US" sz="1100" b="0" i="0" u="none" strike="noStrike" kern="1200" baseline="0" dirty="0">
              <a:solidFill>
                <a:schemeClr val="tx1"/>
              </a:solidFill>
            </a:endParaRP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10</a:t>
            </a:fld>
            <a:endParaRPr kumimoji="0" lang="en-GB" altLang="en-US" dirty="0"/>
          </a:p>
        </p:txBody>
      </p:sp>
    </p:spTree>
    <p:extLst>
      <p:ext uri="{BB962C8B-B14F-4D97-AF65-F5344CB8AC3E}">
        <p14:creationId xmlns:p14="http://schemas.microsoft.com/office/powerpoint/2010/main" val="51700838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sz="1100" dirty="0"/>
              <a:t>Most analysts cite these interrelated factors as contributing to the growth of globalization.  These factors include the </a:t>
            </a:r>
            <a:r>
              <a:rPr lang="en-US" sz="1100" b="0" i="0" u="none" strike="noStrike" kern="1200" baseline="0" dirty="0">
                <a:solidFill>
                  <a:schemeClr val="dk1"/>
                </a:solidFill>
              </a:rPr>
              <a:t>r</a:t>
            </a:r>
            <a:r>
              <a:rPr lang="en-US" sz="1100" b="0" i="0" u="none" strike="noStrike" kern="1200" baseline="0" dirty="0">
                <a:solidFill>
                  <a:schemeClr val="tx1"/>
                </a:solidFill>
              </a:rPr>
              <a:t>ise in and application of technology. Many of the proverbial “modern marvels” and efficient means of production have come about fairly recently. These include new products, such as handheld mobile communications devices, as well as new applications of old products, such as Indian guar beans in oil and natural gas mining. Thus, much of what we trade today either did not exist or was unimportant in trade a decade or two ago. Strides in communications and transportation now allow us to discover, desire, and demand goods and services from abroad.</a:t>
            </a:r>
          </a:p>
          <a:p>
            <a:r>
              <a:rPr lang="en-US" sz="1100" b="0" i="0" u="none" strike="noStrike" kern="1200" baseline="0" dirty="0">
                <a:solidFill>
                  <a:schemeClr val="tx1"/>
                </a:solidFill>
              </a:rPr>
              <a:t>To protect its own industries, every country restricts the entry and exit of not only goods and services but also the resources—workers, capital, tools, and so on—needed to produce them. Over time, however, most governments have reduced such restrictions, primarily for three reasons: their citizens want a greater variety of goods and services at lower prices, competition spurs domestic producers to become more efficient, and they hope to induce other countries to lower their barriers in turn.</a:t>
            </a:r>
          </a:p>
          <a:p>
            <a:endParaRPr lang="en-US" sz="1100" b="0" i="0" u="none" strike="noStrike" kern="1200" baseline="0" dirty="0">
              <a:solidFill>
                <a:schemeClr val="tx1"/>
              </a:solidFill>
            </a:endParaRPr>
          </a:p>
          <a:p>
            <a:r>
              <a:rPr lang="en-US" sz="1100" b="0" i="0" u="none" strike="noStrike" kern="1200" baseline="0" dirty="0">
                <a:solidFill>
                  <a:schemeClr val="tx1"/>
                </a:solidFill>
              </a:rPr>
              <a:t>Companies and governments have developed services that facilitate global commerce. For example, because of bank credit agreements—clearing arrangements that convert one currency into another and insurance that covers such risks as nonpayment and damage </a:t>
            </a:r>
            <a:r>
              <a:rPr lang="en-US" sz="1100" b="0" i="0" u="none" strike="noStrike" kern="1200" baseline="0" dirty="0" err="1">
                <a:solidFill>
                  <a:schemeClr val="tx1"/>
                </a:solidFill>
              </a:rPr>
              <a:t>en</a:t>
            </a:r>
            <a:r>
              <a:rPr lang="en-US" sz="1100" b="0" i="0" u="none" strike="noStrike" kern="1200" baseline="0" dirty="0">
                <a:solidFill>
                  <a:schemeClr val="tx1"/>
                </a:solidFill>
              </a:rPr>
              <a:t> route—most producers can be paid relatively easily for their sales abroad.</a:t>
            </a:r>
          </a:p>
          <a:p>
            <a:endParaRPr lang="en-US" sz="1100" b="0" i="0" u="none" strike="noStrike" kern="1200" baseline="0" dirty="0">
              <a:solidFill>
                <a:schemeClr val="tx1"/>
              </a:solidFill>
            </a:endParaRPr>
          </a:p>
          <a:p>
            <a:r>
              <a:rPr lang="en-US" sz="1100" b="0" i="0" u="none" strike="noStrike" kern="1200" baseline="0" dirty="0">
                <a:solidFill>
                  <a:schemeClr val="tx1"/>
                </a:solidFill>
              </a:rPr>
              <a:t>More consumers know more today about products and services available in other countries, can afford to buy them, and want the greater variety, better quality, and lower prices offered by access to them. However, this demand is spread unevenly because of uneven affluence, both among and within countries as well as from year to year.</a:t>
            </a:r>
          </a:p>
          <a:p>
            <a:endParaRPr lang="en-US" sz="1100" b="0" i="0" u="none" strike="noStrike" kern="1200" baseline="0" dirty="0">
              <a:solidFill>
                <a:schemeClr val="tx1"/>
              </a:solidFill>
            </a:endParaRPr>
          </a:p>
          <a:p>
            <a:r>
              <a:rPr lang="en-US" sz="1100" b="0" i="0" u="none" strike="noStrike" kern="1200" baseline="0" dirty="0">
                <a:solidFill>
                  <a:schemeClr val="tx1"/>
                </a:solidFill>
              </a:rPr>
              <a:t>Increased competitive pressures can persuade companies to buy or sell abroad. For example, a firm might introduce products into markets where competitors are already gaining sales, or seek supplies where competitors are getting cheaper or more attractive products.</a:t>
            </a:r>
          </a:p>
          <a:p>
            <a:endParaRPr lang="en-US" sz="1100" b="0" i="0" u="none" strike="noStrike" kern="1200" baseline="0" dirty="0">
              <a:solidFill>
                <a:schemeClr val="tx1"/>
              </a:solidFill>
            </a:endParaRPr>
          </a:p>
          <a:p>
            <a:endParaRPr lang="en-US" sz="1100" b="0" i="0" u="none" strike="noStrike" kern="1200" baseline="0" dirty="0">
              <a:solidFill>
                <a:schemeClr val="tx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100" b="0" i="0" u="none" strike="noStrike" kern="1200" baseline="0" dirty="0">
                <a:solidFill>
                  <a:schemeClr val="tx1"/>
                </a:solidFill>
              </a:rPr>
              <a:t>Today, only a few countries are heavily isolated economically or do business almost entirely within a political bloc. In fact, political changes sometimes open new frontiers.  And governments support programs, such as improving airport and seaport facilities, to foster efficiencies for delivering goods internationally.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100" b="0" i="0" u="none" strike="noStrike" kern="1200" baseline="0" dirty="0">
              <a:solidFill>
                <a:schemeClr val="tx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100" b="0" i="0" u="none" strike="noStrike" kern="1200" baseline="0" dirty="0">
                <a:solidFill>
                  <a:schemeClr val="tx1"/>
                </a:solidFill>
              </a:rPr>
              <a:t>Governments have come to realize that their own interests can be addressed through international cooperation by means of treaties, agreements, and consultation. The willingness to pursue such policies is due largely to three needs: to gain reciprocal advantages, to attack problems jointly that one country acting alone cannot solve, and to deal with areas of concern that lie outside the territory of any nation</a:t>
            </a:r>
          </a:p>
          <a:p>
            <a:pPr lvl="2"/>
            <a:endParaRPr lang="en-US" sz="1100" b="0" i="0" u="none" strike="noStrike" kern="1200" baseline="0" dirty="0">
              <a:solidFill>
                <a:schemeClr val="tx1"/>
              </a:solidFill>
            </a:endParaRP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11</a:t>
            </a:fld>
            <a:endParaRPr kumimoji="0" lang="en-GB" altLang="en-US" dirty="0"/>
          </a:p>
        </p:txBody>
      </p:sp>
    </p:spTree>
    <p:extLst>
      <p:ext uri="{BB962C8B-B14F-4D97-AF65-F5344CB8AC3E}">
        <p14:creationId xmlns:p14="http://schemas.microsoft.com/office/powerpoint/2010/main" val="257301037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12</a:t>
            </a:fld>
            <a:endParaRPr kumimoji="0" lang="en-GB" altLang="en-US" dirty="0"/>
          </a:p>
        </p:txBody>
      </p:sp>
    </p:spTree>
    <p:extLst>
      <p:ext uri="{BB962C8B-B14F-4D97-AF65-F5344CB8AC3E}">
        <p14:creationId xmlns:p14="http://schemas.microsoft.com/office/powerpoint/2010/main" val="300275458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This map shows each nation’s globalization score according to the KOF Index of Globalization. European nations occupy the top 14 positions, with smaller nations clearly dominating the rankings.</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The data plotted are as follows. no data available, Greenland, French Guiana, Democratic People’s Republic of Korea, Western Sahara, and Kosovo. From 30 to 40, Afghanistan, Somalia, Eritrea, General African Republic, and Guinea Bissau. From 40 to 50, Tanzania, Madagascar, Angola, Congo Democratic Republic of Congo, Zaire, South Sudan, Sudan, Chad, Ethiopia, Niger, Mali, Guinea, Malawi, Sierra Leone, Myanmar, Lao P D R, Nepal, Bhutan, Iraq, and Liberia. From 50 to 60, Papua New Guinea, Cambodia, Bangladesh, Sri Lanka, Pakistan, Islamic Republic of Iran, Uzbekistan, Tajikistan, Syrian Arab Republic, Kenya, Uganda, Mozambique, Zimbabwe, Namibia, Botswana, Cameroon, Congo Republic, Burkina Faso, Cote d'Ivoire, Togo, Benin, Mauritania, Algeria, Gabon, Nigeria, Belize, Nicaragua, Venezuela, R B, Guyana, Suriname, Bolivia, Libya, The Bahamas, and Cambodia. From 60 to 70, India, China, Indonesia, Vietnam, Mongolia, Kazakhstan, Kyrgyz Republic, Saudi Arabia, Oman, Egypt Arab Republic, Lebanon, Tunisia, Belarus, Moldova, Bosnia Herzegovina, North Macedonia, Albania, Brazil, Ecuador, Peru, Paraguay, Honduras, Guatemala, El Salvador, Cuba, Jamaica, Dominica, and Colombia. From 70 to 80, New Zealand, Thailand, Russian Federation, Japan, Republic of Korea, Taiwan, South Africa, Turkey, Romani, Poland, Ukraine, Bulgaria, Serbia, Latvia, Montenegro, Mexico, Argentina, Uruguay, Costa Rica, Panama, R F, Iceland, and Morocco. From 80 to 90, Australia, Palau, Malaysia, Singapore, Finland, Sweden, Norway, Lithuania, Germany, Czech Republic, Greece, Italy, Slovenia, Hungary, Austria, Croatia, San Marino, Slovak Republic, Denmark, France, Andorra, Cyprus, U S A, Canada, Alaska, Monaco, United Kingdom, Ireland, Spain, Portugal, and Estonia. Over 90, Lichtenstein, Switzerland, Belgium, Netherlands, and Belgium. </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13</a:t>
            </a:fld>
            <a:endParaRPr kumimoji="0" lang="en-GB" altLang="en-US" dirty="0"/>
          </a:p>
        </p:txBody>
      </p:sp>
    </p:spTree>
    <p:extLst>
      <p:ext uri="{BB962C8B-B14F-4D97-AF65-F5344CB8AC3E}">
        <p14:creationId xmlns:p14="http://schemas.microsoft.com/office/powerpoint/2010/main" val="13264383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While there are many benefits to globalization, it remains controversial.  </a:t>
            </a:r>
            <a:r>
              <a:rPr lang="en-GB" altLang="en-US" dirty="0" err="1"/>
              <a:t>Antiglobalization</a:t>
            </a:r>
            <a:r>
              <a:rPr lang="en-GB" altLang="en-US" dirty="0"/>
              <a:t> protests have become common at international conferences, and the reaction to government policies is sometimes violent.  </a:t>
            </a:r>
          </a:p>
          <a:p>
            <a:r>
              <a:rPr lang="en-GB" altLang="en-US" dirty="0"/>
              <a:t>Three issues are of particular concern.  First, the threat the globalization poses to national sovereignty.  According to critics, globalization undermines the ability of a country to act in its own best interests and can make smaller economies overly dependent on larger ones.  Moreover, critics contend that even a country’s cultural sovereignty is threatened as products, companies, work methods, social structures and language are homogenized as a result of globalization.</a:t>
            </a:r>
          </a:p>
          <a:p>
            <a:r>
              <a:rPr lang="en-GB" altLang="en-US" dirty="0"/>
              <a:t>A second concern is the effect of globalization on economic growth and the environment.  Because globalization brings growth, more </a:t>
            </a:r>
            <a:r>
              <a:rPr lang="en-GB" altLang="en-US" dirty="0" err="1"/>
              <a:t>nonrenewable</a:t>
            </a:r>
            <a:r>
              <a:rPr lang="en-GB" altLang="en-US" dirty="0"/>
              <a:t> natural resources are consumed and damage to the environment increases.  You might think of despoliation through toxic and pesticide runoffs into rivers and oceans, air pollution from factory and vehicle emissions, and deforestation that can affect weather and climate for example.  However, others argue that global cooperation actually fosters superior and uniform standards for combating environmental problems, and that companies are encouraged to seek resource-saving and environmentally friendly technologies.  </a:t>
            </a:r>
          </a:p>
          <a:p>
            <a:r>
              <a:rPr lang="en-GB" altLang="en-US" dirty="0"/>
              <a:t>Finally, critics are concerned about the effect of globalization on income equality and personal stress.  According to critics the income inequality that is present in many countries today is a result of the global superstar system that has emerged as a consequence of globalization.  Critics contend that globalization has facilitated access to a greater supply of low-skilled and low-cost </a:t>
            </a:r>
            <a:r>
              <a:rPr lang="en-GB" altLang="en-US" dirty="0" err="1"/>
              <a:t>labor</a:t>
            </a:r>
            <a:r>
              <a:rPr lang="en-GB" altLang="en-US" dirty="0"/>
              <a:t> and encouraged competition that leads to winners and losers. There is also some evidence that the growth in globalization goes hand in hand not only with increased insecurity about job and social status, but also with costly social unrest.</a:t>
            </a:r>
          </a:p>
          <a:p>
            <a:r>
              <a:rPr lang="en-GB" altLang="en-US" dirty="0"/>
              <a:t>Critics of globalization also worry that the practice of offshoring is shifting too many jobs abroad.  But keep in mind, that the practice allows companies to keep costs down, and can actually help create high value jobs at home.  IBM’s offshoring strategy for example, allows the company to not only save money and boost sales, but also to create new jobs. </a:t>
            </a:r>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14</a:t>
            </a:fld>
            <a:endParaRPr kumimoji="0" lang="en-GB" altLang="en-US" dirty="0"/>
          </a:p>
        </p:txBody>
      </p:sp>
    </p:spTree>
    <p:extLst>
      <p:ext uri="{BB962C8B-B14F-4D97-AF65-F5344CB8AC3E}">
        <p14:creationId xmlns:p14="http://schemas.microsoft.com/office/powerpoint/2010/main" val="11560178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15</a:t>
            </a:fld>
            <a:endParaRPr kumimoji="0" lang="en-GB" altLang="en-US" dirty="0"/>
          </a:p>
        </p:txBody>
      </p:sp>
    </p:spTree>
    <p:extLst>
      <p:ext uri="{BB962C8B-B14F-4D97-AF65-F5344CB8AC3E}">
        <p14:creationId xmlns:p14="http://schemas.microsoft.com/office/powerpoint/2010/main" val="415180890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a:extLst>
              <a:ext uri="{FF2B5EF4-FFF2-40B4-BE49-F238E27FC236}">
                <a16:creationId xmlns:a16="http://schemas.microsoft.com/office/drawing/2014/main" id="{C2C5E033-ADA8-404F-994B-D24D41655D9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Verdana" panose="020B0604030504040204" pitchFamily="34" charset="0"/>
                <a:ea typeface="MS PGothic" panose="020B0600070205080204" pitchFamily="34" charset="-128"/>
              </a:defRPr>
            </a:lvl1pPr>
            <a:lvl2pPr marL="742950" indent="-285750">
              <a:defRPr>
                <a:solidFill>
                  <a:schemeClr val="tx1"/>
                </a:solidFill>
                <a:latin typeface="Verdana" panose="020B0604030504040204" pitchFamily="34" charset="0"/>
                <a:ea typeface="MS PGothic" panose="020B0600070205080204" pitchFamily="34" charset="-128"/>
              </a:defRPr>
            </a:lvl2pPr>
            <a:lvl3pPr marL="1143000" indent="-228600">
              <a:defRPr>
                <a:solidFill>
                  <a:schemeClr val="tx1"/>
                </a:solidFill>
                <a:latin typeface="Verdana" panose="020B0604030504040204" pitchFamily="34" charset="0"/>
                <a:ea typeface="MS PGothic" panose="020B0600070205080204" pitchFamily="34" charset="-128"/>
              </a:defRPr>
            </a:lvl3pPr>
            <a:lvl4pPr marL="1600200" indent="-228600">
              <a:defRPr>
                <a:solidFill>
                  <a:schemeClr val="tx1"/>
                </a:solidFill>
                <a:latin typeface="Verdana" panose="020B0604030504040204" pitchFamily="34" charset="0"/>
                <a:ea typeface="MS PGothic" panose="020B0600070205080204" pitchFamily="34" charset="-128"/>
              </a:defRPr>
            </a:lvl4pPr>
            <a:lvl5pPr marL="2057400" indent="-228600">
              <a:defRPr>
                <a:solidFill>
                  <a:schemeClr val="tx1"/>
                </a:solidFill>
                <a:latin typeface="Verdan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Verdan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Verdan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Verdan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Verdana" panose="020B0604030504040204" pitchFamily="34" charset="0"/>
                <a:ea typeface="MS PGothic" panose="020B0600070205080204" pitchFamily="34" charset="-128"/>
              </a:defRPr>
            </a:lvl9pPr>
          </a:lstStyle>
          <a:p>
            <a:fld id="{B801CE8C-7BAE-442B-BC70-919769F5CF95}" type="slidenum">
              <a:rPr lang="en-US" altLang="en-US">
                <a:latin typeface="Arial" panose="020B0604020202020204" pitchFamily="34" charset="0"/>
              </a:rPr>
              <a:pPr/>
              <a:t>16</a:t>
            </a:fld>
            <a:endParaRPr lang="en-US" altLang="en-US">
              <a:latin typeface="Arial" panose="020B0604020202020204" pitchFamily="34" charset="0"/>
            </a:endParaRPr>
          </a:p>
        </p:txBody>
      </p:sp>
      <p:sp>
        <p:nvSpPr>
          <p:cNvPr id="49155" name="Rectangle 2">
            <a:extLst>
              <a:ext uri="{FF2B5EF4-FFF2-40B4-BE49-F238E27FC236}">
                <a16:creationId xmlns:a16="http://schemas.microsoft.com/office/drawing/2014/main" id="{33709F28-B25A-4A89-88BB-7F9960E7EE1D}"/>
              </a:ext>
            </a:extLst>
          </p:cNvPr>
          <p:cNvSpPr>
            <a:spLocks noGrp="1" noRot="1" noChangeAspect="1" noChangeArrowheads="1" noTextEdit="1"/>
          </p:cNvSpPr>
          <p:nvPr>
            <p:ph type="sldImg"/>
          </p:nvPr>
        </p:nvSpPr>
        <p:spPr>
          <a:ln/>
        </p:spPr>
      </p:sp>
      <p:sp>
        <p:nvSpPr>
          <p:cNvPr id="49156" name="Rectangle 3">
            <a:extLst>
              <a:ext uri="{FF2B5EF4-FFF2-40B4-BE49-F238E27FC236}">
                <a16:creationId xmlns:a16="http://schemas.microsoft.com/office/drawing/2014/main" id="{E8B406C2-7AD3-40E6-9419-39DF15AB653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a:t>Any company with foreign direct investments is known as a multinational enterprise.  Other terms used for these types of companies include multinational company, multinational corporation, or transnational corporation. </a:t>
            </a: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17</a:t>
            </a:fld>
            <a:endParaRPr kumimoji="0" lang="en-GB" altLang="en-US" dirty="0"/>
          </a:p>
        </p:txBody>
      </p:sp>
    </p:spTree>
    <p:extLst>
      <p:ext uri="{BB962C8B-B14F-4D97-AF65-F5344CB8AC3E}">
        <p14:creationId xmlns:p14="http://schemas.microsoft.com/office/powerpoint/2010/main" val="135975664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18</a:t>
            </a:fld>
            <a:endParaRPr kumimoji="0" lang="en-GB" altLang="en-US" dirty="0"/>
          </a:p>
        </p:txBody>
      </p:sp>
    </p:spTree>
    <p:extLst>
      <p:ext uri="{BB962C8B-B14F-4D97-AF65-F5344CB8AC3E}">
        <p14:creationId xmlns:p14="http://schemas.microsoft.com/office/powerpoint/2010/main" val="246553572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19</a:t>
            </a:fld>
            <a:endParaRPr kumimoji="0" lang="en-GB" altLang="en-US" dirty="0"/>
          </a:p>
        </p:txBody>
      </p:sp>
    </p:spTree>
    <p:extLst>
      <p:ext uri="{BB962C8B-B14F-4D97-AF65-F5344CB8AC3E}">
        <p14:creationId xmlns:p14="http://schemas.microsoft.com/office/powerpoint/2010/main" val="7006348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a:prstGeom prst="rect">
            <a:avLst/>
          </a:prstGeo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0FE097D0-358A-4046-A6BF-C5D84521101D}" type="datetime1">
              <a:rPr lang="en-GB" altLang="en-US" smtClean="0"/>
              <a:t>07/09/2023</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UWTSD - Copy right 2023</a:t>
            </a: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81239892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B874A9BA-A463-4958-8192-8416E59023EE}" type="datetime1">
              <a:rPr lang="en-GB" altLang="en-US" smtClean="0"/>
              <a:t>07/09/2023</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UWTSD - Copy right 2023</a:t>
            </a: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58251497"/>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a:prstGeom prst="rect">
            <a:avLst/>
          </a:prstGeo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B718039-024A-432B-914C-F5BD4E2108DD}" type="datetime1">
              <a:rPr lang="en-GB" altLang="en-US" smtClean="0"/>
              <a:t>07/09/2023</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201493742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FF3ED34-6328-407C-96FC-7C7A4DC94642}" type="datetime1">
              <a:rPr lang="en-GB" altLang="en-US" smtClean="0"/>
              <a:t>07/09/2023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694915260"/>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7A5350B7-C49A-4BEB-9052-09017E493424}" type="datetime1">
              <a:rPr lang="en-GB" altLang="en-US" smtClean="0"/>
              <a:t>07/09/2023</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64480704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209B61DE-CC25-46C0-BA1C-F622D02C1CB4}" type="datetime1">
              <a:rPr lang="en-GB" altLang="en-US" smtClean="0"/>
              <a:t>07/09/2023</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122074910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2C8582D-E8E6-4B18-A87D-01ABD214AEF9}" type="datetime1">
              <a:rPr lang="en-GB" altLang="en-US" smtClean="0"/>
              <a:t>07/09/2023</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82642219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694A3F2-4DD1-440F-9A33-724C3D55F941}" type="datetime1">
              <a:rPr lang="en-GB" altLang="en-US" smtClean="0"/>
              <a:t>07/09/2023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95448843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a:prstGeom prst="rect">
            <a:avLst/>
          </a:prstGeo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D4596A5-089D-46D1-B0AD-8C7BE2BDA240}" type="datetime1">
              <a:rPr lang="en-GB" altLang="en-US" smtClean="0"/>
              <a:t>07/09/2023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529993513"/>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a:xfrm>
            <a:off x="609600" y="1600200"/>
            <a:ext cx="10972800" cy="3916363"/>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E8A5EA-3F66-4109-A483-441645140A3E}" type="datetime1">
              <a:rPr lang="en-GB" altLang="en-US" smtClean="0"/>
              <a:t>07/09/2023</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34213006"/>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06C667E-9E69-48CC-9F4D-6052A15BEFDA}" type="datetime1">
              <a:rPr lang="en-GB" altLang="en-US" smtClean="0"/>
              <a:t>07/09/2023</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3048425336"/>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58C2A54E-7758-4B01-A180-6413818BBF77}" type="datetime1">
              <a:rPr lang="en-GB" altLang="en-US" smtClean="0"/>
              <a:t>07/09/2023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hf sldNum="0" hd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microsoft.com/office/2007/relationships/hdphoto" Target="../media/hdphoto1.wdp"/></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microsoft.com/office/2007/relationships/hdphoto" Target="../media/hdphoto2.wdp"/></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7.xml"/><Relationship Id="rId1" Type="http://schemas.openxmlformats.org/officeDocument/2006/relationships/video" Target="https://www.youtube.com/embed/p6u9m5FK0IQ?feature=oembed" TargetMode="External"/><Relationship Id="rId5" Type="http://schemas.openxmlformats.org/officeDocument/2006/relationships/hyperlink" Target="https://www.youtube.com/watch?v=p6u9m5FK0IQ" TargetMode="External"/><Relationship Id="rId4" Type="http://schemas.openxmlformats.org/officeDocument/2006/relationships/image" Target="../media/image6.jpeg"/></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10.jpg"/></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476672"/>
            <a:ext cx="7772400" cy="1512888"/>
          </a:xfrm>
        </p:spPr>
        <p:txBody>
          <a:bodyPr/>
          <a:lstStyle/>
          <a:p>
            <a:pPr eaLnBrk="1" hangingPunct="1"/>
            <a:r>
              <a:rPr lang="en-GB" b="1" dirty="0"/>
              <a:t>LCMB7014</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983432" y="3737312"/>
            <a:ext cx="10657184" cy="1728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dirty="0">
                <a:solidFill>
                  <a:srgbClr val="FFFF00"/>
                </a:solidFill>
              </a:rPr>
              <a:t>Week 1</a:t>
            </a:r>
          </a:p>
          <a:p>
            <a:pPr eaLnBrk="1" hangingPunct="1"/>
            <a:r>
              <a:rPr lang="en-GB" altLang="en-US" sz="4000" dirty="0">
                <a:solidFill>
                  <a:srgbClr val="FFFF00"/>
                </a:solidFill>
              </a:rPr>
              <a:t>International Business and Globalisation</a:t>
            </a:r>
            <a:endParaRPr lang="en-GB" altLang="en-US" dirty="0">
              <a:solidFill>
                <a:schemeClr val="tx1"/>
              </a:solidFill>
            </a:endParaRP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79376" y="2276872"/>
            <a:ext cx="10945216" cy="14401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a:t>
            </a:r>
            <a:r>
              <a:rPr lang="en-GB" sz="6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International Business</a:t>
            </a:r>
            <a:endParaRPr lang="en-GB" altLang="en-US" sz="36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2370100439"/>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Learning Objectives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4" y="1268760"/>
            <a:ext cx="10729191" cy="4464496"/>
          </a:xfrm>
          <a:prstGeom prst="rect">
            <a:avLst/>
          </a:prstGeom>
        </p:spPr>
        <p:txBody>
          <a:bodyPr/>
          <a:lstStyle/>
          <a:p>
            <a:pPr algn="just"/>
            <a:r>
              <a:rPr lang="en-GB" sz="2800" dirty="0"/>
              <a:t>To define international business (IB) and explain why and how the study of IB is important</a:t>
            </a:r>
          </a:p>
          <a:p>
            <a:pPr algn="just"/>
            <a:r>
              <a:rPr lang="en-GB" sz="2800" dirty="0"/>
              <a:t>To assess the major reasons companies seek to create value by engaging in IB</a:t>
            </a:r>
            <a:endParaRPr lang="en-US" sz="2800" dirty="0"/>
          </a:p>
          <a:p>
            <a:pPr algn="just"/>
            <a:r>
              <a:rPr lang="en-GB" sz="2800" dirty="0"/>
              <a:t>To understand the relationship between globalization and IB </a:t>
            </a:r>
          </a:p>
          <a:p>
            <a:pPr algn="just"/>
            <a:r>
              <a:rPr lang="en-GB" sz="2800" dirty="0"/>
              <a:t>To explain globalization and grasp the forces driving globalization and IB</a:t>
            </a:r>
          </a:p>
          <a:p>
            <a:r>
              <a:rPr lang="en-GB" sz="2800" dirty="0"/>
              <a:t>To discuss the major criticisms of globalization</a:t>
            </a:r>
          </a:p>
          <a:p>
            <a:r>
              <a:rPr lang="en-GB" sz="2800"/>
              <a:t>To identify </a:t>
            </a:r>
            <a:r>
              <a:rPr lang="en-GB" sz="2800" dirty="0"/>
              <a:t>the types of companies active in IB</a:t>
            </a:r>
          </a:p>
          <a:p>
            <a:endParaRPr lang="en-GB" sz="2600" dirty="0"/>
          </a:p>
          <a:p>
            <a:pPr marL="0" indent="0" eaLnBrk="1" hangingPunct="1">
              <a:buNone/>
              <a:defRPr/>
            </a:pPr>
            <a:endParaRPr lang="en-GB" altLang="en-US" sz="2400" dirty="0"/>
          </a:p>
        </p:txBody>
      </p:sp>
      <p:sp>
        <p:nvSpPr>
          <p:cNvPr id="4" name="Footer Placeholder 1">
            <a:extLst>
              <a:ext uri="{FF2B5EF4-FFF2-40B4-BE49-F238E27FC236}">
                <a16:creationId xmlns:a16="http://schemas.microsoft.com/office/drawing/2014/main" id="{0E10DDE2-39CE-6BFD-EE80-2EEE7FAFFB33}"/>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What is International Business?</a:t>
            </a:r>
          </a:p>
        </p:txBody>
      </p:sp>
      <p:pic>
        <p:nvPicPr>
          <p:cNvPr id="3" name="Picture 2" descr="A crowd of people&#10;&#10;Description automatically generated">
            <a:extLst>
              <a:ext uri="{FF2B5EF4-FFF2-40B4-BE49-F238E27FC236}">
                <a16:creationId xmlns:a16="http://schemas.microsoft.com/office/drawing/2014/main" id="{4796E94E-3123-43D0-8ECA-6599A6B8416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450007" y="3537012"/>
            <a:ext cx="3622657" cy="1944216"/>
          </a:xfrm>
          <a:prstGeom prst="rect">
            <a:avLst/>
          </a:prstGeom>
        </p:spPr>
      </p:pic>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1412776"/>
            <a:ext cx="10765195" cy="4248472"/>
          </a:xfrm>
          <a:prstGeom prst="rect">
            <a:avLst/>
          </a:prstGeom>
        </p:spPr>
        <p:txBody>
          <a:bodyPr/>
          <a:lstStyle/>
          <a:p>
            <a:pPr marL="0" indent="0" algn="just">
              <a:buClr>
                <a:schemeClr val="tx1"/>
              </a:buClr>
              <a:buNone/>
            </a:pPr>
            <a:r>
              <a:rPr lang="en-GB" sz="3000" b="1" dirty="0">
                <a:solidFill>
                  <a:srgbClr val="FF0000"/>
                </a:solidFill>
              </a:rPr>
              <a:t>International business </a:t>
            </a:r>
            <a:r>
              <a:rPr lang="en-GB" sz="3000" dirty="0"/>
              <a:t>consists of all commercial transactions - including sales, investments, and transportation - that take place between two or more countries</a:t>
            </a:r>
          </a:p>
          <a:p>
            <a:pPr lvl="1" algn="just">
              <a:buFont typeface="Wingdings" panose="05000000000000000000" pitchFamily="2" charset="2"/>
              <a:buChar char="Ø"/>
            </a:pPr>
            <a:r>
              <a:rPr lang="en-GB" dirty="0"/>
              <a:t>Increasingly foreign countries are a source of both production and sales for domestic companies</a:t>
            </a:r>
          </a:p>
          <a:p>
            <a:pPr lvl="2" algn="just">
              <a:buFont typeface="Wingdings" panose="05000000000000000000" pitchFamily="2" charset="2"/>
              <a:buChar char="ü"/>
            </a:pPr>
            <a:r>
              <a:rPr lang="en-GB" dirty="0"/>
              <a:t>The ‘Made in’ label is no more correct</a:t>
            </a:r>
          </a:p>
          <a:p>
            <a:pPr lvl="1" algn="just">
              <a:buFont typeface="Wingdings" panose="05000000000000000000" pitchFamily="2" charset="2"/>
              <a:buChar char="Ø"/>
            </a:pPr>
            <a:r>
              <a:rPr lang="en-GB" dirty="0"/>
              <a:t>The private businesses seek profit</a:t>
            </a:r>
          </a:p>
          <a:p>
            <a:pPr lvl="1" algn="just">
              <a:buFont typeface="Wingdings" panose="05000000000000000000" pitchFamily="2" charset="2"/>
              <a:buChar char="Ø"/>
            </a:pPr>
            <a:r>
              <a:rPr lang="en-GB" dirty="0"/>
              <a:t>The governments seek profit and/or politics</a:t>
            </a:r>
          </a:p>
          <a:p>
            <a:pPr marL="0" indent="0" eaLnBrk="1" hangingPunct="1">
              <a:buNone/>
              <a:defRPr/>
            </a:pPr>
            <a:endParaRPr lang="en-GB" altLang="en-US" sz="2400" dirty="0"/>
          </a:p>
        </p:txBody>
      </p:sp>
      <p:sp>
        <p:nvSpPr>
          <p:cNvPr id="2" name="Footer Placeholder 1">
            <a:extLst>
              <a:ext uri="{FF2B5EF4-FFF2-40B4-BE49-F238E27FC236}">
                <a16:creationId xmlns:a16="http://schemas.microsoft.com/office/drawing/2014/main" id="{4171E7BF-F546-1E2E-0D71-55D723EE6348}"/>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737899369"/>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par>
                          <p:cTn id="30" fill="hold">
                            <p:stCondLst>
                              <p:cond delay="1000"/>
                            </p:stCondLst>
                            <p:childTnLst>
                              <p:par>
                                <p:cTn id="31" presetID="53" presetClass="entr" presetSubtype="16" fill="hold" nodeType="afterEffect">
                                  <p:stCondLst>
                                    <p:cond delay="0"/>
                                  </p:stCondLst>
                                  <p:childTnLst>
                                    <p:set>
                                      <p:cBhvr>
                                        <p:cTn id="32" dur="1" fill="hold">
                                          <p:stCondLst>
                                            <p:cond delay="0"/>
                                          </p:stCondLst>
                                        </p:cTn>
                                        <p:tgtEl>
                                          <p:spTgt spid="3"/>
                                        </p:tgtEl>
                                        <p:attrNameLst>
                                          <p:attrName>style.visibility</p:attrName>
                                        </p:attrNameLst>
                                      </p:cBhvr>
                                      <p:to>
                                        <p:strVal val="visible"/>
                                      </p:to>
                                    </p:set>
                                    <p:anim calcmode="lin" valueType="num">
                                      <p:cBhvr>
                                        <p:cTn id="33" dur="1500" fill="hold"/>
                                        <p:tgtEl>
                                          <p:spTgt spid="3"/>
                                        </p:tgtEl>
                                        <p:attrNameLst>
                                          <p:attrName>ppt_w</p:attrName>
                                        </p:attrNameLst>
                                      </p:cBhvr>
                                      <p:tavLst>
                                        <p:tav tm="0">
                                          <p:val>
                                            <p:fltVal val="0"/>
                                          </p:val>
                                        </p:tav>
                                        <p:tav tm="100000">
                                          <p:val>
                                            <p:strVal val="#ppt_w"/>
                                          </p:val>
                                        </p:tav>
                                      </p:tavLst>
                                    </p:anim>
                                    <p:anim calcmode="lin" valueType="num">
                                      <p:cBhvr>
                                        <p:cTn id="34" dur="1500" fill="hold"/>
                                        <p:tgtEl>
                                          <p:spTgt spid="3"/>
                                        </p:tgtEl>
                                        <p:attrNameLst>
                                          <p:attrName>ppt_h</p:attrName>
                                        </p:attrNameLst>
                                      </p:cBhvr>
                                      <p:tavLst>
                                        <p:tav tm="0">
                                          <p:val>
                                            <p:fltVal val="0"/>
                                          </p:val>
                                        </p:tav>
                                        <p:tav tm="100000">
                                          <p:val>
                                            <p:strVal val="#ppt_h"/>
                                          </p:val>
                                        </p:tav>
                                      </p:tavLst>
                                    </p:anim>
                                    <p:animEffect transition="in" filter="fade">
                                      <p:cBhvr>
                                        <p:cTn id="35" dur="1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International Business (IB)</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23393" y="1412776"/>
            <a:ext cx="9289032" cy="41764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lnSpc>
                <a:spcPct val="200000"/>
              </a:lnSpc>
            </a:pPr>
            <a:r>
              <a:rPr lang="en-GB" dirty="0"/>
              <a:t>Why study IB?</a:t>
            </a:r>
          </a:p>
          <a:p>
            <a:pPr algn="just">
              <a:lnSpc>
                <a:spcPct val="200000"/>
              </a:lnSpc>
            </a:pPr>
            <a:r>
              <a:rPr lang="en-GB" dirty="0"/>
              <a:t>What to study in IB</a:t>
            </a:r>
          </a:p>
          <a:p>
            <a:pPr algn="just">
              <a:lnSpc>
                <a:spcPct val="200000"/>
              </a:lnSpc>
            </a:pPr>
            <a:r>
              <a:rPr lang="en-GB" dirty="0"/>
              <a:t>How to study IB to develop a critical set of skills</a:t>
            </a:r>
          </a:p>
          <a:p>
            <a:pPr marL="0" indent="0" algn="just">
              <a:buNone/>
            </a:pPr>
            <a:endParaRPr lang="en-GB" dirty="0"/>
          </a:p>
          <a:p>
            <a:pPr marL="0" indent="0" algn="just">
              <a:buNone/>
            </a:pPr>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pic>
        <p:nvPicPr>
          <p:cNvPr id="4" name="Picture 3" descr="A group of people standing around a globe&#10;&#10;Description automatically generated">
            <a:extLst>
              <a:ext uri="{FF2B5EF4-FFF2-40B4-BE49-F238E27FC236}">
                <a16:creationId xmlns:a16="http://schemas.microsoft.com/office/drawing/2014/main" id="{50A2A448-709F-E2D2-BF3B-4615DD2AA7A6}"/>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imgEffect>
                  </a14:imgLayer>
                </a14:imgProps>
              </a:ext>
              <a:ext uri="{28A0092B-C50C-407E-A947-70E740481C1C}">
                <a14:useLocalDpi xmlns:a14="http://schemas.microsoft.com/office/drawing/2010/main" val="0"/>
              </a:ext>
            </a:extLst>
          </a:blip>
          <a:stretch>
            <a:fillRect/>
          </a:stretch>
        </p:blipFill>
        <p:spPr>
          <a:xfrm>
            <a:off x="6600056" y="12507"/>
            <a:ext cx="5256584" cy="5256584"/>
          </a:xfrm>
          <a:prstGeom prst="rect">
            <a:avLst/>
          </a:prstGeom>
        </p:spPr>
      </p:pic>
      <p:sp>
        <p:nvSpPr>
          <p:cNvPr id="2" name="Footer Placeholder 1">
            <a:extLst>
              <a:ext uri="{FF2B5EF4-FFF2-40B4-BE49-F238E27FC236}">
                <a16:creationId xmlns:a16="http://schemas.microsoft.com/office/drawing/2014/main" id="{8E5A04D0-FA5B-BAB7-7D9A-70C574FA2708}"/>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508473671"/>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p:cTn id="13" dur="500" fill="hold"/>
                                        <p:tgtEl>
                                          <p:spTgt spid="4"/>
                                        </p:tgtEl>
                                        <p:attrNameLst>
                                          <p:attrName>ppt_w</p:attrName>
                                        </p:attrNameLst>
                                      </p:cBhvr>
                                      <p:tavLst>
                                        <p:tav tm="0">
                                          <p:val>
                                            <p:fltVal val="0"/>
                                          </p:val>
                                        </p:tav>
                                        <p:tav tm="100000">
                                          <p:val>
                                            <p:strVal val="#ppt_w"/>
                                          </p:val>
                                        </p:tav>
                                      </p:tavLst>
                                    </p:anim>
                                    <p:anim calcmode="lin" valueType="num">
                                      <p:cBhvr>
                                        <p:cTn id="14" dur="500" fill="hold"/>
                                        <p:tgtEl>
                                          <p:spTgt spid="4"/>
                                        </p:tgtEl>
                                        <p:attrNameLst>
                                          <p:attrName>ppt_h</p:attrName>
                                        </p:attrNameLst>
                                      </p:cBhvr>
                                      <p:tavLst>
                                        <p:tav tm="0">
                                          <p:val>
                                            <p:fltVal val="0"/>
                                          </p:val>
                                        </p:tav>
                                        <p:tav tm="100000">
                                          <p:val>
                                            <p:strVal val="#ppt_h"/>
                                          </p:val>
                                        </p:tav>
                                      </p:tavLst>
                                    </p:anim>
                                    <p:animEffect transition="in" filter="fade">
                                      <p:cBhvr>
                                        <p:cTn id="15"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Why Study International Business?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551384" y="980728"/>
            <a:ext cx="10945216" cy="4752528"/>
          </a:xfrm>
          <a:prstGeom prst="rect">
            <a:avLst/>
          </a:prstGeom>
        </p:spPr>
        <p:txBody>
          <a:bodyPr/>
          <a:lstStyle/>
          <a:p>
            <a:pPr marL="0" indent="0" algn="just">
              <a:buClr>
                <a:schemeClr val="tx1"/>
              </a:buClr>
              <a:buNone/>
            </a:pPr>
            <a:r>
              <a:rPr lang="en-GB" sz="2500" b="1" dirty="0"/>
              <a:t>It is important to study international business because IB is now a large proportion of world’s total business</a:t>
            </a:r>
          </a:p>
          <a:p>
            <a:pPr lvl="1" algn="just">
              <a:buClr>
                <a:schemeClr val="tx1"/>
              </a:buClr>
              <a:buFont typeface="Wingdings" panose="05000000000000000000" pitchFamily="2" charset="2"/>
              <a:buChar char="Ø"/>
            </a:pPr>
            <a:r>
              <a:rPr lang="en-GB" sz="2300" dirty="0"/>
              <a:t>Most companies are either international or compete with international companies (secure supplies, sell output, compete)</a:t>
            </a:r>
          </a:p>
          <a:p>
            <a:pPr lvl="1" algn="just">
              <a:buClr>
                <a:schemeClr val="tx1"/>
              </a:buClr>
              <a:buFont typeface="Wingdings" panose="05000000000000000000" pitchFamily="2" charset="2"/>
              <a:buChar char="Ø"/>
            </a:pPr>
            <a:r>
              <a:rPr lang="en-GB" sz="2300" dirty="0"/>
              <a:t>Global events and competition affect almost all companies, regardless of industry (need to approach operating strategies from international standpoint)</a:t>
            </a:r>
          </a:p>
          <a:p>
            <a:pPr lvl="1" algn="just">
              <a:buClr>
                <a:schemeClr val="tx1"/>
              </a:buClr>
              <a:buFont typeface="Wingdings" panose="05000000000000000000" pitchFamily="2" charset="2"/>
              <a:buChar char="Ø"/>
            </a:pPr>
            <a:r>
              <a:rPr lang="en-GB" sz="2300" dirty="0"/>
              <a:t>International companies have more complex environments than domestic firms.</a:t>
            </a:r>
          </a:p>
          <a:p>
            <a:pPr lvl="1" algn="just">
              <a:buClr>
                <a:schemeClr val="tx1"/>
              </a:buClr>
              <a:buFont typeface="Wingdings" panose="05000000000000000000" pitchFamily="2" charset="2"/>
              <a:buChar char="Ø"/>
            </a:pPr>
            <a:r>
              <a:rPr lang="en-GB" sz="2300" dirty="0"/>
              <a:t>An understanding of IB helps you make better and informed career decisions</a:t>
            </a:r>
          </a:p>
          <a:p>
            <a:pPr lvl="1" algn="just">
              <a:buClr>
                <a:schemeClr val="tx1"/>
              </a:buClr>
              <a:buFont typeface="Wingdings" panose="05000000000000000000" pitchFamily="2" charset="2"/>
              <a:buChar char="Ø"/>
            </a:pPr>
            <a:r>
              <a:rPr lang="en-GB" sz="2300" dirty="0"/>
              <a:t>An understanding helps you decide what government policies to support</a:t>
            </a:r>
          </a:p>
        </p:txBody>
      </p:sp>
      <p:sp>
        <p:nvSpPr>
          <p:cNvPr id="2" name="Footer Placeholder 1">
            <a:extLst>
              <a:ext uri="{FF2B5EF4-FFF2-40B4-BE49-F238E27FC236}">
                <a16:creationId xmlns:a16="http://schemas.microsoft.com/office/drawing/2014/main" id="{80D1A552-3C92-383C-9A1E-474FE80F31D5}"/>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65083474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Why Companies Engage in IB?</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803412" y="1556792"/>
            <a:ext cx="5652628" cy="41764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lnSpc>
                <a:spcPct val="200000"/>
              </a:lnSpc>
              <a:buClr>
                <a:schemeClr val="tx1"/>
              </a:buClr>
            </a:pPr>
            <a:r>
              <a:rPr lang="en-GB" sz="3400" dirty="0">
                <a:solidFill>
                  <a:schemeClr val="tx1">
                    <a:lumMod val="95000"/>
                    <a:lumOff val="5000"/>
                  </a:schemeClr>
                </a:solidFill>
              </a:rPr>
              <a:t>Sales expansion</a:t>
            </a:r>
          </a:p>
          <a:p>
            <a:pPr algn="just">
              <a:lnSpc>
                <a:spcPct val="200000"/>
              </a:lnSpc>
              <a:buClr>
                <a:schemeClr val="tx1"/>
              </a:buClr>
            </a:pPr>
            <a:r>
              <a:rPr lang="en-GB" sz="3400" dirty="0">
                <a:solidFill>
                  <a:schemeClr val="tx1">
                    <a:lumMod val="95000"/>
                    <a:lumOff val="5000"/>
                  </a:schemeClr>
                </a:solidFill>
              </a:rPr>
              <a:t>Resource acquisition</a:t>
            </a:r>
          </a:p>
          <a:p>
            <a:pPr algn="just">
              <a:lnSpc>
                <a:spcPct val="200000"/>
              </a:lnSpc>
              <a:buClr>
                <a:schemeClr val="tx1"/>
              </a:buClr>
            </a:pPr>
            <a:r>
              <a:rPr lang="en-GB" sz="3400" dirty="0">
                <a:solidFill>
                  <a:schemeClr val="tx1">
                    <a:lumMod val="95000"/>
                    <a:lumOff val="5000"/>
                  </a:schemeClr>
                </a:solidFill>
              </a:rPr>
              <a:t>Risk reduction</a:t>
            </a:r>
          </a:p>
          <a:p>
            <a:pPr>
              <a:buClr>
                <a:schemeClr val="tx1"/>
              </a:buClr>
            </a:pPr>
            <a:endParaRPr lang="en-GB" dirty="0"/>
          </a:p>
          <a:p>
            <a:pPr algn="just"/>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pic>
        <p:nvPicPr>
          <p:cNvPr id="5" name="Picture 4" descr="A globe with many flags around it&#10;&#10;Description automatically generated">
            <a:extLst>
              <a:ext uri="{FF2B5EF4-FFF2-40B4-BE49-F238E27FC236}">
                <a16:creationId xmlns:a16="http://schemas.microsoft.com/office/drawing/2014/main" id="{646A0D5B-B8EB-5718-E278-9F4200FC428C}"/>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foregroundMark x1="40870" y1="51389" x2="48370" y2="64881"/>
                        <a14:foregroundMark x1="48370" y1="64881" x2="42717" y2="55357"/>
                        <a14:foregroundMark x1="42717" y1="55357" x2="48804" y2="51786"/>
                        <a14:foregroundMark x1="48804" y1="51786" x2="41413" y2="52778"/>
                        <a14:foregroundMark x1="41413" y1="52778" x2="42283" y2="51786"/>
                        <a14:foregroundMark x1="60109" y1="41071" x2="56957" y2="50397"/>
                        <a14:foregroundMark x1="56957" y1="50397" x2="55217" y2="42857"/>
                        <a14:foregroundMark x1="35217" y1="37103" x2="33478" y2="38492"/>
                        <a14:foregroundMark x1="27826" y1="53968" x2="27935" y2="55754"/>
                        <a14:foregroundMark x1="30652" y1="64683" x2="31196" y2="68452"/>
                        <a14:foregroundMark x1="74348" y1="46429" x2="74348" y2="54365"/>
                        <a14:foregroundMark x1="65000" y1="62500" x2="58804" y2="76984"/>
                        <a14:foregroundMark x1="44239" y1="64683" x2="36304" y2="65675"/>
                        <a14:foregroundMark x1="35435" y1="64881" x2="33696" y2="65675"/>
                        <a14:foregroundMark x1="33043" y1="66071" x2="32283" y2="56151"/>
                        <a14:foregroundMark x1="32283" y1="56151" x2="30543" y2="52183"/>
                        <a14:foregroundMark x1="30435" y1="53175" x2="33152" y2="67262"/>
                        <a14:foregroundMark x1="30761" y1="37500" x2="31413" y2="50198"/>
                        <a14:foregroundMark x1="39348" y1="50000" x2="43804" y2="60913"/>
                        <a14:foregroundMark x1="43804" y1="60913" x2="40870" y2="65278"/>
                        <a14:foregroundMark x1="37609" y1="37500" x2="34565" y2="45635"/>
                        <a14:foregroundMark x1="27609" y1="52381" x2="27826" y2="55754"/>
                        <a14:foregroundMark x1="29022" y1="48810" x2="29674" y2="52183"/>
                      </a14:backgroundRemoval>
                    </a14:imgEffect>
                  </a14:imgLayer>
                </a14:imgProps>
              </a:ext>
              <a:ext uri="{28A0092B-C50C-407E-A947-70E740481C1C}">
                <a14:useLocalDpi xmlns:a14="http://schemas.microsoft.com/office/drawing/2010/main" val="0"/>
              </a:ext>
            </a:extLst>
          </a:blip>
          <a:stretch>
            <a:fillRect/>
          </a:stretch>
        </p:blipFill>
        <p:spPr>
          <a:xfrm>
            <a:off x="4367808" y="1028700"/>
            <a:ext cx="8376711" cy="4588981"/>
          </a:xfrm>
          <a:prstGeom prst="rect">
            <a:avLst/>
          </a:prstGeom>
        </p:spPr>
      </p:pic>
      <p:sp>
        <p:nvSpPr>
          <p:cNvPr id="2" name="Footer Placeholder 1">
            <a:extLst>
              <a:ext uri="{FF2B5EF4-FFF2-40B4-BE49-F238E27FC236}">
                <a16:creationId xmlns:a16="http://schemas.microsoft.com/office/drawing/2014/main" id="{F59F344D-659F-F6A8-718D-9454064379D0}"/>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192729328"/>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p:cTn id="13" dur="2500" fill="hold"/>
                                        <p:tgtEl>
                                          <p:spTgt spid="5"/>
                                        </p:tgtEl>
                                        <p:attrNameLst>
                                          <p:attrName>ppt_w</p:attrName>
                                        </p:attrNameLst>
                                      </p:cBhvr>
                                      <p:tavLst>
                                        <p:tav tm="0">
                                          <p:val>
                                            <p:fltVal val="0"/>
                                          </p:val>
                                        </p:tav>
                                        <p:tav tm="100000">
                                          <p:val>
                                            <p:strVal val="#ppt_w"/>
                                          </p:val>
                                        </p:tav>
                                      </p:tavLst>
                                    </p:anim>
                                    <p:anim calcmode="lin" valueType="num">
                                      <p:cBhvr>
                                        <p:cTn id="14" dur="2500" fill="hold"/>
                                        <p:tgtEl>
                                          <p:spTgt spid="5"/>
                                        </p:tgtEl>
                                        <p:attrNameLst>
                                          <p:attrName>ppt_h</p:attrName>
                                        </p:attrNameLst>
                                      </p:cBhvr>
                                      <p:tavLst>
                                        <p:tav tm="0">
                                          <p:val>
                                            <p:fltVal val="0"/>
                                          </p:val>
                                        </p:tav>
                                        <p:tav tm="100000">
                                          <p:val>
                                            <p:strVal val="#ppt_h"/>
                                          </p:val>
                                        </p:tav>
                                      </p:tavLst>
                                    </p:anim>
                                    <p:animEffect transition="in" filter="fade">
                                      <p:cBhvr>
                                        <p:cTn id="15" dur="2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What Is Globalization?</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23392" y="1052736"/>
            <a:ext cx="10729191" cy="45365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tx1"/>
              </a:buClr>
            </a:pPr>
            <a:r>
              <a:rPr lang="en-GB" b="1" dirty="0">
                <a:solidFill>
                  <a:srgbClr val="FF0000"/>
                </a:solidFill>
              </a:rPr>
              <a:t>Globalization</a:t>
            </a:r>
            <a:r>
              <a:rPr lang="en-GB" dirty="0"/>
              <a:t> - the shift toward a more integrated and interdependent world economy</a:t>
            </a:r>
          </a:p>
          <a:p>
            <a:pPr algn="just">
              <a:buClr>
                <a:schemeClr val="tx1"/>
              </a:buClr>
            </a:pPr>
            <a:r>
              <a:rPr lang="en-GB" dirty="0"/>
              <a:t>The world is moving away from self-contained national economies toward an interdependent, integrated global economic system</a:t>
            </a:r>
          </a:p>
          <a:p>
            <a:pPr algn="just">
              <a:buClr>
                <a:schemeClr val="tx1"/>
              </a:buClr>
            </a:pPr>
            <a:r>
              <a:rPr lang="en-GB" b="1" dirty="0"/>
              <a:t>Globalization</a:t>
            </a:r>
            <a:r>
              <a:rPr lang="en-GB" dirty="0"/>
              <a:t> is the broad set of interdependent relationships among people from different parts of a world divided into nations </a:t>
            </a:r>
          </a:p>
          <a:p>
            <a:pPr algn="just"/>
            <a:endParaRPr lang="en-GB" dirty="0"/>
          </a:p>
          <a:p>
            <a:pPr marL="0" indent="0" algn="just">
              <a:buNone/>
            </a:pPr>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
        <p:nvSpPr>
          <p:cNvPr id="2" name="Arrow: Down 1">
            <a:extLst>
              <a:ext uri="{FF2B5EF4-FFF2-40B4-BE49-F238E27FC236}">
                <a16:creationId xmlns:a16="http://schemas.microsoft.com/office/drawing/2014/main" id="{8FFD4816-4DF4-1BC9-351C-6A9F8C65C21A}"/>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1</a:t>
            </a:r>
          </a:p>
        </p:txBody>
      </p:sp>
      <p:sp>
        <p:nvSpPr>
          <p:cNvPr id="3" name="Footer Placeholder 1">
            <a:extLst>
              <a:ext uri="{FF2B5EF4-FFF2-40B4-BE49-F238E27FC236}">
                <a16:creationId xmlns:a16="http://schemas.microsoft.com/office/drawing/2014/main" id="{C5A2E58B-3C95-C71A-C4F0-0DB2AC745FD4}"/>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666077807"/>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1000"/>
                                        <p:tgtEl>
                                          <p:spTgt spid="6">
                                            <p:txEl>
                                              <p:pRg st="1" end="1"/>
                                            </p:txEl>
                                          </p:spTgt>
                                        </p:tgtEl>
                                      </p:cBhvr>
                                    </p:animEffect>
                                    <p:anim calcmode="lin" valueType="num">
                                      <p:cBhvr>
                                        <p:cTn id="13"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6">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fade">
                                      <p:cBhvr>
                                        <p:cTn id="17" dur="1000"/>
                                        <p:tgtEl>
                                          <p:spTgt spid="6">
                                            <p:txEl>
                                              <p:pRg st="2" end="2"/>
                                            </p:txEl>
                                          </p:spTgt>
                                        </p:tgtEl>
                                      </p:cBhvr>
                                    </p:animEffect>
                                    <p:anim calcmode="lin" valueType="num">
                                      <p:cBhvr>
                                        <p:cTn id="18"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What Is Globalization?</a:t>
            </a:r>
          </a:p>
        </p:txBody>
      </p:sp>
      <p:pic>
        <p:nvPicPr>
          <p:cNvPr id="2" name="Online Media 1" title="Globalization in 3 minutes, theory in 3 minuttes">
            <a:hlinkClick r:id="" action="ppaction://media"/>
            <a:extLst>
              <a:ext uri="{FF2B5EF4-FFF2-40B4-BE49-F238E27FC236}">
                <a16:creationId xmlns:a16="http://schemas.microsoft.com/office/drawing/2014/main" id="{46B2D8CA-FF87-12B3-1A64-81D5FE0AB33F}"/>
              </a:ext>
            </a:extLst>
          </p:cNvPr>
          <p:cNvPicPr>
            <a:picLocks noRot="1" noChangeAspect="1"/>
          </p:cNvPicPr>
          <p:nvPr>
            <a:videoFile r:link="rId1"/>
          </p:nvPr>
        </p:nvPicPr>
        <p:blipFill>
          <a:blip r:embed="rId4"/>
          <a:stretch>
            <a:fillRect/>
          </a:stretch>
        </p:blipFill>
        <p:spPr>
          <a:xfrm>
            <a:off x="2250108" y="980728"/>
            <a:ext cx="7691784" cy="4345858"/>
          </a:xfrm>
          <a:prstGeom prst="rect">
            <a:avLst/>
          </a:prstGeom>
        </p:spPr>
      </p:pic>
      <p:sp>
        <p:nvSpPr>
          <p:cNvPr id="4" name="TextBox 3">
            <a:extLst>
              <a:ext uri="{FF2B5EF4-FFF2-40B4-BE49-F238E27FC236}">
                <a16:creationId xmlns:a16="http://schemas.microsoft.com/office/drawing/2014/main" id="{FD718905-6D68-2061-EBDA-BE749FB8F98C}"/>
              </a:ext>
            </a:extLst>
          </p:cNvPr>
          <p:cNvSpPr txBox="1"/>
          <p:nvPr/>
        </p:nvSpPr>
        <p:spPr>
          <a:xfrm>
            <a:off x="3359696" y="5326586"/>
            <a:ext cx="6097836" cy="338554"/>
          </a:xfrm>
          <a:prstGeom prst="rect">
            <a:avLst/>
          </a:prstGeom>
          <a:noFill/>
        </p:spPr>
        <p:txBody>
          <a:bodyPr wrap="square">
            <a:spAutoFit/>
          </a:bodyPr>
          <a:lstStyle/>
          <a:p>
            <a:pPr algn="ctr"/>
            <a:r>
              <a:rPr lang="en-GB" sz="1600" dirty="0">
                <a:hlinkClick r:id="rId5"/>
              </a:rPr>
              <a:t>https://www.youtube.com/watch?v=p6u9m5FK0IQ</a:t>
            </a:r>
            <a:r>
              <a:rPr lang="en-GB" sz="1600" dirty="0"/>
              <a:t> </a:t>
            </a:r>
          </a:p>
        </p:txBody>
      </p:sp>
      <p:sp>
        <p:nvSpPr>
          <p:cNvPr id="3" name="Arrow: Down 2">
            <a:extLst>
              <a:ext uri="{FF2B5EF4-FFF2-40B4-BE49-F238E27FC236}">
                <a16:creationId xmlns:a16="http://schemas.microsoft.com/office/drawing/2014/main" id="{4C77CC59-BC43-25D1-4F8C-12BFFFCD6057}"/>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2</a:t>
            </a:r>
          </a:p>
        </p:txBody>
      </p:sp>
      <p:sp>
        <p:nvSpPr>
          <p:cNvPr id="5" name="Footer Placeholder 1">
            <a:extLst>
              <a:ext uri="{FF2B5EF4-FFF2-40B4-BE49-F238E27FC236}">
                <a16:creationId xmlns:a16="http://schemas.microsoft.com/office/drawing/2014/main" id="{25664027-3DD4-B663-8C73-9CD008036C08}"/>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742322600"/>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The Connection Between Globalization and IB </a:t>
            </a:r>
          </a:p>
        </p:txBody>
      </p:sp>
      <p:pic>
        <p:nvPicPr>
          <p:cNvPr id="4" name="Picture 3" descr="Diagram&#10;&#10;Description automatically generated">
            <a:extLst>
              <a:ext uri="{FF2B5EF4-FFF2-40B4-BE49-F238E27FC236}">
                <a16:creationId xmlns:a16="http://schemas.microsoft.com/office/drawing/2014/main" id="{3AF8F3A4-918A-4858-B59F-D6E65E9700A7}"/>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904312" y="1844824"/>
            <a:ext cx="2989526" cy="1728192"/>
          </a:xfrm>
          <a:prstGeom prst="rect">
            <a:avLst/>
          </a:prstGeom>
        </p:spPr>
      </p:pic>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31404" y="1268760"/>
            <a:ext cx="10729192" cy="43204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Font typeface="Wingdings" panose="05000000000000000000" pitchFamily="2" charset="2"/>
              <a:buChar char="§"/>
            </a:pPr>
            <a:r>
              <a:rPr lang="en-GB" sz="2700" dirty="0"/>
              <a:t>Human contacts expanded variety of resources, products, services, and markets</a:t>
            </a:r>
          </a:p>
          <a:p>
            <a:pPr algn="just">
              <a:buFont typeface="Wingdings" panose="05000000000000000000" pitchFamily="2" charset="2"/>
              <a:buChar char="§"/>
            </a:pPr>
            <a:r>
              <a:rPr lang="en-GB" sz="2700" dirty="0"/>
              <a:t>We have altered the way we want and expect to live</a:t>
            </a:r>
          </a:p>
          <a:p>
            <a:pPr algn="just">
              <a:buFont typeface="Wingdings" panose="05000000000000000000" pitchFamily="2" charset="2"/>
              <a:buChar char="§"/>
            </a:pPr>
            <a:r>
              <a:rPr lang="en-GB" sz="2700" dirty="0"/>
              <a:t>We buy products from all over the world</a:t>
            </a:r>
          </a:p>
          <a:p>
            <a:pPr algn="just">
              <a:buFont typeface="Wingdings" panose="05000000000000000000" pitchFamily="2" charset="2"/>
              <a:buChar char="§"/>
            </a:pPr>
            <a:r>
              <a:rPr lang="en-GB" sz="2700" dirty="0"/>
              <a:t>Enables variety, better quality, and lower prices</a:t>
            </a:r>
          </a:p>
          <a:p>
            <a:pPr algn="just">
              <a:buFont typeface="Wingdings" panose="05000000000000000000" pitchFamily="2" charset="2"/>
              <a:buChar char="§"/>
            </a:pPr>
            <a:r>
              <a:rPr lang="en-GB" sz="2700" dirty="0"/>
              <a:t>Enables products availability all round the year (even out of seasons)</a:t>
            </a:r>
          </a:p>
          <a:p>
            <a:pPr algn="just">
              <a:buFont typeface="Wingdings" panose="05000000000000000000" pitchFamily="2" charset="2"/>
              <a:buChar char="§"/>
            </a:pPr>
            <a:r>
              <a:rPr lang="en-GB" sz="2700" dirty="0"/>
              <a:t>Due to consumer demands, many countries have removed restrictions on international movement of goods and services</a:t>
            </a:r>
          </a:p>
          <a:p>
            <a:pPr marL="0" indent="0" algn="just">
              <a:buNone/>
            </a:pPr>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
        <p:nvSpPr>
          <p:cNvPr id="2" name="Footer Placeholder 1">
            <a:extLst>
              <a:ext uri="{FF2B5EF4-FFF2-40B4-BE49-F238E27FC236}">
                <a16:creationId xmlns:a16="http://schemas.microsoft.com/office/drawing/2014/main" id="{5FE073E9-5796-C4E4-D682-6A5E5E8660F6}"/>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154282326"/>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1000"/>
                                        <p:tgtEl>
                                          <p:spTgt spid="6">
                                            <p:txEl>
                                              <p:pRg st="1" end="1"/>
                                            </p:txEl>
                                          </p:spTgt>
                                        </p:tgtEl>
                                      </p:cBhvr>
                                    </p:animEffect>
                                    <p:anim calcmode="lin" valueType="num">
                                      <p:cBhvr>
                                        <p:cTn id="13"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6">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fade">
                                      <p:cBhvr>
                                        <p:cTn id="17" dur="1000"/>
                                        <p:tgtEl>
                                          <p:spTgt spid="6">
                                            <p:txEl>
                                              <p:pRg st="2" end="2"/>
                                            </p:txEl>
                                          </p:spTgt>
                                        </p:tgtEl>
                                      </p:cBhvr>
                                    </p:animEffect>
                                    <p:anim calcmode="lin" valueType="num">
                                      <p:cBhvr>
                                        <p:cTn id="18"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6">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6">
                                            <p:txEl>
                                              <p:pRg st="3" end="3"/>
                                            </p:txEl>
                                          </p:spTgt>
                                        </p:tgtEl>
                                        <p:attrNameLst>
                                          <p:attrName>style.visibility</p:attrName>
                                        </p:attrNameLst>
                                      </p:cBhvr>
                                      <p:to>
                                        <p:strVal val="visible"/>
                                      </p:to>
                                    </p:set>
                                    <p:animEffect transition="in" filter="fade">
                                      <p:cBhvr>
                                        <p:cTn id="22" dur="1000"/>
                                        <p:tgtEl>
                                          <p:spTgt spid="6">
                                            <p:txEl>
                                              <p:pRg st="3" end="3"/>
                                            </p:txEl>
                                          </p:spTgt>
                                        </p:tgtEl>
                                      </p:cBhvr>
                                    </p:animEffect>
                                    <p:anim calcmode="lin" valueType="num">
                                      <p:cBhvr>
                                        <p:cTn id="23"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6">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6">
                                            <p:txEl>
                                              <p:pRg st="4" end="4"/>
                                            </p:txEl>
                                          </p:spTgt>
                                        </p:tgtEl>
                                        <p:attrNameLst>
                                          <p:attrName>style.visibility</p:attrName>
                                        </p:attrNameLst>
                                      </p:cBhvr>
                                      <p:to>
                                        <p:strVal val="visible"/>
                                      </p:to>
                                    </p:set>
                                    <p:animEffect transition="in" filter="fade">
                                      <p:cBhvr>
                                        <p:cTn id="27" dur="1000"/>
                                        <p:tgtEl>
                                          <p:spTgt spid="6">
                                            <p:txEl>
                                              <p:pRg st="4" end="4"/>
                                            </p:txEl>
                                          </p:spTgt>
                                        </p:tgtEl>
                                      </p:cBhvr>
                                    </p:animEffect>
                                    <p:anim calcmode="lin" valueType="num">
                                      <p:cBhvr>
                                        <p:cTn id="28"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6">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6">
                                            <p:txEl>
                                              <p:pRg st="5" end="5"/>
                                            </p:txEl>
                                          </p:spTgt>
                                        </p:tgtEl>
                                        <p:attrNameLst>
                                          <p:attrName>style.visibility</p:attrName>
                                        </p:attrNameLst>
                                      </p:cBhvr>
                                      <p:to>
                                        <p:strVal val="visible"/>
                                      </p:to>
                                    </p:set>
                                    <p:animEffect transition="in" filter="fade">
                                      <p:cBhvr>
                                        <p:cTn id="32" dur="1000"/>
                                        <p:tgtEl>
                                          <p:spTgt spid="6">
                                            <p:txEl>
                                              <p:pRg st="5" end="5"/>
                                            </p:txEl>
                                          </p:spTgt>
                                        </p:tgtEl>
                                      </p:cBhvr>
                                    </p:animEffect>
                                    <p:anim calcmode="lin" valueType="num">
                                      <p:cBhvr>
                                        <p:cTn id="33" dur="10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6">
                                            <p:txEl>
                                              <p:pRg st="5" end="5"/>
                                            </p:txEl>
                                          </p:spTgt>
                                        </p:tgtEl>
                                        <p:attrNameLst>
                                          <p:attrName>ppt_y</p:attrName>
                                        </p:attrNameLst>
                                      </p:cBhvr>
                                      <p:tavLst>
                                        <p:tav tm="0">
                                          <p:val>
                                            <p:strVal val="#ppt_y+.1"/>
                                          </p:val>
                                        </p:tav>
                                        <p:tav tm="100000">
                                          <p:val>
                                            <p:strVal val="#ppt_y"/>
                                          </p:val>
                                        </p:tav>
                                      </p:tavLst>
                                    </p:anim>
                                  </p:childTnLst>
                                </p:cTn>
                              </p:par>
                            </p:childTnLst>
                          </p:cTn>
                        </p:par>
                        <p:par>
                          <p:cTn id="35" fill="hold">
                            <p:stCondLst>
                              <p:cond delay="1000"/>
                            </p:stCondLst>
                            <p:childTnLst>
                              <p:par>
                                <p:cTn id="36" presetID="53" presetClass="entr" presetSubtype="16" fill="hold" nodeType="afterEffect">
                                  <p:stCondLst>
                                    <p:cond delay="0"/>
                                  </p:stCondLst>
                                  <p:childTnLst>
                                    <p:set>
                                      <p:cBhvr>
                                        <p:cTn id="37" dur="1" fill="hold">
                                          <p:stCondLst>
                                            <p:cond delay="0"/>
                                          </p:stCondLst>
                                        </p:cTn>
                                        <p:tgtEl>
                                          <p:spTgt spid="4"/>
                                        </p:tgtEl>
                                        <p:attrNameLst>
                                          <p:attrName>style.visibility</p:attrName>
                                        </p:attrNameLst>
                                      </p:cBhvr>
                                      <p:to>
                                        <p:strVal val="visible"/>
                                      </p:to>
                                    </p:set>
                                    <p:anim calcmode="lin" valueType="num">
                                      <p:cBhvr>
                                        <p:cTn id="38" dur="500" fill="hold"/>
                                        <p:tgtEl>
                                          <p:spTgt spid="4"/>
                                        </p:tgtEl>
                                        <p:attrNameLst>
                                          <p:attrName>ppt_w</p:attrName>
                                        </p:attrNameLst>
                                      </p:cBhvr>
                                      <p:tavLst>
                                        <p:tav tm="0">
                                          <p:val>
                                            <p:fltVal val="0"/>
                                          </p:val>
                                        </p:tav>
                                        <p:tav tm="100000">
                                          <p:val>
                                            <p:strVal val="#ppt_w"/>
                                          </p:val>
                                        </p:tav>
                                      </p:tavLst>
                                    </p:anim>
                                    <p:anim calcmode="lin" valueType="num">
                                      <p:cBhvr>
                                        <p:cTn id="39" dur="500" fill="hold"/>
                                        <p:tgtEl>
                                          <p:spTgt spid="4"/>
                                        </p:tgtEl>
                                        <p:attrNameLst>
                                          <p:attrName>ppt_h</p:attrName>
                                        </p:attrNameLst>
                                      </p:cBhvr>
                                      <p:tavLst>
                                        <p:tav tm="0">
                                          <p:val>
                                            <p:fltVal val="0"/>
                                          </p:val>
                                        </p:tav>
                                        <p:tav tm="100000">
                                          <p:val>
                                            <p:strVal val="#ppt_h"/>
                                          </p:val>
                                        </p:tav>
                                      </p:tavLst>
                                    </p:anim>
                                    <p:animEffect transition="in" filter="fade">
                                      <p:cBhvr>
                                        <p:cTn id="40"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5" name="Picture 4" descr="A close up of a map&#10;&#10;Description automatically generated">
            <a:extLst>
              <a:ext uri="{FF2B5EF4-FFF2-40B4-BE49-F238E27FC236}">
                <a16:creationId xmlns:a16="http://schemas.microsoft.com/office/drawing/2014/main" id="{A7FEB00D-56FE-4A74-8CE8-2EA4D7D1266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904312" y="980728"/>
            <a:ext cx="2800350" cy="1628775"/>
          </a:xfrm>
          <a:prstGeom prst="rect">
            <a:avLst/>
          </a:prstGeom>
        </p:spPr>
      </p:pic>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Forces Driving Globalization</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5" y="1412776"/>
            <a:ext cx="10837203" cy="4320480"/>
          </a:xfrm>
          <a:prstGeom prst="rect">
            <a:avLst/>
          </a:prstGeom>
        </p:spPr>
        <p:txBody>
          <a:bodyPr/>
          <a:lstStyle/>
          <a:p>
            <a:pPr>
              <a:buFont typeface="+mj-lt"/>
              <a:buAutoNum type="arabicPeriod"/>
            </a:pPr>
            <a:r>
              <a:rPr lang="en-GB" sz="2800" b="1" dirty="0"/>
              <a:t>Increase in and application of technology</a:t>
            </a:r>
          </a:p>
          <a:p>
            <a:pPr lvl="1">
              <a:buFont typeface="Wingdings" panose="05000000000000000000" pitchFamily="2" charset="2"/>
              <a:buChar char="§"/>
            </a:pPr>
            <a:r>
              <a:rPr lang="en-GB" sz="2000" dirty="0"/>
              <a:t>Developing and not just producing; innovations</a:t>
            </a:r>
          </a:p>
          <a:p>
            <a:pPr lvl="1">
              <a:buFont typeface="Wingdings" panose="05000000000000000000" pitchFamily="2" charset="2"/>
              <a:buChar char="§"/>
            </a:pPr>
            <a:r>
              <a:rPr lang="en-GB" sz="2000" dirty="0"/>
              <a:t>Improving pace of production and transport of perishable goods</a:t>
            </a:r>
          </a:p>
          <a:p>
            <a:pPr>
              <a:buFont typeface="+mj-lt"/>
              <a:buAutoNum type="arabicPeriod"/>
            </a:pPr>
            <a:r>
              <a:rPr lang="en-GB" sz="2800" b="1" dirty="0"/>
              <a:t>Liberalization of cross-border trade and resource movements</a:t>
            </a:r>
          </a:p>
          <a:p>
            <a:pPr lvl="1">
              <a:buFont typeface="Wingdings" panose="05000000000000000000" pitchFamily="2" charset="2"/>
              <a:buChar char="§"/>
            </a:pPr>
            <a:r>
              <a:rPr lang="en-GB" sz="2000" dirty="0"/>
              <a:t>Reasons: reduce uncertainty, more variety at lower prices, competition increases efficiency, other countries remove barriers in return</a:t>
            </a:r>
          </a:p>
          <a:p>
            <a:pPr>
              <a:buFont typeface="+mj-lt"/>
              <a:buAutoNum type="arabicPeriod"/>
            </a:pPr>
            <a:r>
              <a:rPr lang="en-GB" sz="2800" b="1" dirty="0"/>
              <a:t>Development of services that support international business</a:t>
            </a:r>
          </a:p>
          <a:p>
            <a:pPr lvl="1">
              <a:buFont typeface="Wingdings" panose="05000000000000000000" pitchFamily="2" charset="2"/>
              <a:buChar char="§"/>
            </a:pPr>
            <a:r>
              <a:rPr lang="en-GB" sz="2000" dirty="0"/>
              <a:t>Bank credits, currency exchanges, insurances; Universal Postal Union</a:t>
            </a:r>
          </a:p>
          <a:p>
            <a:pPr>
              <a:buFont typeface="+mj-lt"/>
              <a:buAutoNum type="arabicPeriod"/>
            </a:pPr>
            <a:r>
              <a:rPr lang="en-GB" sz="2800" b="1" dirty="0"/>
              <a:t>Growth of consumer pressures</a:t>
            </a:r>
          </a:p>
          <a:p>
            <a:pPr lvl="1">
              <a:buFont typeface="Wingdings" panose="05000000000000000000" pitchFamily="2" charset="2"/>
              <a:buChar char="§"/>
            </a:pPr>
            <a:r>
              <a:rPr lang="en-GB" sz="2000" dirty="0"/>
              <a:t>Demand more, newer, better, differentiated products and services</a:t>
            </a:r>
          </a:p>
          <a:p>
            <a:pPr marL="0" indent="0" algn="just">
              <a:buNone/>
            </a:pPr>
            <a:endParaRPr lang="en-GB" dirty="0"/>
          </a:p>
          <a:p>
            <a:endParaRPr lang="en-US" sz="2800" dirty="0"/>
          </a:p>
          <a:p>
            <a:pPr marL="0" indent="0" eaLnBrk="1" hangingPunct="1">
              <a:buNone/>
              <a:defRPr/>
            </a:pPr>
            <a:endParaRPr lang="en-GB" altLang="en-US" sz="2400" dirty="0"/>
          </a:p>
        </p:txBody>
      </p:sp>
      <p:sp>
        <p:nvSpPr>
          <p:cNvPr id="2" name="Arrow: Down 1">
            <a:extLst>
              <a:ext uri="{FF2B5EF4-FFF2-40B4-BE49-F238E27FC236}">
                <a16:creationId xmlns:a16="http://schemas.microsoft.com/office/drawing/2014/main" id="{412BB1C2-7EAD-A9FA-F6B7-CAC3E606A126}"/>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1</a:t>
            </a:r>
          </a:p>
        </p:txBody>
      </p:sp>
      <p:sp>
        <p:nvSpPr>
          <p:cNvPr id="3" name="Footer Placeholder 1">
            <a:extLst>
              <a:ext uri="{FF2B5EF4-FFF2-40B4-BE49-F238E27FC236}">
                <a16:creationId xmlns:a16="http://schemas.microsoft.com/office/drawing/2014/main" id="{70CC5379-3F2C-54F3-9BEE-119AAFF471DE}"/>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341685731"/>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000"/>
                                        <p:tgtEl>
                                          <p:spTgt spid="7172">
                                            <p:txEl>
                                              <p:pRg st="6" end="6"/>
                                            </p:txEl>
                                          </p:spTgt>
                                        </p:tgtEl>
                                      </p:cBhvr>
                                    </p:animEffect>
                                    <p:anim calcmode="lin" valueType="num">
                                      <p:cBhvr>
                                        <p:cTn id="38"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6" end="6"/>
                                            </p:txEl>
                                          </p:spTgt>
                                        </p:tgtEl>
                                        <p:attrNameLst>
                                          <p:attrName>ppt_y</p:attrName>
                                        </p:attrNameLst>
                                      </p:cBhvr>
                                      <p:tavLst>
                                        <p:tav tm="0">
                                          <p:val>
                                            <p:strVal val="#ppt_y+.1"/>
                                          </p:val>
                                        </p:tav>
                                        <p:tav tm="100000">
                                          <p:val>
                                            <p:strVal val="#ppt_y"/>
                                          </p:val>
                                        </p:tav>
                                      </p:tavLst>
                                    </p:anim>
                                  </p:childTnLst>
                                </p:cTn>
                              </p:par>
                              <p:par>
                                <p:cTn id="40" presetID="42" presetClass="entr" presetSubtype="0" fill="hold" nodeType="withEffect">
                                  <p:stCondLst>
                                    <p:cond delay="0"/>
                                  </p:stCondLst>
                                  <p:childTnLst>
                                    <p:set>
                                      <p:cBhvr>
                                        <p:cTn id="41" dur="1" fill="hold">
                                          <p:stCondLst>
                                            <p:cond delay="0"/>
                                          </p:stCondLst>
                                        </p:cTn>
                                        <p:tgtEl>
                                          <p:spTgt spid="7172">
                                            <p:txEl>
                                              <p:pRg st="7" end="7"/>
                                            </p:txEl>
                                          </p:spTgt>
                                        </p:tgtEl>
                                        <p:attrNameLst>
                                          <p:attrName>style.visibility</p:attrName>
                                        </p:attrNameLst>
                                      </p:cBhvr>
                                      <p:to>
                                        <p:strVal val="visible"/>
                                      </p:to>
                                    </p:set>
                                    <p:animEffect transition="in" filter="fade">
                                      <p:cBhvr>
                                        <p:cTn id="42" dur="1000"/>
                                        <p:tgtEl>
                                          <p:spTgt spid="7172">
                                            <p:txEl>
                                              <p:pRg st="7" end="7"/>
                                            </p:txEl>
                                          </p:spTgt>
                                        </p:tgtEl>
                                      </p:cBhvr>
                                    </p:animEffect>
                                    <p:anim calcmode="lin" valueType="num">
                                      <p:cBhvr>
                                        <p:cTn id="43" dur="1000" fill="hold"/>
                                        <p:tgtEl>
                                          <p:spTgt spid="7172">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7172">
                                            <p:txEl>
                                              <p:pRg st="7" end="7"/>
                                            </p:txEl>
                                          </p:spTgt>
                                        </p:tgtEl>
                                        <p:attrNameLst>
                                          <p:attrName>ppt_y</p:attrName>
                                        </p:attrNameLst>
                                      </p:cBhvr>
                                      <p:tavLst>
                                        <p:tav tm="0">
                                          <p:val>
                                            <p:strVal val="#ppt_y+.1"/>
                                          </p:val>
                                        </p:tav>
                                        <p:tav tm="100000">
                                          <p:val>
                                            <p:strVal val="#ppt_y"/>
                                          </p:val>
                                        </p:tav>
                                      </p:tavLst>
                                    </p:anim>
                                  </p:childTnLst>
                                </p:cTn>
                              </p:par>
                              <p:par>
                                <p:cTn id="45" presetID="42" presetClass="entr" presetSubtype="0" fill="hold" nodeType="withEffect">
                                  <p:stCondLst>
                                    <p:cond delay="0"/>
                                  </p:stCondLst>
                                  <p:childTnLst>
                                    <p:set>
                                      <p:cBhvr>
                                        <p:cTn id="46" dur="1" fill="hold">
                                          <p:stCondLst>
                                            <p:cond delay="0"/>
                                          </p:stCondLst>
                                        </p:cTn>
                                        <p:tgtEl>
                                          <p:spTgt spid="7172">
                                            <p:txEl>
                                              <p:pRg st="8" end="8"/>
                                            </p:txEl>
                                          </p:spTgt>
                                        </p:tgtEl>
                                        <p:attrNameLst>
                                          <p:attrName>style.visibility</p:attrName>
                                        </p:attrNameLst>
                                      </p:cBhvr>
                                      <p:to>
                                        <p:strVal val="visible"/>
                                      </p:to>
                                    </p:set>
                                    <p:animEffect transition="in" filter="fade">
                                      <p:cBhvr>
                                        <p:cTn id="47" dur="1000"/>
                                        <p:tgtEl>
                                          <p:spTgt spid="7172">
                                            <p:txEl>
                                              <p:pRg st="8" end="8"/>
                                            </p:txEl>
                                          </p:spTgt>
                                        </p:tgtEl>
                                      </p:cBhvr>
                                    </p:animEffect>
                                    <p:anim calcmode="lin" valueType="num">
                                      <p:cBhvr>
                                        <p:cTn id="48" dur="1000" fill="hold"/>
                                        <p:tgtEl>
                                          <p:spTgt spid="7172">
                                            <p:txEl>
                                              <p:pRg st="8" end="8"/>
                                            </p:txEl>
                                          </p:spTgt>
                                        </p:tgtEl>
                                        <p:attrNameLst>
                                          <p:attrName>ppt_x</p:attrName>
                                        </p:attrNameLst>
                                      </p:cBhvr>
                                      <p:tavLst>
                                        <p:tav tm="0">
                                          <p:val>
                                            <p:strVal val="#ppt_x"/>
                                          </p:val>
                                        </p:tav>
                                        <p:tav tm="100000">
                                          <p:val>
                                            <p:strVal val="#ppt_x"/>
                                          </p:val>
                                        </p:tav>
                                      </p:tavLst>
                                    </p:anim>
                                    <p:anim calcmode="lin" valueType="num">
                                      <p:cBhvr>
                                        <p:cTn id="49" dur="1000" fill="hold"/>
                                        <p:tgtEl>
                                          <p:spTgt spid="7172">
                                            <p:txEl>
                                              <p:pRg st="8" end="8"/>
                                            </p:txEl>
                                          </p:spTgt>
                                        </p:tgtEl>
                                        <p:attrNameLst>
                                          <p:attrName>ppt_y</p:attrName>
                                        </p:attrNameLst>
                                      </p:cBhvr>
                                      <p:tavLst>
                                        <p:tav tm="0">
                                          <p:val>
                                            <p:strVal val="#ppt_y+.1"/>
                                          </p:val>
                                        </p:tav>
                                        <p:tav tm="100000">
                                          <p:val>
                                            <p:strVal val="#ppt_y"/>
                                          </p:val>
                                        </p:tav>
                                      </p:tavLst>
                                    </p:anim>
                                  </p:childTnLst>
                                </p:cTn>
                              </p:par>
                            </p:childTnLst>
                          </p:cTn>
                        </p:par>
                        <p:par>
                          <p:cTn id="50" fill="hold">
                            <p:stCondLst>
                              <p:cond delay="1000"/>
                            </p:stCondLst>
                            <p:childTnLst>
                              <p:par>
                                <p:cTn id="51" presetID="53" presetClass="entr" presetSubtype="16" fill="hold" nodeType="afterEffect">
                                  <p:stCondLst>
                                    <p:cond delay="0"/>
                                  </p:stCondLst>
                                  <p:childTnLst>
                                    <p:set>
                                      <p:cBhvr>
                                        <p:cTn id="52" dur="1" fill="hold">
                                          <p:stCondLst>
                                            <p:cond delay="0"/>
                                          </p:stCondLst>
                                        </p:cTn>
                                        <p:tgtEl>
                                          <p:spTgt spid="5"/>
                                        </p:tgtEl>
                                        <p:attrNameLst>
                                          <p:attrName>style.visibility</p:attrName>
                                        </p:attrNameLst>
                                      </p:cBhvr>
                                      <p:to>
                                        <p:strVal val="visible"/>
                                      </p:to>
                                    </p:set>
                                    <p:anim calcmode="lin" valueType="num">
                                      <p:cBhvr>
                                        <p:cTn id="53" dur="500" fill="hold"/>
                                        <p:tgtEl>
                                          <p:spTgt spid="5"/>
                                        </p:tgtEl>
                                        <p:attrNameLst>
                                          <p:attrName>ppt_w</p:attrName>
                                        </p:attrNameLst>
                                      </p:cBhvr>
                                      <p:tavLst>
                                        <p:tav tm="0">
                                          <p:val>
                                            <p:fltVal val="0"/>
                                          </p:val>
                                        </p:tav>
                                        <p:tav tm="100000">
                                          <p:val>
                                            <p:strVal val="#ppt_w"/>
                                          </p:val>
                                        </p:tav>
                                      </p:tavLst>
                                    </p:anim>
                                    <p:anim calcmode="lin" valueType="num">
                                      <p:cBhvr>
                                        <p:cTn id="54" dur="500" fill="hold"/>
                                        <p:tgtEl>
                                          <p:spTgt spid="5"/>
                                        </p:tgtEl>
                                        <p:attrNameLst>
                                          <p:attrName>ppt_h</p:attrName>
                                        </p:attrNameLst>
                                      </p:cBhvr>
                                      <p:tavLst>
                                        <p:tav tm="0">
                                          <p:val>
                                            <p:fltVal val="0"/>
                                          </p:val>
                                        </p:tav>
                                        <p:tav tm="100000">
                                          <p:val>
                                            <p:strVal val="#ppt_h"/>
                                          </p:val>
                                        </p:tav>
                                      </p:tavLst>
                                    </p:anim>
                                    <p:animEffect transition="in" filter="fade">
                                      <p:cBhvr>
                                        <p:cTn id="55"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5" name="Picture 4" descr="A close up of a map&#10;&#10;Description automatically generated">
            <a:extLst>
              <a:ext uri="{FF2B5EF4-FFF2-40B4-BE49-F238E27FC236}">
                <a16:creationId xmlns:a16="http://schemas.microsoft.com/office/drawing/2014/main" id="{A7FEB00D-56FE-4A74-8CE8-2EA4D7D1266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09635" y="886420"/>
            <a:ext cx="3295562" cy="1916807"/>
          </a:xfrm>
          <a:prstGeom prst="rect">
            <a:avLst/>
          </a:prstGeom>
        </p:spPr>
      </p:pic>
      <p:sp>
        <p:nvSpPr>
          <p:cNvPr id="7171" name="Title 1"/>
          <p:cNvSpPr>
            <a:spLocks noGrp="1"/>
          </p:cNvSpPr>
          <p:nvPr>
            <p:ph type="title" idx="4294967295"/>
          </p:nvPr>
        </p:nvSpPr>
        <p:spPr>
          <a:xfrm>
            <a:off x="491547" y="0"/>
            <a:ext cx="11089232" cy="1143000"/>
          </a:xfrm>
        </p:spPr>
        <p:txBody>
          <a:bodyPr/>
          <a:lstStyle/>
          <a:p>
            <a:pPr eaLnBrk="1" hangingPunct="1"/>
            <a:r>
              <a:rPr lang="en-GB" altLang="en-US" sz="3600" b="1" dirty="0">
                <a:solidFill>
                  <a:schemeClr val="tx2">
                    <a:lumMod val="75000"/>
                  </a:schemeClr>
                </a:solidFill>
              </a:rPr>
              <a:t>Forces Driving Globalization</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69877" y="1772816"/>
            <a:ext cx="10837203" cy="3744416"/>
          </a:xfrm>
          <a:prstGeom prst="rect">
            <a:avLst/>
          </a:prstGeom>
        </p:spPr>
        <p:txBody>
          <a:bodyPr/>
          <a:lstStyle/>
          <a:p>
            <a:pPr marL="0" indent="0">
              <a:buNone/>
            </a:pPr>
            <a:r>
              <a:rPr lang="en-GB" sz="2800" b="1" dirty="0"/>
              <a:t>5. Increased global competition</a:t>
            </a:r>
          </a:p>
          <a:p>
            <a:pPr lvl="1">
              <a:buFont typeface="Wingdings" panose="05000000000000000000" pitchFamily="2" charset="2"/>
              <a:buChar char="§"/>
            </a:pPr>
            <a:r>
              <a:rPr lang="en-GB" sz="2000" dirty="0"/>
              <a:t>Some businesses are ‘Born Global’</a:t>
            </a:r>
          </a:p>
          <a:p>
            <a:pPr marL="0" indent="0">
              <a:buNone/>
            </a:pPr>
            <a:r>
              <a:rPr lang="en-GB" sz="2800" b="1" dirty="0"/>
              <a:t>6. Changing political situations and government policies</a:t>
            </a:r>
          </a:p>
          <a:p>
            <a:pPr lvl="1">
              <a:buFont typeface="Wingdings" panose="05000000000000000000" pitchFamily="2" charset="2"/>
              <a:buChar char="§"/>
            </a:pPr>
            <a:r>
              <a:rPr lang="en-GB" sz="2000" dirty="0"/>
              <a:t>Transformation of policies, bridging countries (communists and non-communists), open seaports and airports and other transport channels</a:t>
            </a:r>
          </a:p>
          <a:p>
            <a:pPr marL="0" indent="0">
              <a:buNone/>
            </a:pPr>
            <a:r>
              <a:rPr lang="en-GB" sz="2800" b="1" dirty="0"/>
              <a:t>7. Expanded cross-national cooperation</a:t>
            </a:r>
          </a:p>
          <a:p>
            <a:pPr lvl="1">
              <a:buFont typeface="Wingdings" panose="05000000000000000000" pitchFamily="2" charset="2"/>
              <a:buChar char="§"/>
            </a:pPr>
            <a:r>
              <a:rPr lang="en-GB" sz="2000" dirty="0"/>
              <a:t>Treaties, agreements, and consultations</a:t>
            </a:r>
          </a:p>
          <a:p>
            <a:pPr lvl="1">
              <a:buFont typeface="Wingdings" panose="05000000000000000000" pitchFamily="2" charset="2"/>
              <a:buChar char="§"/>
            </a:pPr>
            <a:r>
              <a:rPr lang="en-GB" sz="2000" dirty="0"/>
              <a:t>To gain reciprocal advantage, seek joint problem solving, deal with concerns that are outside country boundaries (e.g., “COVID 19” diseases and natural disasters) </a:t>
            </a:r>
            <a:endParaRPr lang="en-US" sz="2800" dirty="0"/>
          </a:p>
          <a:p>
            <a:pPr marL="0" indent="0" eaLnBrk="1" hangingPunct="1">
              <a:buNone/>
              <a:defRPr/>
            </a:pPr>
            <a:endParaRPr lang="en-GB" altLang="en-US" sz="2400" dirty="0"/>
          </a:p>
        </p:txBody>
      </p:sp>
      <p:sp>
        <p:nvSpPr>
          <p:cNvPr id="2" name="Arrow: Down 1">
            <a:extLst>
              <a:ext uri="{FF2B5EF4-FFF2-40B4-BE49-F238E27FC236}">
                <a16:creationId xmlns:a16="http://schemas.microsoft.com/office/drawing/2014/main" id="{E886BB52-20CC-3E22-4350-1F9E08CB9E00}"/>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2</a:t>
            </a:r>
          </a:p>
        </p:txBody>
      </p:sp>
      <p:sp>
        <p:nvSpPr>
          <p:cNvPr id="3" name="Footer Placeholder 1">
            <a:extLst>
              <a:ext uri="{FF2B5EF4-FFF2-40B4-BE49-F238E27FC236}">
                <a16:creationId xmlns:a16="http://schemas.microsoft.com/office/drawing/2014/main" id="{F6A3097A-685E-5E36-E4E5-49FFA0DF579A}"/>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476377040"/>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000"/>
                                        <p:tgtEl>
                                          <p:spTgt spid="7172">
                                            <p:txEl>
                                              <p:pRg st="6" end="6"/>
                                            </p:txEl>
                                          </p:spTgt>
                                        </p:tgtEl>
                                      </p:cBhvr>
                                    </p:animEffect>
                                    <p:anim calcmode="lin" valueType="num">
                                      <p:cBhvr>
                                        <p:cTn id="38"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6" end="6"/>
                                            </p:txEl>
                                          </p:spTgt>
                                        </p:tgtEl>
                                        <p:attrNameLst>
                                          <p:attrName>ppt_y</p:attrName>
                                        </p:attrNameLst>
                                      </p:cBhvr>
                                      <p:tavLst>
                                        <p:tav tm="0">
                                          <p:val>
                                            <p:strVal val="#ppt_y+.1"/>
                                          </p:val>
                                        </p:tav>
                                        <p:tav tm="100000">
                                          <p:val>
                                            <p:strVal val="#ppt_y"/>
                                          </p:val>
                                        </p:tav>
                                      </p:tavLst>
                                    </p:anim>
                                  </p:childTnLst>
                                </p:cTn>
                              </p:par>
                            </p:childTnLst>
                          </p:cTn>
                        </p:par>
                        <p:par>
                          <p:cTn id="40" fill="hold">
                            <p:stCondLst>
                              <p:cond delay="1000"/>
                            </p:stCondLst>
                            <p:childTnLst>
                              <p:par>
                                <p:cTn id="41" presetID="53" presetClass="entr" presetSubtype="16" fill="hold" nodeType="afterEffect">
                                  <p:stCondLst>
                                    <p:cond delay="0"/>
                                  </p:stCondLst>
                                  <p:childTnLst>
                                    <p:set>
                                      <p:cBhvr>
                                        <p:cTn id="42" dur="1" fill="hold">
                                          <p:stCondLst>
                                            <p:cond delay="0"/>
                                          </p:stCondLst>
                                        </p:cTn>
                                        <p:tgtEl>
                                          <p:spTgt spid="5"/>
                                        </p:tgtEl>
                                        <p:attrNameLst>
                                          <p:attrName>style.visibility</p:attrName>
                                        </p:attrNameLst>
                                      </p:cBhvr>
                                      <p:to>
                                        <p:strVal val="visible"/>
                                      </p:to>
                                    </p:set>
                                    <p:anim calcmode="lin" valueType="num">
                                      <p:cBhvr>
                                        <p:cTn id="43" dur="500" fill="hold"/>
                                        <p:tgtEl>
                                          <p:spTgt spid="5"/>
                                        </p:tgtEl>
                                        <p:attrNameLst>
                                          <p:attrName>ppt_w</p:attrName>
                                        </p:attrNameLst>
                                      </p:cBhvr>
                                      <p:tavLst>
                                        <p:tav tm="0">
                                          <p:val>
                                            <p:fltVal val="0"/>
                                          </p:val>
                                        </p:tav>
                                        <p:tav tm="100000">
                                          <p:val>
                                            <p:strVal val="#ppt_w"/>
                                          </p:val>
                                        </p:tav>
                                      </p:tavLst>
                                    </p:anim>
                                    <p:anim calcmode="lin" valueType="num">
                                      <p:cBhvr>
                                        <p:cTn id="44" dur="500" fill="hold"/>
                                        <p:tgtEl>
                                          <p:spTgt spid="5"/>
                                        </p:tgtEl>
                                        <p:attrNameLst>
                                          <p:attrName>ppt_h</p:attrName>
                                        </p:attrNameLst>
                                      </p:cBhvr>
                                      <p:tavLst>
                                        <p:tav tm="0">
                                          <p:val>
                                            <p:fltVal val="0"/>
                                          </p:val>
                                        </p:tav>
                                        <p:tav tm="100000">
                                          <p:val>
                                            <p:strVal val="#ppt_h"/>
                                          </p:val>
                                        </p:tav>
                                      </p:tavLst>
                                    </p:anim>
                                    <p:animEffect transition="in" filter="fade">
                                      <p:cBhvr>
                                        <p:cTn id="45"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407368" y="2937697"/>
            <a:ext cx="11089232" cy="1143000"/>
          </a:xfrm>
        </p:spPr>
        <p:txBody>
          <a:bodyPr/>
          <a:lstStyle/>
          <a:p>
            <a:pPr eaLnBrk="1" hangingPunct="1"/>
            <a:r>
              <a:rPr lang="en-GB" altLang="en-US" sz="3200" b="1" dirty="0">
                <a:solidFill>
                  <a:schemeClr val="tx2">
                    <a:lumMod val="75000"/>
                  </a:schemeClr>
                </a:solidFill>
              </a:rPr>
              <a:t>Do you think Globalisation is a good or a bad thing? </a:t>
            </a:r>
          </a:p>
        </p:txBody>
      </p:sp>
      <p:sp>
        <p:nvSpPr>
          <p:cNvPr id="4" name="Title 1">
            <a:extLst>
              <a:ext uri="{FF2B5EF4-FFF2-40B4-BE49-F238E27FC236}">
                <a16:creationId xmlns:a16="http://schemas.microsoft.com/office/drawing/2014/main" id="{59712811-A2AD-4DFE-B6E9-23B95896B78A}"/>
              </a:ext>
            </a:extLst>
          </p:cNvPr>
          <p:cNvSpPr txBox="1">
            <a:spLocks/>
          </p:cNvSpPr>
          <p:nvPr/>
        </p:nvSpPr>
        <p:spPr bwMode="auto">
          <a:xfrm>
            <a:off x="2855640" y="4045817"/>
            <a:ext cx="648072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2400" dirty="0"/>
              <a:t>Discuss benefits and costs of globalisation</a:t>
            </a:r>
          </a:p>
        </p:txBody>
      </p:sp>
      <p:sp>
        <p:nvSpPr>
          <p:cNvPr id="5" name="Title 1">
            <a:extLst>
              <a:ext uri="{FF2B5EF4-FFF2-40B4-BE49-F238E27FC236}">
                <a16:creationId xmlns:a16="http://schemas.microsoft.com/office/drawing/2014/main" id="{BE795394-C2EC-4665-A6C4-1D6E02EDD767}"/>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600" b="1" dirty="0">
                <a:solidFill>
                  <a:schemeClr val="tx2">
                    <a:lumMod val="75000"/>
                  </a:schemeClr>
                </a:solidFill>
              </a:rPr>
              <a:t>Question?</a:t>
            </a:r>
          </a:p>
        </p:txBody>
      </p:sp>
      <p:pic>
        <p:nvPicPr>
          <p:cNvPr id="3" name="Picture 2">
            <a:extLst>
              <a:ext uri="{FF2B5EF4-FFF2-40B4-BE49-F238E27FC236}">
                <a16:creationId xmlns:a16="http://schemas.microsoft.com/office/drawing/2014/main" id="{671F3BF7-5621-47FB-8873-F8C34A6944D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336360" y="3752528"/>
            <a:ext cx="1837115" cy="1837115"/>
          </a:xfrm>
          <a:prstGeom prst="rect">
            <a:avLst/>
          </a:prstGeom>
        </p:spPr>
      </p:pic>
      <p:pic>
        <p:nvPicPr>
          <p:cNvPr id="6" name="Picture 5" descr="Map&#10;&#10;Description automatically generated">
            <a:extLst>
              <a:ext uri="{FF2B5EF4-FFF2-40B4-BE49-F238E27FC236}">
                <a16:creationId xmlns:a16="http://schemas.microsoft.com/office/drawing/2014/main" id="{35F6A4ED-7007-4A02-8024-7724E8C8F2E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909646" y="931911"/>
            <a:ext cx="6372708" cy="2216875"/>
          </a:xfrm>
          <a:prstGeom prst="rect">
            <a:avLst/>
          </a:prstGeom>
        </p:spPr>
      </p:pic>
      <p:sp>
        <p:nvSpPr>
          <p:cNvPr id="2" name="Footer Placeholder 1">
            <a:extLst>
              <a:ext uri="{FF2B5EF4-FFF2-40B4-BE49-F238E27FC236}">
                <a16:creationId xmlns:a16="http://schemas.microsoft.com/office/drawing/2014/main" id="{7D8EA9C8-FE98-53B8-7A3A-E979EEBEB4FF}"/>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4018339129"/>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000" fill="hold"/>
                                        <p:tgtEl>
                                          <p:spTgt spid="3"/>
                                        </p:tgtEl>
                                        <p:attrNameLst>
                                          <p:attrName>ppt_w</p:attrName>
                                        </p:attrNameLst>
                                      </p:cBhvr>
                                      <p:tavLst>
                                        <p:tav tm="0">
                                          <p:val>
                                            <p:fltVal val="0"/>
                                          </p:val>
                                        </p:tav>
                                        <p:tav tm="100000">
                                          <p:val>
                                            <p:strVal val="#ppt_w"/>
                                          </p:val>
                                        </p:tav>
                                      </p:tavLst>
                                    </p:anim>
                                    <p:anim calcmode="lin" valueType="num">
                                      <p:cBhvr>
                                        <p:cTn id="8" dur="1000" fill="hold"/>
                                        <p:tgtEl>
                                          <p:spTgt spid="3"/>
                                        </p:tgtEl>
                                        <p:attrNameLst>
                                          <p:attrName>ppt_h</p:attrName>
                                        </p:attrNameLst>
                                      </p:cBhvr>
                                      <p:tavLst>
                                        <p:tav tm="0">
                                          <p:val>
                                            <p:fltVal val="0"/>
                                          </p:val>
                                        </p:tav>
                                        <p:tav tm="100000">
                                          <p:val>
                                            <p:strVal val="#ppt_h"/>
                                          </p:val>
                                        </p:tav>
                                      </p:tavLst>
                                    </p:anim>
                                    <p:animEffect transition="in" filter="fade">
                                      <p:cBhvr>
                                        <p:cTn id="9" dur="1000"/>
                                        <p:tgtEl>
                                          <p:spTgt spid="3"/>
                                        </p:tgtEl>
                                      </p:cBhvr>
                                    </p:animEffect>
                                  </p:childTnLst>
                                </p:cTn>
                              </p:par>
                            </p:childTnLst>
                          </p:cTn>
                        </p:par>
                        <p:par>
                          <p:cTn id="10" fill="hold">
                            <p:stCondLst>
                              <p:cond delay="1000"/>
                            </p:stCondLst>
                            <p:childTnLst>
                              <p:par>
                                <p:cTn id="11" presetID="53" presetClass="entr" presetSubtype="16" fill="hold" grpId="0" nodeType="afterEffect">
                                  <p:stCondLst>
                                    <p:cond delay="0"/>
                                  </p:stCondLst>
                                  <p:childTnLst>
                                    <p:set>
                                      <p:cBhvr>
                                        <p:cTn id="12" dur="1" fill="hold">
                                          <p:stCondLst>
                                            <p:cond delay="0"/>
                                          </p:stCondLst>
                                        </p:cTn>
                                        <p:tgtEl>
                                          <p:spTgt spid="7171"/>
                                        </p:tgtEl>
                                        <p:attrNameLst>
                                          <p:attrName>style.visibility</p:attrName>
                                        </p:attrNameLst>
                                      </p:cBhvr>
                                      <p:to>
                                        <p:strVal val="visible"/>
                                      </p:to>
                                    </p:set>
                                    <p:anim calcmode="lin" valueType="num">
                                      <p:cBhvr>
                                        <p:cTn id="13" dur="1000" fill="hold"/>
                                        <p:tgtEl>
                                          <p:spTgt spid="7171"/>
                                        </p:tgtEl>
                                        <p:attrNameLst>
                                          <p:attrName>ppt_w</p:attrName>
                                        </p:attrNameLst>
                                      </p:cBhvr>
                                      <p:tavLst>
                                        <p:tav tm="0">
                                          <p:val>
                                            <p:fltVal val="0"/>
                                          </p:val>
                                        </p:tav>
                                        <p:tav tm="100000">
                                          <p:val>
                                            <p:strVal val="#ppt_w"/>
                                          </p:val>
                                        </p:tav>
                                      </p:tavLst>
                                    </p:anim>
                                    <p:anim calcmode="lin" valueType="num">
                                      <p:cBhvr>
                                        <p:cTn id="14" dur="1000" fill="hold"/>
                                        <p:tgtEl>
                                          <p:spTgt spid="7171"/>
                                        </p:tgtEl>
                                        <p:attrNameLst>
                                          <p:attrName>ppt_h</p:attrName>
                                        </p:attrNameLst>
                                      </p:cBhvr>
                                      <p:tavLst>
                                        <p:tav tm="0">
                                          <p:val>
                                            <p:fltVal val="0"/>
                                          </p:val>
                                        </p:tav>
                                        <p:tav tm="100000">
                                          <p:val>
                                            <p:strVal val="#ppt_h"/>
                                          </p:val>
                                        </p:tav>
                                      </p:tavLst>
                                    </p:anim>
                                    <p:animEffect transition="in" filter="fade">
                                      <p:cBhvr>
                                        <p:cTn id="15" dur="1000"/>
                                        <p:tgtEl>
                                          <p:spTgt spid="7171"/>
                                        </p:tgtEl>
                                      </p:cBhvr>
                                    </p:animEffect>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4"/>
                                        </p:tgtEl>
                                        <p:attrNameLst>
                                          <p:attrName>style.visibility</p:attrName>
                                        </p:attrNameLst>
                                      </p:cBhvr>
                                      <p:to>
                                        <p:strVal val="visible"/>
                                      </p:to>
                                    </p:set>
                                    <p:animEffect transition="in" filter="fade">
                                      <p:cBhvr>
                                        <p:cTn id="19" dur="1000"/>
                                        <p:tgtEl>
                                          <p:spTgt spid="4"/>
                                        </p:tgtEl>
                                      </p:cBhvr>
                                    </p:animEffect>
                                    <p:anim calcmode="lin" valueType="num">
                                      <p:cBhvr>
                                        <p:cTn id="20" dur="1000" fill="hold"/>
                                        <p:tgtEl>
                                          <p:spTgt spid="4"/>
                                        </p:tgtEl>
                                        <p:attrNameLst>
                                          <p:attrName>ppt_x</p:attrName>
                                        </p:attrNameLst>
                                      </p:cBhvr>
                                      <p:tavLst>
                                        <p:tav tm="0">
                                          <p:val>
                                            <p:strVal val="#ppt_x"/>
                                          </p:val>
                                        </p:tav>
                                        <p:tav tm="100000">
                                          <p:val>
                                            <p:strVal val="#ppt_x"/>
                                          </p:val>
                                        </p:tav>
                                      </p:tavLst>
                                    </p:anim>
                                    <p:anim calcmode="lin" valueType="num">
                                      <p:cBhvr>
                                        <p:cTn id="21" dur="1000" fill="hold"/>
                                        <p:tgtEl>
                                          <p:spTgt spid="4"/>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53" presetClass="entr" presetSubtype="16" fill="hold" nodeType="afterEffect">
                                  <p:stCondLst>
                                    <p:cond delay="0"/>
                                  </p:stCondLst>
                                  <p:childTnLst>
                                    <p:set>
                                      <p:cBhvr>
                                        <p:cTn id="24" dur="1" fill="hold">
                                          <p:stCondLst>
                                            <p:cond delay="0"/>
                                          </p:stCondLst>
                                        </p:cTn>
                                        <p:tgtEl>
                                          <p:spTgt spid="6"/>
                                        </p:tgtEl>
                                        <p:attrNameLst>
                                          <p:attrName>style.visibility</p:attrName>
                                        </p:attrNameLst>
                                      </p:cBhvr>
                                      <p:to>
                                        <p:strVal val="visible"/>
                                      </p:to>
                                    </p:set>
                                    <p:anim calcmode="lin" valueType="num">
                                      <p:cBhvr>
                                        <p:cTn id="25" dur="1000" fill="hold"/>
                                        <p:tgtEl>
                                          <p:spTgt spid="6"/>
                                        </p:tgtEl>
                                        <p:attrNameLst>
                                          <p:attrName>ppt_w</p:attrName>
                                        </p:attrNameLst>
                                      </p:cBhvr>
                                      <p:tavLst>
                                        <p:tav tm="0">
                                          <p:val>
                                            <p:fltVal val="0"/>
                                          </p:val>
                                        </p:tav>
                                        <p:tav tm="100000">
                                          <p:val>
                                            <p:strVal val="#ppt_w"/>
                                          </p:val>
                                        </p:tav>
                                      </p:tavLst>
                                    </p:anim>
                                    <p:anim calcmode="lin" valueType="num">
                                      <p:cBhvr>
                                        <p:cTn id="26" dur="1000" fill="hold"/>
                                        <p:tgtEl>
                                          <p:spTgt spid="6"/>
                                        </p:tgtEl>
                                        <p:attrNameLst>
                                          <p:attrName>ppt_h</p:attrName>
                                        </p:attrNameLst>
                                      </p:cBhvr>
                                      <p:tavLst>
                                        <p:tav tm="0">
                                          <p:val>
                                            <p:fltVal val="0"/>
                                          </p:val>
                                        </p:tav>
                                        <p:tav tm="100000">
                                          <p:val>
                                            <p:strVal val="#ppt_h"/>
                                          </p:val>
                                        </p:tav>
                                      </p:tavLst>
                                    </p:anim>
                                    <p:animEffect transition="in" filter="fade">
                                      <p:cBhvr>
                                        <p:cTn id="27" dur="1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p:bldP spid="4" grpId="0"/>
    </p:bld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BE795394-C2EC-4665-A6C4-1D6E02EDD767}"/>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600" b="1" dirty="0">
                <a:solidFill>
                  <a:schemeClr val="tx2">
                    <a:lumMod val="75000"/>
                  </a:schemeClr>
                </a:solidFill>
              </a:rPr>
              <a:t>Globalization Score of Countries</a:t>
            </a:r>
          </a:p>
        </p:txBody>
      </p:sp>
      <p:pic>
        <p:nvPicPr>
          <p:cNvPr id="2" name="Content Placeholder 4" descr="A world map provides the globalization scores for the different countries. For long description in Notes pane, press F6.">
            <a:extLst>
              <a:ext uri="{FF2B5EF4-FFF2-40B4-BE49-F238E27FC236}">
                <a16:creationId xmlns:a16="http://schemas.microsoft.com/office/drawing/2014/main" id="{1D19AFBB-7B26-3863-67CC-AC9C08B07686}"/>
              </a:ext>
            </a:extLst>
          </p:cNvPr>
          <p:cNvPicPr>
            <a:picLocks noChangeAspect="1"/>
          </p:cNvPicPr>
          <p:nvPr/>
        </p:nvPicPr>
        <p:blipFill>
          <a:blip r:embed="rId3"/>
          <a:stretch>
            <a:fillRect/>
          </a:stretch>
        </p:blipFill>
        <p:spPr>
          <a:xfrm>
            <a:off x="1967951" y="980728"/>
            <a:ext cx="8256097" cy="4644915"/>
          </a:xfrm>
          <a:prstGeom prst="rect">
            <a:avLst/>
          </a:prstGeom>
        </p:spPr>
      </p:pic>
      <p:sp>
        <p:nvSpPr>
          <p:cNvPr id="7" name="Title 1">
            <a:extLst>
              <a:ext uri="{FF2B5EF4-FFF2-40B4-BE49-F238E27FC236}">
                <a16:creationId xmlns:a16="http://schemas.microsoft.com/office/drawing/2014/main" id="{4421579D-CD57-E128-899E-1C8726C4DE94}"/>
              </a:ext>
            </a:extLst>
          </p:cNvPr>
          <p:cNvSpPr txBox="1">
            <a:spLocks/>
          </p:cNvSpPr>
          <p:nvPr/>
        </p:nvSpPr>
        <p:spPr bwMode="auto">
          <a:xfrm>
            <a:off x="-168696" y="5301208"/>
            <a:ext cx="3312368" cy="4949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1800" dirty="0"/>
              <a:t>Source: Wild &amp; Wild (2023)</a:t>
            </a:r>
          </a:p>
        </p:txBody>
      </p:sp>
      <p:sp>
        <p:nvSpPr>
          <p:cNvPr id="3" name="Footer Placeholder 1">
            <a:extLst>
              <a:ext uri="{FF2B5EF4-FFF2-40B4-BE49-F238E27FC236}">
                <a16:creationId xmlns:a16="http://schemas.microsoft.com/office/drawing/2014/main" id="{9CD7D382-9693-DBA1-A621-B37FF951A278}"/>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68186457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Costs of Globalization</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803413" y="980728"/>
            <a:ext cx="10837203" cy="5184576"/>
          </a:xfrm>
          <a:prstGeom prst="rect">
            <a:avLst/>
          </a:prstGeom>
        </p:spPr>
        <p:txBody>
          <a:bodyPr/>
          <a:lstStyle/>
          <a:p>
            <a:r>
              <a:rPr lang="en-GB" sz="2500" b="1" dirty="0"/>
              <a:t>Threats to national sovereignty</a:t>
            </a:r>
          </a:p>
          <a:p>
            <a:pPr lvl="1">
              <a:buFont typeface="Wingdings" panose="05000000000000000000" pitchFamily="2" charset="2"/>
              <a:buChar char="§"/>
            </a:pPr>
            <a:r>
              <a:rPr lang="en-GB" sz="2000" dirty="0"/>
              <a:t>lose freedom to “act locally” </a:t>
            </a:r>
          </a:p>
          <a:p>
            <a:pPr lvl="1">
              <a:buFont typeface="Wingdings" panose="05000000000000000000" pitchFamily="2" charset="2"/>
              <a:buChar char="§"/>
            </a:pPr>
            <a:r>
              <a:rPr lang="en-GB" sz="2000" dirty="0"/>
              <a:t>threat to national interests, objectives, and policies</a:t>
            </a:r>
          </a:p>
          <a:p>
            <a:pPr lvl="1">
              <a:buFont typeface="Wingdings" panose="05000000000000000000" pitchFamily="2" charset="2"/>
              <a:buChar char="§"/>
            </a:pPr>
            <a:r>
              <a:rPr lang="en-GB" sz="2000" dirty="0"/>
              <a:t>cultural homogeneity (customs, traditions, values, language)</a:t>
            </a:r>
          </a:p>
          <a:p>
            <a:r>
              <a:rPr lang="en-GB" sz="2500" b="1" dirty="0"/>
              <a:t>Economic growth and environmental stress</a:t>
            </a:r>
          </a:p>
          <a:p>
            <a:pPr lvl="1">
              <a:buFont typeface="Wingdings" panose="05000000000000000000" pitchFamily="2" charset="2"/>
              <a:buChar char="§"/>
            </a:pPr>
            <a:r>
              <a:rPr lang="en-GB" sz="2000" dirty="0"/>
              <a:t>growth consumes non-renewable natural resources and increases environmental damage</a:t>
            </a:r>
          </a:p>
          <a:p>
            <a:r>
              <a:rPr lang="en-GB" sz="2400" b="1" dirty="0"/>
              <a:t>Growing income inequality and personal stress</a:t>
            </a:r>
          </a:p>
          <a:p>
            <a:pPr lvl="1">
              <a:buFont typeface="Wingdings" panose="05000000000000000000" pitchFamily="2" charset="2"/>
              <a:buChar char="§"/>
            </a:pPr>
            <a:r>
              <a:rPr lang="en-GB" sz="2000" dirty="0"/>
              <a:t>promotes global superstars at the expense of others</a:t>
            </a:r>
          </a:p>
          <a:p>
            <a:pPr algn="just"/>
            <a:r>
              <a:rPr lang="en-GB" sz="2500" b="1" dirty="0"/>
              <a:t>Offshoring, a type of outsourcing, involves the transferring of production abroad </a:t>
            </a:r>
          </a:p>
          <a:p>
            <a:pPr lvl="1" algn="just">
              <a:buFont typeface="Wingdings" panose="05000000000000000000" pitchFamily="2" charset="2"/>
              <a:buChar char="§"/>
            </a:pPr>
            <a:r>
              <a:rPr lang="en-GB" sz="2000" dirty="0"/>
              <a:t>it can be beneficial because it reduces costs but, it also means that jobs move abroad </a:t>
            </a:r>
          </a:p>
          <a:p>
            <a:pPr marL="0" indent="0" algn="just">
              <a:buNone/>
            </a:pPr>
            <a:endParaRPr lang="en-GB" dirty="0"/>
          </a:p>
          <a:p>
            <a:endParaRPr lang="en-US" sz="2800" dirty="0"/>
          </a:p>
          <a:p>
            <a:pPr marL="0" indent="0" eaLnBrk="1" hangingPunct="1">
              <a:buNone/>
              <a:defRPr/>
            </a:pPr>
            <a:endParaRPr lang="en-GB" altLang="en-US" sz="2400" dirty="0"/>
          </a:p>
        </p:txBody>
      </p:sp>
      <p:sp>
        <p:nvSpPr>
          <p:cNvPr id="2" name="Footer Placeholder 1">
            <a:extLst>
              <a:ext uri="{FF2B5EF4-FFF2-40B4-BE49-F238E27FC236}">
                <a16:creationId xmlns:a16="http://schemas.microsoft.com/office/drawing/2014/main" id="{F0F06AC5-FE0B-004A-BEB8-FF5EC9F3DB4E}"/>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378733550"/>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000"/>
                                        <p:tgtEl>
                                          <p:spTgt spid="7172">
                                            <p:txEl>
                                              <p:pRg st="6" end="6"/>
                                            </p:txEl>
                                          </p:spTgt>
                                        </p:tgtEl>
                                      </p:cBhvr>
                                    </p:animEffect>
                                    <p:anim calcmode="lin" valueType="num">
                                      <p:cBhvr>
                                        <p:cTn id="38"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6" end="6"/>
                                            </p:txEl>
                                          </p:spTgt>
                                        </p:tgtEl>
                                        <p:attrNameLst>
                                          <p:attrName>ppt_y</p:attrName>
                                        </p:attrNameLst>
                                      </p:cBhvr>
                                      <p:tavLst>
                                        <p:tav tm="0">
                                          <p:val>
                                            <p:strVal val="#ppt_y+.1"/>
                                          </p:val>
                                        </p:tav>
                                        <p:tav tm="100000">
                                          <p:val>
                                            <p:strVal val="#ppt_y"/>
                                          </p:val>
                                        </p:tav>
                                      </p:tavLst>
                                    </p:anim>
                                  </p:childTnLst>
                                </p:cTn>
                              </p:par>
                              <p:par>
                                <p:cTn id="40" presetID="42" presetClass="entr" presetSubtype="0" fill="hold" nodeType="withEffect">
                                  <p:stCondLst>
                                    <p:cond delay="0"/>
                                  </p:stCondLst>
                                  <p:childTnLst>
                                    <p:set>
                                      <p:cBhvr>
                                        <p:cTn id="41" dur="1" fill="hold">
                                          <p:stCondLst>
                                            <p:cond delay="0"/>
                                          </p:stCondLst>
                                        </p:cTn>
                                        <p:tgtEl>
                                          <p:spTgt spid="7172">
                                            <p:txEl>
                                              <p:pRg st="7" end="7"/>
                                            </p:txEl>
                                          </p:spTgt>
                                        </p:tgtEl>
                                        <p:attrNameLst>
                                          <p:attrName>style.visibility</p:attrName>
                                        </p:attrNameLst>
                                      </p:cBhvr>
                                      <p:to>
                                        <p:strVal val="visible"/>
                                      </p:to>
                                    </p:set>
                                    <p:animEffect transition="in" filter="fade">
                                      <p:cBhvr>
                                        <p:cTn id="42" dur="1000"/>
                                        <p:tgtEl>
                                          <p:spTgt spid="7172">
                                            <p:txEl>
                                              <p:pRg st="7" end="7"/>
                                            </p:txEl>
                                          </p:spTgt>
                                        </p:tgtEl>
                                      </p:cBhvr>
                                    </p:animEffect>
                                    <p:anim calcmode="lin" valueType="num">
                                      <p:cBhvr>
                                        <p:cTn id="43" dur="1000" fill="hold"/>
                                        <p:tgtEl>
                                          <p:spTgt spid="7172">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7172">
                                            <p:txEl>
                                              <p:pRg st="7" end="7"/>
                                            </p:txEl>
                                          </p:spTgt>
                                        </p:tgtEl>
                                        <p:attrNameLst>
                                          <p:attrName>ppt_y</p:attrName>
                                        </p:attrNameLst>
                                      </p:cBhvr>
                                      <p:tavLst>
                                        <p:tav tm="0">
                                          <p:val>
                                            <p:strVal val="#ppt_y+.1"/>
                                          </p:val>
                                        </p:tav>
                                        <p:tav tm="100000">
                                          <p:val>
                                            <p:strVal val="#ppt_y"/>
                                          </p:val>
                                        </p:tav>
                                      </p:tavLst>
                                    </p:anim>
                                  </p:childTnLst>
                                </p:cTn>
                              </p:par>
                              <p:par>
                                <p:cTn id="45" presetID="42" presetClass="entr" presetSubtype="0" fill="hold" nodeType="withEffect">
                                  <p:stCondLst>
                                    <p:cond delay="0"/>
                                  </p:stCondLst>
                                  <p:childTnLst>
                                    <p:set>
                                      <p:cBhvr>
                                        <p:cTn id="46" dur="1" fill="hold">
                                          <p:stCondLst>
                                            <p:cond delay="0"/>
                                          </p:stCondLst>
                                        </p:cTn>
                                        <p:tgtEl>
                                          <p:spTgt spid="7172">
                                            <p:txEl>
                                              <p:pRg st="8" end="8"/>
                                            </p:txEl>
                                          </p:spTgt>
                                        </p:tgtEl>
                                        <p:attrNameLst>
                                          <p:attrName>style.visibility</p:attrName>
                                        </p:attrNameLst>
                                      </p:cBhvr>
                                      <p:to>
                                        <p:strVal val="visible"/>
                                      </p:to>
                                    </p:set>
                                    <p:animEffect transition="in" filter="fade">
                                      <p:cBhvr>
                                        <p:cTn id="47" dur="1000"/>
                                        <p:tgtEl>
                                          <p:spTgt spid="7172">
                                            <p:txEl>
                                              <p:pRg st="8" end="8"/>
                                            </p:txEl>
                                          </p:spTgt>
                                        </p:tgtEl>
                                      </p:cBhvr>
                                    </p:animEffect>
                                    <p:anim calcmode="lin" valueType="num">
                                      <p:cBhvr>
                                        <p:cTn id="48" dur="1000" fill="hold"/>
                                        <p:tgtEl>
                                          <p:spTgt spid="7172">
                                            <p:txEl>
                                              <p:pRg st="8" end="8"/>
                                            </p:txEl>
                                          </p:spTgt>
                                        </p:tgtEl>
                                        <p:attrNameLst>
                                          <p:attrName>ppt_x</p:attrName>
                                        </p:attrNameLst>
                                      </p:cBhvr>
                                      <p:tavLst>
                                        <p:tav tm="0">
                                          <p:val>
                                            <p:strVal val="#ppt_x"/>
                                          </p:val>
                                        </p:tav>
                                        <p:tav tm="100000">
                                          <p:val>
                                            <p:strVal val="#ppt_x"/>
                                          </p:val>
                                        </p:tav>
                                      </p:tavLst>
                                    </p:anim>
                                    <p:anim calcmode="lin" valueType="num">
                                      <p:cBhvr>
                                        <p:cTn id="49" dur="1000" fill="hold"/>
                                        <p:tgtEl>
                                          <p:spTgt spid="7172">
                                            <p:txEl>
                                              <p:pRg st="8" end="8"/>
                                            </p:txEl>
                                          </p:spTgt>
                                        </p:tgtEl>
                                        <p:attrNameLst>
                                          <p:attrName>ppt_y</p:attrName>
                                        </p:attrNameLst>
                                      </p:cBhvr>
                                      <p:tavLst>
                                        <p:tav tm="0">
                                          <p:val>
                                            <p:strVal val="#ppt_y+.1"/>
                                          </p:val>
                                        </p:tav>
                                        <p:tav tm="100000">
                                          <p:val>
                                            <p:strVal val="#ppt_y"/>
                                          </p:val>
                                        </p:tav>
                                      </p:tavLst>
                                    </p:anim>
                                  </p:childTnLst>
                                </p:cTn>
                              </p:par>
                              <p:par>
                                <p:cTn id="50" presetID="42" presetClass="entr" presetSubtype="0" fill="hold" nodeType="withEffect">
                                  <p:stCondLst>
                                    <p:cond delay="0"/>
                                  </p:stCondLst>
                                  <p:childTnLst>
                                    <p:set>
                                      <p:cBhvr>
                                        <p:cTn id="51" dur="1" fill="hold">
                                          <p:stCondLst>
                                            <p:cond delay="0"/>
                                          </p:stCondLst>
                                        </p:cTn>
                                        <p:tgtEl>
                                          <p:spTgt spid="7172">
                                            <p:txEl>
                                              <p:pRg st="9" end="9"/>
                                            </p:txEl>
                                          </p:spTgt>
                                        </p:tgtEl>
                                        <p:attrNameLst>
                                          <p:attrName>style.visibility</p:attrName>
                                        </p:attrNameLst>
                                      </p:cBhvr>
                                      <p:to>
                                        <p:strVal val="visible"/>
                                      </p:to>
                                    </p:set>
                                    <p:animEffect transition="in" filter="fade">
                                      <p:cBhvr>
                                        <p:cTn id="52" dur="1000"/>
                                        <p:tgtEl>
                                          <p:spTgt spid="7172">
                                            <p:txEl>
                                              <p:pRg st="9" end="9"/>
                                            </p:txEl>
                                          </p:spTgt>
                                        </p:tgtEl>
                                      </p:cBhvr>
                                    </p:animEffect>
                                    <p:anim calcmode="lin" valueType="num">
                                      <p:cBhvr>
                                        <p:cTn id="53" dur="1000" fill="hold"/>
                                        <p:tgtEl>
                                          <p:spTgt spid="7172">
                                            <p:txEl>
                                              <p:pRg st="9" end="9"/>
                                            </p:txEl>
                                          </p:spTgt>
                                        </p:tgtEl>
                                        <p:attrNameLst>
                                          <p:attrName>ppt_x</p:attrName>
                                        </p:attrNameLst>
                                      </p:cBhvr>
                                      <p:tavLst>
                                        <p:tav tm="0">
                                          <p:val>
                                            <p:strVal val="#ppt_x"/>
                                          </p:val>
                                        </p:tav>
                                        <p:tav tm="100000">
                                          <p:val>
                                            <p:strVal val="#ppt_x"/>
                                          </p:val>
                                        </p:tav>
                                      </p:tavLst>
                                    </p:anim>
                                    <p:anim calcmode="lin" valueType="num">
                                      <p:cBhvr>
                                        <p:cTn id="54" dur="1000" fill="hold"/>
                                        <p:tgtEl>
                                          <p:spTgt spid="7172">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7577" y="0"/>
            <a:ext cx="12184423" cy="1143000"/>
          </a:xfrm>
        </p:spPr>
        <p:txBody>
          <a:bodyPr/>
          <a:lstStyle/>
          <a:p>
            <a:pPr eaLnBrk="1" hangingPunct="1"/>
            <a:r>
              <a:rPr lang="en-GB" altLang="en-US" sz="3600" b="1" dirty="0">
                <a:solidFill>
                  <a:schemeClr val="tx2">
                    <a:lumMod val="75000"/>
                  </a:schemeClr>
                </a:solidFill>
              </a:rPr>
              <a:t>Is an Interdependent Global Economy a Good Thing?</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23392" y="1268760"/>
            <a:ext cx="10765195" cy="4464496"/>
          </a:xfrm>
          <a:prstGeom prst="rect">
            <a:avLst/>
          </a:prstGeom>
        </p:spPr>
        <p:txBody>
          <a:bodyPr/>
          <a:lstStyle/>
          <a:p>
            <a:pPr algn="just">
              <a:lnSpc>
                <a:spcPct val="80000"/>
              </a:lnSpc>
            </a:pPr>
            <a:r>
              <a:rPr lang="en-US" altLang="en-US" sz="2800" b="1" dirty="0"/>
              <a:t>Supporters believe that increased trade and cross-border investment mean </a:t>
            </a:r>
          </a:p>
          <a:p>
            <a:pPr lvl="1" algn="just">
              <a:lnSpc>
                <a:spcPct val="80000"/>
              </a:lnSpc>
              <a:buFont typeface="Wingdings" panose="05000000000000000000" pitchFamily="2" charset="2"/>
              <a:buChar char="Ø"/>
            </a:pPr>
            <a:r>
              <a:rPr lang="en-US" altLang="en-US" sz="2400" dirty="0"/>
              <a:t>lower prices for goods and services</a:t>
            </a:r>
          </a:p>
          <a:p>
            <a:pPr lvl="1" algn="just">
              <a:lnSpc>
                <a:spcPct val="80000"/>
              </a:lnSpc>
              <a:buFont typeface="Wingdings" panose="05000000000000000000" pitchFamily="2" charset="2"/>
              <a:buChar char="Ø"/>
            </a:pPr>
            <a:r>
              <a:rPr lang="en-US" altLang="en-US" sz="2400" dirty="0"/>
              <a:t>greater economic growth</a:t>
            </a:r>
          </a:p>
          <a:p>
            <a:pPr lvl="1" algn="just">
              <a:lnSpc>
                <a:spcPct val="80000"/>
              </a:lnSpc>
              <a:buFont typeface="Wingdings" panose="05000000000000000000" pitchFamily="2" charset="2"/>
              <a:buChar char="Ø"/>
            </a:pPr>
            <a:r>
              <a:rPr lang="en-US" altLang="en-US" sz="2400" dirty="0"/>
              <a:t>higher consumer income, and more jobs</a:t>
            </a:r>
          </a:p>
          <a:p>
            <a:pPr algn="just">
              <a:lnSpc>
                <a:spcPct val="80000"/>
              </a:lnSpc>
            </a:pPr>
            <a:r>
              <a:rPr lang="en-US" altLang="en-US" sz="2800" b="1" dirty="0"/>
              <a:t>Critics worry that globalization will cause</a:t>
            </a:r>
          </a:p>
          <a:p>
            <a:pPr lvl="1" algn="just">
              <a:lnSpc>
                <a:spcPct val="80000"/>
              </a:lnSpc>
              <a:buFont typeface="Wingdings" panose="05000000000000000000" pitchFamily="2" charset="2"/>
              <a:buChar char="Ø"/>
            </a:pPr>
            <a:r>
              <a:rPr lang="en-US" altLang="en-US" sz="2400" dirty="0"/>
              <a:t>job losses</a:t>
            </a:r>
          </a:p>
          <a:p>
            <a:pPr lvl="1" algn="just">
              <a:lnSpc>
                <a:spcPct val="80000"/>
              </a:lnSpc>
              <a:buFont typeface="Wingdings" panose="05000000000000000000" pitchFamily="2" charset="2"/>
              <a:buChar char="Ø"/>
            </a:pPr>
            <a:r>
              <a:rPr lang="en-US" altLang="en-US" sz="2400" dirty="0"/>
              <a:t>environmental degradation</a:t>
            </a:r>
          </a:p>
          <a:p>
            <a:pPr lvl="1" algn="just">
              <a:lnSpc>
                <a:spcPct val="80000"/>
              </a:lnSpc>
              <a:buFont typeface="Wingdings" panose="05000000000000000000" pitchFamily="2" charset="2"/>
              <a:buChar char="Ø"/>
            </a:pPr>
            <a:r>
              <a:rPr lang="en-US" altLang="en-US" sz="2400" dirty="0"/>
              <a:t>the cultural imperialism of global media and MNEs</a:t>
            </a:r>
          </a:p>
          <a:p>
            <a:pPr algn="just">
              <a:lnSpc>
                <a:spcPct val="80000"/>
              </a:lnSpc>
            </a:pPr>
            <a:r>
              <a:rPr lang="en-US" altLang="en-US" sz="2800" b="1" dirty="0"/>
              <a:t>Anti-globalization protesters now regularly show up at most major meetings of global institutions </a:t>
            </a:r>
          </a:p>
          <a:p>
            <a:pPr lvl="1" algn="just" eaLnBrk="1" hangingPunct="1">
              <a:buFont typeface="Wingdings" panose="05000000000000000000" pitchFamily="2" charset="2"/>
              <a:buChar char="§"/>
              <a:defRPr/>
            </a:pPr>
            <a:endParaRPr lang="en-GB" altLang="en-US" sz="2400" dirty="0"/>
          </a:p>
        </p:txBody>
      </p:sp>
      <p:sp>
        <p:nvSpPr>
          <p:cNvPr id="2" name="Footer Placeholder 1">
            <a:extLst>
              <a:ext uri="{FF2B5EF4-FFF2-40B4-BE49-F238E27FC236}">
                <a16:creationId xmlns:a16="http://schemas.microsoft.com/office/drawing/2014/main" id="{90E03712-BD8E-FD86-1FB3-301AC3BF0E65}"/>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17812813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000"/>
                                        <p:tgtEl>
                                          <p:spTgt spid="7172">
                                            <p:txEl>
                                              <p:pRg st="6" end="6"/>
                                            </p:txEl>
                                          </p:spTgt>
                                        </p:tgtEl>
                                      </p:cBhvr>
                                    </p:animEffect>
                                    <p:anim calcmode="lin" valueType="num">
                                      <p:cBhvr>
                                        <p:cTn id="38"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6" end="6"/>
                                            </p:txEl>
                                          </p:spTgt>
                                        </p:tgtEl>
                                        <p:attrNameLst>
                                          <p:attrName>ppt_y</p:attrName>
                                        </p:attrNameLst>
                                      </p:cBhvr>
                                      <p:tavLst>
                                        <p:tav tm="0">
                                          <p:val>
                                            <p:strVal val="#ppt_y+.1"/>
                                          </p:val>
                                        </p:tav>
                                        <p:tav tm="100000">
                                          <p:val>
                                            <p:strVal val="#ppt_y"/>
                                          </p:val>
                                        </p:tav>
                                      </p:tavLst>
                                    </p:anim>
                                  </p:childTnLst>
                                </p:cTn>
                              </p:par>
                              <p:par>
                                <p:cTn id="40" presetID="42" presetClass="entr" presetSubtype="0" fill="hold" nodeType="withEffect">
                                  <p:stCondLst>
                                    <p:cond delay="0"/>
                                  </p:stCondLst>
                                  <p:childTnLst>
                                    <p:set>
                                      <p:cBhvr>
                                        <p:cTn id="41" dur="1" fill="hold">
                                          <p:stCondLst>
                                            <p:cond delay="0"/>
                                          </p:stCondLst>
                                        </p:cTn>
                                        <p:tgtEl>
                                          <p:spTgt spid="7172">
                                            <p:txEl>
                                              <p:pRg st="7" end="7"/>
                                            </p:txEl>
                                          </p:spTgt>
                                        </p:tgtEl>
                                        <p:attrNameLst>
                                          <p:attrName>style.visibility</p:attrName>
                                        </p:attrNameLst>
                                      </p:cBhvr>
                                      <p:to>
                                        <p:strVal val="visible"/>
                                      </p:to>
                                    </p:set>
                                    <p:animEffect transition="in" filter="fade">
                                      <p:cBhvr>
                                        <p:cTn id="42" dur="1000"/>
                                        <p:tgtEl>
                                          <p:spTgt spid="7172">
                                            <p:txEl>
                                              <p:pRg st="7" end="7"/>
                                            </p:txEl>
                                          </p:spTgt>
                                        </p:tgtEl>
                                      </p:cBhvr>
                                    </p:animEffect>
                                    <p:anim calcmode="lin" valueType="num">
                                      <p:cBhvr>
                                        <p:cTn id="43" dur="1000" fill="hold"/>
                                        <p:tgtEl>
                                          <p:spTgt spid="7172">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7172">
                                            <p:txEl>
                                              <p:pRg st="7" end="7"/>
                                            </p:txEl>
                                          </p:spTgt>
                                        </p:tgtEl>
                                        <p:attrNameLst>
                                          <p:attrName>ppt_y</p:attrName>
                                        </p:attrNameLst>
                                      </p:cBhvr>
                                      <p:tavLst>
                                        <p:tav tm="0">
                                          <p:val>
                                            <p:strVal val="#ppt_y+.1"/>
                                          </p:val>
                                        </p:tav>
                                        <p:tav tm="100000">
                                          <p:val>
                                            <p:strVal val="#ppt_y"/>
                                          </p:val>
                                        </p:tav>
                                      </p:tavLst>
                                    </p:anim>
                                  </p:childTnLst>
                                </p:cTn>
                              </p:par>
                              <p:par>
                                <p:cTn id="45" presetID="42" presetClass="entr" presetSubtype="0" fill="hold" nodeType="withEffect">
                                  <p:stCondLst>
                                    <p:cond delay="0"/>
                                  </p:stCondLst>
                                  <p:childTnLst>
                                    <p:set>
                                      <p:cBhvr>
                                        <p:cTn id="46" dur="1" fill="hold">
                                          <p:stCondLst>
                                            <p:cond delay="0"/>
                                          </p:stCondLst>
                                        </p:cTn>
                                        <p:tgtEl>
                                          <p:spTgt spid="7172">
                                            <p:txEl>
                                              <p:pRg st="8" end="8"/>
                                            </p:txEl>
                                          </p:spTgt>
                                        </p:tgtEl>
                                        <p:attrNameLst>
                                          <p:attrName>style.visibility</p:attrName>
                                        </p:attrNameLst>
                                      </p:cBhvr>
                                      <p:to>
                                        <p:strVal val="visible"/>
                                      </p:to>
                                    </p:set>
                                    <p:animEffect transition="in" filter="fade">
                                      <p:cBhvr>
                                        <p:cTn id="47" dur="1000"/>
                                        <p:tgtEl>
                                          <p:spTgt spid="7172">
                                            <p:txEl>
                                              <p:pRg st="8" end="8"/>
                                            </p:txEl>
                                          </p:spTgt>
                                        </p:tgtEl>
                                      </p:cBhvr>
                                    </p:animEffect>
                                    <p:anim calcmode="lin" valueType="num">
                                      <p:cBhvr>
                                        <p:cTn id="48" dur="1000" fill="hold"/>
                                        <p:tgtEl>
                                          <p:spTgt spid="7172">
                                            <p:txEl>
                                              <p:pRg st="8" end="8"/>
                                            </p:txEl>
                                          </p:spTgt>
                                        </p:tgtEl>
                                        <p:attrNameLst>
                                          <p:attrName>ppt_x</p:attrName>
                                        </p:attrNameLst>
                                      </p:cBhvr>
                                      <p:tavLst>
                                        <p:tav tm="0">
                                          <p:val>
                                            <p:strVal val="#ppt_x"/>
                                          </p:val>
                                        </p:tav>
                                        <p:tav tm="100000">
                                          <p:val>
                                            <p:strVal val="#ppt_x"/>
                                          </p:val>
                                        </p:tav>
                                      </p:tavLst>
                                    </p:anim>
                                    <p:anim calcmode="lin" valueType="num">
                                      <p:cBhvr>
                                        <p:cTn id="49" dur="1000" fill="hold"/>
                                        <p:tgtEl>
                                          <p:spTgt spid="7172">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1" name="Rectangle 3">
            <a:extLst>
              <a:ext uri="{FF2B5EF4-FFF2-40B4-BE49-F238E27FC236}">
                <a16:creationId xmlns:a16="http://schemas.microsoft.com/office/drawing/2014/main" id="{2B3CCB4B-2CF3-426D-B384-4F55BBA99714}"/>
              </a:ext>
            </a:extLst>
          </p:cNvPr>
          <p:cNvSpPr>
            <a:spLocks noGrp="1" noChangeArrowheads="1"/>
          </p:cNvSpPr>
          <p:nvPr>
            <p:ph idx="1"/>
          </p:nvPr>
        </p:nvSpPr>
        <p:spPr>
          <a:xfrm>
            <a:off x="609600" y="1196752"/>
            <a:ext cx="10972800" cy="4536504"/>
          </a:xfrm>
        </p:spPr>
        <p:txBody>
          <a:bodyPr/>
          <a:lstStyle/>
          <a:p>
            <a:pPr eaLnBrk="1" hangingPunct="1"/>
            <a:r>
              <a:rPr lang="en-US" altLang="en-US" b="1" dirty="0"/>
              <a:t>Multinational enterprises (MNEs)</a:t>
            </a:r>
            <a:r>
              <a:rPr lang="en-US" altLang="en-US" dirty="0"/>
              <a:t> </a:t>
            </a:r>
          </a:p>
          <a:p>
            <a:pPr lvl="2" eaLnBrk="1" hangingPunct="1"/>
            <a:r>
              <a:rPr lang="en-US" altLang="en-US" dirty="0">
                <a:ea typeface="Arial" panose="020B0604020202020204" pitchFamily="34" charset="0"/>
              </a:rPr>
              <a:t>Usually BIG size</a:t>
            </a:r>
          </a:p>
          <a:p>
            <a:pPr lvl="1" algn="just" eaLnBrk="1" hangingPunct="1"/>
            <a:r>
              <a:rPr lang="en-US" altLang="en-US" dirty="0">
                <a:ea typeface="Arial" panose="020B0604020202020204" pitchFamily="34" charset="0"/>
              </a:rPr>
              <a:t>take a global approach to markets and production or have operations in more than one country</a:t>
            </a:r>
          </a:p>
          <a:p>
            <a:pPr lvl="2" algn="just" eaLnBrk="1" hangingPunct="1"/>
            <a:r>
              <a:rPr lang="en-US" altLang="en-US" dirty="0">
                <a:ea typeface="Arial" panose="020B0604020202020204" pitchFamily="34" charset="0"/>
              </a:rPr>
              <a:t>Typically uses most of the modes of international business</a:t>
            </a:r>
          </a:p>
          <a:p>
            <a:pPr eaLnBrk="1" hangingPunct="1"/>
            <a:r>
              <a:rPr lang="en-US" altLang="en-US" b="1" dirty="0"/>
              <a:t>Sometimes they are referred to as</a:t>
            </a:r>
          </a:p>
          <a:p>
            <a:pPr lvl="1" eaLnBrk="1" hangingPunct="1"/>
            <a:r>
              <a:rPr lang="en-US" altLang="en-US" dirty="0">
                <a:solidFill>
                  <a:schemeClr val="accent1">
                    <a:lumMod val="75000"/>
                  </a:schemeClr>
                </a:solidFill>
                <a:latin typeface="Arial" panose="020B0604020202020204" pitchFamily="34" charset="0"/>
                <a:ea typeface="Arial" panose="020B0604020202020204" pitchFamily="34" charset="0"/>
                <a:cs typeface="Arial" panose="020B0604020202020204" pitchFamily="34" charset="0"/>
              </a:rPr>
              <a:t>Multinational Corporations (MNCs)</a:t>
            </a:r>
          </a:p>
          <a:p>
            <a:pPr lvl="1" eaLnBrk="1" hangingPunct="1"/>
            <a:r>
              <a:rPr lang="en-US" altLang="en-US" dirty="0">
                <a:solidFill>
                  <a:srgbClr val="00B050"/>
                </a:solidFill>
                <a:latin typeface="Arial" panose="020B0604020202020204" pitchFamily="34" charset="0"/>
                <a:ea typeface="Arial" panose="020B0604020202020204" pitchFamily="34" charset="0"/>
                <a:cs typeface="Arial" panose="020B0604020202020204" pitchFamily="34" charset="0"/>
              </a:rPr>
              <a:t>Multinational Companies (MNCs)</a:t>
            </a:r>
          </a:p>
          <a:p>
            <a:pPr lvl="1" eaLnBrk="1" hangingPunct="1"/>
            <a:r>
              <a:rPr lang="en-US" altLang="en-US" dirty="0">
                <a:solidFill>
                  <a:srgbClr val="7030A0"/>
                </a:solidFill>
                <a:latin typeface="Arial" panose="020B0604020202020204" pitchFamily="34" charset="0"/>
                <a:ea typeface="Arial" panose="020B0604020202020204" pitchFamily="34" charset="0"/>
                <a:cs typeface="Arial" panose="020B0604020202020204" pitchFamily="34" charset="0"/>
              </a:rPr>
              <a:t>Transnational Companies (TNCs) </a:t>
            </a:r>
          </a:p>
          <a:p>
            <a:pPr eaLnBrk="1" hangingPunct="1"/>
            <a:endParaRPr lang="en-US" altLang="en-US" dirty="0"/>
          </a:p>
        </p:txBody>
      </p:sp>
      <p:sp>
        <p:nvSpPr>
          <p:cNvPr id="6" name="Title 1">
            <a:extLst>
              <a:ext uri="{FF2B5EF4-FFF2-40B4-BE49-F238E27FC236}">
                <a16:creationId xmlns:a16="http://schemas.microsoft.com/office/drawing/2014/main" id="{12911685-4BE7-4575-913F-755F65DDE827}"/>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600" b="1" dirty="0">
                <a:solidFill>
                  <a:schemeClr val="tx2">
                    <a:lumMod val="75000"/>
                  </a:schemeClr>
                </a:solidFill>
              </a:rPr>
              <a:t>Types of International Organizations</a:t>
            </a:r>
          </a:p>
        </p:txBody>
      </p:sp>
      <p:sp>
        <p:nvSpPr>
          <p:cNvPr id="2" name="Footer Placeholder 1">
            <a:extLst>
              <a:ext uri="{FF2B5EF4-FFF2-40B4-BE49-F238E27FC236}">
                <a16:creationId xmlns:a16="http://schemas.microsoft.com/office/drawing/2014/main" id="{8B45160D-052F-09A4-ECD9-424161196B92}"/>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animEffect transition="in" filter="fade">
                                      <p:cBhvr>
                                        <p:cTn id="7" dur="1000"/>
                                        <p:tgtEl>
                                          <p:spTgt spid="22531">
                                            <p:txEl>
                                              <p:pRg st="0" end="0"/>
                                            </p:txEl>
                                          </p:spTgt>
                                        </p:tgtEl>
                                      </p:cBhvr>
                                    </p:animEffect>
                                    <p:anim calcmode="lin" valueType="num">
                                      <p:cBhvr>
                                        <p:cTn id="8" dur="1000" fill="hold"/>
                                        <p:tgtEl>
                                          <p:spTgt spid="22531">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2531">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22531">
                                            <p:txEl>
                                              <p:pRg st="1" end="1"/>
                                            </p:txEl>
                                          </p:spTgt>
                                        </p:tgtEl>
                                        <p:attrNameLst>
                                          <p:attrName>style.visibility</p:attrName>
                                        </p:attrNameLst>
                                      </p:cBhvr>
                                      <p:to>
                                        <p:strVal val="visible"/>
                                      </p:to>
                                    </p:set>
                                    <p:animEffect transition="in" filter="fade">
                                      <p:cBhvr>
                                        <p:cTn id="12" dur="1000"/>
                                        <p:tgtEl>
                                          <p:spTgt spid="22531">
                                            <p:txEl>
                                              <p:pRg st="1" end="1"/>
                                            </p:txEl>
                                          </p:spTgt>
                                        </p:tgtEl>
                                      </p:cBhvr>
                                    </p:animEffect>
                                    <p:anim calcmode="lin" valueType="num">
                                      <p:cBhvr>
                                        <p:cTn id="13" dur="1000" fill="hold"/>
                                        <p:tgtEl>
                                          <p:spTgt spid="22531">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22531">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22531">
                                            <p:txEl>
                                              <p:pRg st="2" end="2"/>
                                            </p:txEl>
                                          </p:spTgt>
                                        </p:tgtEl>
                                        <p:attrNameLst>
                                          <p:attrName>style.visibility</p:attrName>
                                        </p:attrNameLst>
                                      </p:cBhvr>
                                      <p:to>
                                        <p:strVal val="visible"/>
                                      </p:to>
                                    </p:set>
                                    <p:animEffect transition="in" filter="fade">
                                      <p:cBhvr>
                                        <p:cTn id="17" dur="1000"/>
                                        <p:tgtEl>
                                          <p:spTgt spid="22531">
                                            <p:txEl>
                                              <p:pRg st="2" end="2"/>
                                            </p:txEl>
                                          </p:spTgt>
                                        </p:tgtEl>
                                      </p:cBhvr>
                                    </p:animEffect>
                                    <p:anim calcmode="lin" valueType="num">
                                      <p:cBhvr>
                                        <p:cTn id="18" dur="1000" fill="hold"/>
                                        <p:tgtEl>
                                          <p:spTgt spid="22531">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22531">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22531">
                                            <p:txEl>
                                              <p:pRg st="3" end="3"/>
                                            </p:txEl>
                                          </p:spTgt>
                                        </p:tgtEl>
                                        <p:attrNameLst>
                                          <p:attrName>style.visibility</p:attrName>
                                        </p:attrNameLst>
                                      </p:cBhvr>
                                      <p:to>
                                        <p:strVal val="visible"/>
                                      </p:to>
                                    </p:set>
                                    <p:animEffect transition="in" filter="fade">
                                      <p:cBhvr>
                                        <p:cTn id="22" dur="1000"/>
                                        <p:tgtEl>
                                          <p:spTgt spid="22531">
                                            <p:txEl>
                                              <p:pRg st="3" end="3"/>
                                            </p:txEl>
                                          </p:spTgt>
                                        </p:tgtEl>
                                      </p:cBhvr>
                                    </p:animEffect>
                                    <p:anim calcmode="lin" valueType="num">
                                      <p:cBhvr>
                                        <p:cTn id="23" dur="1000" fill="hold"/>
                                        <p:tgtEl>
                                          <p:spTgt spid="22531">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22531">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22531">
                                            <p:txEl>
                                              <p:pRg st="4" end="4"/>
                                            </p:txEl>
                                          </p:spTgt>
                                        </p:tgtEl>
                                        <p:attrNameLst>
                                          <p:attrName>style.visibility</p:attrName>
                                        </p:attrNameLst>
                                      </p:cBhvr>
                                      <p:to>
                                        <p:strVal val="visible"/>
                                      </p:to>
                                    </p:set>
                                    <p:animEffect transition="in" filter="fade">
                                      <p:cBhvr>
                                        <p:cTn id="27" dur="1000"/>
                                        <p:tgtEl>
                                          <p:spTgt spid="22531">
                                            <p:txEl>
                                              <p:pRg st="4" end="4"/>
                                            </p:txEl>
                                          </p:spTgt>
                                        </p:tgtEl>
                                      </p:cBhvr>
                                    </p:animEffect>
                                    <p:anim calcmode="lin" valueType="num">
                                      <p:cBhvr>
                                        <p:cTn id="28" dur="1000" fill="hold"/>
                                        <p:tgtEl>
                                          <p:spTgt spid="22531">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22531">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22531">
                                            <p:txEl>
                                              <p:pRg st="5" end="5"/>
                                            </p:txEl>
                                          </p:spTgt>
                                        </p:tgtEl>
                                        <p:attrNameLst>
                                          <p:attrName>style.visibility</p:attrName>
                                        </p:attrNameLst>
                                      </p:cBhvr>
                                      <p:to>
                                        <p:strVal val="visible"/>
                                      </p:to>
                                    </p:set>
                                    <p:animEffect transition="in" filter="fade">
                                      <p:cBhvr>
                                        <p:cTn id="32" dur="1000"/>
                                        <p:tgtEl>
                                          <p:spTgt spid="22531">
                                            <p:txEl>
                                              <p:pRg st="5" end="5"/>
                                            </p:txEl>
                                          </p:spTgt>
                                        </p:tgtEl>
                                      </p:cBhvr>
                                    </p:animEffect>
                                    <p:anim calcmode="lin" valueType="num">
                                      <p:cBhvr>
                                        <p:cTn id="33" dur="1000" fill="hold"/>
                                        <p:tgtEl>
                                          <p:spTgt spid="22531">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22531">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nodeType="withEffect">
                                  <p:stCondLst>
                                    <p:cond delay="0"/>
                                  </p:stCondLst>
                                  <p:childTnLst>
                                    <p:set>
                                      <p:cBhvr>
                                        <p:cTn id="36" dur="1" fill="hold">
                                          <p:stCondLst>
                                            <p:cond delay="0"/>
                                          </p:stCondLst>
                                        </p:cTn>
                                        <p:tgtEl>
                                          <p:spTgt spid="22531">
                                            <p:txEl>
                                              <p:pRg st="6" end="6"/>
                                            </p:txEl>
                                          </p:spTgt>
                                        </p:tgtEl>
                                        <p:attrNameLst>
                                          <p:attrName>style.visibility</p:attrName>
                                        </p:attrNameLst>
                                      </p:cBhvr>
                                      <p:to>
                                        <p:strVal val="visible"/>
                                      </p:to>
                                    </p:set>
                                    <p:animEffect transition="in" filter="fade">
                                      <p:cBhvr>
                                        <p:cTn id="37" dur="1000"/>
                                        <p:tgtEl>
                                          <p:spTgt spid="22531">
                                            <p:txEl>
                                              <p:pRg st="6" end="6"/>
                                            </p:txEl>
                                          </p:spTgt>
                                        </p:tgtEl>
                                      </p:cBhvr>
                                    </p:animEffect>
                                    <p:anim calcmode="lin" valueType="num">
                                      <p:cBhvr>
                                        <p:cTn id="38" dur="1000" fill="hold"/>
                                        <p:tgtEl>
                                          <p:spTgt spid="22531">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22531">
                                            <p:txEl>
                                              <p:pRg st="6" end="6"/>
                                            </p:txEl>
                                          </p:spTgt>
                                        </p:tgtEl>
                                        <p:attrNameLst>
                                          <p:attrName>ppt_y</p:attrName>
                                        </p:attrNameLst>
                                      </p:cBhvr>
                                      <p:tavLst>
                                        <p:tav tm="0">
                                          <p:val>
                                            <p:strVal val="#ppt_y+.1"/>
                                          </p:val>
                                        </p:tav>
                                        <p:tav tm="100000">
                                          <p:val>
                                            <p:strVal val="#ppt_y"/>
                                          </p:val>
                                        </p:tav>
                                      </p:tavLst>
                                    </p:anim>
                                  </p:childTnLst>
                                </p:cTn>
                              </p:par>
                              <p:par>
                                <p:cTn id="40" presetID="42" presetClass="entr" presetSubtype="0" fill="hold" nodeType="withEffect">
                                  <p:stCondLst>
                                    <p:cond delay="0"/>
                                  </p:stCondLst>
                                  <p:childTnLst>
                                    <p:set>
                                      <p:cBhvr>
                                        <p:cTn id="41" dur="1" fill="hold">
                                          <p:stCondLst>
                                            <p:cond delay="0"/>
                                          </p:stCondLst>
                                        </p:cTn>
                                        <p:tgtEl>
                                          <p:spTgt spid="22531">
                                            <p:txEl>
                                              <p:pRg st="7" end="7"/>
                                            </p:txEl>
                                          </p:spTgt>
                                        </p:tgtEl>
                                        <p:attrNameLst>
                                          <p:attrName>style.visibility</p:attrName>
                                        </p:attrNameLst>
                                      </p:cBhvr>
                                      <p:to>
                                        <p:strVal val="visible"/>
                                      </p:to>
                                    </p:set>
                                    <p:animEffect transition="in" filter="fade">
                                      <p:cBhvr>
                                        <p:cTn id="42" dur="1000"/>
                                        <p:tgtEl>
                                          <p:spTgt spid="22531">
                                            <p:txEl>
                                              <p:pRg st="7" end="7"/>
                                            </p:txEl>
                                          </p:spTgt>
                                        </p:tgtEl>
                                      </p:cBhvr>
                                    </p:animEffect>
                                    <p:anim calcmode="lin" valueType="num">
                                      <p:cBhvr>
                                        <p:cTn id="43" dur="1000" fill="hold"/>
                                        <p:tgtEl>
                                          <p:spTgt spid="22531">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22531">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Case Study 1 - The Globalization of Starbucks</a:t>
            </a:r>
          </a:p>
        </p:txBody>
      </p:sp>
      <p:sp>
        <p:nvSpPr>
          <p:cNvPr id="4" name="Content Placeholder 2">
            <a:extLst>
              <a:ext uri="{FF2B5EF4-FFF2-40B4-BE49-F238E27FC236}">
                <a16:creationId xmlns:a16="http://schemas.microsoft.com/office/drawing/2014/main" id="{199EF910-C94E-4440-9859-3A53393A2C19}"/>
              </a:ext>
            </a:extLst>
          </p:cNvPr>
          <p:cNvSpPr txBox="1">
            <a:spLocks/>
          </p:cNvSpPr>
          <p:nvPr/>
        </p:nvSpPr>
        <p:spPr bwMode="auto">
          <a:xfrm>
            <a:off x="695400" y="980728"/>
            <a:ext cx="8784976" cy="47525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514350" indent="-514350" algn="just">
              <a:buFont typeface="+mj-lt"/>
              <a:buAutoNum type="arabicPeriod"/>
            </a:pPr>
            <a:r>
              <a:rPr lang="en-GB" sz="2200" dirty="0"/>
              <a:t>Where did the original idea for the Starbucks format come from? What lesson for international business can be drawn from this?</a:t>
            </a:r>
          </a:p>
          <a:p>
            <a:pPr marL="514350" indent="-514350" algn="just">
              <a:buFont typeface="+mj-lt"/>
              <a:buAutoNum type="arabicPeriod"/>
            </a:pPr>
            <a:r>
              <a:rPr lang="en-GB" sz="2200" dirty="0"/>
              <a:t>What drove Starbucks to start expanding internationally? How is the company creating value for its shareholders by pursuing an international expansion strategy?</a:t>
            </a:r>
          </a:p>
          <a:p>
            <a:pPr marL="514350" indent="-514350" algn="just">
              <a:buFont typeface="+mj-lt"/>
              <a:buAutoNum type="arabicPeriod"/>
            </a:pPr>
            <a:r>
              <a:rPr lang="en-GB" sz="2200" dirty="0"/>
              <a:t>Why do you think Starbucks decided to enter the Japanese market via a joint venture with a Japanese company? What lesson can you draw from this?</a:t>
            </a:r>
          </a:p>
          <a:p>
            <a:pPr marL="514350" indent="-514350" algn="just">
              <a:buFont typeface="+mj-lt"/>
              <a:buAutoNum type="arabicPeriod"/>
            </a:pPr>
            <a:r>
              <a:rPr lang="en-GB" sz="2200" dirty="0"/>
              <a:t>Is Starbucks a force for globalization? Explain your answer.</a:t>
            </a:r>
          </a:p>
          <a:p>
            <a:pPr marL="514350" indent="-514350" algn="just">
              <a:buFont typeface="+mj-lt"/>
              <a:buAutoNum type="arabicPeriod"/>
            </a:pPr>
            <a:r>
              <a:rPr lang="en-GB" sz="2200" dirty="0"/>
              <a:t>5. When it comes to purchasing coffee beans, Starbucks adheres to a "fair trade" program. What do you think is the difference between fair trade and free trade? How might a fair trade policy benefit Starbucks?</a:t>
            </a:r>
          </a:p>
        </p:txBody>
      </p:sp>
      <p:pic>
        <p:nvPicPr>
          <p:cNvPr id="5" name="Picture 4" descr="Logo&#10;&#10;Description automatically generated">
            <a:extLst>
              <a:ext uri="{FF2B5EF4-FFF2-40B4-BE49-F238E27FC236}">
                <a16:creationId xmlns:a16="http://schemas.microsoft.com/office/drawing/2014/main" id="{236BA60B-7025-4598-87AA-F7CACD2B2423}"/>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523530" y="1772816"/>
            <a:ext cx="2549134" cy="2549134"/>
          </a:xfrm>
          <a:prstGeom prst="rect">
            <a:avLst/>
          </a:prstGeom>
        </p:spPr>
      </p:pic>
      <p:sp>
        <p:nvSpPr>
          <p:cNvPr id="2" name="Footer Placeholder 1">
            <a:extLst>
              <a:ext uri="{FF2B5EF4-FFF2-40B4-BE49-F238E27FC236}">
                <a16:creationId xmlns:a16="http://schemas.microsoft.com/office/drawing/2014/main" id="{CC6D64CD-D1EF-CEB3-5B67-2ED7FC11F412}"/>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280979708"/>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1000"/>
                                        <p:tgtEl>
                                          <p:spTgt spid="4">
                                            <p:txEl>
                                              <p:pRg st="1" end="1"/>
                                            </p:txEl>
                                          </p:spTgt>
                                        </p:tgtEl>
                                      </p:cBhvr>
                                    </p:animEffect>
                                    <p:anim calcmode="lin" valueType="num">
                                      <p:cBhvr>
                                        <p:cTn id="13"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4">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1000"/>
                                        <p:tgtEl>
                                          <p:spTgt spid="4">
                                            <p:txEl>
                                              <p:pRg st="2" end="2"/>
                                            </p:txEl>
                                          </p:spTgt>
                                        </p:tgtEl>
                                      </p:cBhvr>
                                    </p:animEffect>
                                    <p:anim calcmode="lin" valueType="num">
                                      <p:cBhvr>
                                        <p:cTn id="18"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4">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1000"/>
                                        <p:tgtEl>
                                          <p:spTgt spid="4">
                                            <p:txEl>
                                              <p:pRg st="3" end="3"/>
                                            </p:txEl>
                                          </p:spTgt>
                                        </p:tgtEl>
                                      </p:cBhvr>
                                    </p:animEffect>
                                    <p:anim calcmode="lin" valueType="num">
                                      <p:cBhvr>
                                        <p:cTn id="23"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4">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animEffect transition="in" filter="fade">
                                      <p:cBhvr>
                                        <p:cTn id="27" dur="1000"/>
                                        <p:tgtEl>
                                          <p:spTgt spid="4">
                                            <p:txEl>
                                              <p:pRg st="4" end="4"/>
                                            </p:txEl>
                                          </p:spTgt>
                                        </p:tgtEl>
                                      </p:cBhvr>
                                    </p:animEffect>
                                    <p:anim calcmode="lin" valueType="num">
                                      <p:cBhvr>
                                        <p:cTn id="28"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4">
                                            <p:txEl>
                                              <p:pRg st="4" end="4"/>
                                            </p:txEl>
                                          </p:spTgt>
                                        </p:tgtEl>
                                        <p:attrNameLst>
                                          <p:attrName>ppt_y</p:attrName>
                                        </p:attrNameLst>
                                      </p:cBhvr>
                                      <p:tavLst>
                                        <p:tav tm="0">
                                          <p:val>
                                            <p:strVal val="#ppt_y+.1"/>
                                          </p:val>
                                        </p:tav>
                                        <p:tav tm="100000">
                                          <p:val>
                                            <p:strVal val="#ppt_y"/>
                                          </p:val>
                                        </p:tav>
                                      </p:tavLst>
                                    </p:anim>
                                  </p:childTnLst>
                                </p:cTn>
                              </p:par>
                              <p:par>
                                <p:cTn id="30" presetID="45" presetClass="entr" presetSubtype="0" fill="hold" nodeType="withEffect">
                                  <p:stCondLst>
                                    <p:cond delay="0"/>
                                  </p:stCondLst>
                                  <p:childTnLst>
                                    <p:set>
                                      <p:cBhvr>
                                        <p:cTn id="31" dur="1" fill="hold">
                                          <p:stCondLst>
                                            <p:cond delay="0"/>
                                          </p:stCondLst>
                                        </p:cTn>
                                        <p:tgtEl>
                                          <p:spTgt spid="5"/>
                                        </p:tgtEl>
                                        <p:attrNameLst>
                                          <p:attrName>style.visibility</p:attrName>
                                        </p:attrNameLst>
                                      </p:cBhvr>
                                      <p:to>
                                        <p:strVal val="visible"/>
                                      </p:to>
                                    </p:set>
                                    <p:animEffect transition="in" filter="fade">
                                      <p:cBhvr>
                                        <p:cTn id="32" dur="2750"/>
                                        <p:tgtEl>
                                          <p:spTgt spid="5"/>
                                        </p:tgtEl>
                                      </p:cBhvr>
                                    </p:animEffect>
                                    <p:anim calcmode="lin" valueType="num">
                                      <p:cBhvr>
                                        <p:cTn id="33" dur="2750" fill="hold"/>
                                        <p:tgtEl>
                                          <p:spTgt spid="5"/>
                                        </p:tgtEl>
                                        <p:attrNameLst>
                                          <p:attrName>ppt_w</p:attrName>
                                        </p:attrNameLst>
                                      </p:cBhvr>
                                      <p:tavLst>
                                        <p:tav tm="0" fmla="#ppt_w*sin(2.5*pi*$)">
                                          <p:val>
                                            <p:fltVal val="0"/>
                                          </p:val>
                                        </p:tav>
                                        <p:tav tm="100000">
                                          <p:val>
                                            <p:fltVal val="1"/>
                                          </p:val>
                                        </p:tav>
                                      </p:tavLst>
                                    </p:anim>
                                    <p:anim calcmode="lin" valueType="num">
                                      <p:cBhvr>
                                        <p:cTn id="34" dur="2750" fill="hold"/>
                                        <p:tgtEl>
                                          <p:spTgt spid="5"/>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Any Questions?</a:t>
            </a:r>
          </a:p>
        </p:txBody>
      </p:sp>
      <p:pic>
        <p:nvPicPr>
          <p:cNvPr id="4" name="Picture 3">
            <a:extLst>
              <a:ext uri="{FF2B5EF4-FFF2-40B4-BE49-F238E27FC236}">
                <a16:creationId xmlns:a16="http://schemas.microsoft.com/office/drawing/2014/main" id="{02581647-D630-488B-A847-C58C019C659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328248" y="2027237"/>
            <a:ext cx="2573338" cy="280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A380AC12-6F12-41E4-ADF8-C374BD53E9B5}"/>
              </a:ext>
            </a:extLst>
          </p:cNvPr>
          <p:cNvSpPr txBox="1">
            <a:spLocks noChangeArrowheads="1"/>
          </p:cNvSpPr>
          <p:nvPr/>
        </p:nvSpPr>
        <p:spPr bwMode="auto">
          <a:xfrm>
            <a:off x="1631504" y="2954337"/>
            <a:ext cx="4221163" cy="949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ctr" eaLnBrk="1" hangingPunct="1">
              <a:buFont typeface="Symbol" panose="05050102010706020507" pitchFamily="18" charset="2"/>
              <a:buNone/>
            </a:pPr>
            <a:r>
              <a:rPr lang="en-GB" altLang="en-US" sz="4400" dirty="0">
                <a:solidFill>
                  <a:schemeClr val="tx1"/>
                </a:solidFill>
              </a:rPr>
              <a:t>Thank You </a:t>
            </a:r>
            <a:r>
              <a:rPr lang="en-GB" altLang="en-US" sz="4400" dirty="0">
                <a:solidFill>
                  <a:schemeClr val="tx1"/>
                </a:solidFill>
                <a:sym typeface="Wingdings" panose="05000000000000000000" pitchFamily="2" charset="2"/>
              </a:rPr>
              <a:t> </a:t>
            </a:r>
          </a:p>
          <a:p>
            <a:pPr algn="just" eaLnBrk="1" hangingPunct="1">
              <a:buFont typeface="Symbol" panose="05050102010706020507" pitchFamily="18" charset="2"/>
              <a:buNone/>
            </a:pPr>
            <a:endParaRPr lang="en-GB" altLang="en-US" sz="3200" dirty="0"/>
          </a:p>
          <a:p>
            <a:pPr algn="just" eaLnBrk="1" hangingPunct="1">
              <a:buFont typeface="Symbol" panose="05050102010706020507" pitchFamily="18" charset="2"/>
              <a:buNone/>
            </a:pPr>
            <a:endParaRPr lang="en-GB" altLang="en-US" sz="3200" b="1" dirty="0"/>
          </a:p>
          <a:p>
            <a:pPr algn="just" eaLnBrk="1" hangingPunct="1">
              <a:buFont typeface="Symbol" panose="05050102010706020507" pitchFamily="18" charset="2"/>
              <a:buNone/>
            </a:pPr>
            <a:endParaRPr lang="en-US" altLang="en-US" sz="2800" b="1" dirty="0"/>
          </a:p>
        </p:txBody>
      </p:sp>
      <p:sp>
        <p:nvSpPr>
          <p:cNvPr id="2" name="Footer Placeholder 1">
            <a:extLst>
              <a:ext uri="{FF2B5EF4-FFF2-40B4-BE49-F238E27FC236}">
                <a16:creationId xmlns:a16="http://schemas.microsoft.com/office/drawing/2014/main" id="{E9C80680-A91D-0B6F-A532-2F93BE84575A}"/>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32240858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Effect transition="in" filter="fade">
                                      <p:cBhvr>
                                        <p:cTn id="9" dur="1000"/>
                                        <p:tgtEl>
                                          <p:spTgt spid="5"/>
                                        </p:tgtEl>
                                      </p:cBhvr>
                                    </p:animEffect>
                                  </p:childTnLst>
                                </p:cTn>
                              </p:par>
                            </p:childTnLst>
                          </p:cTn>
                        </p:par>
                        <p:par>
                          <p:cTn id="10" fill="hold">
                            <p:stCondLst>
                              <p:cond delay="1000"/>
                            </p:stCondLst>
                            <p:childTnLst>
                              <p:par>
                                <p:cTn id="11" presetID="26" presetClass="entr" presetSubtype="0" fill="hold" nodeType="after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wipe(down)">
                                      <p:cBhvr>
                                        <p:cTn id="13" dur="580">
                                          <p:stCondLst>
                                            <p:cond delay="0"/>
                                          </p:stCondLst>
                                        </p:cTn>
                                        <p:tgtEl>
                                          <p:spTgt spid="4"/>
                                        </p:tgtEl>
                                      </p:cBhvr>
                                    </p:animEffect>
                                    <p:anim calcmode="lin" valueType="num">
                                      <p:cBhvr>
                                        <p:cTn id="14"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15"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6"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7"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8"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9" dur="26">
                                          <p:stCondLst>
                                            <p:cond delay="650"/>
                                          </p:stCondLst>
                                        </p:cTn>
                                        <p:tgtEl>
                                          <p:spTgt spid="4"/>
                                        </p:tgtEl>
                                      </p:cBhvr>
                                      <p:to x="100000" y="60000"/>
                                    </p:animScale>
                                    <p:animScale>
                                      <p:cBhvr>
                                        <p:cTn id="20" dur="166" decel="50000">
                                          <p:stCondLst>
                                            <p:cond delay="676"/>
                                          </p:stCondLst>
                                        </p:cTn>
                                        <p:tgtEl>
                                          <p:spTgt spid="4"/>
                                        </p:tgtEl>
                                      </p:cBhvr>
                                      <p:to x="100000" y="100000"/>
                                    </p:animScale>
                                    <p:animScale>
                                      <p:cBhvr>
                                        <p:cTn id="21" dur="26">
                                          <p:stCondLst>
                                            <p:cond delay="1312"/>
                                          </p:stCondLst>
                                        </p:cTn>
                                        <p:tgtEl>
                                          <p:spTgt spid="4"/>
                                        </p:tgtEl>
                                      </p:cBhvr>
                                      <p:to x="100000" y="80000"/>
                                    </p:animScale>
                                    <p:animScale>
                                      <p:cBhvr>
                                        <p:cTn id="22" dur="166" decel="50000">
                                          <p:stCondLst>
                                            <p:cond delay="1338"/>
                                          </p:stCondLst>
                                        </p:cTn>
                                        <p:tgtEl>
                                          <p:spTgt spid="4"/>
                                        </p:tgtEl>
                                      </p:cBhvr>
                                      <p:to x="100000" y="100000"/>
                                    </p:animScale>
                                    <p:animScale>
                                      <p:cBhvr>
                                        <p:cTn id="23" dur="26">
                                          <p:stCondLst>
                                            <p:cond delay="1642"/>
                                          </p:stCondLst>
                                        </p:cTn>
                                        <p:tgtEl>
                                          <p:spTgt spid="4"/>
                                        </p:tgtEl>
                                      </p:cBhvr>
                                      <p:to x="100000" y="90000"/>
                                    </p:animScale>
                                    <p:animScale>
                                      <p:cBhvr>
                                        <p:cTn id="24" dur="166" decel="50000">
                                          <p:stCondLst>
                                            <p:cond delay="1668"/>
                                          </p:stCondLst>
                                        </p:cTn>
                                        <p:tgtEl>
                                          <p:spTgt spid="4"/>
                                        </p:tgtEl>
                                      </p:cBhvr>
                                      <p:to x="100000" y="100000"/>
                                    </p:animScale>
                                    <p:animScale>
                                      <p:cBhvr>
                                        <p:cTn id="25" dur="26">
                                          <p:stCondLst>
                                            <p:cond delay="1808"/>
                                          </p:stCondLst>
                                        </p:cTn>
                                        <p:tgtEl>
                                          <p:spTgt spid="4"/>
                                        </p:tgtEl>
                                      </p:cBhvr>
                                      <p:to x="100000" y="95000"/>
                                    </p:animScale>
                                    <p:animScale>
                                      <p:cBhvr>
                                        <p:cTn id="26" dur="166" decel="50000">
                                          <p:stCondLst>
                                            <p:cond delay="1834"/>
                                          </p:stCondLst>
                                        </p:cTn>
                                        <p:tgtEl>
                                          <p:spTgt spid="4"/>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Sources:</a:t>
            </a:r>
          </a:p>
        </p:txBody>
      </p:sp>
      <p:sp>
        <p:nvSpPr>
          <p:cNvPr id="6" name="Content Placeholder 2">
            <a:extLst>
              <a:ext uri="{FF2B5EF4-FFF2-40B4-BE49-F238E27FC236}">
                <a16:creationId xmlns:a16="http://schemas.microsoft.com/office/drawing/2014/main" id="{6BFF820E-EFEA-40D3-B4C4-627FFA8068CE}"/>
              </a:ext>
            </a:extLst>
          </p:cNvPr>
          <p:cNvSpPr txBox="1">
            <a:spLocks/>
          </p:cNvSpPr>
          <p:nvPr/>
        </p:nvSpPr>
        <p:spPr bwMode="auto">
          <a:xfrm>
            <a:off x="731404" y="1376772"/>
            <a:ext cx="10729191" cy="41044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lnSpc>
                <a:spcPct val="150000"/>
              </a:lnSpc>
              <a:spcAft>
                <a:spcPts val="600"/>
              </a:spcAft>
              <a:buFont typeface="Symbol" panose="05050102010706020507" pitchFamily="18" charset="2"/>
              <a:buChar char=""/>
            </a:pPr>
            <a:r>
              <a:rPr lang="en-GB" sz="1800" dirty="0">
                <a:latin typeface="Arial" panose="020B0604020202020204" pitchFamily="34" charset="0"/>
                <a:ea typeface="Times New Roman" panose="02020603050405020304" pitchFamily="18" charset="0"/>
                <a:cs typeface="Times New Roman" panose="02020603050405020304" pitchFamily="18" charset="0"/>
              </a:rPr>
              <a:t>Collinson, S., Narula, R., &amp; Rugman, A. M., 2020. </a:t>
            </a:r>
            <a:r>
              <a:rPr lang="en-GB" sz="1800" i="1" dirty="0">
                <a:latin typeface="Arial" panose="020B0604020202020204" pitchFamily="34" charset="0"/>
                <a:ea typeface="Times New Roman" panose="02020603050405020304" pitchFamily="18" charset="0"/>
                <a:cs typeface="Times New Roman" panose="02020603050405020304" pitchFamily="18" charset="0"/>
              </a:rPr>
              <a:t>International Business</a:t>
            </a:r>
            <a:r>
              <a:rPr lang="en-GB" sz="1800" dirty="0">
                <a:latin typeface="Arial" panose="020B0604020202020204" pitchFamily="34" charset="0"/>
                <a:ea typeface="Times New Roman" panose="02020603050405020304" pitchFamily="18" charset="0"/>
                <a:cs typeface="Times New Roman" panose="02020603050405020304" pitchFamily="18" charset="0"/>
              </a:rPr>
              <a:t>. 8 ed. Essex: Pearson Education Limited.</a:t>
            </a:r>
          </a:p>
          <a:p>
            <a:pPr lvl="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Daniels, J. D., </a:t>
            </a:r>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Radebaugh</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L. H., Sullivan, D. P</a:t>
            </a:r>
            <a:r>
              <a:rPr lang="en-GB" sz="1800" dirty="0">
                <a:latin typeface="Arial" panose="020B0604020202020204" pitchFamily="34" charset="0"/>
                <a:ea typeface="Times New Roman" panose="02020603050405020304" pitchFamily="18" charset="0"/>
                <a:cs typeface="Times New Roman" panose="02020603050405020304" pitchFamily="18" charset="0"/>
              </a:rPr>
              <a:t>., &amp; Click, R. W., </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2022.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International Business: Environments and Operations</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17 ed. Essex: Pearson Education Limited.</a:t>
            </a:r>
          </a:p>
          <a:p>
            <a:pPr marL="342900" lvl="0" indent="-34290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Hill, C. W. L., 2023.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International Business: Competing in the global marketplace</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14 ed. New York: McGraw-Hill.</a:t>
            </a:r>
          </a:p>
          <a:p>
            <a:pPr marL="342900" lvl="0" indent="-34290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Wild, J. J. &amp; Wild, K. L., 2023.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International Business: The Challenges of Globalization. </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10 ed. Essex: Pearson Education Limited.</a:t>
            </a:r>
            <a:endParaRPr lang="en-GB" sz="1800" i="1"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sz="1700" dirty="0"/>
          </a:p>
          <a:p>
            <a:endParaRPr lang="en-GB" sz="1700"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
        <p:nvSpPr>
          <p:cNvPr id="2" name="Footer Placeholder 1">
            <a:extLst>
              <a:ext uri="{FF2B5EF4-FFF2-40B4-BE49-F238E27FC236}">
                <a16:creationId xmlns:a16="http://schemas.microsoft.com/office/drawing/2014/main" id="{87228900-10D0-112D-6F44-DD6180A8F382}"/>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4912788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3496</TotalTime>
  <Words>3781</Words>
  <Application>Microsoft Office PowerPoint</Application>
  <PresentationFormat>Widescreen</PresentationFormat>
  <Paragraphs>222</Paragraphs>
  <Slides>19</Slides>
  <Notes>19</Notes>
  <HiddenSlides>0</HiddenSlides>
  <MMClips>1</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19</vt:i4>
      </vt:variant>
    </vt:vector>
  </HeadingPairs>
  <TitlesOfParts>
    <vt:vector size="29" baseType="lpstr">
      <vt:lpstr>Aharoni</vt:lpstr>
      <vt:lpstr>Arial</vt:lpstr>
      <vt:lpstr>Arial Narrow</vt:lpstr>
      <vt:lpstr>Bodoni MT</vt:lpstr>
      <vt:lpstr>Candara</vt:lpstr>
      <vt:lpstr>Myriad Pro</vt:lpstr>
      <vt:lpstr>Symbol</vt:lpstr>
      <vt:lpstr>Verdana</vt:lpstr>
      <vt:lpstr>Wingdings</vt:lpstr>
      <vt:lpstr>20140311PresentationUWTSDTemplate</vt:lpstr>
      <vt:lpstr>LCMB7014</vt:lpstr>
      <vt:lpstr>Learning Objectives</vt:lpstr>
      <vt:lpstr>What is International Business?</vt:lpstr>
      <vt:lpstr>International Business (IB)</vt:lpstr>
      <vt:lpstr>Why Study International Business?</vt:lpstr>
      <vt:lpstr>Why Companies Engage in IB?</vt:lpstr>
      <vt:lpstr>What Is Globalization?</vt:lpstr>
      <vt:lpstr>What Is Globalization?</vt:lpstr>
      <vt:lpstr>The Connection Between Globalization and IB </vt:lpstr>
      <vt:lpstr>Forces Driving Globalization</vt:lpstr>
      <vt:lpstr>Forces Driving Globalization</vt:lpstr>
      <vt:lpstr>Do you think Globalisation is a good or a bad thing? </vt:lpstr>
      <vt:lpstr>PowerPoint Presentation</vt:lpstr>
      <vt:lpstr>Costs of Globalization</vt:lpstr>
      <vt:lpstr>Is an Interdependent Global Economy a Good Thing?</vt:lpstr>
      <vt:lpstr>PowerPoint Presentation</vt:lpstr>
      <vt:lpstr>Case Study 1 - The Globalization of Starbucks</vt:lpstr>
      <vt:lpstr>Any Questions?</vt:lpstr>
      <vt:lpstr>Sources: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Hossein Shokri</cp:lastModifiedBy>
  <cp:revision>283</cp:revision>
  <cp:lastPrinted>2018-07-09T15:27:01Z</cp:lastPrinted>
  <dcterms:created xsi:type="dcterms:W3CDTF">2002-10-07T19:43:58Z</dcterms:created>
  <dcterms:modified xsi:type="dcterms:W3CDTF">2023-09-07T12:09:03Z</dcterms:modified>
</cp:coreProperties>
</file>