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notesMasterIdLst>
    <p:notesMasterId r:id="rId21"/>
  </p:notesMasterIdLst>
  <p:handoutMasterIdLst>
    <p:handoutMasterId r:id="rId22"/>
  </p:handoutMasterIdLst>
  <p:sldIdLst>
    <p:sldId id="286" r:id="rId2"/>
    <p:sldId id="256" r:id="rId3"/>
    <p:sldId id="288" r:id="rId4"/>
    <p:sldId id="257" r:id="rId5"/>
    <p:sldId id="258" r:id="rId6"/>
    <p:sldId id="270" r:id="rId7"/>
    <p:sldId id="263" r:id="rId8"/>
    <p:sldId id="275" r:id="rId9"/>
    <p:sldId id="271" r:id="rId10"/>
    <p:sldId id="265" r:id="rId11"/>
    <p:sldId id="259" r:id="rId12"/>
    <p:sldId id="285" r:id="rId13"/>
    <p:sldId id="261" r:id="rId14"/>
    <p:sldId id="269" r:id="rId15"/>
    <p:sldId id="277" r:id="rId16"/>
    <p:sldId id="280" r:id="rId17"/>
    <p:sldId id="290" r:id="rId18"/>
    <p:sldId id="289" r:id="rId19"/>
    <p:sldId id="292" r:id="rId2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nia Akther (1707626)" initials="SA(" lastIdx="1" clrIdx="0">
    <p:extLst>
      <p:ext uri="{19B8F6BF-5375-455C-9EA6-DF929625EA0E}">
        <p15:presenceInfo xmlns:p15="http://schemas.microsoft.com/office/powerpoint/2012/main" userId="77a11dbd-23a4-4501-98a4-b05754e9b84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57849575-C3E1-4D36-9F19-BAB8967C154C}"/>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DBD3AF9E-09B7-415A-A6BA-F403DC856CED}"/>
              </a:ext>
            </a:extLst>
          </p:cNvPr>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EE358AB2-913B-4E0C-935D-CCC165674DEC}"/>
              </a:ext>
            </a:extLst>
          </p:cNvPr>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91FFE2DA-8C45-4A17-AA76-15F31BE3805C}"/>
              </a:ext>
            </a:extLst>
          </p:cNvPr>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845336C4-0F48-48D5-A404-57A9CEDEEC4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0C6D7649-C5EB-49A5-8503-9533F6C90435}"/>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091DC24B-AEBD-429B-9A1C-5224F39DBA5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5061" name="Rectangle 5">
            <a:extLst>
              <a:ext uri="{FF2B5EF4-FFF2-40B4-BE49-F238E27FC236}">
                <a16:creationId xmlns:a16="http://schemas.microsoft.com/office/drawing/2014/main" id="{7C1E2C95-5807-4ED6-975C-94941B882563}"/>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A4CE1A9B-7059-44DE-BB20-E833401071B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C3506BA-1F86-483F-97DA-E5506A7263B8}"/>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25561510-DD80-4E69-B886-3278D3FEF62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E6F7146-1730-436A-B5FA-704E5BF532B7}" type="slidenum">
              <a:rPr lang="en-US" altLang="en-US" smtClean="0"/>
              <a:pPr>
                <a:spcBef>
                  <a:spcPct val="0"/>
                </a:spcBef>
              </a:pPr>
              <a:t>2</a:t>
            </a:fld>
            <a:endParaRPr lang="en-US"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581C17-7FAD-4495-AFC2-8656B8445460}" type="slidenum">
              <a:rPr lang="en-US" altLang="en-US" smtClean="0"/>
              <a:pPr>
                <a:spcBef>
                  <a:spcPct val="0"/>
                </a:spcBef>
              </a:pPr>
              <a:t>3</a:t>
            </a:fld>
            <a:endParaRPr lang="en-US" altLang="en-US"/>
          </a:p>
        </p:txBody>
      </p:sp>
      <p:sp>
        <p:nvSpPr>
          <p:cNvPr id="10243" name="Rectangle 2"/>
          <p:cNvSpPr>
            <a:spLocks noGrp="1" noRot="1" noChangeAspect="1" noChangeArrowheads="1" noTextEdit="1"/>
          </p:cNvSpPr>
          <p:nvPr>
            <p:ph type="sldImg"/>
          </p:nvPr>
        </p:nvSpPr>
        <p:spPr>
          <a:ln/>
        </p:spPr>
      </p:sp>
      <p:sp>
        <p:nvSpPr>
          <p:cNvPr id="1024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41F858D-1F2D-44A0-AA0B-FE21839F7458}" type="slidenum">
              <a:rPr lang="en-US" altLang="en-US" smtClean="0"/>
              <a:pPr>
                <a:spcBef>
                  <a:spcPct val="0"/>
                </a:spcBef>
              </a:pPr>
              <a:t>4</a:t>
            </a:fld>
            <a:endParaRPr lang="en-US" altLang="en-US"/>
          </a:p>
        </p:txBody>
      </p:sp>
      <p:sp>
        <p:nvSpPr>
          <p:cNvPr id="12291" name="Rectangle 2"/>
          <p:cNvSpPr>
            <a:spLocks noGrp="1" noRot="1" noChangeAspect="1" noChangeArrowheads="1" noTextEdit="1"/>
          </p:cNvSpPr>
          <p:nvPr>
            <p:ph type="sldImg"/>
          </p:nvPr>
        </p:nvSpPr>
        <p:spPr>
          <a:ln/>
        </p:spPr>
      </p:sp>
      <p:sp>
        <p:nvSpPr>
          <p:cNvPr id="1229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154431E-3962-42F9-A095-AE170BEC3A7D}" type="slidenum">
              <a:rPr lang="en-US" altLang="en-US" smtClean="0"/>
              <a:pPr>
                <a:spcBef>
                  <a:spcPct val="0"/>
                </a:spcBef>
              </a:pPr>
              <a:t>5</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2395533-E731-4918-99C9-8E6B9001867B}" type="slidenum">
              <a:rPr lang="en-US" altLang="en-US" smtClean="0"/>
              <a:pPr>
                <a:spcBef>
                  <a:spcPct val="0"/>
                </a:spcBef>
              </a:pPr>
              <a:t>6</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158FE86-323D-40AA-A559-02039019CBEA}" type="slidenum">
              <a:rPr lang="en-US" altLang="en-US" smtClean="0"/>
              <a:pPr>
                <a:spcBef>
                  <a:spcPct val="0"/>
                </a:spcBef>
              </a:pPr>
              <a:t>7</a:t>
            </a:fld>
            <a:endParaRPr lang="en-US" altLang="en-US"/>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A661639-4B5B-47D3-8550-305B4CC2DA3E}" type="slidenum">
              <a:rPr lang="en-US" altLang="en-US" smtClean="0"/>
              <a:pPr>
                <a:spcBef>
                  <a:spcPct val="0"/>
                </a:spcBef>
              </a:pPr>
              <a:t>8</a:t>
            </a:fld>
            <a:endParaRPr lang="en-US" altLang="en-US"/>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4B2807F-CA3D-4C1A-B52A-32155A2FBCDE}" type="slidenum">
              <a:rPr lang="en-US" altLang="en-US" smtClean="0"/>
              <a:pPr>
                <a:spcBef>
                  <a:spcPct val="0"/>
                </a:spcBef>
              </a:pPr>
              <a:t>9</a:t>
            </a:fld>
            <a:endParaRPr lang="en-US" alt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72FA161-955B-480B-9CE3-0E805D2C3A95}" type="slidenum">
              <a:rPr lang="en-US" altLang="en-US" smtClean="0"/>
              <a:pPr>
                <a:spcBef>
                  <a:spcPct val="0"/>
                </a:spcBef>
              </a:pPr>
              <a:t>10</a:t>
            </a:fld>
            <a:endParaRPr lang="en-US" altLang="en-US"/>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FCEBF76-D364-41C3-A8F4-82D10878292A}" type="slidenum">
              <a:rPr lang="en-US" altLang="en-US" smtClean="0"/>
              <a:pPr>
                <a:spcBef>
                  <a:spcPct val="0"/>
                </a:spcBef>
              </a:pPr>
              <a:t>11</a:t>
            </a:fld>
            <a:endParaRPr lang="en-US"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D83BA9-C20E-4C54-937A-E96387B73D98}" type="slidenum">
              <a:rPr lang="en-US" altLang="en-US" smtClean="0"/>
              <a:pPr>
                <a:spcBef>
                  <a:spcPct val="0"/>
                </a:spcBef>
              </a:pPr>
              <a:t>12</a:t>
            </a:fld>
            <a:endParaRPr lang="en-US" altLang="en-US"/>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00A42F9-A304-4D06-8D35-6859B08360AD}" type="slidenum">
              <a:rPr lang="en-US" altLang="en-US" smtClean="0"/>
              <a:pPr>
                <a:spcBef>
                  <a:spcPct val="0"/>
                </a:spcBef>
              </a:pPr>
              <a:t>13</a:t>
            </a:fld>
            <a:endParaRPr lang="en-US" altLang="en-US"/>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7E6BA9A-38A5-425C-9BF1-F8D200F24F37}" type="slidenum">
              <a:rPr lang="en-US" altLang="en-US" smtClean="0"/>
              <a:pPr>
                <a:spcBef>
                  <a:spcPct val="0"/>
                </a:spcBef>
              </a:pPr>
              <a:t>14</a:t>
            </a:fld>
            <a:endParaRPr lang="en-US" altLang="en-US"/>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DCBFF77-CEDA-45A6-BAD4-BF41218E699A}" type="slidenum">
              <a:rPr lang="en-US" altLang="en-US" smtClean="0"/>
              <a:pPr>
                <a:spcBef>
                  <a:spcPct val="0"/>
                </a:spcBef>
              </a:pPr>
              <a:t>15</a:t>
            </a:fld>
            <a:endParaRPr lang="en-US" altLang="en-US"/>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9C28777-61DA-436F-A6DE-FBACD01A251B}" type="slidenum">
              <a:rPr lang="en-US" altLang="en-US" smtClean="0"/>
              <a:pPr>
                <a:spcBef>
                  <a:spcPct val="0"/>
                </a:spcBef>
              </a:pPr>
              <a:t>16</a:t>
            </a:fld>
            <a:endParaRPr lang="en-US" alt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00415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Area">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Date Placeholder 3"/>
          <p:cNvSpPr>
            <a:spLocks noGrp="1"/>
          </p:cNvSpPr>
          <p:nvPr>
            <p:ph type="dt" sz="half" idx="10"/>
          </p:nvPr>
        </p:nvSpPr>
        <p:spPr/>
        <p:txBody>
          <a:bodyPr/>
          <a:lstStyle/>
          <a:p>
            <a:fld id="{70DDF080-5E8C-48AD-84E5-6C08B304C14E}" type="datetimeFigureOut">
              <a:rPr lang="en-US" dirty="0"/>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a:p>
        </p:txBody>
      </p:sp>
    </p:spTree>
    <p:extLst>
      <p:ext uri="{BB962C8B-B14F-4D97-AF65-F5344CB8AC3E}">
        <p14:creationId xmlns:p14="http://schemas.microsoft.com/office/powerpoint/2010/main" val="2918410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9821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Areas">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12/15/17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36913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dirty="0"/>
              <a:pPr/>
              <a:t>12/15/17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10625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dirty="0"/>
              <a:pPr/>
              <a:t>12/15/17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171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12/15/17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8717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3571275" y="514925"/>
            <a:ext cx="3386037" cy="5526437"/>
          </a:xfrm>
        </p:spPr>
        <p:txBody>
          <a:bodyPr>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Edit Master text styles</a:t>
            </a:r>
          </a:p>
        </p:txBody>
      </p:sp>
      <p:sp>
        <p:nvSpPr>
          <p:cNvPr id="5" name="Date Placeholder 4"/>
          <p:cNvSpPr>
            <a:spLocks noGrp="1"/>
          </p:cNvSpPr>
          <p:nvPr>
            <p:ph type="dt" sz="half" idx="10"/>
          </p:nvPr>
        </p:nvSpPr>
        <p:spPr/>
        <p:txBody>
          <a:bodyPr/>
          <a:lstStyle/>
          <a:p>
            <a:fld id="{70DDF080-5E8C-48AD-84E5-6C08B304C14E}" type="datetimeFigureOut">
              <a:rPr lang="en-US" dirty="0"/>
              <a:t>12/15/17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7333891-D5E7-4C7B-BF1D-E855E53CB5A8}" type="slidenum">
              <a:rPr lang="en-US" dirty="0"/>
              <a:t>‹#›</a:t>
            </a:fld>
            <a:endParaRPr lang="en-US"/>
          </a:p>
        </p:txBody>
      </p:sp>
    </p:spTree>
    <p:extLst>
      <p:ext uri="{BB962C8B-B14F-4D97-AF65-F5344CB8AC3E}">
        <p14:creationId xmlns:p14="http://schemas.microsoft.com/office/powerpoint/2010/main" val="719301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29936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59054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77952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700396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776120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9781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Date Placeholder 3"/>
          <p:cNvSpPr>
            <a:spLocks noGrp="1"/>
          </p:cNvSpPr>
          <p:nvPr>
            <p:ph type="dt" sz="half" idx="10"/>
          </p:nvPr>
        </p:nvSpPr>
        <p:spPr/>
        <p:txBody>
          <a:bodyPr/>
          <a:lstStyle/>
          <a:p>
            <a:fld id="{70DDF080-5E8C-48AD-84E5-6C08B304C14E}" type="datetimeFigureOut">
              <a:rPr lang="en-US" dirty="0"/>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333891-D5E7-4C7B-BF1D-E855E53CB5A8}" type="slidenum">
              <a:rPr lang="en-US" dirty="0"/>
              <a:t>‹#›</a:t>
            </a:fld>
            <a:endParaRPr lang="en-US"/>
          </a:p>
        </p:txBody>
      </p:sp>
    </p:spTree>
    <p:extLst>
      <p:ext uri="{BB962C8B-B14F-4D97-AF65-F5344CB8AC3E}">
        <p14:creationId xmlns:p14="http://schemas.microsoft.com/office/powerpoint/2010/main" val="22757530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dirty="0"/>
              <a:pPr/>
              <a:t>12/15/17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6190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a:t>Edit Master text styles</a:t>
            </a:r>
          </a:p>
          <a:p>
            <a:pPr lvl="1"/>
            <a:r>
              <a:rPr lang="en-GB"/>
              <a:t>Second level</a:t>
            </a:r>
          </a:p>
          <a:p>
            <a:pPr lvl="2"/>
            <a:r>
              <a:rPr lang="en-GB"/>
              <a:t>Third level</a:t>
            </a:r>
          </a:p>
          <a:p>
            <a:pPr lvl="3"/>
            <a:r>
              <a:rPr lang="en-GB"/>
              <a:t>Quarter level</a:t>
            </a:r>
          </a:p>
          <a:p>
            <a:pPr lvl="4"/>
            <a:r>
              <a:rPr lang="en-GB"/>
              <a:t>Fifth level</a:t>
            </a:r>
            <a:endParaRPr lang="en-US"/>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12/15/17</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218841550"/>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 id="2147483839" r:id="rId14"/>
    <p:sldLayoutId id="2147483840" r:id="rId15"/>
    <p:sldLayoutId id="214748384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bplans.co.uk/specialty_baker_business_plan/executive_summary_fc.cfm"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9D7DE7F-508F-4CF8-A6E0-1A38C4514D58}"/>
              </a:ext>
            </a:extLst>
          </p:cNvPr>
          <p:cNvSpPr>
            <a:spLocks noGrp="1"/>
          </p:cNvSpPr>
          <p:nvPr>
            <p:ph type="subTitle" idx="1"/>
          </p:nvPr>
        </p:nvSpPr>
        <p:spPr>
          <a:xfrm>
            <a:off x="491966" y="3716337"/>
            <a:ext cx="6969849" cy="2325025"/>
          </a:xfrm>
        </p:spPr>
        <p:txBody>
          <a:bodyPr>
            <a:noAutofit/>
            <a:scene3d>
              <a:camera prst="orthographicFront"/>
              <a:lightRig rig="soft" dir="t">
                <a:rot lat="0" lon="0" rev="15600000"/>
              </a:lightRig>
            </a:scene3d>
            <a:sp3d extrusionH="57150" prstMaterial="softEdge">
              <a:bevelT w="25400" h="38100"/>
            </a:sp3d>
          </a:bodyPr>
          <a:lstStyle/>
          <a:p>
            <a:pPr algn="ctr" rtl="1" eaLnBrk="1" hangingPunct="1">
              <a:buFont typeface="Arial" charset="0"/>
              <a:buNone/>
              <a:defRPr/>
            </a:pPr>
            <a:endPar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endParaRPr>
          </a:p>
          <a:p>
            <a:pPr algn="ctr" rtl="1" eaLnBrk="1" hangingPunct="1">
              <a:buFont typeface="Arial" charset="0"/>
              <a:buNone/>
              <a:defRPr/>
            </a:pPr>
            <a:r>
              <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rPr>
              <a:t>Title: SSIAP Bakery</a:t>
            </a:r>
          </a:p>
          <a:p>
            <a:pPr algn="ctr" rtl="1" eaLnBrk="1" hangingPunct="1">
              <a:buFont typeface="Arial" charset="0"/>
              <a:buNone/>
              <a:defRPr/>
            </a:pPr>
            <a:r>
              <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rPr>
              <a:t>Group: 1 </a:t>
            </a:r>
          </a:p>
          <a:p>
            <a:pPr algn="ctr" rtl="1" eaLnBrk="1" hangingPunct="1">
              <a:buFont typeface="Arial" charset="0"/>
              <a:buNone/>
              <a:defRPr/>
            </a:pPr>
            <a:r>
              <a:rPr lang="en-GB" sz="280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rPr>
              <a:t>SUNIA, ISAAC, SAM, PETER </a:t>
            </a:r>
          </a:p>
          <a:p>
            <a:pPr algn="ctr" rtl="1" eaLnBrk="1" hangingPunct="1">
              <a:buFont typeface="Arial" charset="0"/>
              <a:buNone/>
              <a:defRPr/>
            </a:pPr>
            <a:r>
              <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rPr>
              <a:t>Tutors Name: </a:t>
            </a:r>
            <a:r>
              <a:rPr lang="en-GB" sz="2800" dirty="0" err="1">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rPr>
              <a:t>Musfiqur</a:t>
            </a:r>
            <a:r>
              <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rPr>
              <a:t> Rahman </a:t>
            </a:r>
          </a:p>
          <a:p>
            <a:pPr algn="ctr" rtl="1" eaLnBrk="1" hangingPunct="1">
              <a:buFont typeface="Arial" charset="0"/>
              <a:buNone/>
              <a:defRPr/>
            </a:pPr>
            <a:endPar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endParaRPr>
          </a:p>
          <a:p>
            <a:pPr algn="ctr" rtl="1" eaLnBrk="1" hangingPunct="1">
              <a:buFont typeface="Arial" charset="0"/>
              <a:buNone/>
              <a:defRPr/>
            </a:pPr>
            <a:endPar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endParaRPr>
          </a:p>
          <a:p>
            <a:pPr algn="ctr" rtl="1" eaLnBrk="1" hangingPunct="1">
              <a:buFont typeface="Arial" charset="0"/>
              <a:buNone/>
              <a:defRPr/>
            </a:pPr>
            <a:endParaRPr lang="en-GB" sz="2800" dirty="0">
              <a:ln w="0"/>
              <a:solidFill>
                <a:schemeClr val="tx1"/>
              </a:solidFill>
              <a:effectLst>
                <a:outerShdw blurRad="38100" dist="19050" dir="2700000" algn="tl" rotWithShape="0">
                  <a:schemeClr val="dk1">
                    <a:alpha val="40000"/>
                  </a:schemeClr>
                </a:outerShdw>
              </a:effectLst>
              <a:latin typeface="Arial" panose="020B0604020202020204" pitchFamily="34" charset="0"/>
              <a:ea typeface="Baskerville" panose="02020502070401020303"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01B03880-876A-4722-9B37-94C6219CA5D7}"/>
              </a:ext>
            </a:extLst>
          </p:cNvPr>
          <p:cNvSpPr>
            <a:spLocks noGrp="1"/>
          </p:cNvSpPr>
          <p:nvPr>
            <p:ph type="dt" sz="half" idx="10"/>
          </p:nvPr>
        </p:nvSpPr>
        <p:spPr/>
        <p:txBody>
          <a:bodyPr/>
          <a:lstStyle/>
          <a:p>
            <a:pPr>
              <a:defRPr/>
            </a:pPr>
            <a:fld id="{73B07335-0E4B-4830-9DA1-499DF5ED18FC}" type="datetime1">
              <a:rPr lang="en-GB" altLang="en-US"/>
              <a:pPr>
                <a:defRPr/>
              </a:pPr>
              <a:t>15/12/2017</a:t>
            </a:fld>
            <a:endParaRPr lang="en-GB" altLang="en-US"/>
          </a:p>
        </p:txBody>
      </p:sp>
      <p:pic>
        <p:nvPicPr>
          <p:cNvPr id="2" name="Picture 4">
            <a:extLst>
              <a:ext uri="{FF2B5EF4-FFF2-40B4-BE49-F238E27FC236}">
                <a16:creationId xmlns:a16="http://schemas.microsoft.com/office/drawing/2014/main" id="{43AB71F8-767D-D549-A028-855D361CFB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400" y="714375"/>
            <a:ext cx="5856941" cy="334781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4"/>
          <p:cNvSpPr>
            <a:spLocks noGrp="1"/>
          </p:cNvSpPr>
          <p:nvPr>
            <p:ph type="title"/>
          </p:nvPr>
        </p:nvSpPr>
        <p:spPr>
          <a:xfrm>
            <a:off x="457200" y="115888"/>
            <a:ext cx="8229600" cy="1225550"/>
          </a:xfrm>
        </p:spPr>
        <p:txBody>
          <a:bodyPr/>
          <a:lstStyle/>
          <a:p>
            <a:pPr eaLnBrk="1" hangingPunct="1"/>
            <a:r>
              <a:rPr lang="en-GB" altLang="en-US"/>
              <a:t>Contents </a:t>
            </a:r>
          </a:p>
        </p:txBody>
      </p:sp>
      <p:sp>
        <p:nvSpPr>
          <p:cNvPr id="7171" name="Rectangle 5"/>
          <p:cNvSpPr>
            <a:spLocks noGrp="1"/>
          </p:cNvSpPr>
          <p:nvPr>
            <p:ph idx="1"/>
          </p:nvPr>
        </p:nvSpPr>
        <p:spPr>
          <a:xfrm>
            <a:off x="640004" y="1031618"/>
            <a:ext cx="6262419" cy="4978855"/>
          </a:xfrm>
        </p:spPr>
        <p:txBody>
          <a:bodyPr>
            <a:normAutofit fontScale="62500" lnSpcReduction="20000"/>
          </a:bodyPr>
          <a:lstStyle/>
          <a:p>
            <a:pPr eaLnBrk="1" hangingPunct="1">
              <a:buFont typeface="+mj-lt"/>
              <a:buAutoNum type="arabicPeriod"/>
            </a:pPr>
            <a:r>
              <a:rPr lang="en-GB" altLang="en-US">
                <a:latin typeface="Arial" panose="020B0604020202020204" pitchFamily="34" charset="0"/>
                <a:cs typeface="Arial" panose="020B0604020202020204" pitchFamily="34" charset="0"/>
              </a:rPr>
              <a:t>Cover page</a:t>
            </a:r>
          </a:p>
          <a:p>
            <a:pPr eaLnBrk="1" hangingPunct="1">
              <a:buFont typeface="+mj-lt"/>
              <a:buAutoNum type="arabicPeriod"/>
            </a:pPr>
            <a:r>
              <a:rPr lang="en-GB" altLang="en-US">
                <a:latin typeface="Arial" panose="020B0604020202020204" pitchFamily="34" charset="0"/>
                <a:cs typeface="Arial" panose="020B0604020202020204" pitchFamily="34" charset="0"/>
              </a:rPr>
              <a:t>Introduction</a:t>
            </a:r>
          </a:p>
          <a:p>
            <a:pPr eaLnBrk="1" hangingPunct="1">
              <a:buFont typeface="+mj-lt"/>
              <a:buAutoNum type="arabicPeriod"/>
            </a:pPr>
            <a:r>
              <a:rPr lang="en-GB" altLang="en-US">
                <a:latin typeface="Arial" panose="020B0604020202020204" pitchFamily="34" charset="0"/>
                <a:cs typeface="Arial" panose="020B0604020202020204" pitchFamily="34" charset="0"/>
              </a:rPr>
              <a:t>Aim and objective </a:t>
            </a:r>
          </a:p>
          <a:p>
            <a:pPr eaLnBrk="1" hangingPunct="1">
              <a:buFont typeface="+mj-lt"/>
              <a:buAutoNum type="arabicPeriod"/>
            </a:pPr>
            <a:r>
              <a:rPr lang="en-GB" altLang="en-US">
                <a:latin typeface="Arial" panose="020B0604020202020204" pitchFamily="34" charset="0"/>
                <a:cs typeface="Arial" panose="020B0604020202020204" pitchFamily="34" charset="0"/>
              </a:rPr>
              <a:t>Mission and vision </a:t>
            </a:r>
          </a:p>
          <a:p>
            <a:pPr eaLnBrk="1" hangingPunct="1">
              <a:buFont typeface="+mj-lt"/>
              <a:buAutoNum type="arabicPeriod"/>
            </a:pPr>
            <a:r>
              <a:rPr lang="en-GB" altLang="en-US">
                <a:latin typeface="Arial" panose="020B0604020202020204" pitchFamily="34" charset="0"/>
                <a:cs typeface="Arial" panose="020B0604020202020204" pitchFamily="34" charset="0"/>
              </a:rPr>
              <a:t>Legal compliance </a:t>
            </a:r>
          </a:p>
          <a:p>
            <a:pPr eaLnBrk="1" hangingPunct="1">
              <a:buFont typeface="+mj-lt"/>
              <a:buAutoNum type="arabicPeriod"/>
            </a:pPr>
            <a:r>
              <a:rPr lang="en-GB" altLang="en-US">
                <a:latin typeface="Arial" panose="020B0604020202020204" pitchFamily="34" charset="0"/>
                <a:cs typeface="Arial" panose="020B0604020202020204" pitchFamily="34" charset="0"/>
              </a:rPr>
              <a:t>Management process marketing/ marketing Planing and strategy </a:t>
            </a:r>
          </a:p>
          <a:p>
            <a:pPr eaLnBrk="1" hangingPunct="1">
              <a:buFont typeface="+mj-lt"/>
              <a:buAutoNum type="arabicPeriod"/>
            </a:pPr>
            <a:r>
              <a:rPr lang="en-GB" altLang="en-US">
                <a:latin typeface="Arial" panose="020B0604020202020204" pitchFamily="34" charset="0"/>
                <a:cs typeface="Arial" panose="020B0604020202020204" pitchFamily="34" charset="0"/>
              </a:rPr>
              <a:t>Target market </a:t>
            </a:r>
          </a:p>
          <a:p>
            <a:pPr eaLnBrk="1" hangingPunct="1">
              <a:buFont typeface="+mj-lt"/>
              <a:buAutoNum type="arabicPeriod"/>
            </a:pPr>
            <a:r>
              <a:rPr lang="en-GB" altLang="en-US">
                <a:latin typeface="Arial" panose="020B0604020202020204" pitchFamily="34" charset="0"/>
                <a:cs typeface="Arial" panose="020B0604020202020204" pitchFamily="34" charset="0"/>
              </a:rPr>
              <a:t>Products and service </a:t>
            </a:r>
          </a:p>
          <a:p>
            <a:pPr eaLnBrk="1" hangingPunct="1">
              <a:buFont typeface="+mj-lt"/>
              <a:buAutoNum type="arabicPeriod"/>
            </a:pPr>
            <a:r>
              <a:rPr lang="en-GB" altLang="en-US">
                <a:latin typeface="Arial" panose="020B0604020202020204" pitchFamily="34" charset="0"/>
                <a:cs typeface="Arial" panose="020B0604020202020204" pitchFamily="34" charset="0"/>
              </a:rPr>
              <a:t>Management process finance/ financial Planing and accounting</a:t>
            </a:r>
          </a:p>
          <a:p>
            <a:pPr eaLnBrk="1" hangingPunct="1">
              <a:buFont typeface="+mj-lt"/>
              <a:buAutoNum type="arabicPeriod"/>
            </a:pPr>
            <a:r>
              <a:rPr lang="en-GB" altLang="en-US">
                <a:latin typeface="Arial" panose="020B0604020202020204" pitchFamily="34" charset="0"/>
                <a:cs typeface="Arial" panose="020B0604020202020204" pitchFamily="34" charset="0"/>
              </a:rPr>
              <a:t>Management process/ financial analysis </a:t>
            </a:r>
          </a:p>
          <a:p>
            <a:pPr eaLnBrk="1" hangingPunct="1">
              <a:buFont typeface="+mj-lt"/>
              <a:buAutoNum type="arabicPeriod"/>
            </a:pPr>
            <a:r>
              <a:rPr lang="en-GB" altLang="en-US">
                <a:latin typeface="Arial" panose="020B0604020202020204" pitchFamily="34" charset="0"/>
                <a:cs typeface="Arial" panose="020B0604020202020204" pitchFamily="34" charset="0"/>
              </a:rPr>
              <a:t>Financial forecasting </a:t>
            </a:r>
          </a:p>
          <a:p>
            <a:pPr eaLnBrk="1" hangingPunct="1">
              <a:buFont typeface="+mj-lt"/>
              <a:buAutoNum type="arabicPeriod"/>
            </a:pPr>
            <a:r>
              <a:rPr lang="en-GB" altLang="en-US">
                <a:latin typeface="Arial" panose="020B0604020202020204" pitchFamily="34" charset="0"/>
                <a:cs typeface="Arial" panose="020B0604020202020204" pitchFamily="34" charset="0"/>
              </a:rPr>
              <a:t>Financial analysis </a:t>
            </a:r>
          </a:p>
          <a:p>
            <a:pPr eaLnBrk="1" hangingPunct="1">
              <a:buFont typeface="+mj-lt"/>
              <a:buAutoNum type="arabicPeriod"/>
            </a:pPr>
            <a:r>
              <a:rPr lang="en-GB" altLang="en-US">
                <a:latin typeface="Arial" panose="020B0604020202020204" pitchFamily="34" charset="0"/>
                <a:cs typeface="Arial" panose="020B0604020202020204" pitchFamily="34" charset="0"/>
              </a:rPr>
              <a:t>HR and payroll </a:t>
            </a:r>
          </a:p>
          <a:p>
            <a:pPr eaLnBrk="1" hangingPunct="1">
              <a:buFont typeface="+mj-lt"/>
              <a:buAutoNum type="arabicPeriod"/>
            </a:pPr>
            <a:r>
              <a:rPr lang="en-GB" altLang="en-US">
                <a:latin typeface="Arial" panose="020B0604020202020204" pitchFamily="34" charset="0"/>
                <a:cs typeface="Arial" panose="020B0604020202020204" pitchFamily="34" charset="0"/>
              </a:rPr>
              <a:t>Work schedule </a:t>
            </a:r>
          </a:p>
          <a:p>
            <a:pPr eaLnBrk="1" hangingPunct="1">
              <a:buFont typeface="+mj-lt"/>
              <a:buAutoNum type="arabicPeriod"/>
            </a:pPr>
            <a:r>
              <a:rPr lang="en-GB" altLang="en-US">
                <a:latin typeface="Arial" panose="020B0604020202020204" pitchFamily="34" charset="0"/>
                <a:cs typeface="Arial" panose="020B0604020202020204" pitchFamily="34" charset="0"/>
              </a:rPr>
              <a:t>SWOT analysis </a:t>
            </a:r>
          </a:p>
          <a:p>
            <a:pPr eaLnBrk="1" hangingPunct="1">
              <a:buFont typeface="+mj-lt"/>
              <a:buAutoNum type="arabicPeriod"/>
            </a:pPr>
            <a:r>
              <a:rPr lang="en-GB" altLang="en-US">
                <a:latin typeface="Arial" panose="020B0604020202020204" pitchFamily="34" charset="0"/>
                <a:cs typeface="Arial" panose="020B0604020202020204" pitchFamily="34" charset="0"/>
              </a:rPr>
              <a:t>PESTLE analysis </a:t>
            </a:r>
          </a:p>
          <a:p>
            <a:pPr eaLnBrk="1" hangingPunct="1">
              <a:buFont typeface="+mj-lt"/>
              <a:buAutoNum type="arabicPeriod"/>
            </a:pPr>
            <a:r>
              <a:rPr lang="en-GB" altLang="en-US">
                <a:latin typeface="Arial" panose="020B0604020202020204" pitchFamily="34" charset="0"/>
                <a:cs typeface="Arial" panose="020B0604020202020204" pitchFamily="34" charset="0"/>
              </a:rPr>
              <a:t>Conclusion </a:t>
            </a:r>
          </a:p>
          <a:p>
            <a:pPr eaLnBrk="1" hangingPunct="1">
              <a:buFont typeface="+mj-lt"/>
              <a:buAutoNum type="arabicPeriod"/>
            </a:pPr>
            <a:r>
              <a:rPr lang="en-GB" altLang="en-US">
                <a:latin typeface="Arial" panose="020B0604020202020204" pitchFamily="34" charset="0"/>
                <a:cs typeface="Arial" panose="020B0604020202020204" pitchFamily="34" charset="0"/>
              </a:rPr>
              <a:t>Question </a:t>
            </a:r>
          </a:p>
          <a:p>
            <a:pPr eaLnBrk="1" hangingPunct="1">
              <a:buFont typeface="+mj-lt"/>
              <a:buAutoNum type="arabicPeriod"/>
            </a:pPr>
            <a:r>
              <a:rPr lang="en-GB" altLang="en-US">
                <a:latin typeface="Arial" panose="020B0604020202020204" pitchFamily="34" charset="0"/>
                <a:cs typeface="Arial" panose="020B0604020202020204" pitchFamily="34" charset="0"/>
              </a:rPr>
              <a:t>Report of students participation </a:t>
            </a:r>
          </a:p>
          <a:p>
            <a:pPr eaLnBrk="1" hangingPunct="1">
              <a:buFont typeface="Arial" panose="020B0604020202020204" pitchFamily="34" charset="0"/>
              <a:buNone/>
            </a:pPr>
            <a:endParaRPr lang="en-GB" altLang="en-US"/>
          </a:p>
          <a:p>
            <a:pPr eaLnBrk="1" hangingPunct="1">
              <a:buFontTx/>
              <a:buNone/>
            </a:pPr>
            <a:endParaRPr lang="en-GB" altLang="en-US"/>
          </a:p>
          <a:p>
            <a:pPr eaLnBrk="1" hangingPunct="1">
              <a:buFontTx/>
              <a:buNone/>
            </a:pPr>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p:cNvSpPr>
          <p:nvPr>
            <p:ph type="title"/>
          </p:nvPr>
        </p:nvSpPr>
        <p:spPr>
          <a:xfrm>
            <a:off x="466725" y="188913"/>
            <a:ext cx="8229600" cy="1143000"/>
          </a:xfrm>
        </p:spPr>
        <p:txBody>
          <a:bodyPr/>
          <a:lstStyle/>
          <a:p>
            <a:pPr eaLnBrk="1" hangingPunct="1"/>
            <a:r>
              <a:rPr lang="en-GB" altLang="en-US"/>
              <a:t>Introduction</a:t>
            </a:r>
          </a:p>
        </p:txBody>
      </p:sp>
      <p:sp>
        <p:nvSpPr>
          <p:cNvPr id="9219" name="Rectangle 5"/>
          <p:cNvSpPr>
            <a:spLocks noGrp="1"/>
          </p:cNvSpPr>
          <p:nvPr>
            <p:ph idx="1"/>
          </p:nvPr>
        </p:nvSpPr>
        <p:spPr>
          <a:xfrm>
            <a:off x="609598" y="1331914"/>
            <a:ext cx="7978620" cy="4709450"/>
          </a:xfrm>
        </p:spPr>
        <p:txBody>
          <a:bodyPr/>
          <a:lstStyle/>
          <a:p>
            <a:pPr algn="just" rtl="1" eaLnBrk="1" hangingPunct="1">
              <a:buFontTx/>
              <a:buNone/>
            </a:pPr>
            <a:endParaRPr lang="en-GB" altLang="en-US"/>
          </a:p>
          <a:p>
            <a:pPr algn="just" rtl="1" eaLnBrk="1" hangingPunct="1">
              <a:buFontTx/>
              <a:buNone/>
            </a:pPr>
            <a:endParaRPr lang="en-GB" altLang="en-US"/>
          </a:p>
        </p:txBody>
      </p:sp>
      <p:sp>
        <p:nvSpPr>
          <p:cNvPr id="2" name="TextBox 1">
            <a:extLst>
              <a:ext uri="{FF2B5EF4-FFF2-40B4-BE49-F238E27FC236}">
                <a16:creationId xmlns:a16="http://schemas.microsoft.com/office/drawing/2014/main" id="{0A5DF0FD-14CC-B64A-924F-B45AF2D15118}"/>
              </a:ext>
            </a:extLst>
          </p:cNvPr>
          <p:cNvSpPr txBox="1"/>
          <p:nvPr/>
        </p:nvSpPr>
        <p:spPr>
          <a:xfrm rot="10800000" flipV="1">
            <a:off x="150891" y="725684"/>
            <a:ext cx="7355941" cy="5693866"/>
          </a:xfrm>
          <a:prstGeom prst="rect">
            <a:avLst/>
          </a:prstGeom>
          <a:noFill/>
        </p:spPr>
        <p:txBody>
          <a:bodyPr wrap="square" rtlCol="0" anchor="ctr">
            <a:spAutoFit/>
          </a:bodyPr>
          <a:lstStyle/>
          <a:p>
            <a:pPr algn="thaiDist"/>
            <a:r>
              <a:rPr lang="en-GB" sz="2400">
                <a:effectLst/>
                <a:latin typeface="Arial" panose="020B0604020202020204" pitchFamily="34" charset="0"/>
                <a:ea typeface="Arial" panose="020B0604020202020204" pitchFamily="34" charset="0"/>
                <a:cs typeface="Vrinda" panose="020B0604020202020204" pitchFamily="34" charset="0"/>
              </a:rPr>
              <a:t>SSIAP bakery is a new bakery which use's local produce to freshly bake. We specialise in gluten, wheat and dairy free product. On seeing the demand of bakery products in the last 5 years, we 4 expertise have come together from different background in renown bakery to create a unique line of bakery product. SSIAP will focus on four distinct customers. </a:t>
            </a:r>
            <a:endParaRPr lang="en-GB" sz="2400">
              <a:effectLst/>
              <a:latin typeface="Calibri" panose="020F0502020204030204" pitchFamily="34" charset="0"/>
              <a:ea typeface="Calibri" panose="020F0502020204030204" pitchFamily="34" charset="0"/>
              <a:cs typeface="Vrinda" panose="020B0604020202020204" pitchFamily="34" charset="0"/>
            </a:endParaRPr>
          </a:p>
          <a:p>
            <a:pPr marL="285750" indent="-285750" algn="l">
              <a:buFont typeface="Arial" panose="020B0604020202020204" pitchFamily="34" charset="0"/>
              <a:buChar char="•"/>
            </a:pPr>
            <a:endParaRPr lang="en-GB" sz="2800"/>
          </a:p>
          <a:p>
            <a:pPr marL="285750" indent="-285750" algn="l">
              <a:buFont typeface="Arial" panose="020B0604020202020204" pitchFamily="34" charset="0"/>
              <a:buChar char="•"/>
            </a:pPr>
            <a:r>
              <a:rPr lang="en-GB" sz="2800"/>
              <a:t>Use local produce to freshly bake</a:t>
            </a:r>
          </a:p>
          <a:p>
            <a:pPr marL="285750" indent="-285750" algn="l">
              <a:buFont typeface="Arial" panose="020B0604020202020204" pitchFamily="34" charset="0"/>
              <a:buChar char="•"/>
            </a:pPr>
            <a:r>
              <a:rPr lang="en-GB" sz="2800"/>
              <a:t>Specialise in gluten, wheat &amp; dairy free product</a:t>
            </a:r>
          </a:p>
          <a:p>
            <a:pPr marL="285750" indent="-285750" algn="just">
              <a:buFont typeface="Arial" panose="020B0604020202020204" pitchFamily="34" charset="0"/>
              <a:buChar char="•"/>
            </a:pPr>
            <a:r>
              <a:rPr lang="en-GB" sz="2800"/>
              <a:t>Four friends have come together to open the bakery on seeing the demands of bakery products.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p:cNvSpPr>
          <p:nvPr>
            <p:ph type="title"/>
          </p:nvPr>
        </p:nvSpPr>
        <p:spPr/>
        <p:txBody>
          <a:bodyPr/>
          <a:lstStyle/>
          <a:p>
            <a:pPr eaLnBrk="1" hangingPunct="1"/>
            <a:r>
              <a:rPr lang="en-GB" altLang="en-US"/>
              <a:t>Aim and Objectives </a:t>
            </a:r>
          </a:p>
        </p:txBody>
      </p:sp>
      <p:sp>
        <p:nvSpPr>
          <p:cNvPr id="11267" name="Rectangle 3"/>
          <p:cNvSpPr>
            <a:spLocks noGrp="1"/>
          </p:cNvSpPr>
          <p:nvPr>
            <p:ph idx="1"/>
          </p:nvPr>
        </p:nvSpPr>
        <p:spPr>
          <a:xfrm>
            <a:off x="609599" y="1609506"/>
            <a:ext cx="6347714" cy="4431858"/>
          </a:xfrm>
        </p:spPr>
        <p:txBody>
          <a:bodyPr>
            <a:normAutofit lnSpcReduction="10000"/>
          </a:bodyPr>
          <a:lstStyle/>
          <a:p>
            <a:pPr marL="0" indent="0" algn="just" eaLnBrk="1" hangingPunct="1">
              <a:buNone/>
            </a:pPr>
            <a:r>
              <a:rPr lang="en-GB" sz="2400" dirty="0">
                <a:effectLst/>
                <a:latin typeface="Arial" panose="020B0604020202020204" pitchFamily="34" charset="0"/>
                <a:ea typeface="Arial" panose="020B0604020202020204" pitchFamily="34" charset="0"/>
              </a:rPr>
              <a:t>By creating a neighbourhood environment our aim is to be the main focus, where customers feel comfortable and become regulars</a:t>
            </a:r>
            <a:endParaRPr lang="en-GB" altLang="en-US" sz="2400" dirty="0">
              <a:latin typeface="Arial" panose="020B0604020202020204" pitchFamily="34" charset="0"/>
              <a:cs typeface="Arial" panose="020B0604020202020204" pitchFamily="34" charset="0"/>
            </a:endParaRPr>
          </a:p>
          <a:p>
            <a:pPr algn="just" eaLnBrk="1" hangingPunct="1">
              <a:buFont typeface="+mj-lt"/>
              <a:buAutoNum type="arabicPeriod"/>
            </a:pPr>
            <a:r>
              <a:rPr lang="en-GB" altLang="en-US" sz="2400" dirty="0">
                <a:latin typeface="Arial" panose="020B0604020202020204" pitchFamily="34" charset="0"/>
                <a:cs typeface="Arial" panose="020B0604020202020204" pitchFamily="34" charset="0"/>
              </a:rPr>
              <a:t>To build a working shopfront for SSIAP bakery</a:t>
            </a:r>
          </a:p>
          <a:p>
            <a:pPr algn="just" eaLnBrk="1" hangingPunct="1">
              <a:buFont typeface="+mj-lt"/>
              <a:buAutoNum type="arabicPeriod"/>
            </a:pPr>
            <a:r>
              <a:rPr lang="en-GB" altLang="en-US" sz="2400" dirty="0">
                <a:latin typeface="Arial" panose="020B0604020202020204" pitchFamily="34" charset="0"/>
                <a:cs typeface="Arial" panose="020B0604020202020204" pitchFamily="34" charset="0"/>
              </a:rPr>
              <a:t>To develop powerful bond with the local consumer to be able to maintain sales goals </a:t>
            </a:r>
          </a:p>
          <a:p>
            <a:pPr algn="just" eaLnBrk="1" hangingPunct="1">
              <a:buFont typeface="+mj-lt"/>
              <a:buAutoNum type="arabicPeriod"/>
            </a:pPr>
            <a:r>
              <a:rPr lang="en-GB" altLang="en-US" sz="2400" dirty="0">
                <a:latin typeface="Arial" panose="020B0604020202020204" pitchFamily="34" charset="0"/>
                <a:cs typeface="Arial" panose="020B0604020202020204" pitchFamily="34" charset="0"/>
              </a:rPr>
              <a:t>To establish a full menu by the end of the year. </a:t>
            </a: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p:cNvSpPr>
          <p:nvPr>
            <p:ph type="title"/>
          </p:nvPr>
        </p:nvSpPr>
        <p:spPr/>
        <p:txBody>
          <a:bodyPr/>
          <a:lstStyle/>
          <a:p>
            <a:pPr eaLnBrk="1" hangingPunct="1"/>
            <a:r>
              <a:rPr lang="en-GB" altLang="en-US"/>
              <a:t>Mission and Vision</a:t>
            </a:r>
          </a:p>
        </p:txBody>
      </p:sp>
      <p:sp>
        <p:nvSpPr>
          <p:cNvPr id="13315" name="Rectangle 3"/>
          <p:cNvSpPr>
            <a:spLocks noGrp="1"/>
          </p:cNvSpPr>
          <p:nvPr>
            <p:ph idx="1"/>
          </p:nvPr>
        </p:nvSpPr>
        <p:spPr>
          <a:xfrm>
            <a:off x="0" y="1600200"/>
            <a:ext cx="8229600" cy="4060825"/>
          </a:xfrm>
        </p:spPr>
        <p:txBody>
          <a:bodyPr>
            <a:normAutofit/>
          </a:bodyPr>
          <a:lstStyle/>
          <a:p>
            <a:pPr algn="just" eaLnBrk="1" hangingPunct="1">
              <a:buFont typeface="Wingdings" pitchFamily="2" charset="2"/>
              <a:buChar char="v"/>
            </a:pPr>
            <a:r>
              <a:rPr lang="en-GB" altLang="en-US" sz="2000" dirty="0">
                <a:latin typeface="Arial" panose="020B0604020202020204" pitchFamily="34" charset="0"/>
                <a:cs typeface="Arial" panose="020B0604020202020204" pitchFamily="34" charset="0"/>
              </a:rPr>
              <a:t>Establish a neighbourhood environment so that customers feel comfortable and become  regulars.</a:t>
            </a:r>
          </a:p>
          <a:p>
            <a:pPr algn="just" eaLnBrk="1" hangingPunct="1">
              <a:buFont typeface="Wingdings" pitchFamily="2" charset="2"/>
              <a:buChar char="v"/>
            </a:pPr>
            <a:r>
              <a:rPr lang="en-GB" altLang="en-US" sz="2000" dirty="0">
                <a:latin typeface="Arial" panose="020B0604020202020204" pitchFamily="34" charset="0"/>
                <a:cs typeface="Arial" panose="020B0604020202020204" pitchFamily="34" charset="0"/>
              </a:rPr>
              <a:t>Meet the needs of allergy sufferers by providing healthy and delicious baked products. </a:t>
            </a:r>
          </a:p>
          <a:p>
            <a:pPr algn="just" eaLnBrk="1" hangingPunct="1">
              <a:buFont typeface="Wingdings" pitchFamily="2" charset="2"/>
              <a:buChar char="v"/>
            </a:pPr>
            <a:endParaRPr lang="en-GB" altLang="en-US" sz="2000" dirty="0">
              <a:latin typeface="Arial" panose="020B0604020202020204" pitchFamily="34" charset="0"/>
              <a:cs typeface="Arial" panose="020B0604020202020204" pitchFamily="34" charset="0"/>
            </a:endParaRPr>
          </a:p>
          <a:p>
            <a:pPr algn="just" eaLnBrk="1" hangingPunct="1">
              <a:buFont typeface="Wingdings" pitchFamily="2" charset="2"/>
              <a:buChar char="v"/>
            </a:pPr>
            <a:r>
              <a:rPr lang="en-GB" altLang="en-US" sz="2000" dirty="0">
                <a:latin typeface="Arial" panose="020B0604020202020204" pitchFamily="34" charset="0"/>
                <a:cs typeface="Arial" panose="020B0604020202020204" pitchFamily="34" charset="0"/>
              </a:rPr>
              <a:t>Seek reasonable profit to keep the bakery financially healthy.</a:t>
            </a:r>
          </a:p>
          <a:p>
            <a:pPr algn="just" eaLnBrk="1" hangingPunct="1">
              <a:buFont typeface="Wingdings" pitchFamily="2" charset="2"/>
              <a:buChar char="v"/>
            </a:pPr>
            <a:endParaRPr lang="en-GB" altLang="en-US" sz="2000" dirty="0">
              <a:latin typeface="Arial" panose="020B0604020202020204" pitchFamily="34" charset="0"/>
              <a:cs typeface="Arial" panose="020B0604020202020204" pitchFamily="34" charset="0"/>
            </a:endParaRPr>
          </a:p>
          <a:p>
            <a:pPr algn="just" eaLnBrk="1" hangingPunct="1">
              <a:buFont typeface="Wingdings" pitchFamily="2" charset="2"/>
              <a:buChar char="v"/>
            </a:pPr>
            <a:r>
              <a:rPr lang="en-GB" altLang="en-US" sz="2000" dirty="0">
                <a:latin typeface="Arial" panose="020B0604020202020204" pitchFamily="34" charset="0"/>
                <a:cs typeface="Arial" panose="020B0604020202020204" pitchFamily="34" charset="0"/>
              </a:rPr>
              <a:t>Reasonably balance </a:t>
            </a:r>
            <a:r>
              <a:rPr lang="en-GB" altLang="en-US" sz="2000" dirty="0" err="1">
                <a:latin typeface="Arial" panose="020B0604020202020204" pitchFamily="34" charset="0"/>
                <a:cs typeface="Arial" panose="020B0604020202020204" pitchFamily="34" charset="0"/>
              </a:rPr>
              <a:t>wners</a:t>
            </a:r>
            <a:r>
              <a:rPr lang="en-GB" altLang="en-US" sz="2000" dirty="0">
                <a:latin typeface="Arial" panose="020B0604020202020204" pitchFamily="34" charset="0"/>
                <a:cs typeface="Arial" panose="020B0604020202020204" pitchFamily="34" charset="0"/>
              </a:rPr>
              <a:t> for their money and risk.</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83521A30-13B8-5B49-BE87-D38C5D1FB5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3059" y="4485986"/>
            <a:ext cx="3170941" cy="2372014"/>
          </a:xfrm>
          <a:prstGeom prst="rect">
            <a:avLst/>
          </a:prstGeom>
        </p:spPr>
      </p:pic>
      <p:sp>
        <p:nvSpPr>
          <p:cNvPr id="15362" name="Rectangle 2"/>
          <p:cNvSpPr>
            <a:spLocks noGrp="1"/>
          </p:cNvSpPr>
          <p:nvPr>
            <p:ph type="title"/>
          </p:nvPr>
        </p:nvSpPr>
        <p:spPr>
          <a:xfrm>
            <a:off x="179388" y="188913"/>
            <a:ext cx="8229600" cy="1143000"/>
          </a:xfrm>
        </p:spPr>
        <p:txBody>
          <a:bodyPr/>
          <a:lstStyle/>
          <a:p>
            <a:pPr eaLnBrk="1" hangingPunct="1"/>
            <a:r>
              <a:rPr lang="en-GB" altLang="en-US"/>
              <a:t>Legal Compliances</a:t>
            </a:r>
          </a:p>
        </p:txBody>
      </p:sp>
      <p:sp>
        <p:nvSpPr>
          <p:cNvPr id="15363" name="Rectangle 3"/>
          <p:cNvSpPr>
            <a:spLocks noGrp="1"/>
          </p:cNvSpPr>
          <p:nvPr>
            <p:ph idx="1"/>
          </p:nvPr>
        </p:nvSpPr>
        <p:spPr>
          <a:xfrm>
            <a:off x="179387" y="1331913"/>
            <a:ext cx="7289721" cy="4456684"/>
          </a:xfrm>
        </p:spPr>
        <p:txBody>
          <a:bodyPr>
            <a:noAutofit/>
          </a:bodyPr>
          <a:lstStyle/>
          <a:p>
            <a:pPr algn="thaiDist" eaLnBrk="1" hangingPunct="1">
              <a:buFont typeface="Wingdings" pitchFamily="2" charset="2"/>
              <a:buChar char="Ø"/>
            </a:pPr>
            <a:r>
              <a:rPr lang="en-GB" altLang="en-US" sz="2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Food safety law</a:t>
            </a:r>
            <a:endParaRPr lang="en-GB" altLang="en-US" sz="2000" dirty="0">
              <a:latin typeface="Arial" panose="020B0604020202020204" pitchFamily="34" charset="0"/>
              <a:cs typeface="Arial" panose="020B0604020202020204" pitchFamily="34" charset="0"/>
            </a:endParaRPr>
          </a:p>
          <a:p>
            <a:pPr algn="thaiDist" eaLnBrk="1" hangingPunct="1">
              <a:buFont typeface="Wingdings" pitchFamily="2" charset="2"/>
              <a:buChar char="Ø"/>
            </a:pPr>
            <a:r>
              <a:rPr lang="en-GB" altLang="en-US" sz="2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License and permit</a:t>
            </a:r>
            <a:r>
              <a:rPr lang="en-GB" altLang="en-US" sz="2000" dirty="0">
                <a:latin typeface="Arial" panose="020B0604020202020204" pitchFamily="34" charset="0"/>
                <a:cs typeface="Arial" panose="020B0604020202020204" pitchFamily="34" charset="0"/>
              </a:rPr>
              <a:t>: full service bakery requires different licenses and permit compared to bakery which sales products that are bought in a whole sale and simply resold. </a:t>
            </a:r>
          </a:p>
          <a:p>
            <a:pPr algn="thaiDist" eaLnBrk="1" hangingPunct="1">
              <a:buFont typeface="Wingdings" pitchFamily="2" charset="2"/>
              <a:buChar char="Ø"/>
            </a:pPr>
            <a:r>
              <a:rPr lang="en-GB" altLang="en-US" sz="2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Inspections:</a:t>
            </a:r>
            <a:r>
              <a:rPr lang="en-GB" altLang="en-US" sz="2000" dirty="0">
                <a:latin typeface="Arial" panose="020B0604020202020204" pitchFamily="34" charset="0"/>
                <a:cs typeface="Arial" panose="020B0604020202020204" pitchFamily="34" charset="0"/>
              </a:rPr>
              <a:t> by health officials to make sure food safety rules &amp; keeping excellent sanitary practices are being followed. </a:t>
            </a:r>
          </a:p>
          <a:p>
            <a:pPr algn="thaiDist" eaLnBrk="1" hangingPunct="1">
              <a:buFont typeface="Wingdings" pitchFamily="2" charset="2"/>
              <a:buChar char="Ø"/>
            </a:pPr>
            <a:r>
              <a:rPr lang="en-GB" altLang="en-US" sz="2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Tax ID of employees</a:t>
            </a:r>
            <a:r>
              <a:rPr lang="en-GB" altLang="en-US" sz="2000" dirty="0">
                <a:latin typeface="Arial" panose="020B0604020202020204" pitchFamily="34" charset="0"/>
                <a:cs typeface="Arial" panose="020B0604020202020204" pitchFamily="34" charset="0"/>
              </a:rPr>
              <a:t>: have legal structure</a:t>
            </a:r>
          </a:p>
          <a:p>
            <a:pPr algn="thaiDist" eaLnBrk="1" hangingPunct="1">
              <a:buFont typeface="Wingdings" pitchFamily="2" charset="2"/>
              <a:buChar char="Ø"/>
            </a:pPr>
            <a:r>
              <a:rPr lang="en-GB" altLang="en-US" sz="20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Taxes:</a:t>
            </a:r>
            <a:r>
              <a:rPr lang="en-GB" altLang="en-US" sz="2000" dirty="0">
                <a:latin typeface="Arial" panose="020B0604020202020204" pitchFamily="34" charset="0"/>
                <a:cs typeface="Arial" panose="020B0604020202020204" pitchFamily="34" charset="0"/>
              </a:rPr>
              <a:t> Obtain a Tax ID in order to pay sales taxes to the revenue department (HMRC).</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p:cNvSpPr>
          <p:nvPr>
            <p:ph type="title"/>
          </p:nvPr>
        </p:nvSpPr>
        <p:spPr>
          <a:xfrm>
            <a:off x="0" y="0"/>
            <a:ext cx="7173866" cy="1492702"/>
          </a:xfrm>
        </p:spPr>
        <p:txBody>
          <a:bodyPr/>
          <a:lstStyle/>
          <a:p>
            <a:pPr algn="ctr" eaLnBrk="1" hangingPunct="1"/>
            <a:r>
              <a:rPr lang="en-GB" altLang="en-US"/>
              <a:t>Management Process/ Marketing </a:t>
            </a:r>
          </a:p>
        </p:txBody>
      </p:sp>
      <p:sp>
        <p:nvSpPr>
          <p:cNvPr id="3" name="Content Placeholder 2">
            <a:extLst>
              <a:ext uri="{FF2B5EF4-FFF2-40B4-BE49-F238E27FC236}">
                <a16:creationId xmlns:a16="http://schemas.microsoft.com/office/drawing/2014/main" id="{3FAF31F6-29C9-F349-85FC-06140BD80003}"/>
              </a:ext>
            </a:extLst>
          </p:cNvPr>
          <p:cNvSpPr>
            <a:spLocks noGrp="1"/>
          </p:cNvSpPr>
          <p:nvPr>
            <p:ph idx="1"/>
          </p:nvPr>
        </p:nvSpPr>
        <p:spPr>
          <a:xfrm>
            <a:off x="0" y="1241217"/>
            <a:ext cx="7884059" cy="4820041"/>
          </a:xfrm>
        </p:spPr>
        <p:txBody>
          <a:bodyPr>
            <a:normAutofit/>
          </a:bodyPr>
          <a:lstStyle/>
          <a:p>
            <a:pPr marL="0" indent="0" algn="ctr">
              <a:buNone/>
            </a:pPr>
            <a:r>
              <a:rPr lang="en-GB" sz="2800"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Marketing Planing and Strategy</a:t>
            </a:r>
          </a:p>
          <a:p>
            <a:pPr algn="thaiDist">
              <a:buFont typeface="Wingdings" pitchFamily="2" charset="2"/>
              <a:buChar char="q"/>
            </a:pPr>
            <a:r>
              <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our marketing planing includes 3 groups of people e.g.  Allergy, doctor diet &amp; Halal consumers. </a:t>
            </a:r>
          </a:p>
          <a:p>
            <a:pPr algn="thaiDist">
              <a:buFont typeface="Wingdings" pitchFamily="2" charset="2"/>
              <a:buChar char="q"/>
            </a:pPr>
            <a:endPar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thaiDist">
              <a:buFont typeface="Wingdings" pitchFamily="2" charset="2"/>
              <a:buChar char="q"/>
            </a:pPr>
            <a:r>
              <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Include offers at season times e.g. Christmas or new year. </a:t>
            </a:r>
          </a:p>
          <a:p>
            <a:pPr algn="thaiDist">
              <a:buFont typeface="Wingdings" pitchFamily="2" charset="2"/>
              <a:buChar char="q"/>
            </a:pPr>
            <a:endPar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thaiDist">
              <a:buFont typeface="Wingdings" pitchFamily="2" charset="2"/>
              <a:buChar char="q"/>
            </a:pPr>
            <a:r>
              <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Discount to regular customers e.g. ones a week </a:t>
            </a:r>
          </a:p>
          <a:p>
            <a:pPr algn="thaiDist">
              <a:buFont typeface="Wingdings" pitchFamily="2" charset="2"/>
              <a:buChar char="q"/>
            </a:pPr>
            <a:endPar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algn="thaiDist">
              <a:buFont typeface="Wingdings" pitchFamily="2" charset="2"/>
              <a:buChar char="q"/>
            </a:pPr>
            <a:r>
              <a:rPr lang="en-GB"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Made to order if give1 day notice. </a:t>
            </a:r>
            <a:endParaRPr lang="en-US" sz="20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2ADA765E-2CCB-CF40-B990-E7795E70341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3092" y="3886404"/>
            <a:ext cx="3091647" cy="2782683"/>
          </a:xfrm>
          <a:prstGeom prst="rect">
            <a:avLst/>
          </a:prstGeom>
        </p:spPr>
      </p:pic>
      <p:sp>
        <p:nvSpPr>
          <p:cNvPr id="19458" name="Rectangle 2"/>
          <p:cNvSpPr>
            <a:spLocks noGrp="1"/>
          </p:cNvSpPr>
          <p:nvPr>
            <p:ph type="title"/>
          </p:nvPr>
        </p:nvSpPr>
        <p:spPr>
          <a:xfrm>
            <a:off x="0" y="35012"/>
            <a:ext cx="8229600" cy="936625"/>
          </a:xfrm>
        </p:spPr>
        <p:txBody>
          <a:bodyPr/>
          <a:lstStyle/>
          <a:p>
            <a:pPr algn="ctr" eaLnBrk="1" hangingPunct="1"/>
            <a:r>
              <a:rPr lang="en-GB" altLang="en-US"/>
              <a:t>Management Process con…</a:t>
            </a:r>
          </a:p>
        </p:txBody>
      </p:sp>
      <p:sp>
        <p:nvSpPr>
          <p:cNvPr id="19459" name="Rectangle 3"/>
          <p:cNvSpPr>
            <a:spLocks noGrp="1"/>
          </p:cNvSpPr>
          <p:nvPr>
            <p:ph idx="1"/>
          </p:nvPr>
        </p:nvSpPr>
        <p:spPr>
          <a:xfrm>
            <a:off x="0" y="1077072"/>
            <a:ext cx="8229600" cy="4392612"/>
          </a:xfrm>
        </p:spPr>
        <p:txBody>
          <a:bodyPr/>
          <a:lstStyle/>
          <a:p>
            <a:pPr marL="0" indent="0" algn="ctr">
              <a:lnSpc>
                <a:spcPct val="90000"/>
              </a:lnSpc>
              <a:buNone/>
            </a:pPr>
            <a:r>
              <a:rPr lang="en-GB"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Target Market</a:t>
            </a:r>
          </a:p>
          <a:p>
            <a:pPr marL="0" indent="0" algn="ctr">
              <a:lnSpc>
                <a:spcPct val="90000"/>
              </a:lnSpc>
              <a:buNone/>
            </a:pPr>
            <a:r>
              <a:rPr lang="en-GB" sz="2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We will mainly pay attention to allergy group as they are most stable customers</a:t>
            </a:r>
            <a:endParaRPr lang="en-GB" sz="2000" dirty="0">
              <a:ln w="13462">
                <a:solidFill>
                  <a:schemeClr val="bg1"/>
                </a:solidFill>
                <a:prstDash val="solid"/>
              </a:ln>
              <a:solidFill>
                <a:schemeClr val="tx1"/>
              </a:solidFill>
              <a:effectLst>
                <a:outerShdw dist="38100" dir="2700000" algn="bl" rotWithShape="0">
                  <a:schemeClr val="accent5"/>
                </a:outerShdw>
              </a:effectLst>
              <a:latin typeface="Arial" panose="020B0604020202020204" pitchFamily="34" charset="0"/>
              <a:cs typeface="Arial" panose="020B0604020202020204" pitchFamily="34" charset="0"/>
            </a:endParaRPr>
          </a:p>
          <a:p>
            <a:pPr marL="0" indent="0" algn="ctr">
              <a:lnSpc>
                <a:spcPct val="90000"/>
              </a:lnSpc>
              <a:buNone/>
            </a:pPr>
            <a:endParaRPr lang="en-GB"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endParaRPr>
          </a:p>
          <a:p>
            <a:pPr algn="ctr">
              <a:lnSpc>
                <a:spcPct val="90000"/>
              </a:lnSpc>
              <a:buFont typeface="Arial" panose="020B0604020202020204" pitchFamily="34" charset="0"/>
              <a:buChar char="•"/>
            </a:pPr>
            <a:r>
              <a:rPr lang="en-GB" sz="2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Gluten free: Muslims who only consume halal products </a:t>
            </a:r>
          </a:p>
          <a:p>
            <a:pPr algn="ctr">
              <a:lnSpc>
                <a:spcPct val="90000"/>
              </a:lnSpc>
              <a:buFont typeface="Arial" panose="020B0604020202020204" pitchFamily="34" charset="0"/>
              <a:buChar char="•"/>
            </a:pPr>
            <a:r>
              <a:rPr lang="en-GB" sz="2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Egg free: vegan &amp; allergic </a:t>
            </a:r>
          </a:p>
          <a:p>
            <a:pPr algn="ctr">
              <a:lnSpc>
                <a:spcPct val="90000"/>
              </a:lnSpc>
              <a:buFont typeface="Arial" panose="020B0604020202020204" pitchFamily="34" charset="0"/>
              <a:buChar char="•"/>
            </a:pPr>
            <a:r>
              <a:rPr lang="en-GB" sz="2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Brown bread: weight watchers </a:t>
            </a:r>
          </a:p>
          <a:p>
            <a:pPr marL="0" indent="0" algn="ctr">
              <a:lnSpc>
                <a:spcPct val="90000"/>
              </a:lnSpc>
              <a:buNone/>
            </a:pPr>
            <a:endParaRPr lang="en-GB" sz="2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0" indent="0" algn="ctr">
              <a:lnSpc>
                <a:spcPct val="90000"/>
              </a:lnSpc>
              <a:buNone/>
            </a:pPr>
            <a:endParaRPr lang="en-GB" sz="2000"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a:p>
            <a:pPr marL="0" indent="0" algn="ctr" eaLnBrk="1" hangingPunct="1">
              <a:lnSpc>
                <a:spcPct val="90000"/>
              </a:lnSpc>
              <a:buFont typeface="Arial" panose="020B0604020202020204" pitchFamily="34" charset="0"/>
              <a:buNone/>
            </a:pPr>
            <a:endParaRPr lang="en-GB" altLang="en-US" sz="2800" dirty="0"/>
          </a:p>
        </p:txBody>
      </p:sp>
      <p:sp>
        <p:nvSpPr>
          <p:cNvPr id="4" name="Date Placeholder 3">
            <a:extLst>
              <a:ext uri="{FF2B5EF4-FFF2-40B4-BE49-F238E27FC236}">
                <a16:creationId xmlns:a16="http://schemas.microsoft.com/office/drawing/2014/main" id="{D308FC5A-F7FF-4D61-8A2B-52F0FCA00C3D}"/>
              </a:ext>
            </a:extLst>
          </p:cNvPr>
          <p:cNvSpPr>
            <a:spLocks noGrp="1"/>
          </p:cNvSpPr>
          <p:nvPr>
            <p:ph type="dt" sz="half" idx="10"/>
          </p:nvPr>
        </p:nvSpPr>
        <p:spPr/>
        <p:txBody>
          <a:bodyPr/>
          <a:lstStyle/>
          <a:p>
            <a:pPr>
              <a:defRPr/>
            </a:pPr>
            <a:fld id="{47CF5F8D-6B2D-471D-B7DD-11AA335A9608}" type="datetime1">
              <a:rPr lang="en-GB" altLang="en-US"/>
              <a:pPr>
                <a:defRPr/>
              </a:pPr>
              <a:t>15/12/2017</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p:cNvSpPr>
          <p:nvPr>
            <p:ph type="title"/>
          </p:nvPr>
        </p:nvSpPr>
        <p:spPr>
          <a:xfrm>
            <a:off x="100594" y="89231"/>
            <a:ext cx="6347713" cy="1320800"/>
          </a:xfrm>
        </p:spPr>
        <p:txBody>
          <a:bodyPr/>
          <a:lstStyle/>
          <a:p>
            <a:pPr algn="ctr" eaLnBrk="1" hangingPunct="1"/>
            <a:r>
              <a:rPr lang="en-GB" altLang="en-US"/>
              <a:t>Management Process </a:t>
            </a:r>
          </a:p>
        </p:txBody>
      </p:sp>
      <p:sp>
        <p:nvSpPr>
          <p:cNvPr id="21507" name="Rectangle 3"/>
          <p:cNvSpPr>
            <a:spLocks noGrp="1"/>
          </p:cNvSpPr>
          <p:nvPr>
            <p:ph idx="1"/>
          </p:nvPr>
        </p:nvSpPr>
        <p:spPr>
          <a:xfrm>
            <a:off x="0" y="1410031"/>
            <a:ext cx="8229600" cy="4060825"/>
          </a:xfrm>
        </p:spPr>
        <p:txBody>
          <a:bodyPr>
            <a:normAutofit/>
          </a:bodyPr>
          <a:lstStyle/>
          <a:p>
            <a:pPr marL="0" indent="0" algn="ctr">
              <a:buNone/>
            </a:pPr>
            <a:r>
              <a:rPr lang="en-GB" sz="28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Product and Services</a:t>
            </a:r>
          </a:p>
          <a:p>
            <a:pPr algn="thaiDist">
              <a:buFont typeface="Arial" panose="020B0604020202020204" pitchFamily="34" charset="0"/>
              <a:buChar char="•"/>
            </a:pPr>
            <a:r>
              <a:rPr lang="en-GB"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Spelt breads, muffins and pastries</a:t>
            </a: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spelt flower is an alternative to wheat with similar taste, consistency and behaviour which makes good as wheat baked goods. </a:t>
            </a:r>
          </a:p>
          <a:p>
            <a:pPr algn="thaiDist">
              <a:buFont typeface="Arial" panose="020B0604020202020204" pitchFamily="34" charset="0"/>
              <a:buChar char="•"/>
            </a:pPr>
            <a:r>
              <a:rPr lang="en-GB"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Yeast free bread</a:t>
            </a: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lot of people are allergic to yeast and doctors advice not to consume yeast. </a:t>
            </a:r>
          </a:p>
          <a:p>
            <a:pPr algn="thaiDist">
              <a:buFont typeface="Arial" panose="020B0604020202020204" pitchFamily="34" charset="0"/>
              <a:buChar char="•"/>
            </a:pPr>
            <a:r>
              <a:rPr lang="en-GB"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Dairy free</a:t>
            </a: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bread doesn’t require dairy products but muffins and pastries require butter for which soy substitute will be used.</a:t>
            </a:r>
          </a:p>
          <a:p>
            <a:pPr algn="thaiDist">
              <a:buFont typeface="Arial" panose="020B0604020202020204" pitchFamily="34" charset="0"/>
              <a:buChar char="•"/>
            </a:pPr>
            <a:r>
              <a:rPr lang="en-GB" b="1"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Eggs free bread, muffins and pastries</a:t>
            </a:r>
            <a:r>
              <a:rPr lang="en-GB" dirty="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for those who are vegan, apple sauce will used as a substitute as it gives same amount of moisture.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p:cNvSpPr>
          <p:nvPr>
            <p:ph type="title"/>
          </p:nvPr>
        </p:nvSpPr>
        <p:spPr>
          <a:xfrm>
            <a:off x="-142875" y="28575"/>
            <a:ext cx="7833761" cy="1207064"/>
          </a:xfrm>
        </p:spPr>
        <p:txBody>
          <a:bodyPr/>
          <a:lstStyle/>
          <a:p>
            <a:pPr algn="ctr" eaLnBrk="1" hangingPunct="1"/>
            <a:r>
              <a:rPr lang="en-GB" altLang="en-US"/>
              <a:t>Management Process/Finance</a:t>
            </a:r>
          </a:p>
        </p:txBody>
      </p:sp>
      <p:sp>
        <p:nvSpPr>
          <p:cNvPr id="25603" name="Rectangle 3"/>
          <p:cNvSpPr>
            <a:spLocks noGrp="1"/>
          </p:cNvSpPr>
          <p:nvPr>
            <p:ph idx="1"/>
          </p:nvPr>
        </p:nvSpPr>
        <p:spPr>
          <a:xfrm>
            <a:off x="333519" y="1447800"/>
            <a:ext cx="8295461" cy="3721411"/>
          </a:xfrm>
        </p:spPr>
        <p:txBody>
          <a:bodyPr>
            <a:scene3d>
              <a:camera prst="orthographicFront"/>
              <a:lightRig rig="harsh" dir="t"/>
            </a:scene3d>
            <a:sp3d extrusionH="57150" prstMaterial="matte">
              <a:bevelT w="63500" h="12700" prst="angle"/>
              <a:contourClr>
                <a:schemeClr val="bg1">
                  <a:lumMod val="65000"/>
                </a:schemeClr>
              </a:contourClr>
            </a:sp3d>
          </a:bodyPr>
          <a:lstStyle/>
          <a:p>
            <a:pPr algn="ctr" eaLnBrk="1" hangingPunct="1">
              <a:buFontTx/>
              <a:buNone/>
            </a:pPr>
            <a:r>
              <a:rPr lang="en-GB" altLang="en-US" sz="2800"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Financial Planing and Accounting</a:t>
            </a:r>
            <a:r>
              <a:rPr lang="en-GB" altLang="en-US" b="1">
                <a:ln w="13462">
                  <a:solidFill>
                    <a:schemeClr val="bg1"/>
                  </a:solidFill>
                  <a:prstDash val="solid"/>
                </a:ln>
                <a:solidFill>
                  <a:schemeClr val="tx1">
                    <a:lumMod val="85000"/>
                    <a:lumOff val="15000"/>
                  </a:schemeClr>
                </a:solidFill>
                <a:effectLst>
                  <a:outerShdw dist="38100" dir="2700000" algn="bl" rotWithShape="0">
                    <a:schemeClr val="accent5"/>
                  </a:outerShdw>
                </a:effectLst>
              </a:rPr>
              <a:t> </a:t>
            </a:r>
            <a:endParaRPr lang="en-GB" altLang="en-US" b="1">
              <a:ln/>
              <a:solidFill>
                <a:schemeClr val="accent3"/>
              </a:solidFill>
            </a:endParaRPr>
          </a:p>
        </p:txBody>
      </p:sp>
      <p:sp>
        <p:nvSpPr>
          <p:cNvPr id="2" name="TextBox 1">
            <a:extLst>
              <a:ext uri="{FF2B5EF4-FFF2-40B4-BE49-F238E27FC236}">
                <a16:creationId xmlns:a16="http://schemas.microsoft.com/office/drawing/2014/main" id="{8298F39C-D869-4027-8C93-8FC6092881C8}"/>
              </a:ext>
            </a:extLst>
          </p:cNvPr>
          <p:cNvSpPr txBox="1"/>
          <p:nvPr/>
        </p:nvSpPr>
        <p:spPr>
          <a:xfrm>
            <a:off x="1962150" y="2943225"/>
            <a:ext cx="4572000" cy="230832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u="sng" dirty="0">
                <a:latin typeface="Calibri"/>
              </a:rPr>
              <a:t>Start up requirement funds</a:t>
            </a:r>
          </a:p>
          <a:p>
            <a:r>
              <a:rPr lang="en-GB" sz="1600" dirty="0">
                <a:latin typeface="Calibri"/>
              </a:rPr>
              <a:t>Advertisements (brochures, local media) = £2500</a:t>
            </a:r>
          </a:p>
          <a:p>
            <a:r>
              <a:rPr lang="en-GB" sz="1600" dirty="0">
                <a:latin typeface="Calibri"/>
              </a:rPr>
              <a:t>Insurance = £150</a:t>
            </a:r>
          </a:p>
          <a:p>
            <a:r>
              <a:rPr lang="en-GB" sz="1600" dirty="0">
                <a:latin typeface="Calibri"/>
              </a:rPr>
              <a:t>Bakery ingredients = £500</a:t>
            </a:r>
          </a:p>
          <a:p>
            <a:r>
              <a:rPr lang="en-GB" sz="1600" dirty="0">
                <a:latin typeface="Calibri"/>
              </a:rPr>
              <a:t>Miscellaneous (unexpected)=£1000</a:t>
            </a:r>
          </a:p>
          <a:p>
            <a:r>
              <a:rPr lang="en-GB" sz="1600" dirty="0">
                <a:latin typeface="Calibri"/>
              </a:rPr>
              <a:t>Long term asset =£175000</a:t>
            </a:r>
          </a:p>
          <a:p>
            <a:r>
              <a:rPr lang="en-GB" sz="1600" dirty="0">
                <a:latin typeface="Calibri"/>
              </a:rPr>
              <a:t>Mortgage =£1258</a:t>
            </a:r>
          </a:p>
          <a:p>
            <a:r>
              <a:rPr lang="en-GB" sz="1600" dirty="0">
                <a:latin typeface="Calibri"/>
              </a:rPr>
              <a:t>Total requirement =£192500</a:t>
            </a:r>
          </a:p>
          <a:p>
            <a:r>
              <a:rPr lang="en-GB" sz="1600" dirty="0">
                <a:latin typeface="Calibri"/>
              </a:rPr>
              <a:t>Funding = 192500 thus bank loan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8" name="Isosceles Triangle 147">
            <a:extLst>
              <a:ext uri="{FF2B5EF4-FFF2-40B4-BE49-F238E27FC236}">
                <a16:creationId xmlns:a16="http://schemas.microsoft.com/office/drawing/2014/main" id="{AA330523-F25B-4007-B3E5-ABB5637D16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80" y="12700"/>
            <a:ext cx="631947"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698" name="Rectangle 2"/>
          <p:cNvSpPr>
            <a:spLocks noGrp="1"/>
          </p:cNvSpPr>
          <p:nvPr>
            <p:ph type="title"/>
          </p:nvPr>
        </p:nvSpPr>
        <p:spPr>
          <a:xfrm>
            <a:off x="889240" y="-22723"/>
            <a:ext cx="5625903" cy="783397"/>
          </a:xfrm>
        </p:spPr>
        <p:txBody>
          <a:bodyPr vert="horz" lIns="91440" tIns="45720" rIns="91440" bIns="45720" rtlCol="0" anchor="b">
            <a:normAutofit/>
          </a:bodyPr>
          <a:lstStyle/>
          <a:p>
            <a:pPr algn="ctr"/>
            <a:r>
              <a:rPr lang="en-US" altLang="en-US" kern="1200">
                <a:solidFill>
                  <a:schemeClr val="accent1"/>
                </a:solidFill>
                <a:latin typeface="Arial" panose="020B0604020202020204" pitchFamily="34" charset="0"/>
                <a:cs typeface="Arial" panose="020B0604020202020204" pitchFamily="34" charset="0"/>
              </a:rPr>
              <a:t>Management Process</a:t>
            </a:r>
            <a:r>
              <a:rPr lang="en-US" altLang="en-US" sz="3200" kern="1200">
                <a:solidFill>
                  <a:schemeClr val="accent1"/>
                </a:solidFill>
                <a:latin typeface="+mj-lt"/>
                <a:ea typeface="+mj-ea"/>
                <a:cs typeface="+mj-cs"/>
              </a:rPr>
              <a:t> </a:t>
            </a:r>
          </a:p>
        </p:txBody>
      </p:sp>
      <p:sp>
        <p:nvSpPr>
          <p:cNvPr id="29699" name="Rectangle 3"/>
          <p:cNvSpPr>
            <a:spLocks noGrp="1"/>
          </p:cNvSpPr>
          <p:nvPr>
            <p:ph idx="1"/>
          </p:nvPr>
        </p:nvSpPr>
        <p:spPr>
          <a:xfrm>
            <a:off x="1948466" y="678181"/>
            <a:ext cx="3219554" cy="1262248"/>
          </a:xfrm>
        </p:spPr>
        <p:txBody>
          <a:bodyPr vert="horz" lIns="91440" tIns="45720" rIns="91440" bIns="45720" rtlCol="0" anchor="t">
            <a:normAutofit/>
          </a:bodyPr>
          <a:lstStyle/>
          <a:p>
            <a:pPr marL="0" indent="0">
              <a:buNone/>
            </a:pPr>
            <a:r>
              <a:rPr lang="en-US" altLang="en-US" sz="2400" b="1">
                <a:ln w="13462">
                  <a:solidFill>
                    <a:schemeClr val="bg1"/>
                  </a:solidFill>
                  <a:prstDash val="solid"/>
                </a:ln>
                <a:solidFill>
                  <a:schemeClr val="tx1">
                    <a:lumMod val="50000"/>
                    <a:lumOff val="50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Financial Analysis</a:t>
            </a:r>
            <a:r>
              <a:rPr lang="en-US" altLang="en-US" b="1">
                <a:ln w="13462">
                  <a:solidFill>
                    <a:schemeClr val="bg1"/>
                  </a:solidFill>
                  <a:prstDash val="solid"/>
                </a:ln>
                <a:solidFill>
                  <a:schemeClr val="tx1">
                    <a:lumMod val="50000"/>
                    <a:lumOff val="50000"/>
                  </a:schemeClr>
                </a:solidFill>
                <a:effectLst>
                  <a:outerShdw dist="38100" dir="2700000" algn="bl" rotWithShape="0">
                    <a:schemeClr val="accent5"/>
                  </a:outerShdw>
                </a:effectLst>
              </a:rPr>
              <a:t> </a:t>
            </a:r>
            <a:endParaRPr lang="en-US" altLang="en-US">
              <a:solidFill>
                <a:schemeClr val="tx1">
                  <a:lumMod val="50000"/>
                  <a:lumOff val="50000"/>
                </a:schemeClr>
              </a:solidFill>
            </a:endParaRPr>
          </a:p>
        </p:txBody>
      </p:sp>
      <p:sp>
        <p:nvSpPr>
          <p:cNvPr id="3" name="TextBox 2">
            <a:extLst>
              <a:ext uri="{FF2B5EF4-FFF2-40B4-BE49-F238E27FC236}">
                <a16:creationId xmlns:a16="http://schemas.microsoft.com/office/drawing/2014/main" id="{61005777-9FA2-4A31-B4F2-7D7DAB21DDD8}"/>
              </a:ext>
            </a:extLst>
          </p:cNvPr>
          <p:cNvSpPr txBox="1"/>
          <p:nvPr/>
        </p:nvSpPr>
        <p:spPr>
          <a:xfrm>
            <a:off x="1600199" y="1303596"/>
            <a:ext cx="5625903" cy="507831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It is the evaluation of the financial strengths and weakness of a business to determine whether it will survive in the short/long term.</a:t>
            </a:r>
          </a:p>
          <a:p>
            <a:r>
              <a:rPr lang="en-GB" u="sng" dirty="0"/>
              <a:t>Factors:</a:t>
            </a:r>
            <a:endParaRPr lang="en-GB" u="sng" dirty="0">
              <a:cs typeface="Arial"/>
            </a:endParaRPr>
          </a:p>
          <a:p>
            <a:pPr>
              <a:buAutoNum type="arabicPeriod"/>
            </a:pPr>
            <a:r>
              <a:rPr lang="en-GB" b="1" dirty="0">
                <a:latin typeface="Calibri"/>
              </a:rPr>
              <a:t>Interest: </a:t>
            </a:r>
            <a:r>
              <a:rPr lang="en-GB" dirty="0">
                <a:latin typeface="Calibri"/>
              </a:rPr>
              <a:t>we expect a low interest rate as it’s a new business.A lot of money will go into factors of production thus indirect expenses such as acquisition of space in waterloo, advertisement, insurance</a:t>
            </a:r>
          </a:p>
          <a:p>
            <a:pPr>
              <a:buAutoNum type="arabicPeriod"/>
            </a:pPr>
            <a:r>
              <a:rPr lang="en-GB" b="1" dirty="0">
                <a:latin typeface="Calibri"/>
              </a:rPr>
              <a:t>High start -up expenses</a:t>
            </a:r>
            <a:r>
              <a:rPr lang="en-GB" dirty="0">
                <a:latin typeface="Calibri"/>
              </a:rPr>
              <a:t>: since it’s a new business other start- up cost will be high.</a:t>
            </a:r>
            <a:br>
              <a:rPr lang="en-US" dirty="0">
                <a:latin typeface="+mn-ea"/>
                <a:cs typeface="+mn-ea"/>
              </a:rPr>
            </a:br>
            <a:r>
              <a:rPr lang="en-GB" dirty="0">
                <a:latin typeface="+mn-ea"/>
                <a:cs typeface="+mn-ea"/>
              </a:rPr>
              <a:t>To develop </a:t>
            </a:r>
            <a:r>
              <a:rPr lang="en-GB" dirty="0">
                <a:latin typeface="Calibri"/>
                <a:cs typeface="+mn-ea"/>
              </a:rPr>
              <a:t>an idea of whether SSIAP is meting customers needs we will ask our customers to give feedback or do a short survey. </a:t>
            </a:r>
            <a:r>
              <a:rPr lang="en-GB" dirty="0">
                <a:latin typeface="Calibri"/>
              </a:rPr>
              <a:t>an industry analysis must conducted and all these in the long run increase start -up expenses.</a:t>
            </a:r>
          </a:p>
          <a:p>
            <a:pPr>
              <a:buAutoNum type="arabicPeriod"/>
            </a:pPr>
            <a:r>
              <a:rPr lang="en-GB" b="1" dirty="0">
                <a:latin typeface="Calibri"/>
              </a:rPr>
              <a:t>CAPITAL</a:t>
            </a:r>
            <a:r>
              <a:rPr lang="en-GB" dirty="0">
                <a:latin typeface="Calibri"/>
              </a:rPr>
              <a:t>: Access your capital to determine whether it is enough to sustain SSIAP for a business life.</a:t>
            </a:r>
          </a:p>
          <a:p>
            <a:r>
              <a:rPr lang="en-GB" dirty="0">
                <a:cs typeface="Arial"/>
              </a:rPr>
              <a:t>4. </a:t>
            </a:r>
            <a:r>
              <a:rPr lang="en-GB" b="1" dirty="0">
                <a:cs typeface="Arial"/>
              </a:rPr>
              <a:t>Sales forecast:</a:t>
            </a:r>
            <a:r>
              <a:rPr lang="en-GB" dirty="0">
                <a:cs typeface="Arial"/>
              </a:rPr>
              <a:t> Project our expected volume for the accounting year.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p:cNvSpPr>
          <p:nvPr>
            <p:ph type="title"/>
          </p:nvPr>
        </p:nvSpPr>
        <p:spPr>
          <a:xfrm>
            <a:off x="457200" y="274638"/>
            <a:ext cx="8229600" cy="850900"/>
          </a:xfrm>
        </p:spPr>
        <p:txBody>
          <a:bodyPr/>
          <a:lstStyle/>
          <a:p>
            <a:pPr eaLnBrk="1" hangingPunct="1"/>
            <a:r>
              <a:rPr lang="en-GB" altLang="en-US"/>
              <a:t>Management Process Cont..</a:t>
            </a:r>
          </a:p>
        </p:txBody>
      </p:sp>
      <p:sp>
        <p:nvSpPr>
          <p:cNvPr id="27651" name="Rectangle 3"/>
          <p:cNvSpPr>
            <a:spLocks noGrp="1"/>
          </p:cNvSpPr>
          <p:nvPr>
            <p:ph idx="1"/>
          </p:nvPr>
        </p:nvSpPr>
        <p:spPr>
          <a:xfrm>
            <a:off x="457200" y="1341438"/>
            <a:ext cx="8229600" cy="2996681"/>
          </a:xfrm>
        </p:spPr>
        <p:txBody>
          <a:bodyPr/>
          <a:lstStyle/>
          <a:p>
            <a:pPr marL="0" indent="0" algn="ctr" eaLnBrk="1" hangingPunct="1">
              <a:lnSpc>
                <a:spcPct val="90000"/>
              </a:lnSpc>
              <a:buNone/>
            </a:pPr>
            <a:r>
              <a:rPr lang="en-GB" altLang="en-US" sz="2800"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Financial Forecasting </a:t>
            </a:r>
            <a:endParaRPr lang="en-GB" altLang="en-US" sz="28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7BB14DCE-2C2A-47B2-ADDF-84B28F587CC3}"/>
              </a:ext>
            </a:extLst>
          </p:cNvPr>
          <p:cNvSpPr txBox="1"/>
          <p:nvPr/>
        </p:nvSpPr>
        <p:spPr>
          <a:xfrm>
            <a:off x="704158" y="1689715"/>
            <a:ext cx="7330792" cy="427809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a:p>
            <a:r>
              <a:rPr lang="en-GB" b="1" u="sng" dirty="0">
                <a:latin typeface="Calibri"/>
              </a:rPr>
              <a:t>IMPORTANT assumptions </a:t>
            </a:r>
          </a:p>
          <a:p>
            <a:endParaRPr lang="en-GB" b="1" u="sng" dirty="0">
              <a:latin typeface="Calibri"/>
            </a:endParaRPr>
          </a:p>
          <a:p>
            <a:r>
              <a:rPr lang="en-GB" b="1" dirty="0">
                <a:latin typeface="Calibri"/>
              </a:rPr>
              <a:t>No matter the current economic uncertainties surrounding the UK's economy e.g BREXIT,</a:t>
            </a:r>
          </a:p>
          <a:p>
            <a:endParaRPr lang="en-GB" dirty="0">
              <a:latin typeface="Calibri"/>
            </a:endParaRPr>
          </a:p>
          <a:p>
            <a:pPr algn="just"/>
            <a:r>
              <a:rPr lang="en-GB" b="1" dirty="0">
                <a:cs typeface="Arial"/>
              </a:rPr>
              <a:t>Sales Forecast</a:t>
            </a:r>
          </a:p>
          <a:p>
            <a:pPr algn="thaiDist"/>
            <a:r>
              <a:rPr lang="en-GB" sz="1600" dirty="0">
                <a:cs typeface="Arial"/>
              </a:rPr>
              <a:t>We forecast the following changes to our bakery sales:</a:t>
            </a:r>
          </a:p>
          <a:p>
            <a:pPr algn="thaiDist">
              <a:buChar char="•"/>
            </a:pPr>
            <a:r>
              <a:rPr lang="en-GB" sz="1600" b="1" dirty="0">
                <a:cs typeface="Arial"/>
              </a:rPr>
              <a:t>Sales </a:t>
            </a:r>
            <a:r>
              <a:rPr lang="en-GB" sz="1600" dirty="0">
                <a:cs typeface="Arial"/>
              </a:rPr>
              <a:t>of</a:t>
            </a:r>
            <a:r>
              <a:rPr lang="en-GB" sz="1600" b="1" dirty="0">
                <a:cs typeface="Arial"/>
              </a:rPr>
              <a:t> bread </a:t>
            </a:r>
            <a:r>
              <a:rPr lang="en-GB" sz="1600" dirty="0">
                <a:cs typeface="Arial"/>
              </a:rPr>
              <a:t>in the</a:t>
            </a:r>
            <a:r>
              <a:rPr lang="en-GB" sz="1600" b="1" dirty="0">
                <a:cs typeface="Arial"/>
              </a:rPr>
              <a:t> summer </a:t>
            </a:r>
            <a:r>
              <a:rPr lang="en-GB" sz="1600" dirty="0">
                <a:cs typeface="Arial"/>
              </a:rPr>
              <a:t>months will be higher because people are more likely to have </a:t>
            </a:r>
            <a:r>
              <a:rPr lang="en-GB" sz="1600" b="1" dirty="0">
                <a:cs typeface="Arial"/>
              </a:rPr>
              <a:t>BBQs</a:t>
            </a:r>
            <a:r>
              <a:rPr lang="en-GB" sz="1600" dirty="0">
                <a:cs typeface="Arial"/>
              </a:rPr>
              <a:t> and </a:t>
            </a:r>
            <a:r>
              <a:rPr lang="en-GB" sz="1600" b="1" dirty="0">
                <a:cs typeface="Arial"/>
              </a:rPr>
              <a:t>picnics </a:t>
            </a:r>
            <a:r>
              <a:rPr lang="en-GB" sz="1600" dirty="0">
                <a:cs typeface="Arial"/>
              </a:rPr>
              <a:t>which requires bakery products e.g. hotdog buns. </a:t>
            </a:r>
          </a:p>
          <a:p>
            <a:pPr algn="thaiDist">
              <a:buChar char="•"/>
            </a:pPr>
            <a:r>
              <a:rPr lang="en-GB" sz="1600" b="1" dirty="0">
                <a:cs typeface="Arial"/>
              </a:rPr>
              <a:t>Bread and pastry: </a:t>
            </a:r>
            <a:r>
              <a:rPr lang="en-GB" sz="1600" dirty="0">
                <a:cs typeface="Arial"/>
              </a:rPr>
              <a:t>we believe that because of food- oriented holidays the sale of bread and pastry will be higher in November and December.</a:t>
            </a:r>
          </a:p>
          <a:p>
            <a:pPr algn="thaiDist">
              <a:buChar char="•"/>
            </a:pPr>
            <a:r>
              <a:rPr lang="en-GB" sz="1600" b="1" dirty="0">
                <a:cs typeface="Arial"/>
              </a:rPr>
              <a:t>Coffee: </a:t>
            </a:r>
            <a:r>
              <a:rPr lang="en-GB" sz="1600" dirty="0">
                <a:cs typeface="Arial"/>
              </a:rPr>
              <a:t>in the winter coffee sale will be a lot higher, and for </a:t>
            </a:r>
            <a:r>
              <a:rPr lang="en-GB" sz="1600" b="1" dirty="0">
                <a:cs typeface="Arial"/>
              </a:rPr>
              <a:t>summer</a:t>
            </a:r>
            <a:r>
              <a:rPr lang="en-GB" sz="1600" dirty="0">
                <a:cs typeface="Arial"/>
              </a:rPr>
              <a:t> months sales of </a:t>
            </a:r>
            <a:r>
              <a:rPr lang="en-GB" sz="1600" b="1" dirty="0">
                <a:cs typeface="Arial"/>
              </a:rPr>
              <a:t>sodas</a:t>
            </a:r>
            <a:r>
              <a:rPr lang="en-GB" sz="1600" dirty="0">
                <a:cs typeface="Arial"/>
              </a:rPr>
              <a:t> and </a:t>
            </a:r>
            <a:r>
              <a:rPr lang="en-GB" sz="1600" b="1" dirty="0">
                <a:cs typeface="Arial"/>
              </a:rPr>
              <a:t>iced</a:t>
            </a:r>
            <a:r>
              <a:rPr lang="en-GB" sz="1600" dirty="0">
                <a:cs typeface="Arial"/>
              </a:rPr>
              <a:t> </a:t>
            </a:r>
            <a:r>
              <a:rPr lang="en-GB" sz="1600" b="1" dirty="0">
                <a:cs typeface="Arial"/>
              </a:rPr>
              <a:t>beverages</a:t>
            </a:r>
            <a:r>
              <a:rPr lang="en-GB" sz="1600" dirty="0">
                <a:cs typeface="Arial"/>
              </a:rPr>
              <a:t> will increase.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p:cNvSpPr>
          <p:nvPr>
            <p:ph type="title"/>
          </p:nvPr>
        </p:nvSpPr>
        <p:spPr>
          <a:xfrm>
            <a:off x="0" y="0"/>
            <a:ext cx="8374455" cy="1320800"/>
          </a:xfrm>
        </p:spPr>
        <p:txBody>
          <a:bodyPr/>
          <a:lstStyle/>
          <a:p>
            <a:pPr eaLnBrk="1" hangingPunct="1"/>
            <a:r>
              <a:rPr lang="en-GB" altLang="en-US"/>
              <a:t>Management Process/ Administration </a:t>
            </a:r>
          </a:p>
        </p:txBody>
      </p:sp>
      <p:sp>
        <p:nvSpPr>
          <p:cNvPr id="31747" name="Rectangle 3"/>
          <p:cNvSpPr>
            <a:spLocks noGrp="1"/>
          </p:cNvSpPr>
          <p:nvPr>
            <p:ph idx="1"/>
          </p:nvPr>
        </p:nvSpPr>
        <p:spPr>
          <a:xfrm>
            <a:off x="66675" y="1076325"/>
            <a:ext cx="8034950" cy="5148905"/>
          </a:xfrm>
        </p:spPr>
        <p:txBody>
          <a:bodyPr vert="horz" lIns="91440" tIns="45720" rIns="91440" bIns="45720" rtlCol="0" anchor="t">
            <a:normAutofit/>
          </a:bodyPr>
          <a:lstStyle/>
          <a:p>
            <a:pPr algn="ctr" eaLnBrk="1" hangingPunct="1">
              <a:buFontTx/>
              <a:buNone/>
            </a:pPr>
            <a:r>
              <a:rPr lang="en-GB" altLang="en-US" sz="2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HR &amp; Payroll</a:t>
            </a:r>
          </a:p>
          <a:p>
            <a:pPr marL="0" indent="0" algn="ctr" fontAlgn="auto">
              <a:buFont typeface="Wingdings 3" charset="2"/>
              <a:buNone/>
            </a:pPr>
            <a:r>
              <a:rPr lang="en-GB" altLang="en-US" dirty="0">
                <a:solidFill>
                  <a:srgbClr val="C00000"/>
                </a:solidFill>
                <a:latin typeface="Arial" panose="020B0604020202020204" pitchFamily="34" charset="0"/>
                <a:cs typeface="Arial" panose="020B0604020202020204" pitchFamily="34" charset="0"/>
              </a:rPr>
              <a:t>Acknowledging the importance human capital</a:t>
            </a:r>
            <a:endParaRPr lang="en-GB" altLang="en-US"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endParaRPr>
          </a:p>
          <a:p>
            <a:pPr algn="thaiDist">
              <a:buFont typeface="Wingdings" pitchFamily="2" charset="2"/>
              <a:buChar char="v"/>
            </a:pPr>
            <a:r>
              <a:rPr lang="en-GB" altLang="en-US" dirty="0">
                <a:latin typeface="Arial" panose="020B0604020202020204" pitchFamily="34" charset="0"/>
                <a:cs typeface="Arial" panose="020B0604020202020204" pitchFamily="34" charset="0"/>
              </a:rPr>
              <a:t> Isaac:10 years' experience in baking and 2 years experience in </a:t>
            </a:r>
            <a:r>
              <a:rPr lang="en-GB" altLang="en-US" dirty="0" err="1">
                <a:latin typeface="Arial" panose="020B0604020202020204" pitchFamily="34" charset="0"/>
                <a:cs typeface="Arial" panose="020B0604020202020204" pitchFamily="34" charset="0"/>
              </a:rPr>
              <a:t>anagement</a:t>
            </a:r>
            <a:r>
              <a:rPr lang="en-GB" altLang="en-US" dirty="0">
                <a:latin typeface="Arial" panose="020B0604020202020204" pitchFamily="34" charset="0"/>
                <a:cs typeface="Arial" panose="020B0604020202020204" pitchFamily="34" charset="0"/>
              </a:rPr>
              <a:t>.</a:t>
            </a:r>
          </a:p>
          <a:p>
            <a:pPr algn="thaiDist">
              <a:buFont typeface="Wingdings" pitchFamily="2" charset="2"/>
              <a:buChar char="v"/>
            </a:pPr>
            <a:r>
              <a:rPr lang="en-GB" altLang="en-US" dirty="0">
                <a:latin typeface="Arial" panose="020B0604020202020204" pitchFamily="34" charset="0"/>
                <a:cs typeface="Arial" panose="020B0604020202020204" pitchFamily="34" charset="0"/>
              </a:rPr>
              <a:t>Peter: financial skills to run SSIAP bakery (15years in finance).  </a:t>
            </a:r>
          </a:p>
          <a:p>
            <a:pPr algn="thaiDist">
              <a:buFont typeface="Wingdings" pitchFamily="2" charset="2"/>
              <a:buChar char="v"/>
            </a:pPr>
            <a:r>
              <a:rPr lang="en-GB" altLang="en-US" dirty="0">
                <a:latin typeface="Arial" panose="020B0604020202020204" pitchFamily="34" charset="0"/>
                <a:cs typeface="Arial" panose="020B0604020202020204" pitchFamily="34" charset="0"/>
              </a:rPr>
              <a:t>Sam: lead marketing efforts having participated in marketing before. </a:t>
            </a:r>
          </a:p>
          <a:p>
            <a:pPr algn="thaiDist">
              <a:buFont typeface="Wingdings" pitchFamily="2" charset="2"/>
              <a:buChar char="v"/>
            </a:pPr>
            <a:r>
              <a:rPr lang="en-GB" altLang="en-US" dirty="0">
                <a:latin typeface="Arial" panose="020B0604020202020204" pitchFamily="34" charset="0"/>
                <a:cs typeface="Arial" panose="020B0604020202020204" pitchFamily="34" charset="0"/>
              </a:rPr>
              <a:t>Sunia: assistant baker with 5 years of experience.</a:t>
            </a:r>
            <a:endParaRPr lang="en-GB" altLang="en-US" dirty="0">
              <a:solidFill>
                <a:srgbClr val="404040"/>
              </a:solidFill>
              <a:latin typeface="Arial" panose="020B0604020202020204" pitchFamily="34" charset="0"/>
              <a:cs typeface="Arial" panose="020B0604020202020204" pitchFamily="34" charset="0"/>
            </a:endParaRPr>
          </a:p>
          <a:p>
            <a:pPr marL="400050" lvl="1" indent="0">
              <a:buNone/>
            </a:pPr>
            <a:r>
              <a:rPr lang="en-GB" altLang="en-US" sz="3600" b="1" dirty="0">
                <a:solidFill>
                  <a:srgbClr val="404040"/>
                </a:solidFill>
                <a:latin typeface="Arial" panose="020B0604020202020204" pitchFamily="34" charset="0"/>
                <a:cs typeface="Arial" panose="020B0604020202020204" pitchFamily="34" charset="0"/>
              </a:rPr>
              <a:t>Minimum wage x hours </a:t>
            </a:r>
          </a:p>
          <a:p>
            <a:pPr marL="400050" lvl="1" indent="0">
              <a:buNone/>
            </a:pPr>
            <a:r>
              <a:rPr lang="en-GB" altLang="en-US" sz="3600" b="1" dirty="0">
                <a:solidFill>
                  <a:srgbClr val="404040"/>
                </a:solidFill>
                <a:latin typeface="Arial" panose="020B0604020202020204" pitchFamily="34" charset="0"/>
                <a:cs typeface="Arial" panose="020B0604020202020204" pitchFamily="34" charset="0"/>
              </a:rPr>
              <a:t>£7.50x 57 hours a week=£427.50</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p:cNvSpPr>
          <p:nvPr>
            <p:ph type="title"/>
          </p:nvPr>
        </p:nvSpPr>
        <p:spPr>
          <a:xfrm>
            <a:off x="442913" y="236538"/>
            <a:ext cx="8229600" cy="960437"/>
          </a:xfrm>
        </p:spPr>
        <p:txBody>
          <a:bodyPr/>
          <a:lstStyle/>
          <a:p>
            <a:pPr eaLnBrk="1" hangingPunct="1"/>
            <a:r>
              <a:rPr lang="en-GB" altLang="en-US"/>
              <a:t>Management Process Cont..</a:t>
            </a:r>
          </a:p>
        </p:txBody>
      </p:sp>
      <p:sp>
        <p:nvSpPr>
          <p:cNvPr id="33795" name="Rectangle 3"/>
          <p:cNvSpPr>
            <a:spLocks noGrp="1"/>
          </p:cNvSpPr>
          <p:nvPr>
            <p:ph idx="1"/>
          </p:nvPr>
        </p:nvSpPr>
        <p:spPr>
          <a:xfrm>
            <a:off x="130269" y="1429458"/>
            <a:ext cx="8229600" cy="4319587"/>
          </a:xfrm>
        </p:spPr>
        <p:txBody>
          <a:bodyPr>
            <a:normAutofit/>
          </a:bodyPr>
          <a:lstStyle/>
          <a:p>
            <a:pPr algn="ctr" eaLnBrk="1" hangingPunct="1">
              <a:lnSpc>
                <a:spcPct val="90000"/>
              </a:lnSpc>
              <a:buFontTx/>
              <a:buNone/>
            </a:pPr>
            <a:r>
              <a:rPr lang="en-GB" altLang="en-US" sz="2800"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Work Schedules </a:t>
            </a:r>
          </a:p>
          <a:p>
            <a:pPr algn="ctr" eaLnBrk="1" hangingPunct="1">
              <a:lnSpc>
                <a:spcPct val="90000"/>
              </a:lnSpc>
              <a:buFontTx/>
              <a:buNone/>
            </a:pPr>
            <a:endParaRPr lang="en-GB" altLang="en-US" sz="2800" b="1">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endParaRPr>
          </a:p>
          <a:p>
            <a:pPr algn="ctr" eaLnBrk="1" hangingPunct="1">
              <a:lnSpc>
                <a:spcPct val="90000"/>
              </a:lnSpc>
              <a:buFontTx/>
              <a:buNone/>
            </a:pPr>
            <a:r>
              <a:rPr lang="en-GB" altLang="en-US" sz="2800" b="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Monday- Friday</a:t>
            </a:r>
            <a:r>
              <a:rPr lang="en-GB" altLang="en-US" sz="28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9am-7pm</a:t>
            </a:r>
          </a:p>
          <a:p>
            <a:pPr algn="ctr" eaLnBrk="1" hangingPunct="1">
              <a:lnSpc>
                <a:spcPct val="90000"/>
              </a:lnSpc>
              <a:buFontTx/>
              <a:buNone/>
            </a:pPr>
            <a:r>
              <a:rPr lang="en-GB" altLang="en-US" sz="2800" b="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Saturday: </a:t>
            </a:r>
            <a:r>
              <a:rPr lang="en-GB" altLang="en-US" sz="28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10am-5pm</a:t>
            </a:r>
          </a:p>
          <a:p>
            <a:pPr algn="ctr" eaLnBrk="1" hangingPunct="1">
              <a:lnSpc>
                <a:spcPct val="90000"/>
              </a:lnSpc>
              <a:buFontTx/>
              <a:buNone/>
            </a:pPr>
            <a:r>
              <a:rPr lang="en-GB" altLang="en-US" sz="2800" b="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Sunday:</a:t>
            </a:r>
            <a:r>
              <a:rPr lang="en-GB" altLang="en-US" sz="2800">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Closed</a:t>
            </a:r>
            <a:r>
              <a:rPr lang="en-GB" altLang="en-US" sz="2800" b="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a:p>
            <a:pPr algn="ctr" eaLnBrk="1" hangingPunct="1">
              <a:lnSpc>
                <a:spcPct val="90000"/>
              </a:lnSpc>
              <a:buFontTx/>
              <a:buNone/>
            </a:pPr>
            <a:r>
              <a:rPr lang="en-GB" altLang="en-US" sz="2800" b="1">
                <a:ln w="0"/>
                <a:solidFill>
                  <a:schemeClr val="tx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57 hours a week </a:t>
            </a:r>
            <a:endParaRPr lang="en-GB" altLang="en-US" sz="2800" b="1">
              <a:solidFill>
                <a:schemeClr val="tx1"/>
              </a:solidFill>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p:cNvSpPr>
          <p:nvPr>
            <p:ph type="title"/>
          </p:nvPr>
        </p:nvSpPr>
        <p:spPr>
          <a:xfrm>
            <a:off x="457200" y="44450"/>
            <a:ext cx="8229600" cy="1081088"/>
          </a:xfrm>
        </p:spPr>
        <p:txBody>
          <a:bodyPr/>
          <a:lstStyle/>
          <a:p>
            <a:pPr eaLnBrk="1" hangingPunct="1"/>
            <a:r>
              <a:rPr lang="en-GB" altLang="en-US"/>
              <a:t>SWOT Analysis</a:t>
            </a:r>
          </a:p>
        </p:txBody>
      </p:sp>
      <p:sp>
        <p:nvSpPr>
          <p:cNvPr id="39939" name="Rectangle 3"/>
          <p:cNvSpPr>
            <a:spLocks noGrp="1"/>
          </p:cNvSpPr>
          <p:nvPr>
            <p:ph idx="1"/>
          </p:nvPr>
        </p:nvSpPr>
        <p:spPr>
          <a:xfrm>
            <a:off x="186463" y="1125538"/>
            <a:ext cx="8829279" cy="5312482"/>
          </a:xfrm>
        </p:spPr>
        <p:txBody>
          <a:bodyPr vert="horz" lIns="91440" tIns="45720" rIns="91440" bIns="45720" rtlCol="0" anchor="t">
            <a:noAutofit/>
          </a:bodyPr>
          <a:lstStyle/>
          <a:p>
            <a:pPr marL="0" indent="0" algn="thaiDist" rtl="0">
              <a:buNone/>
            </a:pPr>
            <a:r>
              <a:rPr lang="en-GB" sz="1400" b="1" kern="1200" dirty="0">
                <a:solidFill>
                  <a:schemeClr val="tx1"/>
                </a:solidFill>
                <a:latin typeface="Arial"/>
                <a:ea typeface="+mn-ea"/>
                <a:cs typeface="Arial"/>
              </a:rPr>
              <a:t>SWOT</a:t>
            </a:r>
            <a:r>
              <a:rPr lang="en-GB" sz="1400" kern="1200" dirty="0">
                <a:solidFill>
                  <a:schemeClr val="tx1"/>
                </a:solidFill>
                <a:latin typeface="Arial"/>
                <a:ea typeface="+mn-ea"/>
                <a:cs typeface="Arial"/>
              </a:rPr>
              <a:t>  stands for </a:t>
            </a:r>
            <a:r>
              <a:rPr lang="en-GB" sz="1400" b="1" kern="1200" dirty="0">
                <a:solidFill>
                  <a:schemeClr val="tx1"/>
                </a:solidFill>
                <a:latin typeface="Arial"/>
                <a:ea typeface="+mn-ea"/>
                <a:cs typeface="Arial"/>
              </a:rPr>
              <a:t>Strengths, Weakness, Opportunities, and Threats,</a:t>
            </a:r>
            <a:r>
              <a:rPr lang="en-GB" sz="1400" kern="1200" dirty="0">
                <a:solidFill>
                  <a:schemeClr val="tx1"/>
                </a:solidFill>
                <a:latin typeface="Arial"/>
                <a:ea typeface="+mn-ea"/>
                <a:cs typeface="Arial"/>
              </a:rPr>
              <a:t> SWOT analysis is </a:t>
            </a:r>
            <a:r>
              <a:rPr lang="en-GB" sz="1400" dirty="0">
                <a:solidFill>
                  <a:schemeClr val="tx1"/>
                </a:solidFill>
                <a:latin typeface="Arial"/>
                <a:cs typeface="Arial"/>
              </a:rPr>
              <a:t>used to </a:t>
            </a:r>
            <a:r>
              <a:rPr lang="en-GB" sz="1400" kern="1200" dirty="0">
                <a:solidFill>
                  <a:schemeClr val="tx1"/>
                </a:solidFill>
                <a:latin typeface="Arial"/>
                <a:ea typeface="+mn-ea"/>
                <a:cs typeface="Arial"/>
              </a:rPr>
              <a:t>develop a powerful business plan by making sure we have evaluated the business’s Strengths and Weakness, as well as the Opportunities and Threats </a:t>
            </a:r>
            <a:r>
              <a:rPr lang="en-GB" sz="1400" dirty="0">
                <a:solidFill>
                  <a:schemeClr val="tx1"/>
                </a:solidFill>
                <a:latin typeface="Arial"/>
                <a:cs typeface="Arial"/>
              </a:rPr>
              <a:t>which the company many face </a:t>
            </a:r>
            <a:r>
              <a:rPr lang="en-GB" sz="1400" kern="1200" dirty="0">
                <a:solidFill>
                  <a:schemeClr val="tx1"/>
                </a:solidFill>
                <a:latin typeface="Arial"/>
                <a:ea typeface="+mn-ea"/>
                <a:cs typeface="Arial"/>
              </a:rPr>
              <a:t>in marketplace.</a:t>
            </a:r>
          </a:p>
          <a:p>
            <a:pPr algn="thaiDist" rtl="0"/>
            <a:r>
              <a:rPr lang="en-GB" b="1" kern="1200" dirty="0">
                <a:solidFill>
                  <a:schemeClr val="tx1"/>
                </a:solidFill>
                <a:latin typeface="Arial"/>
                <a:ea typeface="+mn-ea"/>
                <a:cs typeface="Arial"/>
              </a:rPr>
              <a:t>STRENGTH</a:t>
            </a:r>
            <a:r>
              <a:rPr lang="en-GB" sz="1400" kern="1200" dirty="0">
                <a:solidFill>
                  <a:schemeClr val="tx1"/>
                </a:solidFill>
                <a:latin typeface="Arial"/>
                <a:ea typeface="+mn-ea"/>
                <a:cs typeface="Arial"/>
              </a:rPr>
              <a:t>:</a:t>
            </a:r>
            <a:r>
              <a:rPr lang="en-GB" sz="1400" b="1" kern="1200" dirty="0">
                <a:solidFill>
                  <a:schemeClr val="tx1"/>
                </a:solidFill>
                <a:latin typeface="Arial"/>
                <a:ea typeface="+mn-ea"/>
                <a:cs typeface="Arial"/>
              </a:rPr>
              <a:t> New, Different, Healthy varieties</a:t>
            </a:r>
            <a:r>
              <a:rPr lang="en-GB" sz="1400" b="1" i="1" kern="1200" dirty="0">
                <a:solidFill>
                  <a:schemeClr val="tx1"/>
                </a:solidFill>
                <a:latin typeface="Arial"/>
                <a:ea typeface="+mn-ea"/>
                <a:cs typeface="Arial"/>
              </a:rPr>
              <a:t>,</a:t>
            </a:r>
            <a:r>
              <a:rPr lang="en-GB" sz="1400" kern="1200" dirty="0">
                <a:solidFill>
                  <a:schemeClr val="tx1"/>
                </a:solidFill>
                <a:latin typeface="Arial"/>
                <a:ea typeface="+mn-ea"/>
                <a:cs typeface="Arial"/>
              </a:rPr>
              <a:t>Location of our bakery with </a:t>
            </a:r>
            <a:r>
              <a:rPr lang="en-GB" sz="1400" b="1" i="1" kern="1200" dirty="0">
                <a:solidFill>
                  <a:schemeClr val="tx1"/>
                </a:solidFill>
                <a:latin typeface="Arial"/>
                <a:ea typeface="+mn-ea"/>
                <a:cs typeface="Arial"/>
              </a:rPr>
              <a:t>easy accessibility from all parts of London</a:t>
            </a:r>
            <a:endParaRPr lang="en-GB" sz="1400" dirty="0">
              <a:solidFill>
                <a:schemeClr val="tx1"/>
              </a:solidFill>
              <a:latin typeface="Arial"/>
              <a:cs typeface="Arial"/>
            </a:endParaRPr>
          </a:p>
          <a:p>
            <a:pPr algn="thaiDist" rtl="0">
              <a:buFont typeface="Arial" panose="020B0604020202020204" pitchFamily="34" charset="0"/>
              <a:buChar char="•"/>
            </a:pPr>
            <a:r>
              <a:rPr lang="en-GB" sz="1400" b="1" i="1" kern="1200" dirty="0">
                <a:solidFill>
                  <a:schemeClr val="tx1"/>
                </a:solidFill>
                <a:latin typeface="Arial"/>
                <a:ea typeface="+mn-ea"/>
                <a:cs typeface="Arial"/>
              </a:rPr>
              <a:t>Experienced staff</a:t>
            </a:r>
            <a:r>
              <a:rPr lang="en-GB" sz="1400" kern="1200" dirty="0">
                <a:solidFill>
                  <a:schemeClr val="tx1"/>
                </a:solidFill>
                <a:latin typeface="Arial"/>
                <a:ea typeface="+mn-ea"/>
                <a:cs typeface="Arial"/>
              </a:rPr>
              <a:t>  who </a:t>
            </a:r>
            <a:r>
              <a:rPr lang="en-GB" sz="1400" dirty="0">
                <a:solidFill>
                  <a:schemeClr val="tx1"/>
                </a:solidFill>
                <a:latin typeface="Arial"/>
                <a:cs typeface="Arial"/>
              </a:rPr>
              <a:t>are</a:t>
            </a:r>
            <a:r>
              <a:rPr lang="en-GB" sz="1400" kern="1200" dirty="0">
                <a:solidFill>
                  <a:schemeClr val="tx1"/>
                </a:solidFill>
                <a:latin typeface="Arial"/>
                <a:ea typeface="+mn-ea"/>
                <a:cs typeface="Arial"/>
              </a:rPr>
              <a:t> expertise in bakery and can provide </a:t>
            </a:r>
            <a:r>
              <a:rPr lang="en-GB" sz="1400" b="1" kern="1200" dirty="0">
                <a:solidFill>
                  <a:schemeClr val="tx1"/>
                </a:solidFill>
                <a:latin typeface="Arial"/>
                <a:ea typeface="+mn-ea"/>
                <a:cs typeface="Arial"/>
              </a:rPr>
              <a:t>quality</a:t>
            </a:r>
            <a:r>
              <a:rPr lang="en-GB" sz="1400" kern="1200" dirty="0">
                <a:solidFill>
                  <a:schemeClr val="tx1"/>
                </a:solidFill>
                <a:latin typeface="Arial"/>
                <a:ea typeface="+mn-ea"/>
                <a:cs typeface="Arial"/>
              </a:rPr>
              <a:t> </a:t>
            </a:r>
            <a:r>
              <a:rPr lang="en-GB" sz="1400" b="1" kern="1200" dirty="0">
                <a:solidFill>
                  <a:schemeClr val="tx1"/>
                </a:solidFill>
                <a:latin typeface="Arial"/>
                <a:ea typeface="+mn-ea"/>
                <a:cs typeface="Arial"/>
              </a:rPr>
              <a:t>healthy</a:t>
            </a:r>
            <a:r>
              <a:rPr lang="en-GB" sz="1400" kern="1200" dirty="0">
                <a:solidFill>
                  <a:schemeClr val="tx1"/>
                </a:solidFill>
                <a:latin typeface="Arial"/>
                <a:ea typeface="+mn-ea"/>
                <a:cs typeface="Arial"/>
              </a:rPr>
              <a:t> bakery  to customers.</a:t>
            </a:r>
            <a:endParaRPr lang="en-GB" sz="1400" dirty="0">
              <a:solidFill>
                <a:schemeClr val="tx1"/>
              </a:solidFill>
              <a:latin typeface="Arial"/>
              <a:cs typeface="Arial"/>
            </a:endParaRPr>
          </a:p>
          <a:p>
            <a:pPr algn="thaiDist" rtl="0"/>
            <a:r>
              <a:rPr lang="en-GB" b="1" kern="1200" dirty="0">
                <a:solidFill>
                  <a:schemeClr val="tx1"/>
                </a:solidFill>
                <a:latin typeface="Arial"/>
                <a:ea typeface="+mn-ea"/>
                <a:cs typeface="Arial"/>
              </a:rPr>
              <a:t>WEAKNESS</a:t>
            </a:r>
            <a:r>
              <a:rPr lang="en-GB" sz="1400" kern="1200" dirty="0">
                <a:solidFill>
                  <a:schemeClr val="tx1"/>
                </a:solidFill>
                <a:latin typeface="Arial"/>
                <a:ea typeface="+mn-ea"/>
                <a:cs typeface="Arial"/>
              </a:rPr>
              <a:t>: Bakery product </a:t>
            </a:r>
            <a:r>
              <a:rPr lang="en-GB" sz="1400" dirty="0">
                <a:solidFill>
                  <a:schemeClr val="tx1"/>
                </a:solidFill>
                <a:latin typeface="Arial"/>
                <a:cs typeface="Arial"/>
              </a:rPr>
              <a:t>have </a:t>
            </a:r>
            <a:r>
              <a:rPr lang="en-GB" sz="1400" b="1" dirty="0">
                <a:solidFill>
                  <a:schemeClr val="tx1"/>
                </a:solidFill>
                <a:latin typeface="Arial"/>
                <a:cs typeface="Arial"/>
              </a:rPr>
              <a:t>short consumption date</a:t>
            </a:r>
            <a:r>
              <a:rPr lang="en-GB" sz="1400" dirty="0">
                <a:solidFill>
                  <a:schemeClr val="tx1"/>
                </a:solidFill>
                <a:latin typeface="Arial"/>
                <a:cs typeface="Arial"/>
              </a:rPr>
              <a:t> and</a:t>
            </a:r>
            <a:r>
              <a:rPr lang="en-GB" sz="1400" b="1" dirty="0">
                <a:solidFill>
                  <a:schemeClr val="tx1"/>
                </a:solidFill>
                <a:latin typeface="Arial"/>
                <a:cs typeface="Arial"/>
              </a:rPr>
              <a:t> n</a:t>
            </a:r>
            <a:r>
              <a:rPr lang="en-GB" sz="1400" b="1" kern="1200" dirty="0">
                <a:solidFill>
                  <a:schemeClr val="tx1"/>
                </a:solidFill>
                <a:latin typeface="Arial"/>
                <a:ea typeface="+mn-ea"/>
                <a:cs typeface="Arial"/>
              </a:rPr>
              <a:t>eeds to be sold as soon as possible and </a:t>
            </a:r>
            <a:r>
              <a:rPr lang="en-GB" sz="1400" kern="1200" dirty="0">
                <a:solidFill>
                  <a:schemeClr val="tx1"/>
                </a:solidFill>
                <a:latin typeface="Arial"/>
                <a:ea typeface="+mn-ea"/>
                <a:cs typeface="Arial"/>
              </a:rPr>
              <a:t>customers </a:t>
            </a:r>
            <a:r>
              <a:rPr lang="en-GB" sz="1400" dirty="0">
                <a:solidFill>
                  <a:schemeClr val="tx1"/>
                </a:solidFill>
                <a:latin typeface="Arial"/>
                <a:cs typeface="Arial"/>
              </a:rPr>
              <a:t>also like</a:t>
            </a:r>
            <a:r>
              <a:rPr lang="en-GB" sz="1400" b="1" dirty="0">
                <a:solidFill>
                  <a:schemeClr val="tx1"/>
                </a:solidFill>
                <a:latin typeface="Arial"/>
                <a:cs typeface="Arial"/>
              </a:rPr>
              <a:t> </a:t>
            </a:r>
            <a:r>
              <a:rPr lang="en-GB" sz="1400" kern="1200" dirty="0">
                <a:solidFill>
                  <a:schemeClr val="tx1"/>
                </a:solidFill>
                <a:latin typeface="Arial"/>
                <a:ea typeface="+mn-ea"/>
                <a:cs typeface="Arial"/>
              </a:rPr>
              <a:t>fresh products.</a:t>
            </a:r>
            <a:endParaRPr lang="en-GB" sz="1400" dirty="0">
              <a:solidFill>
                <a:schemeClr val="tx1"/>
              </a:solidFill>
              <a:latin typeface="Arial"/>
              <a:cs typeface="Arial"/>
            </a:endParaRPr>
          </a:p>
          <a:p>
            <a:pPr algn="thaiDist" rtl="0">
              <a:buFont typeface="Arial" panose="020B0604020202020204" pitchFamily="34" charset="0"/>
              <a:buChar char="•"/>
            </a:pPr>
            <a:r>
              <a:rPr lang="en-GB" sz="1400" kern="1200" dirty="0">
                <a:solidFill>
                  <a:schemeClr val="tx1"/>
                </a:solidFill>
                <a:latin typeface="Arial"/>
                <a:ea typeface="+mn-ea"/>
                <a:cs typeface="Arial"/>
              </a:rPr>
              <a:t>For the time being we have introduced</a:t>
            </a:r>
            <a:r>
              <a:rPr lang="en-GB" sz="1400" b="1" kern="1200" dirty="0">
                <a:solidFill>
                  <a:schemeClr val="tx1"/>
                </a:solidFill>
                <a:latin typeface="Arial"/>
                <a:ea typeface="+mn-ea"/>
                <a:cs typeface="Arial"/>
              </a:rPr>
              <a:t> few bakery items.</a:t>
            </a:r>
            <a:r>
              <a:rPr lang="en-GB" sz="1400" b="1" dirty="0">
                <a:solidFill>
                  <a:schemeClr val="tx1"/>
                </a:solidFill>
                <a:latin typeface="Arial"/>
                <a:cs typeface="Arial"/>
              </a:rPr>
              <a:t> </a:t>
            </a:r>
            <a:r>
              <a:rPr lang="en-GB" sz="1400" dirty="0">
                <a:solidFill>
                  <a:schemeClr val="tx1"/>
                </a:solidFill>
                <a:latin typeface="Arial"/>
                <a:cs typeface="Arial"/>
              </a:rPr>
              <a:t>Having</a:t>
            </a:r>
            <a:r>
              <a:rPr lang="en-GB" sz="1400" b="1" dirty="0">
                <a:solidFill>
                  <a:schemeClr val="tx1"/>
                </a:solidFill>
                <a:latin typeface="Arial"/>
                <a:cs typeface="Arial"/>
              </a:rPr>
              <a:t> </a:t>
            </a:r>
            <a:r>
              <a:rPr lang="en-GB" sz="1400" b="1" kern="1200" dirty="0">
                <a:solidFill>
                  <a:schemeClr val="tx1"/>
                </a:solidFill>
                <a:latin typeface="Arial"/>
                <a:ea typeface="+mn-ea"/>
                <a:cs typeface="Arial"/>
              </a:rPr>
              <a:t>limited menu </a:t>
            </a:r>
            <a:r>
              <a:rPr lang="en-GB" sz="1400" kern="1200" dirty="0">
                <a:solidFill>
                  <a:schemeClr val="tx1"/>
                </a:solidFill>
                <a:latin typeface="Arial"/>
                <a:ea typeface="+mn-ea"/>
                <a:cs typeface="Arial"/>
              </a:rPr>
              <a:t>can be seen as a weakness.</a:t>
            </a:r>
            <a:endParaRPr lang="en-GB" sz="1400" b="1" dirty="0">
              <a:solidFill>
                <a:schemeClr val="tx1"/>
              </a:solidFill>
              <a:latin typeface="Arial"/>
              <a:cs typeface="Arial"/>
            </a:endParaRPr>
          </a:p>
          <a:p>
            <a:pPr algn="thaiDist" rtl="0"/>
            <a:r>
              <a:rPr lang="en-GB" b="1" kern="1200" dirty="0">
                <a:solidFill>
                  <a:schemeClr val="tx1"/>
                </a:solidFill>
                <a:latin typeface="Arial"/>
                <a:ea typeface="+mn-ea"/>
                <a:cs typeface="Arial"/>
              </a:rPr>
              <a:t>OPPORTUNITIES</a:t>
            </a:r>
            <a:r>
              <a:rPr lang="en-GB" sz="1400" kern="1200" dirty="0">
                <a:solidFill>
                  <a:schemeClr val="tx1"/>
                </a:solidFill>
                <a:latin typeface="Arial"/>
                <a:ea typeface="+mn-ea"/>
                <a:cs typeface="Arial"/>
              </a:rPr>
              <a:t>: have a full bakery line in the future</a:t>
            </a:r>
            <a:r>
              <a:rPr lang="en-GB" sz="1400" dirty="0">
                <a:solidFill>
                  <a:schemeClr val="tx1"/>
                </a:solidFill>
                <a:latin typeface="Arial"/>
                <a:cs typeface="Arial"/>
              </a:rPr>
              <a:t> and if the business is booming have small outlets in good location. </a:t>
            </a:r>
          </a:p>
          <a:p>
            <a:pPr algn="thaiDist" rtl="0">
              <a:buFont typeface="Arial" panose="020B0604020202020204" pitchFamily="34" charset="0"/>
              <a:buChar char="•"/>
            </a:pPr>
            <a:r>
              <a:rPr lang="en-GB" sz="1400" b="1" kern="1200" dirty="0">
                <a:solidFill>
                  <a:schemeClr val="tx1"/>
                </a:solidFill>
                <a:latin typeface="Arial"/>
                <a:ea typeface="+mn-ea"/>
                <a:cs typeface="Arial"/>
              </a:rPr>
              <a:t>Growing Market- </a:t>
            </a:r>
            <a:r>
              <a:rPr lang="en-GB" sz="1400" kern="1200" dirty="0">
                <a:solidFill>
                  <a:schemeClr val="tx1"/>
                </a:solidFill>
                <a:latin typeface="Arial"/>
                <a:ea typeface="+mn-ea"/>
                <a:cs typeface="Arial"/>
              </a:rPr>
              <a:t>the demand of bakery products and bakery is growing at a fast rate. </a:t>
            </a:r>
            <a:endParaRPr lang="en-GB" sz="1400" dirty="0">
              <a:solidFill>
                <a:schemeClr val="tx1"/>
              </a:solidFill>
              <a:latin typeface="Arial"/>
              <a:cs typeface="Arial"/>
            </a:endParaRPr>
          </a:p>
          <a:p>
            <a:pPr algn="thaiDist" rtl="0"/>
            <a:r>
              <a:rPr lang="en-GB" b="1" kern="1200" dirty="0">
                <a:solidFill>
                  <a:schemeClr val="tx1"/>
                </a:solidFill>
                <a:latin typeface="Arial"/>
                <a:ea typeface="+mn-ea"/>
                <a:cs typeface="Arial"/>
              </a:rPr>
              <a:t>THREATS</a:t>
            </a:r>
            <a:r>
              <a:rPr lang="en-GB" sz="1400" kern="1200" dirty="0">
                <a:solidFill>
                  <a:schemeClr val="tx1"/>
                </a:solidFill>
                <a:latin typeface="Arial"/>
                <a:ea typeface="+mn-ea"/>
                <a:cs typeface="Arial"/>
              </a:rPr>
              <a:t>: Competition, External changes, Price wars, Products Substitution.</a:t>
            </a:r>
            <a:endParaRPr lang="en-GB" sz="1400" dirty="0">
              <a:solidFill>
                <a:schemeClr val="tx1"/>
              </a:solidFill>
              <a:latin typeface="Arial"/>
              <a:cs typeface="Arial"/>
            </a:endParaRPr>
          </a:p>
        </p:txBody>
      </p:sp>
      <p:sp>
        <p:nvSpPr>
          <p:cNvPr id="2" name="Rectangle 2">
            <a:extLst>
              <a:ext uri="{FF2B5EF4-FFF2-40B4-BE49-F238E27FC236}">
                <a16:creationId xmlns:a16="http://schemas.microsoft.com/office/drawing/2014/main" id="{5046D328-84C0-4272-8E35-E4E1FA064276}"/>
              </a:ext>
            </a:extLst>
          </p:cNvPr>
          <p:cNvSpPr txBox="1">
            <a:spLocks/>
          </p:cNvSpPr>
          <p:nvPr/>
        </p:nvSpPr>
        <p:spPr>
          <a:xfrm>
            <a:off x="604739" y="193001"/>
            <a:ext cx="8229600" cy="1081088"/>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fontAlgn="auto">
              <a:spcAft>
                <a:spcPts val="0"/>
              </a:spcAft>
            </a:pPr>
            <a:endParaRPr lang="en-GB" altLang="en-US"/>
          </a:p>
          <a:p>
            <a:pPr fontAlgn="auto">
              <a:spcAft>
                <a:spcPts val="0"/>
              </a:spcAft>
            </a:pPr>
            <a:endParaRPr lang="en-GB" altLang="en-US"/>
          </a:p>
          <a:p>
            <a:pPr fontAlgn="auto">
              <a:spcAft>
                <a:spcPts val="0"/>
              </a:spcAft>
            </a:pPr>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p:cNvSpPr>
          <p:nvPr>
            <p:ph type="title"/>
          </p:nvPr>
        </p:nvSpPr>
        <p:spPr>
          <a:xfrm>
            <a:off x="123645" y="5909"/>
            <a:ext cx="8435975" cy="1044575"/>
          </a:xfrm>
        </p:spPr>
        <p:txBody>
          <a:bodyPr/>
          <a:lstStyle/>
          <a:p>
            <a:pPr eaLnBrk="1" hangingPunct="1"/>
            <a:r>
              <a:rPr lang="en-GB" altLang="en-US"/>
              <a:t>PESTLE Analysis</a:t>
            </a:r>
          </a:p>
        </p:txBody>
      </p:sp>
      <p:sp>
        <p:nvSpPr>
          <p:cNvPr id="41987" name="Rectangle 3"/>
          <p:cNvSpPr>
            <a:spLocks noGrp="1"/>
          </p:cNvSpPr>
          <p:nvPr>
            <p:ph idx="1"/>
          </p:nvPr>
        </p:nvSpPr>
        <p:spPr>
          <a:xfrm>
            <a:off x="306567" y="-2344125"/>
            <a:ext cx="8713788" cy="4321175"/>
          </a:xfrm>
        </p:spPr>
        <p:txBody>
          <a:bodyPr/>
          <a:lstStyle/>
          <a:p>
            <a:pPr eaLnBrk="1" hangingPunct="1">
              <a:lnSpc>
                <a:spcPct val="90000"/>
              </a:lnSpc>
              <a:buFontTx/>
              <a:buNone/>
            </a:pPr>
            <a:endParaRPr lang="en-GB" altLang="en-US"/>
          </a:p>
          <a:p>
            <a:pPr eaLnBrk="1" hangingPunct="1">
              <a:lnSpc>
                <a:spcPct val="90000"/>
              </a:lnSpc>
            </a:pPr>
            <a:endParaRPr lang="en-GB" altLang="en-US"/>
          </a:p>
        </p:txBody>
      </p:sp>
      <p:sp>
        <p:nvSpPr>
          <p:cNvPr id="2" name="TextBox 1">
            <a:extLst>
              <a:ext uri="{FF2B5EF4-FFF2-40B4-BE49-F238E27FC236}">
                <a16:creationId xmlns:a16="http://schemas.microsoft.com/office/drawing/2014/main" id="{AF059714-C09B-4888-AA82-AB8D0451991A}"/>
              </a:ext>
            </a:extLst>
          </p:cNvPr>
          <p:cNvSpPr txBox="1"/>
          <p:nvPr/>
        </p:nvSpPr>
        <p:spPr>
          <a:xfrm>
            <a:off x="1047259" y="896596"/>
            <a:ext cx="4572000" cy="3077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GB" sz="1400">
              <a:cs typeface="Arial"/>
            </a:endParaRPr>
          </a:p>
        </p:txBody>
      </p:sp>
      <p:sp>
        <p:nvSpPr>
          <p:cNvPr id="3" name="TextBox 2">
            <a:extLst>
              <a:ext uri="{FF2B5EF4-FFF2-40B4-BE49-F238E27FC236}">
                <a16:creationId xmlns:a16="http://schemas.microsoft.com/office/drawing/2014/main" id="{AFA44B04-3ECE-446B-8F18-56B28A23E5AD}"/>
              </a:ext>
            </a:extLst>
          </p:cNvPr>
          <p:cNvSpPr txBox="1"/>
          <p:nvPr/>
        </p:nvSpPr>
        <p:spPr>
          <a:xfrm>
            <a:off x="0" y="528196"/>
            <a:ext cx="9020355" cy="560153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thaiDist"/>
            <a:r>
              <a:rPr lang="en-GB" sz="1400" kern="1200" dirty="0">
                <a:solidFill>
                  <a:schemeClr val="tx1"/>
                </a:solidFill>
                <a:latin typeface="Arial"/>
                <a:ea typeface="+mn-ea"/>
                <a:cs typeface="Arial"/>
              </a:rPr>
              <a:t>The </a:t>
            </a:r>
            <a:r>
              <a:rPr lang="en-GB" sz="1600" b="1" kern="1200" dirty="0">
                <a:solidFill>
                  <a:schemeClr val="tx1"/>
                </a:solidFill>
                <a:latin typeface="Arial"/>
                <a:ea typeface="+mn-ea"/>
                <a:cs typeface="Arial"/>
              </a:rPr>
              <a:t>PESTLE</a:t>
            </a:r>
            <a:r>
              <a:rPr lang="en-GB" sz="1400" b="1" dirty="0">
                <a:latin typeface="Arial"/>
                <a:cs typeface="Arial"/>
              </a:rPr>
              <a:t> </a:t>
            </a:r>
            <a:r>
              <a:rPr lang="en-GB" sz="1400" kern="1200" dirty="0">
                <a:solidFill>
                  <a:schemeClr val="tx1"/>
                </a:solidFill>
                <a:latin typeface="Arial"/>
                <a:ea typeface="+mn-ea"/>
                <a:cs typeface="Arial"/>
              </a:rPr>
              <a:t>tool is </a:t>
            </a:r>
            <a:r>
              <a:rPr lang="en-GB" sz="1400" b="1" kern="1200" dirty="0">
                <a:solidFill>
                  <a:schemeClr val="tx1"/>
                </a:solidFill>
                <a:latin typeface="Arial"/>
                <a:ea typeface="+mn-ea"/>
                <a:cs typeface="Arial"/>
              </a:rPr>
              <a:t>used to analysis and monitor the external marketing environment factors which impact an organisation</a:t>
            </a:r>
            <a:r>
              <a:rPr lang="en-GB" sz="1400" kern="1200" dirty="0">
                <a:solidFill>
                  <a:schemeClr val="tx1"/>
                </a:solidFill>
                <a:latin typeface="Arial"/>
                <a:ea typeface="+mn-ea"/>
                <a:cs typeface="Arial"/>
              </a:rPr>
              <a:t>. The PESTLE analysis stands for </a:t>
            </a:r>
            <a:r>
              <a:rPr lang="en-GB" sz="1400" b="1" kern="1200" dirty="0">
                <a:solidFill>
                  <a:schemeClr val="tx1"/>
                </a:solidFill>
                <a:latin typeface="Arial"/>
                <a:ea typeface="+mn-ea"/>
                <a:cs typeface="Arial"/>
              </a:rPr>
              <a:t>Political, Economic, Social, Technological, Legal and Environment.</a:t>
            </a:r>
            <a:r>
              <a:rPr lang="en-GB" sz="1400" b="1" dirty="0">
                <a:latin typeface="Arial"/>
                <a:cs typeface="Arial"/>
              </a:rPr>
              <a:t> </a:t>
            </a:r>
          </a:p>
          <a:p>
            <a:pPr algn="thaiDist"/>
            <a:endParaRPr lang="en-GB" sz="1400" b="1" dirty="0">
              <a:solidFill>
                <a:schemeClr val="tx1"/>
              </a:solidFill>
              <a:latin typeface="Arial"/>
              <a:cs typeface="Arial"/>
            </a:endParaRPr>
          </a:p>
          <a:p>
            <a:pPr algn="thaiDist" rtl="0"/>
            <a:r>
              <a:rPr lang="en-GB" sz="1600" b="1" kern="1200" dirty="0">
                <a:solidFill>
                  <a:schemeClr val="tx1"/>
                </a:solidFill>
                <a:latin typeface="Arial"/>
                <a:ea typeface="+mn-ea"/>
                <a:cs typeface="Arial"/>
              </a:rPr>
              <a:t>POLITICAL FACTORS</a:t>
            </a:r>
            <a:r>
              <a:rPr lang="en-GB" sz="1400" b="1" dirty="0">
                <a:latin typeface="Arial"/>
                <a:cs typeface="Arial"/>
              </a:rPr>
              <a:t>:</a:t>
            </a:r>
            <a:r>
              <a:rPr lang="en-GB" sz="1400" kern="1200" dirty="0">
                <a:solidFill>
                  <a:schemeClr val="tx1"/>
                </a:solidFill>
                <a:latin typeface="Arial"/>
                <a:ea typeface="+mn-ea"/>
                <a:cs typeface="Arial"/>
              </a:rPr>
              <a:t> This includes change of government</a:t>
            </a:r>
            <a:r>
              <a:rPr lang="en-GB" sz="1400" b="1" i="1" kern="1200" dirty="0">
                <a:solidFill>
                  <a:schemeClr val="tx1"/>
                </a:solidFill>
                <a:latin typeface="Arial"/>
                <a:ea typeface="+mn-ea"/>
                <a:cs typeface="Arial"/>
              </a:rPr>
              <a:t>, </a:t>
            </a:r>
            <a:r>
              <a:rPr lang="en-GB" sz="1400" b="1" i="1" dirty="0">
                <a:latin typeface="Arial"/>
                <a:cs typeface="Arial"/>
              </a:rPr>
              <a:t>new laws, </a:t>
            </a:r>
            <a:r>
              <a:rPr lang="en-GB" sz="1400" b="1" i="1" kern="1200" dirty="0">
                <a:solidFill>
                  <a:schemeClr val="tx1"/>
                </a:solidFill>
                <a:latin typeface="Arial"/>
                <a:ea typeface="+mn-ea"/>
                <a:cs typeface="Arial"/>
              </a:rPr>
              <a:t>the rates and regulation, the policy of the County, taxes,</a:t>
            </a:r>
            <a:r>
              <a:rPr lang="en-GB" sz="1400" kern="1200" dirty="0">
                <a:solidFill>
                  <a:schemeClr val="tx1"/>
                </a:solidFill>
                <a:latin typeface="Arial"/>
                <a:ea typeface="+mn-ea"/>
                <a:cs typeface="Arial"/>
              </a:rPr>
              <a:t> </a:t>
            </a:r>
            <a:r>
              <a:rPr lang="en-GB" sz="1400" b="1" kern="1200" dirty="0">
                <a:solidFill>
                  <a:schemeClr val="tx1"/>
                </a:solidFill>
                <a:latin typeface="Arial"/>
                <a:ea typeface="+mn-ea"/>
                <a:cs typeface="Arial"/>
              </a:rPr>
              <a:t>changes to Employment laws. </a:t>
            </a:r>
          </a:p>
          <a:p>
            <a:pPr algn="thaiDist" rtl="0"/>
            <a:endParaRPr lang="en-GB" sz="1400" dirty="0">
              <a:solidFill>
                <a:schemeClr val="tx1"/>
              </a:solidFill>
              <a:latin typeface="Arial"/>
              <a:cs typeface="Arial"/>
            </a:endParaRPr>
          </a:p>
          <a:p>
            <a:pPr algn="thaiDist" rtl="0"/>
            <a:r>
              <a:rPr lang="en-GB" sz="1600" b="1" kern="1200" dirty="0">
                <a:solidFill>
                  <a:schemeClr val="tx1"/>
                </a:solidFill>
                <a:latin typeface="Arial"/>
                <a:ea typeface="+mn-ea"/>
                <a:cs typeface="Arial"/>
              </a:rPr>
              <a:t>ECONOMIC FACTORS</a:t>
            </a:r>
            <a:r>
              <a:rPr lang="en-GB" sz="1400" b="1" kern="1200" dirty="0">
                <a:solidFill>
                  <a:schemeClr val="tx1"/>
                </a:solidFill>
                <a:latin typeface="Arial"/>
                <a:ea typeface="+mn-ea"/>
                <a:cs typeface="Arial"/>
              </a:rPr>
              <a:t>:</a:t>
            </a:r>
            <a:r>
              <a:rPr lang="en-GB" sz="1400" b="1" dirty="0">
                <a:latin typeface="Arial"/>
                <a:cs typeface="Arial"/>
              </a:rPr>
              <a:t> </a:t>
            </a:r>
            <a:r>
              <a:rPr lang="en-GB" sz="1400" kern="1200" dirty="0">
                <a:solidFill>
                  <a:schemeClr val="tx1"/>
                </a:solidFill>
                <a:latin typeface="Arial"/>
                <a:ea typeface="+mn-ea"/>
                <a:cs typeface="Arial"/>
              </a:rPr>
              <a:t>The economic factors </a:t>
            </a:r>
            <a:r>
              <a:rPr lang="en-GB" sz="1400" dirty="0">
                <a:latin typeface="Arial"/>
                <a:cs typeface="Arial"/>
              </a:rPr>
              <a:t>we have to </a:t>
            </a:r>
            <a:r>
              <a:rPr lang="en-GB" sz="1400" b="1" kern="1200" dirty="0">
                <a:solidFill>
                  <a:schemeClr val="tx1"/>
                </a:solidFill>
                <a:latin typeface="Arial"/>
                <a:ea typeface="+mn-ea"/>
                <a:cs typeface="Arial"/>
              </a:rPr>
              <a:t>considered</a:t>
            </a:r>
            <a:r>
              <a:rPr lang="en-GB" sz="1400" kern="1200" dirty="0">
                <a:solidFill>
                  <a:schemeClr val="tx1"/>
                </a:solidFill>
                <a:latin typeface="Arial"/>
                <a:ea typeface="+mn-ea"/>
                <a:cs typeface="Arial"/>
              </a:rPr>
              <a:t> include whether the country is thriving </a:t>
            </a:r>
            <a:r>
              <a:rPr lang="en-GB" sz="1400" b="1" kern="1200" dirty="0">
                <a:solidFill>
                  <a:schemeClr val="tx1"/>
                </a:solidFill>
                <a:latin typeface="Arial"/>
                <a:ea typeface="+mn-ea"/>
                <a:cs typeface="Arial"/>
              </a:rPr>
              <a:t>or a recession in the </a:t>
            </a:r>
            <a:r>
              <a:rPr lang="en-GB" sz="1400" b="1" dirty="0">
                <a:latin typeface="Arial"/>
                <a:cs typeface="Arial"/>
              </a:rPr>
              <a:t>Country </a:t>
            </a:r>
            <a:r>
              <a:rPr lang="en-GB" sz="1400" dirty="0">
                <a:latin typeface="Arial"/>
                <a:cs typeface="Arial"/>
              </a:rPr>
              <a:t>and</a:t>
            </a:r>
            <a:r>
              <a:rPr lang="en-GB" sz="1400" b="1" dirty="0">
                <a:latin typeface="Arial"/>
                <a:cs typeface="Arial"/>
              </a:rPr>
              <a:t> </a:t>
            </a:r>
            <a:r>
              <a:rPr lang="en-GB" sz="1400" kern="1200" dirty="0">
                <a:solidFill>
                  <a:schemeClr val="tx1"/>
                </a:solidFill>
                <a:latin typeface="Arial"/>
                <a:ea typeface="+mn-ea"/>
                <a:cs typeface="Arial"/>
              </a:rPr>
              <a:t>the availability of </a:t>
            </a:r>
            <a:r>
              <a:rPr lang="en-GB" sz="1400" b="1" kern="1200" dirty="0">
                <a:solidFill>
                  <a:schemeClr val="tx1"/>
                </a:solidFill>
                <a:latin typeface="Arial"/>
                <a:ea typeface="+mn-ea"/>
                <a:cs typeface="Arial"/>
              </a:rPr>
              <a:t>credit, exchanges rate, interest rates and stock market etc</a:t>
            </a:r>
            <a:r>
              <a:rPr lang="en-GB" sz="1400" kern="1200" dirty="0">
                <a:solidFill>
                  <a:schemeClr val="tx1"/>
                </a:solidFill>
                <a:latin typeface="Arial"/>
                <a:ea typeface="+mn-ea"/>
                <a:cs typeface="Arial"/>
              </a:rPr>
              <a:t>.</a:t>
            </a:r>
            <a:endParaRPr lang="en-GB" sz="1400" dirty="0">
              <a:solidFill>
                <a:schemeClr val="tx1"/>
              </a:solidFill>
              <a:latin typeface="Arial"/>
              <a:cs typeface="Arial"/>
            </a:endParaRPr>
          </a:p>
          <a:p>
            <a:pPr algn="thaiDist" rtl="0"/>
            <a:endParaRPr lang="en-GB" sz="1400" b="1" kern="1200" dirty="0">
              <a:latin typeface="Arial"/>
              <a:ea typeface="+mn-ea"/>
              <a:cs typeface="Arial"/>
            </a:endParaRPr>
          </a:p>
          <a:p>
            <a:pPr algn="thaiDist" rtl="0"/>
            <a:r>
              <a:rPr lang="en-GB" sz="1600" b="1" kern="1200" dirty="0">
                <a:solidFill>
                  <a:schemeClr val="tx1"/>
                </a:solidFill>
                <a:latin typeface="Arial"/>
                <a:ea typeface="+mn-ea"/>
                <a:cs typeface="Arial"/>
              </a:rPr>
              <a:t>SOCIAL FACTORS:</a:t>
            </a:r>
            <a:r>
              <a:rPr lang="en-GB" sz="1400" kern="1200" dirty="0">
                <a:solidFill>
                  <a:schemeClr val="tx1"/>
                </a:solidFill>
                <a:latin typeface="Arial"/>
                <a:ea typeface="+mn-ea"/>
                <a:cs typeface="Arial"/>
              </a:rPr>
              <a:t>The Social factors are </a:t>
            </a:r>
            <a:r>
              <a:rPr lang="en-GB" sz="1400" b="1" kern="1200" dirty="0">
                <a:solidFill>
                  <a:schemeClr val="tx1"/>
                </a:solidFill>
                <a:latin typeface="Arial"/>
                <a:ea typeface="+mn-ea"/>
                <a:cs typeface="Arial"/>
              </a:rPr>
              <a:t>consumer</a:t>
            </a:r>
            <a:r>
              <a:rPr lang="en-GB" sz="1400" kern="1200" dirty="0">
                <a:solidFill>
                  <a:schemeClr val="tx1"/>
                </a:solidFill>
                <a:latin typeface="Arial"/>
                <a:ea typeface="+mn-ea"/>
                <a:cs typeface="Arial"/>
              </a:rPr>
              <a:t> </a:t>
            </a:r>
            <a:r>
              <a:rPr lang="en-GB" sz="1400" b="1" kern="1200" dirty="0">
                <a:solidFill>
                  <a:schemeClr val="tx1"/>
                </a:solidFill>
                <a:latin typeface="Arial"/>
                <a:ea typeface="+mn-ea"/>
                <a:cs typeface="Arial"/>
              </a:rPr>
              <a:t>behaviour, the life style of the consumers, their religion beliefs, preference and income status </a:t>
            </a:r>
            <a:r>
              <a:rPr lang="en-GB" sz="1400" kern="1200" dirty="0">
                <a:solidFill>
                  <a:schemeClr val="tx1"/>
                </a:solidFill>
                <a:latin typeface="Arial"/>
                <a:ea typeface="+mn-ea"/>
                <a:cs typeface="Arial"/>
              </a:rPr>
              <a:t>etc. </a:t>
            </a:r>
          </a:p>
          <a:p>
            <a:pPr algn="thaiDist" rtl="0"/>
            <a:endParaRPr lang="en-GB" sz="1400" b="1" dirty="0">
              <a:latin typeface="Arial"/>
              <a:cs typeface="Arial"/>
            </a:endParaRPr>
          </a:p>
          <a:p>
            <a:pPr algn="thaiDist" rtl="0"/>
            <a:r>
              <a:rPr lang="en-GB" sz="1400" b="1" kern="1200" dirty="0">
                <a:solidFill>
                  <a:schemeClr val="tx1"/>
                </a:solidFill>
                <a:latin typeface="Arial"/>
                <a:ea typeface="+mn-ea"/>
                <a:cs typeface="Arial"/>
              </a:rPr>
              <a:t>TECHNOLOGICAL FACTORS</a:t>
            </a:r>
            <a:r>
              <a:rPr lang="en-GB" sz="1400" kern="1200" dirty="0">
                <a:solidFill>
                  <a:schemeClr val="tx1"/>
                </a:solidFill>
                <a:latin typeface="Arial"/>
                <a:ea typeface="+mn-ea"/>
                <a:cs typeface="Arial"/>
              </a:rPr>
              <a:t>: The </a:t>
            </a:r>
            <a:r>
              <a:rPr lang="en-GB" sz="1400" b="1" kern="1200" dirty="0">
                <a:solidFill>
                  <a:schemeClr val="tx1"/>
                </a:solidFill>
                <a:latin typeface="Arial"/>
                <a:ea typeface="+mn-ea"/>
                <a:cs typeface="Arial"/>
              </a:rPr>
              <a:t>advertising</a:t>
            </a:r>
            <a:r>
              <a:rPr lang="en-GB" sz="1400" kern="1200" dirty="0">
                <a:solidFill>
                  <a:schemeClr val="tx1"/>
                </a:solidFill>
                <a:latin typeface="Arial"/>
                <a:ea typeface="+mn-ea"/>
                <a:cs typeface="Arial"/>
              </a:rPr>
              <a:t> can be done by </a:t>
            </a:r>
            <a:r>
              <a:rPr lang="en-GB" sz="1400" b="1" kern="1200" dirty="0">
                <a:solidFill>
                  <a:schemeClr val="tx1"/>
                </a:solidFill>
                <a:latin typeface="Arial"/>
                <a:ea typeface="+mn-ea"/>
                <a:cs typeface="Arial"/>
              </a:rPr>
              <a:t>social networking</a:t>
            </a:r>
            <a:r>
              <a:rPr lang="en-GB" sz="1400" kern="1200" dirty="0">
                <a:solidFill>
                  <a:schemeClr val="tx1"/>
                </a:solidFill>
                <a:latin typeface="Arial"/>
                <a:ea typeface="+mn-ea"/>
                <a:cs typeface="Arial"/>
              </a:rPr>
              <a:t> sites and the process of bakery making could be improved or done faster through technology.</a:t>
            </a:r>
          </a:p>
          <a:p>
            <a:pPr algn="thaiDist" rtl="0"/>
            <a:endParaRPr lang="en-GB" sz="1400" dirty="0">
              <a:solidFill>
                <a:schemeClr val="tx1"/>
              </a:solidFill>
              <a:latin typeface="Arial"/>
              <a:cs typeface="Arial"/>
            </a:endParaRPr>
          </a:p>
          <a:p>
            <a:pPr algn="thaiDist" rtl="0"/>
            <a:r>
              <a:rPr lang="en-GB" sz="1400" b="1" kern="1200" dirty="0">
                <a:solidFill>
                  <a:schemeClr val="tx1"/>
                </a:solidFill>
                <a:latin typeface="Arial"/>
                <a:ea typeface="+mn-ea"/>
                <a:cs typeface="Arial"/>
              </a:rPr>
              <a:t>LEGAL FACTORS</a:t>
            </a:r>
            <a:r>
              <a:rPr lang="en-GB" sz="1400" kern="1200" dirty="0">
                <a:solidFill>
                  <a:schemeClr val="tx1"/>
                </a:solidFill>
                <a:latin typeface="Arial"/>
                <a:ea typeface="+mn-ea"/>
                <a:cs typeface="Arial"/>
              </a:rPr>
              <a:t>:The health and safety laws when </a:t>
            </a:r>
            <a:r>
              <a:rPr lang="en-GB" sz="1400" dirty="0">
                <a:latin typeface="Arial"/>
                <a:cs typeface="Arial"/>
              </a:rPr>
              <a:t>handling food,</a:t>
            </a:r>
            <a:r>
              <a:rPr lang="en-GB" sz="1400" b="1" kern="1200" dirty="0">
                <a:solidFill>
                  <a:schemeClr val="tx1"/>
                </a:solidFill>
                <a:latin typeface="Arial"/>
                <a:ea typeface="+mn-ea"/>
                <a:cs typeface="Arial"/>
              </a:rPr>
              <a:t> Legal policies and procedures of the country </a:t>
            </a:r>
            <a:r>
              <a:rPr lang="en-GB" sz="1400" kern="1200" dirty="0">
                <a:solidFill>
                  <a:schemeClr val="tx1"/>
                </a:solidFill>
                <a:latin typeface="Arial"/>
                <a:ea typeface="+mn-ea"/>
                <a:cs typeface="Arial"/>
              </a:rPr>
              <a:t>regarding the baker business. Work permit. </a:t>
            </a:r>
          </a:p>
          <a:p>
            <a:pPr algn="thaiDist" rtl="0"/>
            <a:endParaRPr lang="en-GB" sz="1400" dirty="0">
              <a:solidFill>
                <a:schemeClr val="tx1"/>
              </a:solidFill>
              <a:latin typeface="Arial"/>
              <a:cs typeface="Arial"/>
            </a:endParaRPr>
          </a:p>
          <a:p>
            <a:pPr algn="thaiDist"/>
            <a:r>
              <a:rPr lang="en-GB" sz="1400" b="1" kern="1200" dirty="0">
                <a:solidFill>
                  <a:schemeClr val="tx1"/>
                </a:solidFill>
                <a:latin typeface="Arial"/>
                <a:ea typeface="+mn-ea"/>
                <a:cs typeface="Arial"/>
              </a:rPr>
              <a:t>ENVIRONMENT FACTORS</a:t>
            </a:r>
            <a:r>
              <a:rPr lang="en-GB" sz="1400" kern="1200" dirty="0">
                <a:solidFill>
                  <a:schemeClr val="tx1"/>
                </a:solidFill>
                <a:latin typeface="Arial"/>
                <a:ea typeface="+mn-ea"/>
                <a:cs typeface="Arial"/>
              </a:rPr>
              <a:t>: The company is affected by </a:t>
            </a:r>
            <a:r>
              <a:rPr lang="en-GB" sz="1400" dirty="0">
                <a:latin typeface="Arial"/>
                <a:cs typeface="Arial"/>
              </a:rPr>
              <a:t>many </a:t>
            </a:r>
            <a:r>
              <a:rPr lang="en-GB" sz="1400" b="1" kern="1200" dirty="0">
                <a:solidFill>
                  <a:schemeClr val="tx1"/>
                </a:solidFill>
                <a:latin typeface="Arial"/>
                <a:ea typeface="+mn-ea"/>
                <a:cs typeface="Arial"/>
              </a:rPr>
              <a:t>environment </a:t>
            </a:r>
            <a:r>
              <a:rPr lang="en-GB" sz="1400" b="1" kern="1200">
                <a:solidFill>
                  <a:schemeClr val="tx1"/>
                </a:solidFill>
                <a:latin typeface="Arial"/>
                <a:ea typeface="+mn-ea"/>
                <a:cs typeface="Arial"/>
              </a:rPr>
              <a:t>factors and regulations </a:t>
            </a:r>
            <a:r>
              <a:rPr lang="en-GB" sz="1400" b="1" kern="1200" dirty="0">
                <a:solidFill>
                  <a:schemeClr val="tx1"/>
                </a:solidFill>
                <a:latin typeface="Arial"/>
                <a:ea typeface="+mn-ea"/>
                <a:cs typeface="Arial"/>
              </a:rPr>
              <a:t>regarding the hazardous</a:t>
            </a:r>
            <a:r>
              <a:rPr lang="en-GB" sz="1400" b="1" dirty="0">
                <a:latin typeface="Arial"/>
                <a:cs typeface="Arial"/>
              </a:rPr>
              <a:t> </a:t>
            </a:r>
            <a:r>
              <a:rPr lang="en-GB" sz="1400" b="1" kern="1200" dirty="0">
                <a:solidFill>
                  <a:schemeClr val="tx1"/>
                </a:solidFill>
                <a:latin typeface="Arial"/>
                <a:ea typeface="+mn-ea"/>
                <a:cs typeface="Arial"/>
              </a:rPr>
              <a:t> substances and waste </a:t>
            </a:r>
            <a:r>
              <a:rPr lang="en-GB" sz="1400" kern="1200" dirty="0">
                <a:solidFill>
                  <a:schemeClr val="tx1"/>
                </a:solidFill>
                <a:latin typeface="Arial"/>
                <a:ea typeface="+mn-ea"/>
                <a:cs typeface="Arial"/>
              </a:rPr>
              <a:t>etc. This factors taken into consideration includes </a:t>
            </a:r>
            <a:r>
              <a:rPr lang="en-GB" sz="1400" b="1" kern="1200" dirty="0">
                <a:solidFill>
                  <a:schemeClr val="tx1"/>
                </a:solidFill>
                <a:latin typeface="Arial"/>
                <a:ea typeface="+mn-ea"/>
                <a:cs typeface="Arial"/>
              </a:rPr>
              <a:t>pollution</a:t>
            </a:r>
            <a:r>
              <a:rPr lang="en-GB" sz="1400" kern="1200" dirty="0">
                <a:solidFill>
                  <a:schemeClr val="tx1"/>
                </a:solidFill>
                <a:latin typeface="Arial"/>
                <a:ea typeface="+mn-ea"/>
                <a:cs typeface="Arial"/>
              </a:rPr>
              <a:t> and environment aspects that could either affect the economic or social in nature. These include </a:t>
            </a:r>
            <a:r>
              <a:rPr lang="en-GB" sz="1400" b="1" kern="1200" dirty="0">
                <a:solidFill>
                  <a:schemeClr val="tx1"/>
                </a:solidFill>
                <a:latin typeface="Arial"/>
                <a:ea typeface="+mn-ea"/>
                <a:cs typeface="Arial"/>
              </a:rPr>
              <a:t>temperature, access by rail, air and road, ground contamination etc.</a:t>
            </a:r>
            <a:endParaRPr lang="en-GB" sz="1400" b="1" dirty="0">
              <a:solidFill>
                <a:schemeClr val="tx1"/>
              </a:solidFill>
              <a:latin typeface="Arial"/>
              <a:cs typeface="Arial"/>
            </a:endParaRPr>
          </a:p>
          <a:p>
            <a:pPr algn="thaiDist" rtl="0"/>
            <a:endParaRPr lang="en-GB" sz="1400" dirty="0">
              <a:solidFill>
                <a:schemeClr val="tx1"/>
              </a:solidFill>
              <a:latin typeface="Arial"/>
              <a:cs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57200" y="188913"/>
            <a:ext cx="8229600" cy="936625"/>
          </a:xfrm>
        </p:spPr>
        <p:txBody>
          <a:bodyPr/>
          <a:lstStyle/>
          <a:p>
            <a:r>
              <a:rPr lang="en-GB" altLang="en-US"/>
              <a:t>Conclusion</a:t>
            </a:r>
          </a:p>
        </p:txBody>
      </p:sp>
      <p:sp>
        <p:nvSpPr>
          <p:cNvPr id="44035" name="Content Placeholder 2"/>
          <p:cNvSpPr>
            <a:spLocks noGrp="1"/>
          </p:cNvSpPr>
          <p:nvPr>
            <p:ph idx="1"/>
          </p:nvPr>
        </p:nvSpPr>
        <p:spPr>
          <a:xfrm>
            <a:off x="457200" y="1341438"/>
            <a:ext cx="8229600" cy="4175125"/>
          </a:xfrm>
        </p:spPr>
        <p:txBody>
          <a:bodyPr>
            <a:normAutofit fontScale="92500"/>
          </a:bodyPr>
          <a:lstStyle/>
          <a:p>
            <a:pPr marL="0" indent="0" algn="thaiDist">
              <a:buFont typeface="Arial" panose="020B0604020202020204" pitchFamily="34" charset="0"/>
              <a:buNone/>
            </a:pPr>
            <a:r>
              <a:rPr lang="en-GB" altLang="en-US" sz="2000" dirty="0">
                <a:latin typeface="Arial" panose="020B0604020202020204" pitchFamily="34" charset="0"/>
                <a:cs typeface="Arial" panose="020B0604020202020204" pitchFamily="34" charset="0"/>
              </a:rPr>
              <a:t>We have created a business plan to open up a bakery as an entrepreneur for specific customers to support their needs. We have also talked and highlighted all the points we have to consider in order to start the business. </a:t>
            </a:r>
          </a:p>
          <a:p>
            <a:pPr algn="thaiDist">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Support customers needs.</a:t>
            </a:r>
          </a:p>
          <a:p>
            <a:pPr algn="thaiDist">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Points to consider in order to start up the business.</a:t>
            </a:r>
          </a:p>
          <a:p>
            <a:pPr algn="thaiDist">
              <a:buFont typeface="Arial" panose="020B0604020202020204" pitchFamily="34" charset="0"/>
              <a:buChar char="•"/>
            </a:pPr>
            <a:r>
              <a:rPr lang="en-GB" altLang="en-US" sz="2000" dirty="0">
                <a:latin typeface="Arial" panose="020B0604020202020204" pitchFamily="34" charset="0"/>
                <a:cs typeface="Arial" panose="020B0604020202020204" pitchFamily="34" charset="0"/>
              </a:rPr>
              <a:t>Who our customers are</a:t>
            </a:r>
          </a:p>
          <a:p>
            <a:pPr algn="thaiDist">
              <a:buFont typeface="Arial" panose="020B0604020202020204" pitchFamily="34" charset="0"/>
              <a:buChar char="•"/>
            </a:pPr>
            <a:endParaRPr lang="en-GB" altLang="en-US" sz="2000" dirty="0">
              <a:latin typeface="Arial" panose="020B0604020202020204" pitchFamily="34" charset="0"/>
              <a:cs typeface="Arial" panose="020B0604020202020204" pitchFamily="34" charset="0"/>
            </a:endParaRPr>
          </a:p>
          <a:p>
            <a:pPr marL="0" indent="0" algn="ctr">
              <a:buNone/>
            </a:pPr>
            <a:r>
              <a:rPr lang="en-GB" altLang="en-US" sz="2400" b="1" dirty="0">
                <a:latin typeface="Arial" panose="020B0604020202020204" pitchFamily="34" charset="0"/>
                <a:cs typeface="Arial" panose="020B0604020202020204" pitchFamily="34" charset="0"/>
              </a:rPr>
              <a:t>Reference</a:t>
            </a:r>
            <a:r>
              <a:rPr lang="en-GB" altLang="en-US" sz="2000" b="1" dirty="0">
                <a:latin typeface="Arial" panose="020B0604020202020204" pitchFamily="34" charset="0"/>
                <a:cs typeface="Arial" panose="020B0604020202020204" pitchFamily="34" charset="0"/>
              </a:rPr>
              <a:t> </a:t>
            </a:r>
          </a:p>
          <a:p>
            <a:pPr marL="0" indent="0" algn="ctr">
              <a:buNone/>
            </a:pPr>
            <a:r>
              <a:rPr lang="en-GB" altLang="en-US" sz="2000" dirty="0" err="1">
                <a:latin typeface="Arial" panose="020B0604020202020204" pitchFamily="34" charset="0"/>
                <a:cs typeface="Arial" panose="020B0604020202020204" pitchFamily="34" charset="0"/>
              </a:rPr>
              <a:t>Bplans</a:t>
            </a:r>
            <a:r>
              <a:rPr lang="en-GB" altLang="en-US" sz="2000" dirty="0">
                <a:latin typeface="Arial" panose="020B0604020202020204" pitchFamily="34" charset="0"/>
                <a:cs typeface="Arial" panose="020B0604020202020204" pitchFamily="34" charset="0"/>
              </a:rPr>
              <a:t>,(2017</a:t>
            </a:r>
            <a:r>
              <a:rPr lang="en-GB" altLang="en-US" sz="2000" b="1" dirty="0">
                <a:latin typeface="Arial" panose="020B0604020202020204" pitchFamily="34" charset="0"/>
                <a:cs typeface="Arial" panose="020B0604020202020204" pitchFamily="34" charset="0"/>
              </a:rPr>
              <a:t>)</a:t>
            </a:r>
            <a:r>
              <a:rPr lang="en-GB" altLang="en-US" sz="2000" dirty="0">
                <a:latin typeface="Arial" panose="020B0604020202020204" pitchFamily="34" charset="0"/>
                <a:cs typeface="Arial" panose="020B0604020202020204" pitchFamily="34" charset="0"/>
              </a:rPr>
              <a:t> </a:t>
            </a:r>
            <a:r>
              <a:rPr lang="en-GB" altLang="en-US" sz="2000" i="1" dirty="0">
                <a:latin typeface="Arial" panose="020B0604020202020204" pitchFamily="34" charset="0"/>
                <a:cs typeface="Arial" panose="020B0604020202020204" pitchFamily="34" charset="0"/>
              </a:rPr>
              <a:t>specialty baker business plan </a:t>
            </a:r>
            <a:r>
              <a:rPr lang="en-GB" altLang="en-US" sz="2000" dirty="0">
                <a:latin typeface="Arial" panose="020B0604020202020204" pitchFamily="34" charset="0"/>
                <a:cs typeface="Arial" panose="020B0604020202020204" pitchFamily="34" charset="0"/>
              </a:rPr>
              <a:t>available at </a:t>
            </a:r>
            <a:r>
              <a:rPr lang="en-GB" altLang="en-US" sz="2000" dirty="0">
                <a:latin typeface="Arial" panose="020B0604020202020204" pitchFamily="34" charset="0"/>
                <a:cs typeface="Arial" panose="020B0604020202020204" pitchFamily="34" charset="0"/>
                <a:hlinkClick r:id="rId2"/>
              </a:rPr>
              <a:t>http://</a:t>
            </a:r>
            <a:r>
              <a:rPr lang="en-GB" altLang="en-US" sz="2000" dirty="0" err="1">
                <a:latin typeface="Arial" panose="020B0604020202020204" pitchFamily="34" charset="0"/>
                <a:cs typeface="Arial" panose="020B0604020202020204" pitchFamily="34" charset="0"/>
                <a:hlinkClick r:id="rId2"/>
              </a:rPr>
              <a:t>www.bplans.co.uk</a:t>
            </a:r>
            <a:r>
              <a:rPr lang="en-GB" altLang="en-US" sz="2000" dirty="0">
                <a:latin typeface="Arial" panose="020B0604020202020204" pitchFamily="34" charset="0"/>
                <a:cs typeface="Arial" panose="020B0604020202020204" pitchFamily="34" charset="0"/>
                <a:hlinkClick r:id="rId2"/>
              </a:rPr>
              <a:t>/specialty_baker_business_plan/</a:t>
            </a:r>
            <a:r>
              <a:rPr lang="en-GB" altLang="en-US" sz="2000" dirty="0" err="1">
                <a:latin typeface="Arial" panose="020B0604020202020204" pitchFamily="34" charset="0"/>
                <a:cs typeface="Arial" panose="020B0604020202020204" pitchFamily="34" charset="0"/>
                <a:hlinkClick r:id="rId2"/>
              </a:rPr>
              <a:t>executive_summary_fc.cfm</a:t>
            </a:r>
            <a:r>
              <a:rPr lang="en-GB" altLang="en-US" sz="2000" dirty="0">
                <a:latin typeface="Arial" panose="020B0604020202020204" pitchFamily="34" charset="0"/>
                <a:cs typeface="Arial" panose="020B0604020202020204" pitchFamily="34" charset="0"/>
              </a:rPr>
              <a:t> (Accessed 10th December 2017).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323850" y="260350"/>
            <a:ext cx="8229600" cy="5400675"/>
          </a:xfrm>
        </p:spPr>
        <p:txBody>
          <a:bodyPr>
            <a:normAutofit/>
          </a:bodyPr>
          <a:lstStyle/>
          <a:p>
            <a:pPr marL="0" indent="0" algn="ctr">
              <a:buFont typeface="Arial" panose="020B0604020202020204" pitchFamily="34" charset="0"/>
              <a:buNone/>
            </a:pPr>
            <a:endParaRPr lang="en-US" altLang="en-US" sz="6000" b="1">
              <a:ln w="6600">
                <a:solidFill>
                  <a:schemeClr val="accent2"/>
                </a:solidFill>
                <a:prstDash val="solid"/>
              </a:ln>
              <a:solidFill>
                <a:srgbClr val="7030A0"/>
              </a:solidFill>
              <a:effectLst>
                <a:outerShdw dist="38100" dir="2700000" algn="tl" rotWithShape="0">
                  <a:schemeClr val="accent2"/>
                </a:outerShdw>
              </a:effectLst>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altLang="en-US" sz="6000" b="1">
              <a:ln w="6600">
                <a:solidFill>
                  <a:schemeClr val="accent2"/>
                </a:solidFill>
                <a:prstDash val="solid"/>
              </a:ln>
              <a:solidFill>
                <a:srgbClr val="7030A0"/>
              </a:solidFill>
              <a:effectLst>
                <a:outerShdw dist="38100" dir="2700000" algn="tl" rotWithShape="0">
                  <a:schemeClr val="accent2"/>
                </a:outerShdw>
              </a:effectLst>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US" altLang="en-US" sz="6000" b="1">
                <a:ln w="6600">
                  <a:solidFill>
                    <a:schemeClr val="accent2"/>
                  </a:solidFill>
                  <a:prstDash val="solid"/>
                </a:ln>
                <a:solidFill>
                  <a:srgbClr val="7030A0"/>
                </a:solidFill>
                <a:effectLst>
                  <a:outerShdw dist="38100" dir="2700000" algn="tl" rotWithShape="0">
                    <a:schemeClr val="accent2"/>
                  </a:outerShdw>
                </a:effectLst>
                <a:latin typeface="Arial" panose="020B0604020202020204" pitchFamily="34" charset="0"/>
                <a:cs typeface="Arial" panose="020B0604020202020204" pitchFamily="34" charset="0"/>
              </a:rPr>
              <a:t>Any </a:t>
            </a:r>
            <a:endParaRPr lang="en-GB" altLang="en-US" sz="6000" b="1">
              <a:ln w="6600">
                <a:solidFill>
                  <a:schemeClr val="accent2"/>
                </a:solidFill>
                <a:prstDash val="solid"/>
              </a:ln>
              <a:solidFill>
                <a:srgbClr val="7030A0"/>
              </a:solidFill>
              <a:effectLst>
                <a:outerShdw dist="38100" dir="2700000" algn="tl" rotWithShape="0">
                  <a:schemeClr val="accent2"/>
                </a:outerShdw>
              </a:effectLst>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US" altLang="en-US" sz="6000" b="1">
                <a:ln w="6600">
                  <a:solidFill>
                    <a:schemeClr val="accent2"/>
                  </a:solidFill>
                  <a:prstDash val="solid"/>
                </a:ln>
                <a:solidFill>
                  <a:srgbClr val="7030A0"/>
                </a:solidFill>
                <a:effectLst>
                  <a:outerShdw dist="38100" dir="2700000" algn="tl" rotWithShape="0">
                    <a:schemeClr val="accent2"/>
                  </a:outerShdw>
                </a:effectLst>
                <a:latin typeface="Arial" panose="020B0604020202020204" pitchFamily="34" charset="0"/>
                <a:cs typeface="Arial" panose="020B0604020202020204" pitchFamily="34" charset="0"/>
              </a:rPr>
              <a:t>Question?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A3377A-C23E-3A4C-BE16-95EB8B3BDBB7}"/>
              </a:ext>
            </a:extLst>
          </p:cNvPr>
          <p:cNvSpPr>
            <a:spLocks noGrp="1"/>
          </p:cNvSpPr>
          <p:nvPr>
            <p:ph idx="1"/>
          </p:nvPr>
        </p:nvSpPr>
        <p:spPr>
          <a:xfrm>
            <a:off x="202445" y="403800"/>
            <a:ext cx="8739109" cy="6050400"/>
          </a:xfrm>
        </p:spPr>
        <p:txBody>
          <a:bodyPr>
            <a:normAutofit lnSpcReduction="10000"/>
          </a:bodyPr>
          <a:lstStyle/>
          <a:p>
            <a:pPr marL="0" indent="0" algn="ctr">
              <a:buNone/>
            </a:pPr>
            <a:r>
              <a:rPr lang="en-GB" sz="2800" b="1" dirty="0">
                <a:solidFill>
                  <a:schemeClr val="tx1"/>
                </a:solidFill>
                <a:latin typeface="Arial" panose="020B0604020202020204" pitchFamily="34" charset="0"/>
                <a:cs typeface="Arial" panose="020B0604020202020204" pitchFamily="34" charset="0"/>
              </a:rPr>
              <a:t>Report</a:t>
            </a:r>
            <a:r>
              <a:rPr lang="en-GB" sz="2000" dirty="0">
                <a:solidFill>
                  <a:schemeClr val="tx1"/>
                </a:solidFill>
                <a:latin typeface="Arial" panose="020B0604020202020204" pitchFamily="34" charset="0"/>
                <a:cs typeface="Arial" panose="020B0604020202020204" pitchFamily="34" charset="0"/>
              </a:rPr>
              <a:t> </a:t>
            </a:r>
          </a:p>
          <a:p>
            <a:pPr marL="0" indent="0">
              <a:buNone/>
            </a:pPr>
            <a:r>
              <a:rPr lang="en-GB" b="1" dirty="0">
                <a:solidFill>
                  <a:schemeClr val="tx1"/>
                </a:solidFill>
              </a:rPr>
              <a:t>Sunia </a:t>
            </a:r>
            <a:r>
              <a:rPr lang="en-GB" b="1" dirty="0" err="1">
                <a:solidFill>
                  <a:schemeClr val="tx1"/>
                </a:solidFill>
              </a:rPr>
              <a:t>Akther</a:t>
            </a:r>
            <a:r>
              <a:rPr lang="en-GB" b="1" dirty="0">
                <a:solidFill>
                  <a:schemeClr val="tx1"/>
                </a:solidFill>
              </a:rPr>
              <a:t> (ID:1707626): </a:t>
            </a:r>
            <a:r>
              <a:rPr lang="en-GB" dirty="0">
                <a:solidFill>
                  <a:schemeClr val="tx1"/>
                </a:solidFill>
              </a:rPr>
              <a:t>participated in creating the group presentation by completing slide 1,2,3,4,5,6,7,8,9,14,17,18,19. I have also participated by leading the group in the right direction and making sure everybody is updated with any changes and is aware of all the information included in the slide. </a:t>
            </a:r>
          </a:p>
          <a:p>
            <a:pPr marL="0" indent="0">
              <a:buNone/>
            </a:pPr>
            <a:endParaRPr lang="en-GB" b="1" dirty="0">
              <a:solidFill>
                <a:schemeClr val="tx1"/>
              </a:solidFill>
            </a:endParaRPr>
          </a:p>
          <a:p>
            <a:pPr marL="0" indent="0">
              <a:buNone/>
            </a:pPr>
            <a:r>
              <a:rPr lang="en-GB" b="1" dirty="0">
                <a:solidFill>
                  <a:schemeClr val="tx1"/>
                </a:solidFill>
              </a:rPr>
              <a:t>Isaac </a:t>
            </a:r>
            <a:r>
              <a:rPr lang="en-GB" b="1" dirty="0" err="1">
                <a:solidFill>
                  <a:schemeClr val="tx1"/>
                </a:solidFill>
              </a:rPr>
              <a:t>Asamoah</a:t>
            </a:r>
            <a:r>
              <a:rPr lang="en-GB" b="1" dirty="0">
                <a:solidFill>
                  <a:schemeClr val="tx1"/>
                </a:solidFill>
              </a:rPr>
              <a:t> (ID:1705783):</a:t>
            </a:r>
            <a:r>
              <a:rPr lang="en-GB" dirty="0">
                <a:solidFill>
                  <a:schemeClr val="tx1"/>
                </a:solidFill>
              </a:rPr>
              <a:t> participated in creating the group presentation by completing slide 10,11,12.Isaac has also made good participation by taking good notes and getting feedback from teacher in order to creat structured business plan presentation. </a:t>
            </a:r>
          </a:p>
          <a:p>
            <a:pPr marL="0" indent="0">
              <a:buNone/>
            </a:pPr>
            <a:endParaRPr lang="en-GB" dirty="0">
              <a:solidFill>
                <a:schemeClr val="tx1"/>
              </a:solidFill>
            </a:endParaRPr>
          </a:p>
          <a:p>
            <a:pPr marL="0" indent="0">
              <a:buNone/>
            </a:pPr>
            <a:r>
              <a:rPr lang="en-GB" b="1" dirty="0">
                <a:solidFill>
                  <a:schemeClr val="tx1"/>
                </a:solidFill>
              </a:rPr>
              <a:t>Peter Hamza (ID:1706491):</a:t>
            </a:r>
            <a:r>
              <a:rPr lang="en-GB" dirty="0">
                <a:solidFill>
                  <a:schemeClr val="tx1"/>
                </a:solidFill>
              </a:rPr>
              <a:t> participated in creating the group presentation by completing slide15 and 16 ( SWOT &amp; PESTLE). Peter has also participated by altering certain slides when needed to be modified. </a:t>
            </a:r>
          </a:p>
          <a:p>
            <a:pPr marL="0" indent="0">
              <a:buNone/>
            </a:pPr>
            <a:endParaRPr lang="en-GB" dirty="0">
              <a:solidFill>
                <a:schemeClr val="tx1"/>
              </a:solidFill>
            </a:endParaRPr>
          </a:p>
          <a:p>
            <a:pPr marL="0" indent="0">
              <a:buNone/>
            </a:pPr>
            <a:r>
              <a:rPr lang="en-GB" b="1" dirty="0" err="1">
                <a:solidFill>
                  <a:schemeClr val="tx1"/>
                </a:solidFill>
              </a:rPr>
              <a:t>MD.Samiul</a:t>
            </a:r>
            <a:r>
              <a:rPr lang="en-GB" b="1" dirty="0">
                <a:solidFill>
                  <a:schemeClr val="tx1"/>
                </a:solidFill>
              </a:rPr>
              <a:t> Islam (ID:1707271)</a:t>
            </a:r>
            <a:r>
              <a:rPr lang="en-GB" dirty="0">
                <a:solidFill>
                  <a:schemeClr val="tx1"/>
                </a:solidFill>
              </a:rPr>
              <a:t>:participated in creating the group presentation by completing slide 13. </a:t>
            </a:r>
            <a:r>
              <a:rPr lang="en-GB" dirty="0" err="1">
                <a:solidFill>
                  <a:schemeClr val="tx1"/>
                </a:solidFill>
              </a:rPr>
              <a:t>Samiul</a:t>
            </a:r>
            <a:r>
              <a:rPr lang="en-GB" dirty="0">
                <a:solidFill>
                  <a:schemeClr val="tx1"/>
                </a:solidFill>
              </a:rPr>
              <a:t> has also participated by correcting few mistakes e.g. minimum wage rate. </a:t>
            </a:r>
          </a:p>
        </p:txBody>
      </p:sp>
    </p:spTree>
    <p:extLst>
      <p:ext uri="{BB962C8B-B14F-4D97-AF65-F5344CB8AC3E}">
        <p14:creationId xmlns:p14="http://schemas.microsoft.com/office/powerpoint/2010/main" val="27111825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19</Slides>
  <Notes>15</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Facet</vt:lpstr>
      <vt:lpstr>PowerPoint Presentation</vt:lpstr>
      <vt:lpstr>Contents </vt:lpstr>
      <vt:lpstr>Introduction</vt:lpstr>
      <vt:lpstr>Aim and Objectives </vt:lpstr>
      <vt:lpstr>Mission and Vision</vt:lpstr>
      <vt:lpstr>Legal Compliances</vt:lpstr>
      <vt:lpstr>Management Process/ Marketing </vt:lpstr>
      <vt:lpstr>Management Process con…</vt:lpstr>
      <vt:lpstr>Management Process </vt:lpstr>
      <vt:lpstr>Management Process/Finance</vt:lpstr>
      <vt:lpstr>Management Process </vt:lpstr>
      <vt:lpstr>Management Process Cont..</vt:lpstr>
      <vt:lpstr>Management Process/ Administration </vt:lpstr>
      <vt:lpstr>Management Process Cont..</vt:lpstr>
      <vt:lpstr>SWOT Analysis</vt:lpstr>
      <vt:lpstr>PESTLE Analysis</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8</cp:revision>
  <dcterms:modified xsi:type="dcterms:W3CDTF">2017-12-15T14:44:45Z</dcterms:modified>
</cp:coreProperties>
</file>