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tiff" ContentType="image/tif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9721"/>
    <p:restoredTop sz="94729"/>
  </p:normalViewPr>
  <p:slideViewPr>
    <p:cSldViewPr snapToGrid="0" snapToObjects="1">
      <p:cViewPr>
        <p:scale>
          <a:sx n="50" d="100"/>
          <a:sy n="50" d="100"/>
        </p:scale>
        <p:origin x="-1290" y="-4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FA3DBE-C164-8246-AEFC-EE2A4EE718B2}" type="doc">
      <dgm:prSet loTypeId="urn:microsoft.com/office/officeart/2005/8/layout/cycle6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E09E4D-4532-E043-9D26-D52694249DAA}">
      <dgm:prSet phldrT="[Text]"/>
      <dgm:spPr/>
      <dgm:t>
        <a:bodyPr/>
        <a:lstStyle/>
        <a:p>
          <a:r>
            <a:rPr lang="en-US" dirty="0"/>
            <a:t>objectives, mission and vision statement of CVB</a:t>
          </a:r>
        </a:p>
      </dgm:t>
    </dgm:pt>
    <dgm:pt modelId="{FAC7A8D9-B990-014D-A193-BB9869A49D69}" type="parTrans" cxnId="{F78DBD3D-6621-4C4F-93F4-CDB32710A305}">
      <dgm:prSet/>
      <dgm:spPr/>
      <dgm:t>
        <a:bodyPr/>
        <a:lstStyle/>
        <a:p>
          <a:endParaRPr lang="en-US"/>
        </a:p>
      </dgm:t>
    </dgm:pt>
    <dgm:pt modelId="{FD8027C8-CBD4-DD4B-BF36-FAE23E0F210E}" type="sibTrans" cxnId="{F78DBD3D-6621-4C4F-93F4-CDB32710A305}">
      <dgm:prSet/>
      <dgm:spPr/>
      <dgm:t>
        <a:bodyPr/>
        <a:lstStyle/>
        <a:p>
          <a:endParaRPr lang="en-US"/>
        </a:p>
      </dgm:t>
    </dgm:pt>
    <dgm:pt modelId="{AFBE76CC-10E8-E849-80DF-3157D8BD2F56}">
      <dgm:prSet phldrT="[Text]"/>
      <dgm:spPr/>
      <dgm:t>
        <a:bodyPr/>
        <a:lstStyle/>
        <a:p>
          <a:r>
            <a:rPr lang="en-US" dirty="0"/>
            <a:t>Targeting strategy with market positioning </a:t>
          </a:r>
        </a:p>
      </dgm:t>
    </dgm:pt>
    <dgm:pt modelId="{09A6ABFD-48B6-B247-981D-FD0D96898161}" type="parTrans" cxnId="{65B29BE5-68BD-6140-B1AF-0B33C29E121E}">
      <dgm:prSet/>
      <dgm:spPr/>
      <dgm:t>
        <a:bodyPr/>
        <a:lstStyle/>
        <a:p>
          <a:endParaRPr lang="en-US"/>
        </a:p>
      </dgm:t>
    </dgm:pt>
    <dgm:pt modelId="{41CF36FB-EAE3-644C-B6E0-ED1390ED27A9}" type="sibTrans" cxnId="{65B29BE5-68BD-6140-B1AF-0B33C29E121E}">
      <dgm:prSet/>
      <dgm:spPr/>
      <dgm:t>
        <a:bodyPr/>
        <a:lstStyle/>
        <a:p>
          <a:endParaRPr lang="en-US"/>
        </a:p>
      </dgm:t>
    </dgm:pt>
    <dgm:pt modelId="{F0F2618E-C379-1B43-BBD4-FEE3957C9E7B}">
      <dgm:prSet phldrT="[Text]"/>
      <dgm:spPr/>
      <dgm:t>
        <a:bodyPr/>
        <a:lstStyle/>
        <a:p>
          <a:r>
            <a:rPr lang="en-US" dirty="0"/>
            <a:t>Stakeholder analysis and financial statements </a:t>
          </a:r>
        </a:p>
      </dgm:t>
    </dgm:pt>
    <dgm:pt modelId="{0195AFF1-321C-384E-B181-797754257D53}" type="parTrans" cxnId="{92E89F1B-5CEB-4E41-BD99-38326ABE6151}">
      <dgm:prSet/>
      <dgm:spPr/>
      <dgm:t>
        <a:bodyPr/>
        <a:lstStyle/>
        <a:p>
          <a:endParaRPr lang="en-US"/>
        </a:p>
      </dgm:t>
    </dgm:pt>
    <dgm:pt modelId="{B2B29489-D70C-1349-BFC0-2749A0FEF443}" type="sibTrans" cxnId="{92E89F1B-5CEB-4E41-BD99-38326ABE6151}">
      <dgm:prSet/>
      <dgm:spPr/>
      <dgm:t>
        <a:bodyPr/>
        <a:lstStyle/>
        <a:p>
          <a:endParaRPr lang="en-US"/>
        </a:p>
      </dgm:t>
    </dgm:pt>
    <dgm:pt modelId="{034B225D-C30F-EB49-9B58-8599BD27D923}">
      <dgm:prSet phldrT="[Text]"/>
      <dgm:spPr/>
      <dgm:t>
        <a:bodyPr/>
        <a:lstStyle/>
        <a:p>
          <a:r>
            <a:rPr lang="en-US" dirty="0"/>
            <a:t>Market and industry analysis </a:t>
          </a:r>
        </a:p>
      </dgm:t>
    </dgm:pt>
    <dgm:pt modelId="{90C94DBF-B076-454A-BCDF-ACC561375514}" type="parTrans" cxnId="{8BE08B1F-AFA2-554E-8E5A-AE0DC502835E}">
      <dgm:prSet/>
      <dgm:spPr/>
      <dgm:t>
        <a:bodyPr/>
        <a:lstStyle/>
        <a:p>
          <a:endParaRPr lang="en-US"/>
        </a:p>
      </dgm:t>
    </dgm:pt>
    <dgm:pt modelId="{923E62E2-7F34-764F-92A7-38EC9291CBDF}" type="sibTrans" cxnId="{8BE08B1F-AFA2-554E-8E5A-AE0DC502835E}">
      <dgm:prSet/>
      <dgm:spPr/>
      <dgm:t>
        <a:bodyPr/>
        <a:lstStyle/>
        <a:p>
          <a:endParaRPr lang="en-US"/>
        </a:p>
      </dgm:t>
    </dgm:pt>
    <dgm:pt modelId="{66E654C4-7F44-F441-A259-BA936784EFED}">
      <dgm:prSet phldrT="[Text]"/>
      <dgm:spPr/>
      <dgm:t>
        <a:bodyPr/>
        <a:lstStyle/>
        <a:p>
          <a:r>
            <a:rPr lang="en-US" dirty="0"/>
            <a:t>Marketing and sales strategy </a:t>
          </a:r>
        </a:p>
      </dgm:t>
    </dgm:pt>
    <dgm:pt modelId="{5A7D6CF2-1525-BF48-9E3D-B02522C8D220}" type="parTrans" cxnId="{37DF2156-49C7-0A45-B2FA-07E7D3564E89}">
      <dgm:prSet/>
      <dgm:spPr/>
      <dgm:t>
        <a:bodyPr/>
        <a:lstStyle/>
        <a:p>
          <a:endParaRPr lang="en-US"/>
        </a:p>
      </dgm:t>
    </dgm:pt>
    <dgm:pt modelId="{2BEEDE45-67A1-C841-A3F5-A42CAF5B71AB}" type="sibTrans" cxnId="{37DF2156-49C7-0A45-B2FA-07E7D3564E89}">
      <dgm:prSet/>
      <dgm:spPr/>
      <dgm:t>
        <a:bodyPr/>
        <a:lstStyle/>
        <a:p>
          <a:endParaRPr lang="en-US"/>
        </a:p>
      </dgm:t>
    </dgm:pt>
    <dgm:pt modelId="{8CDCB1F0-9B55-574A-BEB1-5FAE610FAFB0}" type="pres">
      <dgm:prSet presAssocID="{B3FA3DBE-C164-8246-AEFC-EE2A4EE718B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65F89D7-97EA-1041-9235-DBB8A3E654CD}" type="pres">
      <dgm:prSet presAssocID="{59E09E4D-4532-E043-9D26-D52694249DA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C547E-B23D-BA45-A09D-15C91B587A2E}" type="pres">
      <dgm:prSet presAssocID="{59E09E4D-4532-E043-9D26-D52694249DAA}" presName="spNode" presStyleCnt="0"/>
      <dgm:spPr/>
    </dgm:pt>
    <dgm:pt modelId="{0A54CB69-8D50-A340-B110-175D8290E79B}" type="pres">
      <dgm:prSet presAssocID="{FD8027C8-CBD4-DD4B-BF36-FAE23E0F210E}" presName="sibTrans" presStyleLbl="sibTrans1D1" presStyleIdx="0" presStyleCnt="5"/>
      <dgm:spPr/>
      <dgm:t>
        <a:bodyPr/>
        <a:lstStyle/>
        <a:p>
          <a:endParaRPr lang="en-US"/>
        </a:p>
      </dgm:t>
    </dgm:pt>
    <dgm:pt modelId="{4A126CA6-3614-DC44-B2C5-A8A0F7CCBF59}" type="pres">
      <dgm:prSet presAssocID="{AFBE76CC-10E8-E849-80DF-3157D8BD2F5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521D19-44A7-BD4B-BCAC-C2913C7EFF99}" type="pres">
      <dgm:prSet presAssocID="{AFBE76CC-10E8-E849-80DF-3157D8BD2F56}" presName="spNode" presStyleCnt="0"/>
      <dgm:spPr/>
    </dgm:pt>
    <dgm:pt modelId="{B0F2EC8B-1224-AC4C-94F4-6268B8B7E89A}" type="pres">
      <dgm:prSet presAssocID="{41CF36FB-EAE3-644C-B6E0-ED1390ED27A9}" presName="sibTrans" presStyleLbl="sibTrans1D1" presStyleIdx="1" presStyleCnt="5"/>
      <dgm:spPr/>
      <dgm:t>
        <a:bodyPr/>
        <a:lstStyle/>
        <a:p>
          <a:endParaRPr lang="en-US"/>
        </a:p>
      </dgm:t>
    </dgm:pt>
    <dgm:pt modelId="{E4D36AB9-9A8A-FD4D-856D-D9DB550EC793}" type="pres">
      <dgm:prSet presAssocID="{F0F2618E-C379-1B43-BBD4-FEE3957C9E7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BAB1D3-10CE-2647-B825-160436E14003}" type="pres">
      <dgm:prSet presAssocID="{F0F2618E-C379-1B43-BBD4-FEE3957C9E7B}" presName="spNode" presStyleCnt="0"/>
      <dgm:spPr/>
    </dgm:pt>
    <dgm:pt modelId="{3E842D8B-4BA3-AA4C-AB7C-7B6E9CDE1FF3}" type="pres">
      <dgm:prSet presAssocID="{B2B29489-D70C-1349-BFC0-2749A0FEF443}" presName="sibTrans" presStyleLbl="sibTrans1D1" presStyleIdx="2" presStyleCnt="5"/>
      <dgm:spPr/>
      <dgm:t>
        <a:bodyPr/>
        <a:lstStyle/>
        <a:p>
          <a:endParaRPr lang="en-US"/>
        </a:p>
      </dgm:t>
    </dgm:pt>
    <dgm:pt modelId="{65F6BAE0-EAFB-8B40-98B6-EED13003D5B9}" type="pres">
      <dgm:prSet presAssocID="{034B225D-C30F-EB49-9B58-8599BD27D92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110AEE-3E41-8646-9910-5988BE07EC00}" type="pres">
      <dgm:prSet presAssocID="{034B225D-C30F-EB49-9B58-8599BD27D923}" presName="spNode" presStyleCnt="0"/>
      <dgm:spPr/>
    </dgm:pt>
    <dgm:pt modelId="{CAA6B103-2E53-2A43-BDE2-F7C86053E5D7}" type="pres">
      <dgm:prSet presAssocID="{923E62E2-7F34-764F-92A7-38EC9291CBDF}" presName="sibTrans" presStyleLbl="sibTrans1D1" presStyleIdx="3" presStyleCnt="5"/>
      <dgm:spPr/>
      <dgm:t>
        <a:bodyPr/>
        <a:lstStyle/>
        <a:p>
          <a:endParaRPr lang="en-US"/>
        </a:p>
      </dgm:t>
    </dgm:pt>
    <dgm:pt modelId="{A7424379-0452-7544-926A-30F8DC2A2A8B}" type="pres">
      <dgm:prSet presAssocID="{66E654C4-7F44-F441-A259-BA936784EFE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2E31F4-B52F-EF44-B8B3-B2BBFF53218A}" type="pres">
      <dgm:prSet presAssocID="{66E654C4-7F44-F441-A259-BA936784EFED}" presName="spNode" presStyleCnt="0"/>
      <dgm:spPr/>
    </dgm:pt>
    <dgm:pt modelId="{C4BFA11E-6712-DF40-9BEE-6D03BDFCD968}" type="pres">
      <dgm:prSet presAssocID="{2BEEDE45-67A1-C841-A3F5-A42CAF5B71AB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18F5ABB3-C5F6-B845-9950-8BF0DE3CF69B}" type="presOf" srcId="{B3FA3DBE-C164-8246-AEFC-EE2A4EE718B2}" destId="{8CDCB1F0-9B55-574A-BEB1-5FAE610FAFB0}" srcOrd="0" destOrd="0" presId="urn:microsoft.com/office/officeart/2005/8/layout/cycle6"/>
    <dgm:cxn modelId="{1913D6C4-4257-A344-8291-EB7CD758044A}" type="presOf" srcId="{923E62E2-7F34-764F-92A7-38EC9291CBDF}" destId="{CAA6B103-2E53-2A43-BDE2-F7C86053E5D7}" srcOrd="0" destOrd="0" presId="urn:microsoft.com/office/officeart/2005/8/layout/cycle6"/>
    <dgm:cxn modelId="{903EC1E5-E382-8D47-A310-84A74575FC08}" type="presOf" srcId="{66E654C4-7F44-F441-A259-BA936784EFED}" destId="{A7424379-0452-7544-926A-30F8DC2A2A8B}" srcOrd="0" destOrd="0" presId="urn:microsoft.com/office/officeart/2005/8/layout/cycle6"/>
    <dgm:cxn modelId="{26305B2C-3E03-FD4B-8FD1-91476A052167}" type="presOf" srcId="{41CF36FB-EAE3-644C-B6E0-ED1390ED27A9}" destId="{B0F2EC8B-1224-AC4C-94F4-6268B8B7E89A}" srcOrd="0" destOrd="0" presId="urn:microsoft.com/office/officeart/2005/8/layout/cycle6"/>
    <dgm:cxn modelId="{8BE08B1F-AFA2-554E-8E5A-AE0DC502835E}" srcId="{B3FA3DBE-C164-8246-AEFC-EE2A4EE718B2}" destId="{034B225D-C30F-EB49-9B58-8599BD27D923}" srcOrd="3" destOrd="0" parTransId="{90C94DBF-B076-454A-BCDF-ACC561375514}" sibTransId="{923E62E2-7F34-764F-92A7-38EC9291CBDF}"/>
    <dgm:cxn modelId="{B35185B5-58FC-0241-9970-420A6B985D9C}" type="presOf" srcId="{AFBE76CC-10E8-E849-80DF-3157D8BD2F56}" destId="{4A126CA6-3614-DC44-B2C5-A8A0F7CCBF59}" srcOrd="0" destOrd="0" presId="urn:microsoft.com/office/officeart/2005/8/layout/cycle6"/>
    <dgm:cxn modelId="{92E89F1B-5CEB-4E41-BD99-38326ABE6151}" srcId="{B3FA3DBE-C164-8246-AEFC-EE2A4EE718B2}" destId="{F0F2618E-C379-1B43-BBD4-FEE3957C9E7B}" srcOrd="2" destOrd="0" parTransId="{0195AFF1-321C-384E-B181-797754257D53}" sibTransId="{B2B29489-D70C-1349-BFC0-2749A0FEF443}"/>
    <dgm:cxn modelId="{32FD044A-C2A6-9044-9293-E4BFA27E3BAA}" type="presOf" srcId="{FD8027C8-CBD4-DD4B-BF36-FAE23E0F210E}" destId="{0A54CB69-8D50-A340-B110-175D8290E79B}" srcOrd="0" destOrd="0" presId="urn:microsoft.com/office/officeart/2005/8/layout/cycle6"/>
    <dgm:cxn modelId="{37DF2156-49C7-0A45-B2FA-07E7D3564E89}" srcId="{B3FA3DBE-C164-8246-AEFC-EE2A4EE718B2}" destId="{66E654C4-7F44-F441-A259-BA936784EFED}" srcOrd="4" destOrd="0" parTransId="{5A7D6CF2-1525-BF48-9E3D-B02522C8D220}" sibTransId="{2BEEDE45-67A1-C841-A3F5-A42CAF5B71AB}"/>
    <dgm:cxn modelId="{24E31B5D-BC61-BE47-870C-FF489660F274}" type="presOf" srcId="{B2B29489-D70C-1349-BFC0-2749A0FEF443}" destId="{3E842D8B-4BA3-AA4C-AB7C-7B6E9CDE1FF3}" srcOrd="0" destOrd="0" presId="urn:microsoft.com/office/officeart/2005/8/layout/cycle6"/>
    <dgm:cxn modelId="{31353093-ABC3-6348-B2C9-0E8FCC9A90A6}" type="presOf" srcId="{59E09E4D-4532-E043-9D26-D52694249DAA}" destId="{A65F89D7-97EA-1041-9235-DBB8A3E654CD}" srcOrd="0" destOrd="0" presId="urn:microsoft.com/office/officeart/2005/8/layout/cycle6"/>
    <dgm:cxn modelId="{7AE64603-BFA3-364D-82E5-A53801BA3C81}" type="presOf" srcId="{2BEEDE45-67A1-C841-A3F5-A42CAF5B71AB}" destId="{C4BFA11E-6712-DF40-9BEE-6D03BDFCD968}" srcOrd="0" destOrd="0" presId="urn:microsoft.com/office/officeart/2005/8/layout/cycle6"/>
    <dgm:cxn modelId="{7EEA7321-7F13-3F4D-BAD5-324CF078F961}" type="presOf" srcId="{F0F2618E-C379-1B43-BBD4-FEE3957C9E7B}" destId="{E4D36AB9-9A8A-FD4D-856D-D9DB550EC793}" srcOrd="0" destOrd="0" presId="urn:microsoft.com/office/officeart/2005/8/layout/cycle6"/>
    <dgm:cxn modelId="{AAB4523D-3BB6-DD47-AFE0-FDC63C6E3873}" type="presOf" srcId="{034B225D-C30F-EB49-9B58-8599BD27D923}" destId="{65F6BAE0-EAFB-8B40-98B6-EED13003D5B9}" srcOrd="0" destOrd="0" presId="urn:microsoft.com/office/officeart/2005/8/layout/cycle6"/>
    <dgm:cxn modelId="{F78DBD3D-6621-4C4F-93F4-CDB32710A305}" srcId="{B3FA3DBE-C164-8246-AEFC-EE2A4EE718B2}" destId="{59E09E4D-4532-E043-9D26-D52694249DAA}" srcOrd="0" destOrd="0" parTransId="{FAC7A8D9-B990-014D-A193-BB9869A49D69}" sibTransId="{FD8027C8-CBD4-DD4B-BF36-FAE23E0F210E}"/>
    <dgm:cxn modelId="{65B29BE5-68BD-6140-B1AF-0B33C29E121E}" srcId="{B3FA3DBE-C164-8246-AEFC-EE2A4EE718B2}" destId="{AFBE76CC-10E8-E849-80DF-3157D8BD2F56}" srcOrd="1" destOrd="0" parTransId="{09A6ABFD-48B6-B247-981D-FD0D96898161}" sibTransId="{41CF36FB-EAE3-644C-B6E0-ED1390ED27A9}"/>
    <dgm:cxn modelId="{7F97B4C9-D97F-DF4C-8B44-E79A448EE75A}" type="presParOf" srcId="{8CDCB1F0-9B55-574A-BEB1-5FAE610FAFB0}" destId="{A65F89D7-97EA-1041-9235-DBB8A3E654CD}" srcOrd="0" destOrd="0" presId="urn:microsoft.com/office/officeart/2005/8/layout/cycle6"/>
    <dgm:cxn modelId="{1D703112-8E36-3B46-B74B-6FE37AE983D1}" type="presParOf" srcId="{8CDCB1F0-9B55-574A-BEB1-5FAE610FAFB0}" destId="{A33C547E-B23D-BA45-A09D-15C91B587A2E}" srcOrd="1" destOrd="0" presId="urn:microsoft.com/office/officeart/2005/8/layout/cycle6"/>
    <dgm:cxn modelId="{703C8363-C839-F546-8EF1-6A08F9847EE6}" type="presParOf" srcId="{8CDCB1F0-9B55-574A-BEB1-5FAE610FAFB0}" destId="{0A54CB69-8D50-A340-B110-175D8290E79B}" srcOrd="2" destOrd="0" presId="urn:microsoft.com/office/officeart/2005/8/layout/cycle6"/>
    <dgm:cxn modelId="{EF268E94-4AFA-D444-89E9-2C9B83EF71D6}" type="presParOf" srcId="{8CDCB1F0-9B55-574A-BEB1-5FAE610FAFB0}" destId="{4A126CA6-3614-DC44-B2C5-A8A0F7CCBF59}" srcOrd="3" destOrd="0" presId="urn:microsoft.com/office/officeart/2005/8/layout/cycle6"/>
    <dgm:cxn modelId="{E6F15597-0AB4-8D4C-8979-13ADE4B38948}" type="presParOf" srcId="{8CDCB1F0-9B55-574A-BEB1-5FAE610FAFB0}" destId="{1A521D19-44A7-BD4B-BCAC-C2913C7EFF99}" srcOrd="4" destOrd="0" presId="urn:microsoft.com/office/officeart/2005/8/layout/cycle6"/>
    <dgm:cxn modelId="{4F9FE55B-B066-2642-A319-1067FE579DDA}" type="presParOf" srcId="{8CDCB1F0-9B55-574A-BEB1-5FAE610FAFB0}" destId="{B0F2EC8B-1224-AC4C-94F4-6268B8B7E89A}" srcOrd="5" destOrd="0" presId="urn:microsoft.com/office/officeart/2005/8/layout/cycle6"/>
    <dgm:cxn modelId="{F4AD9C1F-532A-E345-914A-E91EAA82DDF4}" type="presParOf" srcId="{8CDCB1F0-9B55-574A-BEB1-5FAE610FAFB0}" destId="{E4D36AB9-9A8A-FD4D-856D-D9DB550EC793}" srcOrd="6" destOrd="0" presId="urn:microsoft.com/office/officeart/2005/8/layout/cycle6"/>
    <dgm:cxn modelId="{FD219E08-4B76-7047-804E-6B0945B6F148}" type="presParOf" srcId="{8CDCB1F0-9B55-574A-BEB1-5FAE610FAFB0}" destId="{7ABAB1D3-10CE-2647-B825-160436E14003}" srcOrd="7" destOrd="0" presId="urn:microsoft.com/office/officeart/2005/8/layout/cycle6"/>
    <dgm:cxn modelId="{6DEE8FA0-8326-CB4C-A6A3-0DBEF64A3EEB}" type="presParOf" srcId="{8CDCB1F0-9B55-574A-BEB1-5FAE610FAFB0}" destId="{3E842D8B-4BA3-AA4C-AB7C-7B6E9CDE1FF3}" srcOrd="8" destOrd="0" presId="urn:microsoft.com/office/officeart/2005/8/layout/cycle6"/>
    <dgm:cxn modelId="{4D77DF00-7281-874B-AD64-2A75738AEA5E}" type="presParOf" srcId="{8CDCB1F0-9B55-574A-BEB1-5FAE610FAFB0}" destId="{65F6BAE0-EAFB-8B40-98B6-EED13003D5B9}" srcOrd="9" destOrd="0" presId="urn:microsoft.com/office/officeart/2005/8/layout/cycle6"/>
    <dgm:cxn modelId="{2A1EF291-A573-CC45-A017-2A62D73D27BD}" type="presParOf" srcId="{8CDCB1F0-9B55-574A-BEB1-5FAE610FAFB0}" destId="{CF110AEE-3E41-8646-9910-5988BE07EC00}" srcOrd="10" destOrd="0" presId="urn:microsoft.com/office/officeart/2005/8/layout/cycle6"/>
    <dgm:cxn modelId="{415376EB-4511-0B4B-B2DA-5001F9644BC0}" type="presParOf" srcId="{8CDCB1F0-9B55-574A-BEB1-5FAE610FAFB0}" destId="{CAA6B103-2E53-2A43-BDE2-F7C86053E5D7}" srcOrd="11" destOrd="0" presId="urn:microsoft.com/office/officeart/2005/8/layout/cycle6"/>
    <dgm:cxn modelId="{90424FC4-DB7C-204A-B6CA-26D5852E1018}" type="presParOf" srcId="{8CDCB1F0-9B55-574A-BEB1-5FAE610FAFB0}" destId="{A7424379-0452-7544-926A-30F8DC2A2A8B}" srcOrd="12" destOrd="0" presId="urn:microsoft.com/office/officeart/2005/8/layout/cycle6"/>
    <dgm:cxn modelId="{B2C595F7-C618-E643-B97C-690B9C6C189B}" type="presParOf" srcId="{8CDCB1F0-9B55-574A-BEB1-5FAE610FAFB0}" destId="{732E31F4-B52F-EF44-B8B3-B2BBFF53218A}" srcOrd="13" destOrd="0" presId="urn:microsoft.com/office/officeart/2005/8/layout/cycle6"/>
    <dgm:cxn modelId="{0A5DDEE0-D340-B14F-B954-126540814C95}" type="presParOf" srcId="{8CDCB1F0-9B55-574A-BEB1-5FAE610FAFB0}" destId="{C4BFA11E-6712-DF40-9BEE-6D03BDFCD968}" srcOrd="14" destOrd="0" presId="urn:microsoft.com/office/officeart/2005/8/layout/cycle6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AFCD0C-46B8-DD42-A554-22EF29593272}" type="doc">
      <dgm:prSet loTypeId="urn:microsoft.com/office/officeart/2005/8/layout/process4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36C52D-2AC6-7841-840A-1B505901E11A}">
      <dgm:prSet phldrT="[Text]"/>
      <dgm:sp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n-US" dirty="0"/>
            <a:t>CVB will focus on the advertisement </a:t>
          </a:r>
        </a:p>
      </dgm:t>
    </dgm:pt>
    <dgm:pt modelId="{09D1340B-BB16-2041-92FC-BFC28BAC43F4}" type="parTrans" cxnId="{F5541B11-E055-B947-B3BF-5D4F1BD64522}">
      <dgm:prSet/>
      <dgm:spPr/>
      <dgm:t>
        <a:bodyPr/>
        <a:lstStyle/>
        <a:p>
          <a:endParaRPr lang="en-US"/>
        </a:p>
      </dgm:t>
    </dgm:pt>
    <dgm:pt modelId="{763EBA7B-654F-3740-974D-3D3434B320DC}" type="sibTrans" cxnId="{F5541B11-E055-B947-B3BF-5D4F1BD64522}">
      <dgm:prSet/>
      <dgm:spPr/>
      <dgm:t>
        <a:bodyPr/>
        <a:lstStyle/>
        <a:p>
          <a:endParaRPr lang="en-US"/>
        </a:p>
      </dgm:t>
    </dgm:pt>
    <dgm:pt modelId="{BC98B583-193B-B242-A7CF-89131429E9DA}">
      <dgm:prSet phldrT="[Text]"/>
      <dgm:spPr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n-US" dirty="0"/>
            <a:t>Grass root method such as coupons </a:t>
          </a:r>
        </a:p>
      </dgm:t>
    </dgm:pt>
    <dgm:pt modelId="{FAFC65AD-9F4A-DD4B-AF65-57204DF2F5FB}" type="parTrans" cxnId="{190E2A48-62AD-D44E-BD2E-8E9CF6EE5879}">
      <dgm:prSet/>
      <dgm:spPr/>
      <dgm:t>
        <a:bodyPr/>
        <a:lstStyle/>
        <a:p>
          <a:endParaRPr lang="en-US"/>
        </a:p>
      </dgm:t>
    </dgm:pt>
    <dgm:pt modelId="{EB56A9AB-FE5A-6A43-98CE-8C070C29D49B}" type="sibTrans" cxnId="{190E2A48-62AD-D44E-BD2E-8E9CF6EE5879}">
      <dgm:prSet/>
      <dgm:spPr/>
      <dgm:t>
        <a:bodyPr/>
        <a:lstStyle/>
        <a:p>
          <a:endParaRPr lang="en-US"/>
        </a:p>
      </dgm:t>
    </dgm:pt>
    <dgm:pt modelId="{523705E6-18E2-324C-B929-08BD3D967A70}">
      <dgm:prSet phldrT="[Text]"/>
      <dgm:spPr>
        <a:gradFill flip="none" rotWithShape="1">
          <a:gsLst>
            <a:gs pos="0">
              <a:schemeClr val="accent2">
                <a:lumMod val="67000"/>
              </a:schemeClr>
            </a:gs>
            <a:gs pos="48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n-US" dirty="0"/>
            <a:t>Referral points to be added </a:t>
          </a:r>
        </a:p>
      </dgm:t>
    </dgm:pt>
    <dgm:pt modelId="{7EE09FC9-A713-C54B-96FF-14A712C0EDB9}" type="parTrans" cxnId="{1A91C8B2-1D03-EC43-9749-E975F57A51ED}">
      <dgm:prSet/>
      <dgm:spPr/>
      <dgm:t>
        <a:bodyPr/>
        <a:lstStyle/>
        <a:p>
          <a:endParaRPr lang="en-US"/>
        </a:p>
      </dgm:t>
    </dgm:pt>
    <dgm:pt modelId="{6CCBB1A3-F5E6-CF46-806C-F5E2961E80D5}" type="sibTrans" cxnId="{1A91C8B2-1D03-EC43-9749-E975F57A51ED}">
      <dgm:prSet/>
      <dgm:spPr/>
      <dgm:t>
        <a:bodyPr/>
        <a:lstStyle/>
        <a:p>
          <a:endParaRPr lang="en-US"/>
        </a:p>
      </dgm:t>
    </dgm:pt>
    <dgm:pt modelId="{2126ECE9-E973-2045-BB51-AEEBDB74605B}">
      <dgm:prSet/>
      <dgm:sp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</dgm:spPr>
      <dgm:t>
        <a:bodyPr/>
        <a:lstStyle/>
        <a:p>
          <a:r>
            <a:rPr lang="en-US" dirty="0"/>
            <a:t>Advertisement on the newsletter and magazines </a:t>
          </a:r>
          <a:endParaRPr lang="en-GB" dirty="0"/>
        </a:p>
      </dgm:t>
    </dgm:pt>
    <dgm:pt modelId="{EC67CE44-C895-D149-BCDE-0BD984B9C9FE}" type="parTrans" cxnId="{7C991D8C-9998-DE4C-8B47-825CD0F7647F}">
      <dgm:prSet/>
      <dgm:spPr/>
      <dgm:t>
        <a:bodyPr/>
        <a:lstStyle/>
        <a:p>
          <a:endParaRPr lang="en-US"/>
        </a:p>
      </dgm:t>
    </dgm:pt>
    <dgm:pt modelId="{41E1B224-FB8C-0247-B996-68388D2451A1}" type="sibTrans" cxnId="{7C991D8C-9998-DE4C-8B47-825CD0F7647F}">
      <dgm:prSet/>
      <dgm:spPr/>
      <dgm:t>
        <a:bodyPr/>
        <a:lstStyle/>
        <a:p>
          <a:endParaRPr lang="en-US"/>
        </a:p>
      </dgm:t>
    </dgm:pt>
    <dgm:pt modelId="{96F7D037-C0D3-B545-896F-FE1D9D911E08}">
      <dgm:prSet/>
      <dgm:spPr>
        <a:gradFill flip="none" rotWithShape="1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n-US" dirty="0"/>
            <a:t>Customer awareness strategies for growth and development </a:t>
          </a:r>
          <a:endParaRPr lang="en-GB" dirty="0"/>
        </a:p>
      </dgm:t>
    </dgm:pt>
    <dgm:pt modelId="{3372E17F-DCB4-9949-9559-A2E87DCD99E4}" type="parTrans" cxnId="{74CC5857-F3A3-AD45-B05F-1EC744A83D68}">
      <dgm:prSet/>
      <dgm:spPr/>
      <dgm:t>
        <a:bodyPr/>
        <a:lstStyle/>
        <a:p>
          <a:endParaRPr lang="en-US"/>
        </a:p>
      </dgm:t>
    </dgm:pt>
    <dgm:pt modelId="{830ED1BE-4524-8946-800E-0847968858E8}" type="sibTrans" cxnId="{74CC5857-F3A3-AD45-B05F-1EC744A83D68}">
      <dgm:prSet/>
      <dgm:spPr/>
      <dgm:t>
        <a:bodyPr/>
        <a:lstStyle/>
        <a:p>
          <a:endParaRPr lang="en-US"/>
        </a:p>
      </dgm:t>
    </dgm:pt>
    <dgm:pt modelId="{4D6F9518-9898-D44F-BC92-E1B6557E2D37}" type="pres">
      <dgm:prSet presAssocID="{E7AFCD0C-46B8-DD42-A554-22EF2959327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F323E5B-CDBC-5E4C-8BE9-05F7F5519C5E}" type="pres">
      <dgm:prSet presAssocID="{96F7D037-C0D3-B545-896F-FE1D9D911E08}" presName="boxAndChildren" presStyleCnt="0"/>
      <dgm:spPr/>
    </dgm:pt>
    <dgm:pt modelId="{D52FBF47-9E52-B743-BC6D-C13F54CFF9B2}" type="pres">
      <dgm:prSet presAssocID="{96F7D037-C0D3-B545-896F-FE1D9D911E08}" presName="parentTextBox" presStyleLbl="node1" presStyleIdx="0" presStyleCnt="5"/>
      <dgm:spPr/>
      <dgm:t>
        <a:bodyPr/>
        <a:lstStyle/>
        <a:p>
          <a:endParaRPr lang="en-US"/>
        </a:p>
      </dgm:t>
    </dgm:pt>
    <dgm:pt modelId="{B7F87B00-E031-734E-AF85-B716546A79C5}" type="pres">
      <dgm:prSet presAssocID="{41E1B224-FB8C-0247-B996-68388D2451A1}" presName="sp" presStyleCnt="0"/>
      <dgm:spPr/>
    </dgm:pt>
    <dgm:pt modelId="{D3EC0FCD-2853-5B4B-8333-A0DF499A7B1C}" type="pres">
      <dgm:prSet presAssocID="{2126ECE9-E973-2045-BB51-AEEBDB74605B}" presName="arrowAndChildren" presStyleCnt="0"/>
      <dgm:spPr/>
    </dgm:pt>
    <dgm:pt modelId="{243DB29B-E7ED-A84F-8AB8-E4227748BEC1}" type="pres">
      <dgm:prSet presAssocID="{2126ECE9-E973-2045-BB51-AEEBDB74605B}" presName="parentTextArrow" presStyleLbl="node1" presStyleIdx="1" presStyleCnt="5"/>
      <dgm:spPr/>
      <dgm:t>
        <a:bodyPr/>
        <a:lstStyle/>
        <a:p>
          <a:endParaRPr lang="en-US"/>
        </a:p>
      </dgm:t>
    </dgm:pt>
    <dgm:pt modelId="{66BB1D2C-1572-D547-81A7-35DFEAE2EDBF}" type="pres">
      <dgm:prSet presAssocID="{6CCBB1A3-F5E6-CF46-806C-F5E2961E80D5}" presName="sp" presStyleCnt="0"/>
      <dgm:spPr/>
    </dgm:pt>
    <dgm:pt modelId="{EE6D7590-721E-E84A-A5EF-3A21CC9EF478}" type="pres">
      <dgm:prSet presAssocID="{523705E6-18E2-324C-B929-08BD3D967A70}" presName="arrowAndChildren" presStyleCnt="0"/>
      <dgm:spPr/>
    </dgm:pt>
    <dgm:pt modelId="{6DA5EB2C-E0FF-2C46-8E77-4D033A59E5F8}" type="pres">
      <dgm:prSet presAssocID="{523705E6-18E2-324C-B929-08BD3D967A70}" presName="parentTextArrow" presStyleLbl="node1" presStyleIdx="2" presStyleCnt="5"/>
      <dgm:spPr/>
      <dgm:t>
        <a:bodyPr/>
        <a:lstStyle/>
        <a:p>
          <a:endParaRPr lang="en-US"/>
        </a:p>
      </dgm:t>
    </dgm:pt>
    <dgm:pt modelId="{380E8034-0C7F-1F4D-9235-8650B949655A}" type="pres">
      <dgm:prSet presAssocID="{EB56A9AB-FE5A-6A43-98CE-8C070C29D49B}" presName="sp" presStyleCnt="0"/>
      <dgm:spPr/>
    </dgm:pt>
    <dgm:pt modelId="{80AA0ED6-6729-CD4A-94FF-88C9100C5EC1}" type="pres">
      <dgm:prSet presAssocID="{BC98B583-193B-B242-A7CF-89131429E9DA}" presName="arrowAndChildren" presStyleCnt="0"/>
      <dgm:spPr/>
    </dgm:pt>
    <dgm:pt modelId="{761FFE81-80BF-C646-B3CA-8F219894F421}" type="pres">
      <dgm:prSet presAssocID="{BC98B583-193B-B242-A7CF-89131429E9DA}" presName="parentTextArrow" presStyleLbl="node1" presStyleIdx="3" presStyleCnt="5"/>
      <dgm:spPr/>
      <dgm:t>
        <a:bodyPr/>
        <a:lstStyle/>
        <a:p>
          <a:endParaRPr lang="en-US"/>
        </a:p>
      </dgm:t>
    </dgm:pt>
    <dgm:pt modelId="{972B4CAD-FF40-F744-AADF-07DDC4F4BDED}" type="pres">
      <dgm:prSet presAssocID="{763EBA7B-654F-3740-974D-3D3434B320DC}" presName="sp" presStyleCnt="0"/>
      <dgm:spPr/>
    </dgm:pt>
    <dgm:pt modelId="{AA3F5E96-A9A2-2F47-94F1-E4D85563CFB6}" type="pres">
      <dgm:prSet presAssocID="{5936C52D-2AC6-7841-840A-1B505901E11A}" presName="arrowAndChildren" presStyleCnt="0"/>
      <dgm:spPr/>
    </dgm:pt>
    <dgm:pt modelId="{FF0BA230-A76A-C349-B303-5C561D945C95}" type="pres">
      <dgm:prSet presAssocID="{5936C52D-2AC6-7841-840A-1B505901E11A}" presName="parentTextArrow" presStyleLbl="node1" presStyleIdx="4" presStyleCnt="5"/>
      <dgm:spPr/>
      <dgm:t>
        <a:bodyPr/>
        <a:lstStyle/>
        <a:p>
          <a:endParaRPr lang="en-US"/>
        </a:p>
      </dgm:t>
    </dgm:pt>
  </dgm:ptLst>
  <dgm:cxnLst>
    <dgm:cxn modelId="{7C991D8C-9998-DE4C-8B47-825CD0F7647F}" srcId="{E7AFCD0C-46B8-DD42-A554-22EF29593272}" destId="{2126ECE9-E973-2045-BB51-AEEBDB74605B}" srcOrd="3" destOrd="0" parTransId="{EC67CE44-C895-D149-BCDE-0BD984B9C9FE}" sibTransId="{41E1B224-FB8C-0247-B996-68388D2451A1}"/>
    <dgm:cxn modelId="{BC908CDE-98A5-6B4E-8E17-EA6747B1BA22}" type="presOf" srcId="{5936C52D-2AC6-7841-840A-1B505901E11A}" destId="{FF0BA230-A76A-C349-B303-5C561D945C95}" srcOrd="0" destOrd="0" presId="urn:microsoft.com/office/officeart/2005/8/layout/process4"/>
    <dgm:cxn modelId="{8C089970-3EFE-A849-9B96-2EC552EDA8DB}" type="presOf" srcId="{BC98B583-193B-B242-A7CF-89131429E9DA}" destId="{761FFE81-80BF-C646-B3CA-8F219894F421}" srcOrd="0" destOrd="0" presId="urn:microsoft.com/office/officeart/2005/8/layout/process4"/>
    <dgm:cxn modelId="{6B0F11EA-3A33-824D-A226-C8B2C2615151}" type="presOf" srcId="{2126ECE9-E973-2045-BB51-AEEBDB74605B}" destId="{243DB29B-E7ED-A84F-8AB8-E4227748BEC1}" srcOrd="0" destOrd="0" presId="urn:microsoft.com/office/officeart/2005/8/layout/process4"/>
    <dgm:cxn modelId="{74CC5857-F3A3-AD45-B05F-1EC744A83D68}" srcId="{E7AFCD0C-46B8-DD42-A554-22EF29593272}" destId="{96F7D037-C0D3-B545-896F-FE1D9D911E08}" srcOrd="4" destOrd="0" parTransId="{3372E17F-DCB4-9949-9559-A2E87DCD99E4}" sibTransId="{830ED1BE-4524-8946-800E-0847968858E8}"/>
    <dgm:cxn modelId="{F5541B11-E055-B947-B3BF-5D4F1BD64522}" srcId="{E7AFCD0C-46B8-DD42-A554-22EF29593272}" destId="{5936C52D-2AC6-7841-840A-1B505901E11A}" srcOrd="0" destOrd="0" parTransId="{09D1340B-BB16-2041-92FC-BFC28BAC43F4}" sibTransId="{763EBA7B-654F-3740-974D-3D3434B320DC}"/>
    <dgm:cxn modelId="{F2419A79-4166-9C4B-8F6E-F35F17C6DFB4}" type="presOf" srcId="{E7AFCD0C-46B8-DD42-A554-22EF29593272}" destId="{4D6F9518-9898-D44F-BC92-E1B6557E2D37}" srcOrd="0" destOrd="0" presId="urn:microsoft.com/office/officeart/2005/8/layout/process4"/>
    <dgm:cxn modelId="{CBAC2888-8A02-A94F-ABA3-18A5239C5FE3}" type="presOf" srcId="{96F7D037-C0D3-B545-896F-FE1D9D911E08}" destId="{D52FBF47-9E52-B743-BC6D-C13F54CFF9B2}" srcOrd="0" destOrd="0" presId="urn:microsoft.com/office/officeart/2005/8/layout/process4"/>
    <dgm:cxn modelId="{190E2A48-62AD-D44E-BD2E-8E9CF6EE5879}" srcId="{E7AFCD0C-46B8-DD42-A554-22EF29593272}" destId="{BC98B583-193B-B242-A7CF-89131429E9DA}" srcOrd="1" destOrd="0" parTransId="{FAFC65AD-9F4A-DD4B-AF65-57204DF2F5FB}" sibTransId="{EB56A9AB-FE5A-6A43-98CE-8C070C29D49B}"/>
    <dgm:cxn modelId="{1A91C8B2-1D03-EC43-9749-E975F57A51ED}" srcId="{E7AFCD0C-46B8-DD42-A554-22EF29593272}" destId="{523705E6-18E2-324C-B929-08BD3D967A70}" srcOrd="2" destOrd="0" parTransId="{7EE09FC9-A713-C54B-96FF-14A712C0EDB9}" sibTransId="{6CCBB1A3-F5E6-CF46-806C-F5E2961E80D5}"/>
    <dgm:cxn modelId="{62FA5130-D042-E14C-BEE4-BC995C002478}" type="presOf" srcId="{523705E6-18E2-324C-B929-08BD3D967A70}" destId="{6DA5EB2C-E0FF-2C46-8E77-4D033A59E5F8}" srcOrd="0" destOrd="0" presId="urn:microsoft.com/office/officeart/2005/8/layout/process4"/>
    <dgm:cxn modelId="{6A22E1CD-456C-F648-B050-0A23358DF4EC}" type="presParOf" srcId="{4D6F9518-9898-D44F-BC92-E1B6557E2D37}" destId="{EF323E5B-CDBC-5E4C-8BE9-05F7F5519C5E}" srcOrd="0" destOrd="0" presId="urn:microsoft.com/office/officeart/2005/8/layout/process4"/>
    <dgm:cxn modelId="{A5C4ED43-68D2-3E4F-BF90-EFD80BB954D6}" type="presParOf" srcId="{EF323E5B-CDBC-5E4C-8BE9-05F7F5519C5E}" destId="{D52FBF47-9E52-B743-BC6D-C13F54CFF9B2}" srcOrd="0" destOrd="0" presId="urn:microsoft.com/office/officeart/2005/8/layout/process4"/>
    <dgm:cxn modelId="{206A9E15-B856-F045-97C1-937043BA51E3}" type="presParOf" srcId="{4D6F9518-9898-D44F-BC92-E1B6557E2D37}" destId="{B7F87B00-E031-734E-AF85-B716546A79C5}" srcOrd="1" destOrd="0" presId="urn:microsoft.com/office/officeart/2005/8/layout/process4"/>
    <dgm:cxn modelId="{E3DF3B5D-F62D-6A4E-AACA-4E0B608DAAF6}" type="presParOf" srcId="{4D6F9518-9898-D44F-BC92-E1B6557E2D37}" destId="{D3EC0FCD-2853-5B4B-8333-A0DF499A7B1C}" srcOrd="2" destOrd="0" presId="urn:microsoft.com/office/officeart/2005/8/layout/process4"/>
    <dgm:cxn modelId="{911AD888-77D2-0E4B-AF19-C50DE05CBA3F}" type="presParOf" srcId="{D3EC0FCD-2853-5B4B-8333-A0DF499A7B1C}" destId="{243DB29B-E7ED-A84F-8AB8-E4227748BEC1}" srcOrd="0" destOrd="0" presId="urn:microsoft.com/office/officeart/2005/8/layout/process4"/>
    <dgm:cxn modelId="{DA6D4687-F41D-C64A-857C-60165EE3F41C}" type="presParOf" srcId="{4D6F9518-9898-D44F-BC92-E1B6557E2D37}" destId="{66BB1D2C-1572-D547-81A7-35DFEAE2EDBF}" srcOrd="3" destOrd="0" presId="urn:microsoft.com/office/officeart/2005/8/layout/process4"/>
    <dgm:cxn modelId="{EC8131F9-2EA5-F749-A46A-DB3C47F72638}" type="presParOf" srcId="{4D6F9518-9898-D44F-BC92-E1B6557E2D37}" destId="{EE6D7590-721E-E84A-A5EF-3A21CC9EF478}" srcOrd="4" destOrd="0" presId="urn:microsoft.com/office/officeart/2005/8/layout/process4"/>
    <dgm:cxn modelId="{389EE8F0-0081-F545-81F4-5711543AB1D6}" type="presParOf" srcId="{EE6D7590-721E-E84A-A5EF-3A21CC9EF478}" destId="{6DA5EB2C-E0FF-2C46-8E77-4D033A59E5F8}" srcOrd="0" destOrd="0" presId="urn:microsoft.com/office/officeart/2005/8/layout/process4"/>
    <dgm:cxn modelId="{11513BA4-59DD-BD47-868E-5FE45B65720A}" type="presParOf" srcId="{4D6F9518-9898-D44F-BC92-E1B6557E2D37}" destId="{380E8034-0C7F-1F4D-9235-8650B949655A}" srcOrd="5" destOrd="0" presId="urn:microsoft.com/office/officeart/2005/8/layout/process4"/>
    <dgm:cxn modelId="{E5E1137B-429F-1D44-93F4-22003006D419}" type="presParOf" srcId="{4D6F9518-9898-D44F-BC92-E1B6557E2D37}" destId="{80AA0ED6-6729-CD4A-94FF-88C9100C5EC1}" srcOrd="6" destOrd="0" presId="urn:microsoft.com/office/officeart/2005/8/layout/process4"/>
    <dgm:cxn modelId="{DEF7F99A-86CA-0C41-A6A7-AA6CA62D55D6}" type="presParOf" srcId="{80AA0ED6-6729-CD4A-94FF-88C9100C5EC1}" destId="{761FFE81-80BF-C646-B3CA-8F219894F421}" srcOrd="0" destOrd="0" presId="urn:microsoft.com/office/officeart/2005/8/layout/process4"/>
    <dgm:cxn modelId="{4A4F6FD3-6A77-4443-A53F-D68F347E9F52}" type="presParOf" srcId="{4D6F9518-9898-D44F-BC92-E1B6557E2D37}" destId="{972B4CAD-FF40-F744-AADF-07DDC4F4BDED}" srcOrd="7" destOrd="0" presId="urn:microsoft.com/office/officeart/2005/8/layout/process4"/>
    <dgm:cxn modelId="{66AD588D-F7EF-E14A-945C-4D6D0325B947}" type="presParOf" srcId="{4D6F9518-9898-D44F-BC92-E1B6557E2D37}" destId="{AA3F5E96-A9A2-2F47-94F1-E4D85563CFB6}" srcOrd="8" destOrd="0" presId="urn:microsoft.com/office/officeart/2005/8/layout/process4"/>
    <dgm:cxn modelId="{B619D0DE-7CC3-9145-AF7D-59C24C57C11D}" type="presParOf" srcId="{AA3F5E96-A9A2-2F47-94F1-E4D85563CFB6}" destId="{FF0BA230-A76A-C349-B303-5C561D945C95}" srcOrd="0" destOrd="0" presId="urn:microsoft.com/office/officeart/2005/8/layout/process4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5F89D7-97EA-1041-9235-DBB8A3E654CD}">
      <dsp:nvSpPr>
        <dsp:cNvPr id="0" name=""/>
        <dsp:cNvSpPr/>
      </dsp:nvSpPr>
      <dsp:spPr>
        <a:xfrm>
          <a:off x="2541913" y="2674"/>
          <a:ext cx="1395126" cy="90683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objectives, mission and vision statement of CVB</a:t>
          </a:r>
        </a:p>
      </dsp:txBody>
      <dsp:txXfrm>
        <a:off x="2586181" y="46942"/>
        <a:ext cx="1306590" cy="818296"/>
      </dsp:txXfrm>
    </dsp:sp>
    <dsp:sp modelId="{0A54CB69-8D50-A340-B110-175D8290E79B}">
      <dsp:nvSpPr>
        <dsp:cNvPr id="0" name=""/>
        <dsp:cNvSpPr/>
      </dsp:nvSpPr>
      <dsp:spPr>
        <a:xfrm>
          <a:off x="1427108" y="456090"/>
          <a:ext cx="3624736" cy="3624736"/>
        </a:xfrm>
        <a:custGeom>
          <a:avLst/>
          <a:gdLst/>
          <a:ahLst/>
          <a:cxnLst/>
          <a:rect l="0" t="0" r="0" b="0"/>
          <a:pathLst>
            <a:path>
              <a:moveTo>
                <a:pt x="2519523" y="143652"/>
              </a:moveTo>
              <a:arcTo wR="1812368" hR="1812368" stAng="17577952" swAng="196230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126CA6-3614-DC44-B2C5-A8A0F7CCBF59}">
      <dsp:nvSpPr>
        <dsp:cNvPr id="0" name=""/>
        <dsp:cNvSpPr/>
      </dsp:nvSpPr>
      <dsp:spPr>
        <a:xfrm>
          <a:off x="4265578" y="1254990"/>
          <a:ext cx="1395126" cy="90683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Targeting strategy with market positioning </a:t>
          </a:r>
        </a:p>
      </dsp:txBody>
      <dsp:txXfrm>
        <a:off x="4309846" y="1299258"/>
        <a:ext cx="1306590" cy="818296"/>
      </dsp:txXfrm>
    </dsp:sp>
    <dsp:sp modelId="{B0F2EC8B-1224-AC4C-94F4-6268B8B7E89A}">
      <dsp:nvSpPr>
        <dsp:cNvPr id="0" name=""/>
        <dsp:cNvSpPr/>
      </dsp:nvSpPr>
      <dsp:spPr>
        <a:xfrm>
          <a:off x="1427108" y="456090"/>
          <a:ext cx="3624736" cy="3624736"/>
        </a:xfrm>
        <a:custGeom>
          <a:avLst/>
          <a:gdLst/>
          <a:ahLst/>
          <a:cxnLst/>
          <a:rect l="0" t="0" r="0" b="0"/>
          <a:pathLst>
            <a:path>
              <a:moveTo>
                <a:pt x="3622242" y="1717319"/>
              </a:moveTo>
              <a:arcTo wR="1812368" hR="1812368" stAng="21419627" swAng="21968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D36AB9-9A8A-FD4D-856D-D9DB550EC793}">
      <dsp:nvSpPr>
        <dsp:cNvPr id="0" name=""/>
        <dsp:cNvSpPr/>
      </dsp:nvSpPr>
      <dsp:spPr>
        <a:xfrm>
          <a:off x="3607197" y="3281280"/>
          <a:ext cx="1395126" cy="90683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Stakeholder analysis and financial statements </a:t>
          </a:r>
        </a:p>
      </dsp:txBody>
      <dsp:txXfrm>
        <a:off x="3651465" y="3325548"/>
        <a:ext cx="1306590" cy="818296"/>
      </dsp:txXfrm>
    </dsp:sp>
    <dsp:sp modelId="{3E842D8B-4BA3-AA4C-AB7C-7B6E9CDE1FF3}">
      <dsp:nvSpPr>
        <dsp:cNvPr id="0" name=""/>
        <dsp:cNvSpPr/>
      </dsp:nvSpPr>
      <dsp:spPr>
        <a:xfrm>
          <a:off x="1427108" y="456090"/>
          <a:ext cx="3624736" cy="3624736"/>
        </a:xfrm>
        <a:custGeom>
          <a:avLst/>
          <a:gdLst/>
          <a:ahLst/>
          <a:cxnLst/>
          <a:rect l="0" t="0" r="0" b="0"/>
          <a:pathLst>
            <a:path>
              <a:moveTo>
                <a:pt x="2172884" y="3588518"/>
              </a:moveTo>
              <a:arcTo wR="1812368" hR="1812368" stAng="4711572" swAng="13768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F6BAE0-EAFB-8B40-98B6-EED13003D5B9}">
      <dsp:nvSpPr>
        <dsp:cNvPr id="0" name=""/>
        <dsp:cNvSpPr/>
      </dsp:nvSpPr>
      <dsp:spPr>
        <a:xfrm>
          <a:off x="1476630" y="3281280"/>
          <a:ext cx="1395126" cy="90683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Market and industry analysis </a:t>
          </a:r>
        </a:p>
      </dsp:txBody>
      <dsp:txXfrm>
        <a:off x="1520898" y="3325548"/>
        <a:ext cx="1306590" cy="818296"/>
      </dsp:txXfrm>
    </dsp:sp>
    <dsp:sp modelId="{CAA6B103-2E53-2A43-BDE2-F7C86053E5D7}">
      <dsp:nvSpPr>
        <dsp:cNvPr id="0" name=""/>
        <dsp:cNvSpPr/>
      </dsp:nvSpPr>
      <dsp:spPr>
        <a:xfrm>
          <a:off x="1427108" y="456090"/>
          <a:ext cx="3624736" cy="3624736"/>
        </a:xfrm>
        <a:custGeom>
          <a:avLst/>
          <a:gdLst/>
          <a:ahLst/>
          <a:cxnLst/>
          <a:rect l="0" t="0" r="0" b="0"/>
          <a:pathLst>
            <a:path>
              <a:moveTo>
                <a:pt x="302958" y="2815544"/>
              </a:moveTo>
              <a:arcTo wR="1812368" hR="1812368" stAng="8783485" swAng="21968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424379-0452-7544-926A-30F8DC2A2A8B}">
      <dsp:nvSpPr>
        <dsp:cNvPr id="0" name=""/>
        <dsp:cNvSpPr/>
      </dsp:nvSpPr>
      <dsp:spPr>
        <a:xfrm>
          <a:off x="818249" y="1254990"/>
          <a:ext cx="1395126" cy="90683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Marketing and sales strategy </a:t>
          </a:r>
        </a:p>
      </dsp:txBody>
      <dsp:txXfrm>
        <a:off x="862517" y="1299258"/>
        <a:ext cx="1306590" cy="818296"/>
      </dsp:txXfrm>
    </dsp:sp>
    <dsp:sp modelId="{C4BFA11E-6712-DF40-9BEE-6D03BDFCD968}">
      <dsp:nvSpPr>
        <dsp:cNvPr id="0" name=""/>
        <dsp:cNvSpPr/>
      </dsp:nvSpPr>
      <dsp:spPr>
        <a:xfrm>
          <a:off x="1427108" y="456090"/>
          <a:ext cx="3624736" cy="3624736"/>
        </a:xfrm>
        <a:custGeom>
          <a:avLst/>
          <a:gdLst/>
          <a:ahLst/>
          <a:cxnLst/>
          <a:rect l="0" t="0" r="0" b="0"/>
          <a:pathLst>
            <a:path>
              <a:moveTo>
                <a:pt x="315693" y="790290"/>
              </a:moveTo>
              <a:arcTo wR="1812368" hR="1812368" stAng="12859748" swAng="196230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2FBF47-9E52-B743-BC6D-C13F54CFF9B2}">
      <dsp:nvSpPr>
        <dsp:cNvPr id="0" name=""/>
        <dsp:cNvSpPr/>
      </dsp:nvSpPr>
      <dsp:spPr>
        <a:xfrm>
          <a:off x="0" y="3136064"/>
          <a:ext cx="6245225" cy="514497"/>
        </a:xfrm>
        <a:prstGeom prst="rect">
          <a:avLst/>
        </a:prstGeom>
        <a:gradFill flip="none" rotWithShape="1">
          <a:gsLst>
            <a:gs pos="0">
              <a:schemeClr val="accent6">
                <a:lumMod val="89000"/>
              </a:schemeClr>
            </a:gs>
            <a:gs pos="23000">
              <a:schemeClr val="accent6">
                <a:lumMod val="89000"/>
              </a:schemeClr>
            </a:gs>
            <a:gs pos="69000">
              <a:schemeClr val="accent6">
                <a:lumMod val="75000"/>
              </a:schemeClr>
            </a:gs>
            <a:gs pos="97000">
              <a:schemeClr val="accent6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Customer awareness strategies for growth and development </a:t>
          </a:r>
          <a:endParaRPr lang="en-GB" sz="1800" kern="1200" dirty="0"/>
        </a:p>
      </dsp:txBody>
      <dsp:txXfrm>
        <a:off x="0" y="3136064"/>
        <a:ext cx="6245225" cy="514497"/>
      </dsp:txXfrm>
    </dsp:sp>
    <dsp:sp modelId="{243DB29B-E7ED-A84F-8AB8-E4227748BEC1}">
      <dsp:nvSpPr>
        <dsp:cNvPr id="0" name=""/>
        <dsp:cNvSpPr/>
      </dsp:nvSpPr>
      <dsp:spPr>
        <a:xfrm rot="10800000">
          <a:off x="0" y="2352484"/>
          <a:ext cx="6245225" cy="791297"/>
        </a:xfrm>
        <a:prstGeom prst="upArrowCallout">
          <a:avLst/>
        </a:prstGeom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46000">
              <a:schemeClr val="accent1">
                <a:lumMod val="95000"/>
                <a:lumOff val="5000"/>
              </a:schemeClr>
            </a:gs>
            <a:gs pos="100000">
              <a:schemeClr val="accent1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Advertisement on the newsletter and magazines </a:t>
          </a:r>
          <a:endParaRPr lang="en-GB" sz="1800" kern="1200" dirty="0"/>
        </a:p>
      </dsp:txBody>
      <dsp:txXfrm rot="10800000">
        <a:off x="0" y="2352484"/>
        <a:ext cx="6245225" cy="514161"/>
      </dsp:txXfrm>
    </dsp:sp>
    <dsp:sp modelId="{6DA5EB2C-E0FF-2C46-8E77-4D033A59E5F8}">
      <dsp:nvSpPr>
        <dsp:cNvPr id="0" name=""/>
        <dsp:cNvSpPr/>
      </dsp:nvSpPr>
      <dsp:spPr>
        <a:xfrm rot="10800000">
          <a:off x="0" y="1568905"/>
          <a:ext cx="6245225" cy="791297"/>
        </a:xfrm>
        <a:prstGeom prst="upArrowCallout">
          <a:avLst/>
        </a:prstGeom>
        <a:gradFill flip="none" rotWithShape="1">
          <a:gsLst>
            <a:gs pos="0">
              <a:schemeClr val="accent2">
                <a:lumMod val="67000"/>
              </a:schemeClr>
            </a:gs>
            <a:gs pos="48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Referral points to be added </a:t>
          </a:r>
        </a:p>
      </dsp:txBody>
      <dsp:txXfrm rot="10800000">
        <a:off x="0" y="1568905"/>
        <a:ext cx="6245225" cy="514161"/>
      </dsp:txXfrm>
    </dsp:sp>
    <dsp:sp modelId="{761FFE81-80BF-C646-B3CA-8F219894F421}">
      <dsp:nvSpPr>
        <dsp:cNvPr id="0" name=""/>
        <dsp:cNvSpPr/>
      </dsp:nvSpPr>
      <dsp:spPr>
        <a:xfrm rot="10800000">
          <a:off x="0" y="785325"/>
          <a:ext cx="6245225" cy="791297"/>
        </a:xfrm>
        <a:prstGeom prst="upArrowCallout">
          <a:avLst/>
        </a:prstGeom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Grass root method such as coupons </a:t>
          </a:r>
        </a:p>
      </dsp:txBody>
      <dsp:txXfrm rot="10800000">
        <a:off x="0" y="785325"/>
        <a:ext cx="6245225" cy="514161"/>
      </dsp:txXfrm>
    </dsp:sp>
    <dsp:sp modelId="{FF0BA230-A76A-C349-B303-5C561D945C95}">
      <dsp:nvSpPr>
        <dsp:cNvPr id="0" name=""/>
        <dsp:cNvSpPr/>
      </dsp:nvSpPr>
      <dsp:spPr>
        <a:xfrm rot="10800000">
          <a:off x="0" y="1745"/>
          <a:ext cx="6245225" cy="791297"/>
        </a:xfrm>
        <a:prstGeom prst="upArrowCallout">
          <a:avLst/>
        </a:prstGeom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CVB will focus on the advertisement </a:t>
          </a:r>
        </a:p>
      </dsp:txBody>
      <dsp:txXfrm rot="10800000">
        <a:off x="0" y="1745"/>
        <a:ext cx="6245225" cy="5141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microsoft.com/office/2007/relationships/diagramDrawing" Target="../diagrams/drawing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png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sz="2000" b="1" dirty="0"/>
              <a:t> OPENING A Coffee Village &amp; Bakery (CVB)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Bhavin</a:t>
            </a:r>
            <a:r>
              <a:rPr lang="en-US" dirty="0"/>
              <a:t> </a:t>
            </a:r>
            <a:r>
              <a:rPr lang="en-US" dirty="0" smtClean="0"/>
              <a:t>Kumar Patel </a:t>
            </a:r>
            <a:endParaRPr lang="en-US" dirty="0"/>
          </a:p>
          <a:p>
            <a:r>
              <a:rPr lang="en-US" dirty="0" smtClean="0"/>
              <a:t>University of Wales Trinity Saint David </a:t>
            </a:r>
          </a:p>
          <a:p>
            <a:r>
              <a:rPr lang="en-US" dirty="0" smtClean="0"/>
              <a:t>London campus.</a:t>
            </a:r>
            <a:endParaRPr lang="en-US" dirty="0"/>
          </a:p>
        </p:txBody>
      </p:sp>
      <p:pic>
        <p:nvPicPr>
          <p:cNvPr id="2050" name="Picture 2" descr="mage result for Coffee &amp; Bakery transparent logo 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429" y="2950178"/>
            <a:ext cx="1632438" cy="16687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19265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Business plan 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219302832"/>
              </p:ext>
            </p:extLst>
          </p:nvPr>
        </p:nvGraphicFramePr>
        <p:xfrm>
          <a:off x="82062" y="2051538"/>
          <a:ext cx="6478954" cy="4250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/>
          <p:cNvSpPr/>
          <p:nvPr/>
        </p:nvSpPr>
        <p:spPr>
          <a:xfrm>
            <a:off x="2010924" y="4176997"/>
            <a:ext cx="2621230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200" b="1" cap="none" spc="0">
                <a:ln/>
                <a:solidFill>
                  <a:schemeClr val="accent4"/>
                </a:solidFill>
                <a:effectLst/>
              </a:rPr>
              <a:t>Business Plan</a:t>
            </a:r>
          </a:p>
          <a:p>
            <a:pPr algn="ctr"/>
            <a:r>
              <a:rPr lang="en-US" sz="3200" b="1" cap="none" spc="0" dirty="0">
                <a:ln/>
                <a:solidFill>
                  <a:schemeClr val="accent4"/>
                </a:solidFill>
                <a:effectLst/>
              </a:rPr>
              <a:t> includes</a:t>
            </a:r>
            <a:r>
              <a:rPr lang="mr-IN" sz="3200" b="1" cap="none" spc="0" dirty="0">
                <a:ln/>
                <a:solidFill>
                  <a:schemeClr val="accent4"/>
                </a:solidFill>
                <a:effectLst/>
              </a:rPr>
              <a:t>…</a:t>
            </a:r>
            <a:endParaRPr lang="en-US" sz="32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pic>
        <p:nvPicPr>
          <p:cNvPr id="9" name="Picture 8" descr="Image result for increase in the us coffee shop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69538" y="2574415"/>
            <a:ext cx="4718538" cy="3439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7924800" y="6302455"/>
            <a:ext cx="2349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Source: (Williams, 2014)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80494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384" y="207432"/>
            <a:ext cx="6241816" cy="1371600"/>
          </a:xfrm>
        </p:spPr>
        <p:txBody>
          <a:bodyPr/>
          <a:lstStyle/>
          <a:p>
            <a:r>
              <a:rPr lang="en-US" dirty="0"/>
              <a:t>Sales and marketing strategy 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="" xmlns:p14="http://schemas.microsoft.com/office/powerpoint/2010/main" val="319374111"/>
              </p:ext>
            </p:extLst>
          </p:nvPr>
        </p:nvGraphicFramePr>
        <p:xfrm>
          <a:off x="842962" y="1771650"/>
          <a:ext cx="6245225" cy="3652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mage result for Sales and marketing strategy  transpare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549" y="1875693"/>
            <a:ext cx="4329874" cy="30245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1572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FDD6B9-4EC8-4A6B-9194-3A45CF176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Initial Benefit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D2C3E3F-D810-458F-A5E8-1FE1C4A07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IN" sz="3200" dirty="0"/>
          </a:p>
          <a:p>
            <a:pPr marL="0" indent="0" algn="ctr">
              <a:buNone/>
            </a:pPr>
            <a:r>
              <a:rPr lang="en-IN" sz="3200" b="1" dirty="0"/>
              <a:t>Receive freshly brewed coffee at reasonable prices customized to be unique just as you are!</a:t>
            </a:r>
          </a:p>
        </p:txBody>
      </p:sp>
      <p:pic>
        <p:nvPicPr>
          <p:cNvPr id="3074" name="Picture 2" descr="mage result for Receive freshly brewed coffee at reasonable prices  tra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189" y="4463074"/>
            <a:ext cx="1984831" cy="16837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39858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8A2CEB1-BD8E-4826-8338-5AC1E05AA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Key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93AAEB-9BD1-4755-9431-F5F0873FB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800" dirty="0"/>
              <a:t>Coffee is always a good beverage for anytime of the year</a:t>
            </a:r>
          </a:p>
          <a:p>
            <a:pPr lvl="1"/>
            <a:r>
              <a:rPr lang="en-IN" sz="2400" dirty="0"/>
              <a:t>Summers – Cold Coffee and Frappes </a:t>
            </a:r>
          </a:p>
          <a:p>
            <a:pPr lvl="1"/>
            <a:r>
              <a:rPr lang="en-IN" sz="2400" dirty="0"/>
              <a:t>Winters – Lattes and Cappuccino</a:t>
            </a:r>
          </a:p>
          <a:p>
            <a:r>
              <a:rPr lang="en-IN" sz="2800" dirty="0"/>
              <a:t>Students require coffee all year round for their examinations</a:t>
            </a:r>
          </a:p>
          <a:p>
            <a:r>
              <a:rPr lang="en-IN" sz="2800" dirty="0"/>
              <a:t>Working professionals need caffeine to stay alert always </a:t>
            </a:r>
          </a:p>
          <a:p>
            <a:pPr lvl="1"/>
            <a:endParaRPr lang="en-IN" sz="2400" dirty="0"/>
          </a:p>
        </p:txBody>
      </p:sp>
    </p:spTree>
    <p:extLst>
      <p:ext uri="{BB962C8B-B14F-4D97-AF65-F5344CB8AC3E}">
        <p14:creationId xmlns="" xmlns:p14="http://schemas.microsoft.com/office/powerpoint/2010/main" val="3913003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805A01-F9EE-4855-B190-95A69005B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What This Means for Market Competitors?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7AF93A-CFCC-421E-BF53-AE7B36EA7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301153" cy="3318936"/>
          </a:xfrm>
        </p:spPr>
        <p:txBody>
          <a:bodyPr/>
          <a:lstStyle/>
          <a:p>
            <a:r>
              <a:rPr lang="en-IN" sz="2800" dirty="0"/>
              <a:t>Stiff competition from established brands like Starbucks</a:t>
            </a:r>
          </a:p>
          <a:p>
            <a:r>
              <a:rPr lang="en-IN" sz="2800" dirty="0"/>
              <a:t>Rapidly increasing rate of innovation to capture market </a:t>
            </a:r>
            <a:r>
              <a:rPr lang="en-IN" sz="2800" dirty="0" smtClean="0"/>
              <a:t>share </a:t>
            </a:r>
            <a:r>
              <a:rPr lang="en-US" sz="2800" dirty="0" smtClean="0"/>
              <a:t>(McKenzie, 2015</a:t>
            </a:r>
            <a:r>
              <a:rPr lang="en-US" sz="2800" dirty="0" smtClean="0"/>
              <a:t>).</a:t>
            </a:r>
            <a:endParaRPr lang="en-IN" sz="2800" dirty="0"/>
          </a:p>
          <a:p>
            <a:r>
              <a:rPr lang="en-IN" sz="2800" dirty="0"/>
              <a:t>Hard to survive unless established customer base is built</a:t>
            </a:r>
          </a:p>
        </p:txBody>
      </p:sp>
      <p:pic>
        <p:nvPicPr>
          <p:cNvPr id="4098" name="Picture 2" descr="mage result for Stiff competition from established brands like Starbucks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908" y="2556932"/>
            <a:ext cx="3419475" cy="3238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76760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805A01-F9EE-4855-B190-95A69005B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What We Bring?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7AF93A-CFCC-421E-BF53-AE7B36EA7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035061" cy="3318936"/>
          </a:xfrm>
        </p:spPr>
        <p:txBody>
          <a:bodyPr/>
          <a:lstStyle/>
          <a:p>
            <a:r>
              <a:rPr lang="en-IN" sz="2800" dirty="0"/>
              <a:t>Extensively customized coffee</a:t>
            </a:r>
          </a:p>
          <a:p>
            <a:pPr lvl="1"/>
            <a:r>
              <a:rPr lang="en-IN" sz="2400" dirty="0"/>
              <a:t>Type of Milk </a:t>
            </a:r>
          </a:p>
          <a:p>
            <a:pPr lvl="1"/>
            <a:r>
              <a:rPr lang="en-IN" sz="2400" dirty="0"/>
              <a:t>Type of Sugar</a:t>
            </a:r>
          </a:p>
          <a:p>
            <a:pPr lvl="1"/>
            <a:r>
              <a:rPr lang="en-IN" sz="2400" dirty="0"/>
              <a:t>Temperature of Milk/Water</a:t>
            </a:r>
          </a:p>
          <a:p>
            <a:pPr lvl="1"/>
            <a:r>
              <a:rPr lang="en-IN" sz="2400" dirty="0"/>
              <a:t>Extra Additions</a:t>
            </a:r>
          </a:p>
          <a:p>
            <a:r>
              <a:rPr lang="en-IN" sz="2800" dirty="0"/>
              <a:t>At a very reasonable cost! </a:t>
            </a:r>
          </a:p>
        </p:txBody>
      </p:sp>
      <p:pic>
        <p:nvPicPr>
          <p:cNvPr id="5122" name="Picture 2" descr="mage result for Extensively customized coffee  transparent  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099" y="2556932"/>
            <a:ext cx="2590573" cy="21387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mage result for customized Type of Sugar  transparent 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672" y="2590269"/>
            <a:ext cx="2072054" cy="20720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mage result for customized Temperature of Milk/Water  transparent  clipa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755" y="4419600"/>
            <a:ext cx="1382397" cy="18368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mage result for customized Extra Additions in coffee  transparent  clipa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672" y="4728998"/>
            <a:ext cx="1418105" cy="16853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93736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805A01-F9EE-4855-B190-95A69005B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Business Model (&amp; Why It’s Better)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7AF93A-CFCC-421E-BF53-AE7B36EA7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800" dirty="0"/>
              <a:t>Business Model – Franchise Model</a:t>
            </a:r>
          </a:p>
          <a:p>
            <a:pPr lvl="1"/>
            <a:r>
              <a:rPr lang="en-IN" sz="2400" dirty="0"/>
              <a:t>Beneficial for both Company and Franchisees</a:t>
            </a:r>
          </a:p>
          <a:p>
            <a:pPr lvl="1"/>
            <a:r>
              <a:rPr lang="en-IN" sz="2400" dirty="0"/>
              <a:t>Company gets steady income each month from franchises</a:t>
            </a:r>
          </a:p>
          <a:p>
            <a:pPr lvl="1"/>
            <a:r>
              <a:rPr lang="en-IN" sz="2400" dirty="0"/>
              <a:t>Franchisees get less risky model of business with proven brand name to drive </a:t>
            </a:r>
            <a:r>
              <a:rPr lang="en-IN" sz="2400" dirty="0" smtClean="0"/>
              <a:t>sales</a:t>
            </a:r>
            <a:r>
              <a:rPr lang="en-US" sz="2400" dirty="0" smtClean="0"/>
              <a:t> </a:t>
            </a:r>
            <a:r>
              <a:rPr lang="en-US" sz="2400" dirty="0" smtClean="0"/>
              <a:t>(</a:t>
            </a:r>
            <a:r>
              <a:rPr lang="en-US" sz="2400" dirty="0" err="1" smtClean="0"/>
              <a:t>Kotabe</a:t>
            </a:r>
            <a:r>
              <a:rPr lang="en-US" sz="2400" dirty="0" smtClean="0"/>
              <a:t> </a:t>
            </a:r>
            <a:r>
              <a:rPr lang="en-US" sz="2400" dirty="0" smtClean="0"/>
              <a:t>&amp; </a:t>
            </a:r>
            <a:r>
              <a:rPr lang="en-US" sz="2400" dirty="0" err="1" smtClean="0"/>
              <a:t>Helsen</a:t>
            </a:r>
            <a:r>
              <a:rPr lang="en-US" sz="2400" dirty="0" smtClean="0"/>
              <a:t>, </a:t>
            </a:r>
            <a:r>
              <a:rPr lang="en-US" sz="2400" dirty="0" smtClean="0"/>
              <a:t>2014)</a:t>
            </a:r>
            <a:r>
              <a:rPr lang="en-IN" sz="2400" dirty="0" smtClean="0"/>
              <a:t>.</a:t>
            </a:r>
            <a:endParaRPr lang="en-IN" sz="2400" dirty="0"/>
          </a:p>
          <a:p>
            <a:pPr lvl="1"/>
            <a:r>
              <a:rPr lang="en-IN" sz="2400" dirty="0"/>
              <a:t>Company does not take risk of expansion, but risk is taken by the franchisees</a:t>
            </a:r>
          </a:p>
        </p:txBody>
      </p:sp>
    </p:spTree>
    <p:extLst>
      <p:ext uri="{BB962C8B-B14F-4D97-AF65-F5344CB8AC3E}">
        <p14:creationId xmlns="" xmlns:p14="http://schemas.microsoft.com/office/powerpoint/2010/main" val="2747258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723" y="642037"/>
            <a:ext cx="10656276" cy="560636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44150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730ECF-1ED1-417C-957E-657B02964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xmlns="" id="{FC07D041-5DD5-4FE8-8A27-4D2AD11E0A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50470" y="2458514"/>
            <a:ext cx="10112828" cy="3454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defTabSz="914400">
              <a:buClrTx/>
              <a:buSzTx/>
              <a:buNone/>
            </a:pPr>
            <a:r>
              <a:rPr lang="en-US" altLang="en-US" sz="1600" dirty="0" smtClean="0"/>
              <a:t>Porter, L., 2018. Business Plan: The Coffee Project</a:t>
            </a:r>
            <a:r>
              <a:rPr lang="en-US" altLang="en-US" sz="1600" dirty="0" smtClean="0"/>
              <a:t>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err="1" smtClean="0"/>
              <a:t>Rozekhi</a:t>
            </a:r>
            <a:r>
              <a:rPr lang="en-US" sz="1600" dirty="0" smtClean="0"/>
              <a:t>, N.A., </a:t>
            </a:r>
            <a:r>
              <a:rPr lang="en-US" sz="1600" dirty="0" err="1" smtClean="0"/>
              <a:t>Hussin</a:t>
            </a:r>
            <a:r>
              <a:rPr lang="en-US" sz="1600" dirty="0" smtClean="0"/>
              <a:t>, S. and </a:t>
            </a:r>
            <a:r>
              <a:rPr lang="en-US" sz="1600" dirty="0" err="1" smtClean="0"/>
              <a:t>Adenan</a:t>
            </a:r>
            <a:r>
              <a:rPr lang="en-US" sz="1600" dirty="0" smtClean="0"/>
              <a:t>, N.E.S., 2018. Residential Acceptance towards the Opening Coffee Shop in </a:t>
            </a:r>
            <a:r>
              <a:rPr lang="en-US" sz="1600" dirty="0" err="1" smtClean="0"/>
              <a:t>UiTM</a:t>
            </a:r>
            <a:r>
              <a:rPr lang="en-US" sz="1600" dirty="0" smtClean="0"/>
              <a:t> Penang A Feasibility Study. </a:t>
            </a:r>
            <a:r>
              <a:rPr lang="en-US" sz="1600" i="1" dirty="0" err="1" smtClean="0"/>
              <a:t>Gading</a:t>
            </a:r>
            <a:r>
              <a:rPr lang="en-US" sz="1600" i="1" dirty="0" smtClean="0"/>
              <a:t> Journal for the Social Sciences</a:t>
            </a:r>
            <a:r>
              <a:rPr lang="en-US" sz="1600" dirty="0" smtClean="0"/>
              <a:t>, </a:t>
            </a:r>
            <a:r>
              <a:rPr lang="en-US" sz="1600" i="1" dirty="0" smtClean="0"/>
              <a:t>21</a:t>
            </a:r>
            <a:r>
              <a:rPr lang="en-US" sz="1600" dirty="0" smtClean="0"/>
              <a:t>(01</a:t>
            </a:r>
            <a:r>
              <a:rPr lang="en-US" sz="1600" dirty="0" smtClean="0"/>
              <a:t>).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smtClean="0"/>
              <a:t>Cha, S.S. and </a:t>
            </a:r>
            <a:r>
              <a:rPr lang="en-US" sz="1600" dirty="0" err="1" smtClean="0"/>
              <a:t>Seo</a:t>
            </a:r>
            <a:r>
              <a:rPr lang="en-US" sz="1600" dirty="0" smtClean="0"/>
              <a:t>, B.K., 2018. The Factors influencing Customer Satisfaction with and Revisiting Coffee Shops in Korea. </a:t>
            </a:r>
            <a:r>
              <a:rPr lang="en-US" sz="1600" i="1" dirty="0" smtClean="0"/>
              <a:t>Culinary Science &amp; Hospitality Research</a:t>
            </a:r>
            <a:r>
              <a:rPr lang="en-US" sz="1600" dirty="0" smtClean="0"/>
              <a:t>, </a:t>
            </a:r>
            <a:r>
              <a:rPr lang="en-US" sz="1600" i="1" dirty="0" smtClean="0"/>
              <a:t>24</a:t>
            </a:r>
            <a:r>
              <a:rPr lang="en-US" sz="1600" dirty="0" smtClean="0"/>
              <a:t>(2), pp.1-7</a:t>
            </a:r>
            <a:r>
              <a:rPr lang="en-US" sz="1600" dirty="0" smtClean="0"/>
              <a:t>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err="1" smtClean="0"/>
              <a:t>McKeever</a:t>
            </a:r>
            <a:r>
              <a:rPr lang="en-US" sz="1600" dirty="0" smtClean="0"/>
              <a:t>, M., 2016. </a:t>
            </a:r>
            <a:r>
              <a:rPr lang="en-US" sz="1600" i="1" dirty="0" smtClean="0"/>
              <a:t>How to write a business plan</a:t>
            </a:r>
            <a:r>
              <a:rPr lang="en-US" sz="1600" dirty="0" smtClean="0"/>
              <a:t>. </a:t>
            </a:r>
            <a:r>
              <a:rPr lang="en-US" sz="1600" dirty="0" err="1" smtClean="0"/>
              <a:t>Nolo</a:t>
            </a:r>
            <a:r>
              <a:rPr lang="en-US" sz="1600" dirty="0" smtClean="0"/>
              <a:t>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smtClean="0"/>
              <a:t>McKenzie, D., 2015. </a:t>
            </a:r>
            <a:r>
              <a:rPr lang="en-US" sz="1600" i="1" dirty="0" smtClean="0"/>
              <a:t>Identifying and spurring high-growth entrepreneurship: experimental evidence from a business plan competition</a:t>
            </a:r>
            <a:r>
              <a:rPr lang="en-US" sz="1600" dirty="0" smtClean="0"/>
              <a:t>. The World Bank</a:t>
            </a:r>
            <a:r>
              <a:rPr lang="en-US" sz="1600" dirty="0" smtClean="0"/>
              <a:t>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err="1" smtClean="0"/>
              <a:t>Ottman</a:t>
            </a:r>
            <a:r>
              <a:rPr lang="en-US" sz="1600" dirty="0" smtClean="0"/>
              <a:t>, J. (2017). </a:t>
            </a:r>
            <a:r>
              <a:rPr lang="en-US" sz="1600" i="1" dirty="0" smtClean="0"/>
              <a:t>The new rules of green marketing: Strategies, tools, and inspiration for sustainable branding</a:t>
            </a:r>
            <a:r>
              <a:rPr lang="en-US" sz="1600" dirty="0" smtClean="0"/>
              <a:t>. </a:t>
            </a:r>
            <a:r>
              <a:rPr lang="en-US" sz="1600" dirty="0" err="1" smtClean="0"/>
              <a:t>Routledge</a:t>
            </a:r>
            <a:r>
              <a:rPr lang="en-US" sz="1600" dirty="0" smtClean="0"/>
              <a:t>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err="1" smtClean="0"/>
              <a:t>Kotabe</a:t>
            </a:r>
            <a:r>
              <a:rPr lang="en-US" sz="1600" dirty="0" smtClean="0"/>
              <a:t>, M., &amp; </a:t>
            </a:r>
            <a:r>
              <a:rPr lang="en-US" sz="1600" dirty="0" err="1" smtClean="0"/>
              <a:t>Helsen</a:t>
            </a:r>
            <a:r>
              <a:rPr lang="en-US" sz="1600" dirty="0" smtClean="0"/>
              <a:t>, K. (2014). Global marketing management</a:t>
            </a:r>
            <a:r>
              <a:rPr lang="en-US" sz="1600" dirty="0" smtClean="0"/>
              <a:t>.</a:t>
            </a:r>
          </a:p>
          <a:p>
            <a:pPr marL="0" indent="0" defTabSz="914400">
              <a:buClrTx/>
              <a:buSzTx/>
              <a:buNone/>
            </a:pPr>
            <a:r>
              <a:rPr lang="en-US" sz="1600" dirty="0" smtClean="0"/>
              <a:t>Williams, S. (2014). The Financial Times Guide To Business Start Up 2014. 20th edition. </a:t>
            </a:r>
            <a:r>
              <a:rPr lang="en-US" sz="1600" i="1" dirty="0" smtClean="0"/>
              <a:t>Harlow: Pearson </a:t>
            </a:r>
            <a:r>
              <a:rPr lang="en-US" sz="1600" i="1" dirty="0" smtClean="0"/>
              <a:t>Education</a:t>
            </a:r>
            <a:endParaRPr lang="en-US" sz="1600" dirty="0" smtClean="0"/>
          </a:p>
          <a:p>
            <a:pPr marL="0" indent="0" defTabSz="914400">
              <a:buClrTx/>
              <a:buSzTx/>
              <a:buNone/>
            </a:pP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21542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96</TotalTime>
  <Words>313</Words>
  <Application>Microsoft Macintosh PowerPoint</Application>
  <PresentationFormat>Custom</PresentationFormat>
  <Paragraphs>54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   OPENING A Coffee Village &amp; Bakery (CVB)</vt:lpstr>
      <vt:lpstr>Business plan  </vt:lpstr>
      <vt:lpstr>Sales and marketing strategy  </vt:lpstr>
      <vt:lpstr>Initial Benefit Statement</vt:lpstr>
      <vt:lpstr>Key Trends</vt:lpstr>
      <vt:lpstr>What This Means for Market Competitors?</vt:lpstr>
      <vt:lpstr>What We Bring?</vt:lpstr>
      <vt:lpstr>Business Model (&amp; Why It’s Better)</vt:lpstr>
      <vt:lpstr>Slide 9</vt:lpstr>
      <vt:lpstr>References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OPENING A COFFEE &amp; BAKERY JOINT</dc:title>
  <dc:creator>Microsoft Office User</dc:creator>
  <cp:lastModifiedBy>user-pc</cp:lastModifiedBy>
  <cp:revision>21</cp:revision>
  <dcterms:created xsi:type="dcterms:W3CDTF">2018-08-05T15:13:33Z</dcterms:created>
  <dcterms:modified xsi:type="dcterms:W3CDTF">2018-08-22T09:55:28Z</dcterms:modified>
</cp:coreProperties>
</file>