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96" r:id="rId1"/>
  </p:sldMasterIdLst>
  <p:notesMasterIdLst>
    <p:notesMasterId r:id="rId3"/>
  </p:notesMasterIdLst>
  <p:sldIdLst>
    <p:sldId id="256" r:id="rId2"/>
  </p:sldIdLst>
  <p:sldSz cx="30270450" cy="213931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EBEB"/>
    <a:srgbClr val="19BCB9"/>
    <a:srgbClr val="7ECDC3"/>
    <a:srgbClr val="1F8DAB"/>
    <a:srgbClr val="F5F5F5"/>
    <a:srgbClr val="FAFAFA"/>
    <a:srgbClr val="1886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24" d="100"/>
          <a:sy n="24" d="100"/>
        </p:scale>
        <p:origin x="140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361C7-ED5C-4A24-972A-33D6C13B090A}" type="datetimeFigureOut">
              <a:rPr lang="en-GB" smtClean="0"/>
              <a:t>16/02/2026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11FA7-3DA2-41B7-9AF0-3317D964E133}" type="slidenum">
              <a:rPr lang="en-GB" smtClean="0"/>
              <a:t>‹#›</a:t>
            </a:fld>
            <a:endParaRPr lang="en-GB"/>
          </a:p>
        </p:txBody>
      </p:sp>
    </p:spTree>
    <p:extLst>
      <p:ext uri="{BB962C8B-B14F-4D97-AF65-F5344CB8AC3E}">
        <p14:creationId xmlns:p14="http://schemas.microsoft.com/office/powerpoint/2010/main" val="764139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284" y="3501149"/>
            <a:ext cx="25729883" cy="7447986"/>
          </a:xfrm>
        </p:spPr>
        <p:txBody>
          <a:bodyPr anchor="b"/>
          <a:lstStyle>
            <a:lvl1pPr algn="ctr">
              <a:defRPr sz="18716"/>
            </a:lvl1pPr>
          </a:lstStyle>
          <a:p>
            <a:r>
              <a:rPr lang="en-US"/>
              <a:t>Click to edit Master title style</a:t>
            </a:r>
            <a:endParaRPr lang="en-US" dirty="0"/>
          </a:p>
        </p:txBody>
      </p:sp>
      <p:sp>
        <p:nvSpPr>
          <p:cNvPr id="3" name="Subtitle 2"/>
          <p:cNvSpPr>
            <a:spLocks noGrp="1"/>
          </p:cNvSpPr>
          <p:nvPr>
            <p:ph type="subTitle" idx="1"/>
          </p:nvPr>
        </p:nvSpPr>
        <p:spPr>
          <a:xfrm>
            <a:off x="3783806" y="11236357"/>
            <a:ext cx="22702838" cy="5165058"/>
          </a:xfrm>
        </p:spPr>
        <p:txBody>
          <a:bodyPr/>
          <a:lstStyle>
            <a:lvl1pPr marL="0" indent="0" algn="ctr">
              <a:buNone/>
              <a:defRPr sz="7487"/>
            </a:lvl1pPr>
            <a:lvl2pPr marL="1426190" indent="0" algn="ctr">
              <a:buNone/>
              <a:defRPr sz="6239"/>
            </a:lvl2pPr>
            <a:lvl3pPr marL="2852379" indent="0" algn="ctr">
              <a:buNone/>
              <a:defRPr sz="5615"/>
            </a:lvl3pPr>
            <a:lvl4pPr marL="4278569" indent="0" algn="ctr">
              <a:buNone/>
              <a:defRPr sz="4991"/>
            </a:lvl4pPr>
            <a:lvl5pPr marL="5704759" indent="0" algn="ctr">
              <a:buNone/>
              <a:defRPr sz="4991"/>
            </a:lvl5pPr>
            <a:lvl6pPr marL="7130948" indent="0" algn="ctr">
              <a:buNone/>
              <a:defRPr sz="4991"/>
            </a:lvl6pPr>
            <a:lvl7pPr marL="8557138" indent="0" algn="ctr">
              <a:buNone/>
              <a:defRPr sz="4991"/>
            </a:lvl7pPr>
            <a:lvl8pPr marL="9983328" indent="0" algn="ctr">
              <a:buNone/>
              <a:defRPr sz="4991"/>
            </a:lvl8pPr>
            <a:lvl9pPr marL="11409517" indent="0" algn="ctr">
              <a:buNone/>
              <a:defRPr sz="499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55764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87045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9" y="5333437"/>
            <a:ext cx="26108263" cy="8898955"/>
          </a:xfrm>
        </p:spPr>
        <p:txBody>
          <a:bodyPr anchor="b"/>
          <a:lstStyle>
            <a:lvl1pPr>
              <a:defRPr sz="18716"/>
            </a:lvl1pPr>
          </a:lstStyle>
          <a:p>
            <a:r>
              <a:rPr lang="en-US"/>
              <a:t>Click to edit Master title style</a:t>
            </a:r>
            <a:endParaRPr lang="en-US" dirty="0"/>
          </a:p>
        </p:txBody>
      </p:sp>
      <p:sp>
        <p:nvSpPr>
          <p:cNvPr id="3" name="Text Placeholder 2"/>
          <p:cNvSpPr>
            <a:spLocks noGrp="1"/>
          </p:cNvSpPr>
          <p:nvPr>
            <p:ph type="body" idx="1"/>
          </p:nvPr>
        </p:nvSpPr>
        <p:spPr>
          <a:xfrm>
            <a:off x="2065329" y="14316580"/>
            <a:ext cx="26108263" cy="4679750"/>
          </a:xfrm>
        </p:spPr>
        <p:txBody>
          <a:bodyPr/>
          <a:lstStyle>
            <a:lvl1pPr marL="0" indent="0">
              <a:buNone/>
              <a:defRPr sz="7487">
                <a:solidFill>
                  <a:schemeClr val="tx1"/>
                </a:solidFill>
              </a:defRPr>
            </a:lvl1pPr>
            <a:lvl2pPr marL="1426190" indent="0">
              <a:buNone/>
              <a:defRPr sz="6239">
                <a:solidFill>
                  <a:schemeClr val="tx1">
                    <a:tint val="75000"/>
                  </a:schemeClr>
                </a:solidFill>
              </a:defRPr>
            </a:lvl2pPr>
            <a:lvl3pPr marL="2852379" indent="0">
              <a:buNone/>
              <a:defRPr sz="5615">
                <a:solidFill>
                  <a:schemeClr val="tx1">
                    <a:tint val="75000"/>
                  </a:schemeClr>
                </a:solidFill>
              </a:defRPr>
            </a:lvl3pPr>
            <a:lvl4pPr marL="4278569" indent="0">
              <a:buNone/>
              <a:defRPr sz="4991">
                <a:solidFill>
                  <a:schemeClr val="tx1">
                    <a:tint val="75000"/>
                  </a:schemeClr>
                </a:solidFill>
              </a:defRPr>
            </a:lvl4pPr>
            <a:lvl5pPr marL="5704759" indent="0">
              <a:buNone/>
              <a:defRPr sz="4991">
                <a:solidFill>
                  <a:schemeClr val="tx1">
                    <a:tint val="75000"/>
                  </a:schemeClr>
                </a:solidFill>
              </a:defRPr>
            </a:lvl5pPr>
            <a:lvl6pPr marL="7130948" indent="0">
              <a:buNone/>
              <a:defRPr sz="4991">
                <a:solidFill>
                  <a:schemeClr val="tx1">
                    <a:tint val="75000"/>
                  </a:schemeClr>
                </a:solidFill>
              </a:defRPr>
            </a:lvl6pPr>
            <a:lvl7pPr marL="8557138" indent="0">
              <a:buNone/>
              <a:defRPr sz="4991">
                <a:solidFill>
                  <a:schemeClr val="tx1">
                    <a:tint val="75000"/>
                  </a:schemeClr>
                </a:solidFill>
              </a:defRPr>
            </a:lvl7pPr>
            <a:lvl8pPr marL="9983328" indent="0">
              <a:buNone/>
              <a:defRPr sz="4991">
                <a:solidFill>
                  <a:schemeClr val="tx1">
                    <a:tint val="75000"/>
                  </a:schemeClr>
                </a:solidFill>
              </a:defRPr>
            </a:lvl8pPr>
            <a:lvl9pPr marL="11409517" indent="0">
              <a:buNone/>
              <a:defRPr sz="499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62832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094"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4415"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5795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138992"/>
            <a:ext cx="26108263" cy="4135020"/>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040" y="5244294"/>
            <a:ext cx="12805817" cy="2570148"/>
          </a:xfrm>
        </p:spPr>
        <p:txBody>
          <a:bodyPr anchor="b"/>
          <a:lstStyle>
            <a:lvl1pPr marL="0" indent="0">
              <a:buNone/>
              <a:defRPr sz="7487" b="1"/>
            </a:lvl1pPr>
            <a:lvl2pPr marL="1426190" indent="0">
              <a:buNone/>
              <a:defRPr sz="6239" b="1"/>
            </a:lvl2pPr>
            <a:lvl3pPr marL="2852379" indent="0">
              <a:buNone/>
              <a:defRPr sz="5615" b="1"/>
            </a:lvl3pPr>
            <a:lvl4pPr marL="4278569" indent="0">
              <a:buNone/>
              <a:defRPr sz="4991" b="1"/>
            </a:lvl4pPr>
            <a:lvl5pPr marL="5704759" indent="0">
              <a:buNone/>
              <a:defRPr sz="4991" b="1"/>
            </a:lvl5pPr>
            <a:lvl6pPr marL="7130948" indent="0">
              <a:buNone/>
              <a:defRPr sz="4991" b="1"/>
            </a:lvl6pPr>
            <a:lvl7pPr marL="8557138" indent="0">
              <a:buNone/>
              <a:defRPr sz="4991" b="1"/>
            </a:lvl7pPr>
            <a:lvl8pPr marL="9983328" indent="0">
              <a:buNone/>
              <a:defRPr sz="4991" b="1"/>
            </a:lvl8pPr>
            <a:lvl9pPr marL="11409517" indent="0">
              <a:buNone/>
              <a:defRPr sz="4991" b="1"/>
            </a:lvl9pPr>
          </a:lstStyle>
          <a:p>
            <a:pPr lvl="0"/>
            <a:r>
              <a:rPr lang="en-US"/>
              <a:t>Click to edit Master text styles</a:t>
            </a:r>
          </a:p>
        </p:txBody>
      </p:sp>
      <p:sp>
        <p:nvSpPr>
          <p:cNvPr id="4" name="Content Placeholder 3"/>
          <p:cNvSpPr>
            <a:spLocks noGrp="1"/>
          </p:cNvSpPr>
          <p:nvPr>
            <p:ph sz="half" idx="2"/>
          </p:nvPr>
        </p:nvSpPr>
        <p:spPr>
          <a:xfrm>
            <a:off x="2085040" y="7814442"/>
            <a:ext cx="12805817"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4417" y="5244294"/>
            <a:ext cx="12868884" cy="2570148"/>
          </a:xfrm>
        </p:spPr>
        <p:txBody>
          <a:bodyPr anchor="b"/>
          <a:lstStyle>
            <a:lvl1pPr marL="0" indent="0">
              <a:buNone/>
              <a:defRPr sz="7487" b="1"/>
            </a:lvl1pPr>
            <a:lvl2pPr marL="1426190" indent="0">
              <a:buNone/>
              <a:defRPr sz="6239" b="1"/>
            </a:lvl2pPr>
            <a:lvl3pPr marL="2852379" indent="0">
              <a:buNone/>
              <a:defRPr sz="5615" b="1"/>
            </a:lvl3pPr>
            <a:lvl4pPr marL="4278569" indent="0">
              <a:buNone/>
              <a:defRPr sz="4991" b="1"/>
            </a:lvl4pPr>
            <a:lvl5pPr marL="5704759" indent="0">
              <a:buNone/>
              <a:defRPr sz="4991" b="1"/>
            </a:lvl5pPr>
            <a:lvl6pPr marL="7130948" indent="0">
              <a:buNone/>
              <a:defRPr sz="4991" b="1"/>
            </a:lvl6pPr>
            <a:lvl7pPr marL="8557138" indent="0">
              <a:buNone/>
              <a:defRPr sz="4991" b="1"/>
            </a:lvl7pPr>
            <a:lvl8pPr marL="9983328" indent="0">
              <a:buNone/>
              <a:defRPr sz="4991" b="1"/>
            </a:lvl8pPr>
            <a:lvl9pPr marL="11409517" indent="0">
              <a:buNone/>
              <a:defRPr sz="4991" b="1"/>
            </a:lvl9pPr>
          </a:lstStyle>
          <a:p>
            <a:pPr lvl="0"/>
            <a:r>
              <a:rPr lang="en-US"/>
              <a:t>Click to edit Master text styles</a:t>
            </a:r>
          </a:p>
        </p:txBody>
      </p:sp>
      <p:sp>
        <p:nvSpPr>
          <p:cNvPr id="6" name="Content Placeholder 5"/>
          <p:cNvSpPr>
            <a:spLocks noGrp="1"/>
          </p:cNvSpPr>
          <p:nvPr>
            <p:ph sz="quarter" idx="4"/>
          </p:nvPr>
        </p:nvSpPr>
        <p:spPr>
          <a:xfrm>
            <a:off x="15324417" y="7814442"/>
            <a:ext cx="12868884"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0838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70971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50973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9982"/>
            </a:lvl1pPr>
          </a:lstStyle>
          <a:p>
            <a:r>
              <a:rPr lang="en-US"/>
              <a:t>Click to edit Master title style</a:t>
            </a:r>
            <a:endParaRPr lang="en-US" dirty="0"/>
          </a:p>
        </p:txBody>
      </p:sp>
      <p:sp>
        <p:nvSpPr>
          <p:cNvPr id="3" name="Content Placeholder 2"/>
          <p:cNvSpPr>
            <a:spLocks noGrp="1"/>
          </p:cNvSpPr>
          <p:nvPr>
            <p:ph idx="1"/>
          </p:nvPr>
        </p:nvSpPr>
        <p:spPr>
          <a:xfrm>
            <a:off x="12868884" y="3080222"/>
            <a:ext cx="15324415" cy="15203002"/>
          </a:xfrm>
        </p:spPr>
        <p:txBody>
          <a:bodyPr/>
          <a:lstStyle>
            <a:lvl1pPr>
              <a:defRPr sz="9982"/>
            </a:lvl1pPr>
            <a:lvl2pPr>
              <a:defRPr sz="8734"/>
            </a:lvl2pPr>
            <a:lvl3pPr>
              <a:defRPr sz="7487"/>
            </a:lvl3pPr>
            <a:lvl4pPr>
              <a:defRPr sz="6239"/>
            </a:lvl4pPr>
            <a:lvl5pPr>
              <a:defRPr sz="6239"/>
            </a:lvl5pPr>
            <a:lvl6pPr>
              <a:defRPr sz="6239"/>
            </a:lvl6pPr>
            <a:lvl7pPr>
              <a:defRPr sz="6239"/>
            </a:lvl7pPr>
            <a:lvl8pPr>
              <a:defRPr sz="6239"/>
            </a:lvl8pPr>
            <a:lvl9pPr>
              <a:defRPr sz="623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4991"/>
            </a:lvl1pPr>
            <a:lvl2pPr marL="1426190" indent="0">
              <a:buNone/>
              <a:defRPr sz="4367"/>
            </a:lvl2pPr>
            <a:lvl3pPr marL="2852379" indent="0">
              <a:buNone/>
              <a:defRPr sz="3743"/>
            </a:lvl3pPr>
            <a:lvl4pPr marL="4278569" indent="0">
              <a:buNone/>
              <a:defRPr sz="3119"/>
            </a:lvl4pPr>
            <a:lvl5pPr marL="5704759" indent="0">
              <a:buNone/>
              <a:defRPr sz="3119"/>
            </a:lvl5pPr>
            <a:lvl6pPr marL="7130948" indent="0">
              <a:buNone/>
              <a:defRPr sz="3119"/>
            </a:lvl6pPr>
            <a:lvl7pPr marL="8557138" indent="0">
              <a:buNone/>
              <a:defRPr sz="3119"/>
            </a:lvl7pPr>
            <a:lvl8pPr marL="9983328" indent="0">
              <a:buNone/>
              <a:defRPr sz="3119"/>
            </a:lvl8pPr>
            <a:lvl9pPr marL="11409517" indent="0">
              <a:buNone/>
              <a:defRPr sz="311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5085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9982"/>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8884" y="3080222"/>
            <a:ext cx="15324415" cy="15203002"/>
          </a:xfrm>
        </p:spPr>
        <p:txBody>
          <a:bodyPr anchor="t"/>
          <a:lstStyle>
            <a:lvl1pPr marL="0" indent="0">
              <a:buNone/>
              <a:defRPr sz="9982"/>
            </a:lvl1pPr>
            <a:lvl2pPr marL="1426190" indent="0">
              <a:buNone/>
              <a:defRPr sz="8734"/>
            </a:lvl2pPr>
            <a:lvl3pPr marL="2852379" indent="0">
              <a:buNone/>
              <a:defRPr sz="7487"/>
            </a:lvl3pPr>
            <a:lvl4pPr marL="4278569" indent="0">
              <a:buNone/>
              <a:defRPr sz="6239"/>
            </a:lvl4pPr>
            <a:lvl5pPr marL="5704759" indent="0">
              <a:buNone/>
              <a:defRPr sz="6239"/>
            </a:lvl5pPr>
            <a:lvl6pPr marL="7130948" indent="0">
              <a:buNone/>
              <a:defRPr sz="6239"/>
            </a:lvl6pPr>
            <a:lvl7pPr marL="8557138" indent="0">
              <a:buNone/>
              <a:defRPr sz="6239"/>
            </a:lvl7pPr>
            <a:lvl8pPr marL="9983328" indent="0">
              <a:buNone/>
              <a:defRPr sz="6239"/>
            </a:lvl8pPr>
            <a:lvl9pPr marL="11409517" indent="0">
              <a:buNone/>
              <a:defRPr sz="6239"/>
            </a:lvl9pPr>
          </a:lstStyle>
          <a:p>
            <a:r>
              <a:rPr lang="en-US"/>
              <a:t>Click icon to add picture</a:t>
            </a:r>
            <a:endParaRPr lang="en-US" dirty="0"/>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4991"/>
            </a:lvl1pPr>
            <a:lvl2pPr marL="1426190" indent="0">
              <a:buNone/>
              <a:defRPr sz="4367"/>
            </a:lvl2pPr>
            <a:lvl3pPr marL="2852379" indent="0">
              <a:buNone/>
              <a:defRPr sz="3743"/>
            </a:lvl3pPr>
            <a:lvl4pPr marL="4278569" indent="0">
              <a:buNone/>
              <a:defRPr sz="3119"/>
            </a:lvl4pPr>
            <a:lvl5pPr marL="5704759" indent="0">
              <a:buNone/>
              <a:defRPr sz="3119"/>
            </a:lvl5pPr>
            <a:lvl6pPr marL="7130948" indent="0">
              <a:buNone/>
              <a:defRPr sz="3119"/>
            </a:lvl6pPr>
            <a:lvl7pPr marL="8557138" indent="0">
              <a:buNone/>
              <a:defRPr sz="3119"/>
            </a:lvl7pPr>
            <a:lvl8pPr marL="9983328" indent="0">
              <a:buNone/>
              <a:defRPr sz="3119"/>
            </a:lvl8pPr>
            <a:lvl9pPr marL="11409517" indent="0">
              <a:buNone/>
              <a:defRPr sz="311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65711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5235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2" y="1138987"/>
            <a:ext cx="6527066" cy="181297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095" y="1138987"/>
            <a:ext cx="19202817"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86925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1138992"/>
            <a:ext cx="26108263" cy="41350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094" y="5694936"/>
            <a:ext cx="26108263" cy="135737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094" y="19828285"/>
            <a:ext cx="6810851" cy="1138987"/>
          </a:xfrm>
          <a:prstGeom prst="rect">
            <a:avLst/>
          </a:prstGeom>
        </p:spPr>
        <p:txBody>
          <a:bodyPr vert="horz" lIns="91440" tIns="45720" rIns="91440" bIns="45720" rtlCol="0" anchor="ctr"/>
          <a:lstStyle>
            <a:lvl1pPr algn="l">
              <a:defRPr sz="3743">
                <a:solidFill>
                  <a:schemeClr val="tx1">
                    <a:tint val="75000"/>
                  </a:schemeClr>
                </a:solidFill>
              </a:defRPr>
            </a:lvl1pPr>
          </a:lstStyle>
          <a:p>
            <a:fld id="{846CE7D5-CF57-46EF-B807-FDD0502418D4}" type="datetimeFigureOut">
              <a:rPr lang="en-US" smtClean="0"/>
              <a:t>2/16/2026</a:t>
            </a:fld>
            <a:endParaRPr lang="en-US"/>
          </a:p>
        </p:txBody>
      </p:sp>
      <p:sp>
        <p:nvSpPr>
          <p:cNvPr id="5" name="Footer Placeholder 4"/>
          <p:cNvSpPr>
            <a:spLocks noGrp="1"/>
          </p:cNvSpPr>
          <p:nvPr>
            <p:ph type="ftr" sz="quarter" idx="3"/>
          </p:nvPr>
        </p:nvSpPr>
        <p:spPr>
          <a:xfrm>
            <a:off x="10027087" y="19828285"/>
            <a:ext cx="10216277" cy="1138987"/>
          </a:xfrm>
          <a:prstGeom prst="rect">
            <a:avLst/>
          </a:prstGeom>
        </p:spPr>
        <p:txBody>
          <a:bodyPr vert="horz" lIns="91440" tIns="45720" rIns="91440" bIns="45720" rtlCol="0" anchor="ctr"/>
          <a:lstStyle>
            <a:lvl1pPr algn="ctr">
              <a:defRPr sz="374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78505" y="19828285"/>
            <a:ext cx="6810851" cy="1138987"/>
          </a:xfrm>
          <a:prstGeom prst="rect">
            <a:avLst/>
          </a:prstGeom>
        </p:spPr>
        <p:txBody>
          <a:bodyPr vert="horz" lIns="91440" tIns="45720" rIns="91440" bIns="45720" rtlCol="0" anchor="ctr"/>
          <a:lstStyle>
            <a:lvl1pPr algn="r">
              <a:defRPr sz="3743">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5988764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852379" rtl="0" eaLnBrk="1" latinLnBrk="0" hangingPunct="1">
        <a:lnSpc>
          <a:spcPct val="90000"/>
        </a:lnSpc>
        <a:spcBef>
          <a:spcPct val="0"/>
        </a:spcBef>
        <a:buNone/>
        <a:defRPr sz="13725" kern="1200">
          <a:solidFill>
            <a:schemeClr val="tx1"/>
          </a:solidFill>
          <a:latin typeface="+mj-lt"/>
          <a:ea typeface="+mj-ea"/>
          <a:cs typeface="+mj-cs"/>
        </a:defRPr>
      </a:lvl1pPr>
    </p:titleStyle>
    <p:bodyStyle>
      <a:lvl1pPr marL="713095" indent="-713095" algn="l" defTabSz="2852379" rtl="0" eaLnBrk="1" latinLnBrk="0" hangingPunct="1">
        <a:lnSpc>
          <a:spcPct val="90000"/>
        </a:lnSpc>
        <a:spcBef>
          <a:spcPts val="3119"/>
        </a:spcBef>
        <a:buFont typeface="Arial" panose="020B0604020202020204" pitchFamily="34" charset="0"/>
        <a:buChar char="•"/>
        <a:defRPr sz="8734" kern="1200">
          <a:solidFill>
            <a:schemeClr val="tx1"/>
          </a:solidFill>
          <a:latin typeface="+mn-lt"/>
          <a:ea typeface="+mn-ea"/>
          <a:cs typeface="+mn-cs"/>
        </a:defRPr>
      </a:lvl1pPr>
      <a:lvl2pPr marL="2139285" indent="-713095" algn="l" defTabSz="2852379" rtl="0" eaLnBrk="1" latinLnBrk="0" hangingPunct="1">
        <a:lnSpc>
          <a:spcPct val="90000"/>
        </a:lnSpc>
        <a:spcBef>
          <a:spcPts val="1560"/>
        </a:spcBef>
        <a:buFont typeface="Arial" panose="020B0604020202020204" pitchFamily="34" charset="0"/>
        <a:buChar char="•"/>
        <a:defRPr sz="7487" kern="1200">
          <a:solidFill>
            <a:schemeClr val="tx1"/>
          </a:solidFill>
          <a:latin typeface="+mn-lt"/>
          <a:ea typeface="+mn-ea"/>
          <a:cs typeface="+mn-cs"/>
        </a:defRPr>
      </a:lvl2pPr>
      <a:lvl3pPr marL="3565474" indent="-713095" algn="l" defTabSz="2852379" rtl="0" eaLnBrk="1" latinLnBrk="0" hangingPunct="1">
        <a:lnSpc>
          <a:spcPct val="90000"/>
        </a:lnSpc>
        <a:spcBef>
          <a:spcPts val="1560"/>
        </a:spcBef>
        <a:buFont typeface="Arial" panose="020B0604020202020204" pitchFamily="34" charset="0"/>
        <a:buChar char="•"/>
        <a:defRPr sz="6239" kern="1200">
          <a:solidFill>
            <a:schemeClr val="tx1"/>
          </a:solidFill>
          <a:latin typeface="+mn-lt"/>
          <a:ea typeface="+mn-ea"/>
          <a:cs typeface="+mn-cs"/>
        </a:defRPr>
      </a:lvl3pPr>
      <a:lvl4pPr marL="4991664"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4pPr>
      <a:lvl5pPr marL="6417854"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5pPr>
      <a:lvl6pPr marL="784404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6pPr>
      <a:lvl7pPr marL="927023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7pPr>
      <a:lvl8pPr marL="1069642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8pPr>
      <a:lvl9pPr marL="12122612"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9pPr>
    </p:bodyStyle>
    <p:otherStyle>
      <a:defPPr>
        <a:defRPr lang="en-US"/>
      </a:defPPr>
      <a:lvl1pPr marL="0" algn="l" defTabSz="2852379" rtl="0" eaLnBrk="1" latinLnBrk="0" hangingPunct="1">
        <a:defRPr sz="5615" kern="1200">
          <a:solidFill>
            <a:schemeClr val="tx1"/>
          </a:solidFill>
          <a:latin typeface="+mn-lt"/>
          <a:ea typeface="+mn-ea"/>
          <a:cs typeface="+mn-cs"/>
        </a:defRPr>
      </a:lvl1pPr>
      <a:lvl2pPr marL="1426190" algn="l" defTabSz="2852379" rtl="0" eaLnBrk="1" latinLnBrk="0" hangingPunct="1">
        <a:defRPr sz="5615" kern="1200">
          <a:solidFill>
            <a:schemeClr val="tx1"/>
          </a:solidFill>
          <a:latin typeface="+mn-lt"/>
          <a:ea typeface="+mn-ea"/>
          <a:cs typeface="+mn-cs"/>
        </a:defRPr>
      </a:lvl2pPr>
      <a:lvl3pPr marL="2852379" algn="l" defTabSz="2852379" rtl="0" eaLnBrk="1" latinLnBrk="0" hangingPunct="1">
        <a:defRPr sz="5615" kern="1200">
          <a:solidFill>
            <a:schemeClr val="tx1"/>
          </a:solidFill>
          <a:latin typeface="+mn-lt"/>
          <a:ea typeface="+mn-ea"/>
          <a:cs typeface="+mn-cs"/>
        </a:defRPr>
      </a:lvl3pPr>
      <a:lvl4pPr marL="4278569" algn="l" defTabSz="2852379" rtl="0" eaLnBrk="1" latinLnBrk="0" hangingPunct="1">
        <a:defRPr sz="5615" kern="1200">
          <a:solidFill>
            <a:schemeClr val="tx1"/>
          </a:solidFill>
          <a:latin typeface="+mn-lt"/>
          <a:ea typeface="+mn-ea"/>
          <a:cs typeface="+mn-cs"/>
        </a:defRPr>
      </a:lvl4pPr>
      <a:lvl5pPr marL="5704759" algn="l" defTabSz="2852379" rtl="0" eaLnBrk="1" latinLnBrk="0" hangingPunct="1">
        <a:defRPr sz="5615" kern="1200">
          <a:solidFill>
            <a:schemeClr val="tx1"/>
          </a:solidFill>
          <a:latin typeface="+mn-lt"/>
          <a:ea typeface="+mn-ea"/>
          <a:cs typeface="+mn-cs"/>
        </a:defRPr>
      </a:lvl5pPr>
      <a:lvl6pPr marL="7130948" algn="l" defTabSz="2852379" rtl="0" eaLnBrk="1" latinLnBrk="0" hangingPunct="1">
        <a:defRPr sz="5615" kern="1200">
          <a:solidFill>
            <a:schemeClr val="tx1"/>
          </a:solidFill>
          <a:latin typeface="+mn-lt"/>
          <a:ea typeface="+mn-ea"/>
          <a:cs typeface="+mn-cs"/>
        </a:defRPr>
      </a:lvl6pPr>
      <a:lvl7pPr marL="8557138" algn="l" defTabSz="2852379" rtl="0" eaLnBrk="1" latinLnBrk="0" hangingPunct="1">
        <a:defRPr sz="5615" kern="1200">
          <a:solidFill>
            <a:schemeClr val="tx1"/>
          </a:solidFill>
          <a:latin typeface="+mn-lt"/>
          <a:ea typeface="+mn-ea"/>
          <a:cs typeface="+mn-cs"/>
        </a:defRPr>
      </a:lvl7pPr>
      <a:lvl8pPr marL="9983328" algn="l" defTabSz="2852379" rtl="0" eaLnBrk="1" latinLnBrk="0" hangingPunct="1">
        <a:defRPr sz="5615" kern="1200">
          <a:solidFill>
            <a:schemeClr val="tx1"/>
          </a:solidFill>
          <a:latin typeface="+mn-lt"/>
          <a:ea typeface="+mn-ea"/>
          <a:cs typeface="+mn-cs"/>
        </a:defRPr>
      </a:lvl8pPr>
      <a:lvl9pPr marL="11409517" algn="l" defTabSz="2852379" rtl="0" eaLnBrk="1" latinLnBrk="0" hangingPunct="1">
        <a:defRPr sz="56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hyperlink" Target="mailto:s.evans2@npt.gov.uk"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8DAB"/>
        </a:solidFill>
        <a:effectLst/>
      </p:bgPr>
    </p:bg>
    <p:spTree>
      <p:nvGrpSpPr>
        <p:cNvPr id="1" name=""/>
        <p:cNvGrpSpPr/>
        <p:nvPr/>
      </p:nvGrpSpPr>
      <p:grpSpPr>
        <a:xfrm>
          <a:off x="0" y="0"/>
          <a:ext cx="0" cy="0"/>
          <a:chOff x="0" y="0"/>
          <a:chExt cx="0" cy="0"/>
        </a:xfrm>
      </p:grpSpPr>
      <p:sp>
        <p:nvSpPr>
          <p:cNvPr id="8" name="Title 10">
            <a:extLst>
              <a:ext uri="{FF2B5EF4-FFF2-40B4-BE49-F238E27FC236}">
                <a16:creationId xmlns:a16="http://schemas.microsoft.com/office/drawing/2014/main" id="{D83F6794-1A93-75C9-4494-ADC7A18AA6B3}"/>
              </a:ext>
            </a:extLst>
          </p:cNvPr>
          <p:cNvSpPr txBox="1">
            <a:spLocks/>
          </p:cNvSpPr>
          <p:nvPr/>
        </p:nvSpPr>
        <p:spPr>
          <a:xfrm>
            <a:off x="5474444" y="840620"/>
            <a:ext cx="18759429" cy="3067194"/>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GB" sz="2800" b="1" dirty="0"/>
              <a:t>Why is Organisational Culture Important?</a:t>
            </a:r>
            <a:endParaRPr lang="en-GB" sz="2800" dirty="0"/>
          </a:p>
          <a:p>
            <a:r>
              <a:rPr lang="en-GB" sz="2800" dirty="0"/>
              <a:t>As reported within Deloitte’s 2024 Global Human Capital Trends (Xiang, 2024), a strong organisational culture is essential for line managers aiming to balance both operational demands and the needs of their teams.  A positive culture enables managers to respond more effectively to workplace expectations as well as technological and structural changes.  The report highlights that 83% of employees who recognise positive workplace culture feel motivated and engaged to deliver high‑quality work.  In contrast, only 45% report the same level of motivation in organisations with less positive or less supportive cultures.</a:t>
            </a:r>
          </a:p>
          <a:p>
            <a:r>
              <a:rPr lang="en-GB" sz="2800" dirty="0"/>
              <a:t> </a:t>
            </a:r>
          </a:p>
        </p:txBody>
      </p:sp>
      <p:sp>
        <p:nvSpPr>
          <p:cNvPr id="14" name="Title 10">
            <a:extLst>
              <a:ext uri="{FF2B5EF4-FFF2-40B4-BE49-F238E27FC236}">
                <a16:creationId xmlns:a16="http://schemas.microsoft.com/office/drawing/2014/main" id="{30102C76-A9F9-C4ED-44E4-3A4462B0EA58}"/>
              </a:ext>
            </a:extLst>
          </p:cNvPr>
          <p:cNvSpPr txBox="1">
            <a:spLocks/>
          </p:cNvSpPr>
          <p:nvPr/>
        </p:nvSpPr>
        <p:spPr>
          <a:xfrm>
            <a:off x="6046162" y="19206594"/>
            <a:ext cx="18178123" cy="1387517"/>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GB" sz="2800" b="1" dirty="0"/>
              <a:t>Team NPT - Together we can make a difference</a:t>
            </a:r>
          </a:p>
          <a:p>
            <a:pPr algn="ctr"/>
            <a:r>
              <a:rPr lang="en-GB" sz="2800" dirty="0"/>
              <a:t>If you require any further information, please contact Stephanie Evans, HR Manager @ </a:t>
            </a:r>
            <a:r>
              <a:rPr lang="en-GB" sz="2800" u="sng" dirty="0">
                <a:hlinkClick r:id="rId2"/>
              </a:rPr>
              <a:t>s.evans2@npt.gov.uk</a:t>
            </a:r>
            <a:endParaRPr lang="en-GB" dirty="0">
              <a:solidFill>
                <a:schemeClr val="bg1"/>
              </a:solidFill>
            </a:endParaRPr>
          </a:p>
        </p:txBody>
      </p:sp>
      <p:pic>
        <p:nvPicPr>
          <p:cNvPr id="45" name="Picture 44">
            <a:extLst>
              <a:ext uri="{FF2B5EF4-FFF2-40B4-BE49-F238E27FC236}">
                <a16:creationId xmlns:a16="http://schemas.microsoft.com/office/drawing/2014/main" id="{513D9CA5-AD7B-7B19-B335-5E34B7936312}"/>
              </a:ext>
            </a:extLst>
          </p:cNvPr>
          <p:cNvPicPr>
            <a:picLocks noChangeAspect="1"/>
          </p:cNvPicPr>
          <p:nvPr/>
        </p:nvPicPr>
        <p:blipFill>
          <a:blip r:embed="rId3"/>
          <a:stretch>
            <a:fillRect/>
          </a:stretch>
        </p:blipFill>
        <p:spPr>
          <a:xfrm>
            <a:off x="27769562" y="19001914"/>
            <a:ext cx="2083336" cy="1764710"/>
          </a:xfrm>
          <a:prstGeom prst="rect">
            <a:avLst/>
          </a:prstGeom>
        </p:spPr>
      </p:pic>
      <p:sp>
        <p:nvSpPr>
          <p:cNvPr id="46" name="Rectangle 45">
            <a:extLst>
              <a:ext uri="{FF2B5EF4-FFF2-40B4-BE49-F238E27FC236}">
                <a16:creationId xmlns:a16="http://schemas.microsoft.com/office/drawing/2014/main" id="{A17AD0D8-95D2-5BBB-7BC0-80A410334855}"/>
              </a:ext>
            </a:extLst>
          </p:cNvPr>
          <p:cNvSpPr/>
          <p:nvPr/>
        </p:nvSpPr>
        <p:spPr>
          <a:xfrm>
            <a:off x="24247677" y="19099439"/>
            <a:ext cx="3363596" cy="1569660"/>
          </a:xfrm>
          <a:prstGeom prst="rect">
            <a:avLst/>
          </a:prstGeom>
          <a:noFill/>
        </p:spPr>
        <p:txBody>
          <a:bodyPr wrap="square" lIns="91440" tIns="45720" rIns="91440" bIns="45720">
            <a:spAutoFit/>
          </a:bodyPr>
          <a:lstStyle/>
          <a:p>
            <a:pPr algn="ctr"/>
            <a:r>
              <a:rPr lang="en-US" sz="4800" b="1" dirty="0">
                <a:ln w="0"/>
                <a:effectLst>
                  <a:outerShdw blurRad="38100" dist="25400" dir="5400000" algn="ctr" rotWithShape="0">
                    <a:srgbClr val="6E747A">
                      <a:alpha val="43000"/>
                    </a:srgbClr>
                  </a:outerShdw>
                </a:effectLst>
              </a:rPr>
              <a:t>February </a:t>
            </a:r>
          </a:p>
          <a:p>
            <a:pPr algn="ctr"/>
            <a:r>
              <a:rPr lang="en-US" sz="4800" b="1" dirty="0">
                <a:ln w="0"/>
                <a:effectLst>
                  <a:outerShdw blurRad="38100" dist="25400" dir="5400000" algn="ctr" rotWithShape="0">
                    <a:srgbClr val="6E747A">
                      <a:alpha val="43000"/>
                    </a:srgbClr>
                  </a:outerShdw>
                </a:effectLst>
              </a:rPr>
              <a:t>2026</a:t>
            </a:r>
          </a:p>
        </p:txBody>
      </p:sp>
      <p:pic>
        <p:nvPicPr>
          <p:cNvPr id="49" name="Picture 48">
            <a:extLst>
              <a:ext uri="{FF2B5EF4-FFF2-40B4-BE49-F238E27FC236}">
                <a16:creationId xmlns:a16="http://schemas.microsoft.com/office/drawing/2014/main" id="{0BCF7C15-067B-BF61-8717-B4CE5C130926}"/>
              </a:ext>
            </a:extLst>
          </p:cNvPr>
          <p:cNvPicPr>
            <a:picLocks noChangeAspect="1"/>
          </p:cNvPicPr>
          <p:nvPr/>
        </p:nvPicPr>
        <p:blipFill>
          <a:blip r:embed="rId4"/>
          <a:stretch>
            <a:fillRect/>
          </a:stretch>
        </p:blipFill>
        <p:spPr>
          <a:xfrm>
            <a:off x="872129" y="18953201"/>
            <a:ext cx="3888304" cy="1862136"/>
          </a:xfrm>
          <a:prstGeom prst="rect">
            <a:avLst/>
          </a:prstGeom>
        </p:spPr>
      </p:pic>
      <p:sp>
        <p:nvSpPr>
          <p:cNvPr id="11" name="Explosion: 14 Points 10">
            <a:extLst>
              <a:ext uri="{FF2B5EF4-FFF2-40B4-BE49-F238E27FC236}">
                <a16:creationId xmlns:a16="http://schemas.microsoft.com/office/drawing/2014/main" id="{280091AB-9540-F8C5-E778-BF362B610002}"/>
              </a:ext>
            </a:extLst>
          </p:cNvPr>
          <p:cNvSpPr/>
          <p:nvPr/>
        </p:nvSpPr>
        <p:spPr>
          <a:xfrm rot="1374738">
            <a:off x="99321" y="69213"/>
            <a:ext cx="5433921" cy="4021521"/>
          </a:xfrm>
          <a:prstGeom prst="irregularSeal2">
            <a:avLst/>
          </a:prstGeom>
          <a:solidFill>
            <a:srgbClr val="19BC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A83B94ED-C6C9-D5FE-608E-DC75C9202704}"/>
              </a:ext>
            </a:extLst>
          </p:cNvPr>
          <p:cNvSpPr/>
          <p:nvPr/>
        </p:nvSpPr>
        <p:spPr>
          <a:xfrm>
            <a:off x="442971" y="1253981"/>
            <a:ext cx="4121711" cy="1508105"/>
          </a:xfrm>
          <a:prstGeom prst="rect">
            <a:avLst/>
          </a:prstGeom>
          <a:noFill/>
        </p:spPr>
        <p:txBody>
          <a:bodyPr wrap="square" lIns="91440" tIns="45720" rIns="91440" bIns="45720">
            <a:spAutoFit/>
          </a:bodyPr>
          <a:lstStyle/>
          <a:p>
            <a:pPr algn="ctr"/>
            <a:r>
              <a:rPr lang="en-US" sz="4600" b="1" dirty="0">
                <a:ln w="0"/>
                <a:effectLst>
                  <a:outerShdw blurRad="38100" dist="19050" dir="2700000" algn="tl" rotWithShape="0">
                    <a:schemeClr val="dk1">
                      <a:alpha val="40000"/>
                    </a:schemeClr>
                  </a:outerShdw>
                </a:effectLst>
              </a:rPr>
              <a:t>Calling all</a:t>
            </a:r>
          </a:p>
          <a:p>
            <a:pPr algn="ctr"/>
            <a:r>
              <a:rPr lang="en-US" sz="4600" b="1" dirty="0">
                <a:ln w="0"/>
                <a:effectLst>
                  <a:outerShdw blurRad="38100" dist="19050" dir="2700000" algn="tl" rotWithShape="0">
                    <a:schemeClr val="dk1">
                      <a:alpha val="40000"/>
                    </a:schemeClr>
                  </a:outerShdw>
                </a:effectLst>
              </a:rPr>
              <a:t>Line Managers</a:t>
            </a:r>
          </a:p>
        </p:txBody>
      </p:sp>
      <p:pic>
        <p:nvPicPr>
          <p:cNvPr id="4" name="Picture 3">
            <a:extLst>
              <a:ext uri="{FF2B5EF4-FFF2-40B4-BE49-F238E27FC236}">
                <a16:creationId xmlns:a16="http://schemas.microsoft.com/office/drawing/2014/main" id="{0511BB7E-51F6-7C59-F536-0B6B8E4F16F2}"/>
              </a:ext>
            </a:extLst>
          </p:cNvPr>
          <p:cNvPicPr>
            <a:picLocks noChangeAspect="1"/>
          </p:cNvPicPr>
          <p:nvPr/>
        </p:nvPicPr>
        <p:blipFill>
          <a:blip r:embed="rId5"/>
          <a:stretch>
            <a:fillRect/>
          </a:stretch>
        </p:blipFill>
        <p:spPr>
          <a:xfrm>
            <a:off x="25081103" y="551457"/>
            <a:ext cx="4310326" cy="2719246"/>
          </a:xfrm>
          <a:prstGeom prst="rect">
            <a:avLst/>
          </a:prstGeom>
        </p:spPr>
      </p:pic>
      <p:sp>
        <p:nvSpPr>
          <p:cNvPr id="7" name="Title 10">
            <a:extLst>
              <a:ext uri="{FF2B5EF4-FFF2-40B4-BE49-F238E27FC236}">
                <a16:creationId xmlns:a16="http://schemas.microsoft.com/office/drawing/2014/main" id="{C9ECB4C1-5BFE-1E5A-0AFF-33AA7F22AF9B}"/>
              </a:ext>
            </a:extLst>
          </p:cNvPr>
          <p:cNvSpPr txBox="1">
            <a:spLocks/>
          </p:cNvSpPr>
          <p:nvPr/>
        </p:nvSpPr>
        <p:spPr>
          <a:xfrm>
            <a:off x="5464856" y="4075896"/>
            <a:ext cx="18759429" cy="3816639"/>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marL="0" marR="0" lvl="0" indent="0" algn="ctr" defTabSz="457200" rtl="0" eaLnBrk="1" fontAlgn="auto" latinLnBrk="0" hangingPunct="1">
              <a:lnSpc>
                <a:spcPct val="107000"/>
              </a:lnSpc>
              <a:spcBef>
                <a:spcPts val="0"/>
              </a:spcBef>
              <a:spcAft>
                <a:spcPts val="800"/>
              </a:spcAft>
              <a:buClrTx/>
              <a:buSzTx/>
              <a:buFontTx/>
              <a:buNone/>
              <a:tabLst/>
              <a:defRPr/>
            </a:pPr>
            <a:r>
              <a:rPr kumimoji="0" lang="en-GB" sz="24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Improving Organisational Culture - What is your role?</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2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Due to the ever-evolving world of work, the role of Line Managers is vital in bringing people together and impacting organisational culture.  A manager’s behaviour, leadership style and attitude can greatly influence employee experience, workplace culture and in turn impact performance, (O’Neill 2023).</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2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24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Whilst people management processes are developed by HR, Line Managers are crucial in the implementation of policies and procedures and delivering organisational strategy.  Managers who build trusting relationships and encourage open and transparent dialogue with their employees often achieve improved performance, behaviour and engagement, (CIPD, 2025b).</a:t>
            </a:r>
            <a:endParaRPr kumimoji="0" lang="en-GB" sz="24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3" name="Thought Bubble: Cloud 12">
            <a:extLst>
              <a:ext uri="{FF2B5EF4-FFF2-40B4-BE49-F238E27FC236}">
                <a16:creationId xmlns:a16="http://schemas.microsoft.com/office/drawing/2014/main" id="{2389642A-21BC-637B-B6EA-180C91EFD999}"/>
              </a:ext>
            </a:extLst>
          </p:cNvPr>
          <p:cNvSpPr/>
          <p:nvPr/>
        </p:nvSpPr>
        <p:spPr>
          <a:xfrm>
            <a:off x="8556171" y="8060617"/>
            <a:ext cx="7423725" cy="3473692"/>
          </a:xfrm>
          <a:prstGeom prst="cloudCallout">
            <a:avLst/>
          </a:prstGeom>
          <a:solidFill>
            <a:srgbClr val="19BC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How can you make a difference?</a:t>
            </a:r>
          </a:p>
        </p:txBody>
      </p:sp>
      <p:sp>
        <p:nvSpPr>
          <p:cNvPr id="17" name="Title 10">
            <a:extLst>
              <a:ext uri="{FF2B5EF4-FFF2-40B4-BE49-F238E27FC236}">
                <a16:creationId xmlns:a16="http://schemas.microsoft.com/office/drawing/2014/main" id="{5E6813B3-9F0F-96D5-B470-B8700D6E465D}"/>
              </a:ext>
            </a:extLst>
          </p:cNvPr>
          <p:cNvSpPr txBox="1">
            <a:spLocks/>
          </p:cNvSpPr>
          <p:nvPr/>
        </p:nvSpPr>
        <p:spPr>
          <a:xfrm>
            <a:off x="7811134" y="12598400"/>
            <a:ext cx="14648181" cy="5749975"/>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000" b="1" dirty="0"/>
              <a:t>Health and Wellbeing</a:t>
            </a:r>
            <a:endParaRPr lang="en-GB" sz="2000" dirty="0"/>
          </a:p>
          <a:p>
            <a:pPr algn="just"/>
            <a:r>
              <a:rPr lang="en-GB" sz="2000" dirty="0"/>
              <a:t>Supporting and promoting employee wellbeing is fundamental to improving work and the way people experience their working lives.  An effective wellbeing approach provides shared benefits for employees, organisations, communities and the wider economy, (CIPD, 2025c).</a:t>
            </a:r>
          </a:p>
          <a:p>
            <a:pPr algn="just"/>
            <a:r>
              <a:rPr lang="en-GB" sz="2000" dirty="0"/>
              <a:t> </a:t>
            </a:r>
          </a:p>
          <a:p>
            <a:pPr algn="just"/>
            <a:r>
              <a:rPr lang="en-GB" sz="2000" dirty="0"/>
              <a:t>Norris, (2024) refers to Line Managers as being at the forefront of supporting employee health and wellbeing and embedding a more proactive and positive wellbeing culture.  Having a trusting relationship will build confidence in employees raising concerns but also enable line managers to recognise signs of developing health issues and consider early intervention strategies for support.</a:t>
            </a:r>
          </a:p>
          <a:p>
            <a:pPr algn="just"/>
            <a:r>
              <a:rPr lang="en-GB" sz="2000" dirty="0"/>
              <a:t> </a:t>
            </a:r>
          </a:p>
          <a:p>
            <a:pPr algn="just"/>
            <a:r>
              <a:rPr lang="en-GB" sz="2000" dirty="0"/>
              <a:t>It is important that employees are well informed about wellbeing initiatives and understand the benefits in relation to both their personal and professional lives.  As the first point of contact, line managers play a key role in promoting the health and wellbeing support available within NPTCBC.  Managers can raise awareness, encourage staff engagement and explain how these can positively impact their performance and overall experience at work. Where practicable, managers should also allow flexibility for employees to participate in initiatives, with minimal impact on workload and service delivery.</a:t>
            </a:r>
          </a:p>
          <a:p>
            <a:pPr algn="just"/>
            <a:r>
              <a:rPr lang="en-GB" sz="2000" dirty="0"/>
              <a:t> </a:t>
            </a:r>
          </a:p>
          <a:p>
            <a:pPr algn="just"/>
            <a:r>
              <a:rPr lang="en-GB" sz="2000" dirty="0"/>
              <a:t>Line Managers who embed health and wellbeing into every day working life help create a positive workplace culture.  </a:t>
            </a:r>
            <a:r>
              <a:rPr lang="en-GB" sz="2000" dirty="0" err="1"/>
              <a:t>Hlupic</a:t>
            </a:r>
            <a:r>
              <a:rPr lang="en-GB" sz="2000" dirty="0"/>
              <a:t>, (2022) suggests that when employees feel appreciated and understand the purpose behind their work, engagement and resilience increase.  Prioritising wellbeing such as encouraging regular breaks and monitoring workload helps lower stress and burnout.  These actions help build a collaborative workplace where people feel respected, satisfied in their roles, and able to work well together.</a:t>
            </a:r>
          </a:p>
        </p:txBody>
      </p:sp>
      <p:sp>
        <p:nvSpPr>
          <p:cNvPr id="23" name="Title 10">
            <a:extLst>
              <a:ext uri="{FF2B5EF4-FFF2-40B4-BE49-F238E27FC236}">
                <a16:creationId xmlns:a16="http://schemas.microsoft.com/office/drawing/2014/main" id="{AC33B416-A31C-F251-1E0C-637418A839C1}"/>
              </a:ext>
            </a:extLst>
          </p:cNvPr>
          <p:cNvSpPr txBox="1">
            <a:spLocks/>
          </p:cNvSpPr>
          <p:nvPr/>
        </p:nvSpPr>
        <p:spPr>
          <a:xfrm>
            <a:off x="23442308" y="8095922"/>
            <a:ext cx="6421461" cy="10252453"/>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000" b="1" dirty="0"/>
              <a:t>Effective Performance Management Process</a:t>
            </a:r>
            <a:endParaRPr lang="en-GB" sz="2000" dirty="0"/>
          </a:p>
          <a:p>
            <a:pPr algn="just"/>
            <a:r>
              <a:rPr lang="en-GB" sz="2000" dirty="0"/>
              <a:t>Effective performance management is vital for organisational success and should be recognised as a continuous cycle, not something that happens once a year.  It is important for employees to understand how their objectives align with the corporate values, what is expected of them whilst also being accountable for their work (Lasa, </a:t>
            </a:r>
            <a:r>
              <a:rPr lang="en-GB" sz="2000" i="1" dirty="0"/>
              <a:t>et al. </a:t>
            </a:r>
            <a:r>
              <a:rPr lang="en-GB" sz="2000" dirty="0"/>
              <a:t>2024).</a:t>
            </a:r>
          </a:p>
          <a:p>
            <a:pPr algn="just"/>
            <a:r>
              <a:rPr lang="en-GB" sz="2000" dirty="0"/>
              <a:t> </a:t>
            </a:r>
          </a:p>
          <a:p>
            <a:pPr algn="just"/>
            <a:r>
              <a:rPr lang="en-GB" sz="2000" dirty="0"/>
              <a:t>NPTCBC recognise people as their greatest asset and aim to support employees in being the best they can be, (Future of Work Strategy, 2022-2027).  In order to achieve this, line managers should embed the organisational values within performance management discussions, encourage open dialogue, providing employees with the necessary motivation, skills and support required to undertake their roles effectively and to the expected standards (Barends, 2023).</a:t>
            </a:r>
          </a:p>
          <a:p>
            <a:pPr algn="just"/>
            <a:r>
              <a:rPr lang="en-GB" sz="2000" dirty="0"/>
              <a:t> </a:t>
            </a:r>
          </a:p>
          <a:p>
            <a:pPr algn="just"/>
            <a:r>
              <a:rPr lang="en-GB" sz="2000" dirty="0"/>
              <a:t>As cited by Soane (No Date), employees who feel engaged in their work are far more likely to feel a greater sense of achievement in comparison to those with low engagement who are more likely to demonstrate behaviours that fall below the expected standards, have higher absence levels and consequently impacting team morale and service delivery.  Therefore, in order to succeed, it is vital for line managers to build effective working relationships and encourage positive engagement.</a:t>
            </a:r>
          </a:p>
        </p:txBody>
      </p:sp>
      <p:sp>
        <p:nvSpPr>
          <p:cNvPr id="25" name="Title 10">
            <a:extLst>
              <a:ext uri="{FF2B5EF4-FFF2-40B4-BE49-F238E27FC236}">
                <a16:creationId xmlns:a16="http://schemas.microsoft.com/office/drawing/2014/main" id="{26A6500B-8685-E937-5475-92987B66ABA9}"/>
              </a:ext>
            </a:extLst>
          </p:cNvPr>
          <p:cNvSpPr txBox="1">
            <a:spLocks/>
          </p:cNvSpPr>
          <p:nvPr/>
        </p:nvSpPr>
        <p:spPr>
          <a:xfrm>
            <a:off x="406681" y="8095922"/>
            <a:ext cx="6762301" cy="10541833"/>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r>
              <a:rPr lang="en-GB" sz="2000" b="1" dirty="0"/>
              <a:t>Flexible Working</a:t>
            </a:r>
            <a:endParaRPr lang="en-GB" sz="2000" dirty="0"/>
          </a:p>
          <a:p>
            <a:pPr algn="just"/>
            <a:r>
              <a:rPr lang="en-GB" sz="2000" dirty="0"/>
              <a:t>Flexible working continues to be highly appealing in today’s workplace, with organisations reporting key benefits such as improved work life balance, enhanced employee wellbeing and increase performance, all of which have a positive impact on organisational culture (McCartney, 2025).</a:t>
            </a:r>
          </a:p>
          <a:p>
            <a:pPr algn="just"/>
            <a:r>
              <a:rPr lang="en-GB" sz="2000" dirty="0"/>
              <a:t> </a:t>
            </a:r>
          </a:p>
          <a:p>
            <a:pPr algn="just"/>
            <a:r>
              <a:rPr lang="en-GB" sz="2000" dirty="0"/>
              <a:t>NPTCBC has a strategic commitment to maintain and improve good work life balance and recognises that the offer of flexible working arrangements is a key factor in becoming an employer of choice and supporting an inclusive workplace (Workforce Strategy, 2022-2027).  However, due to the diverse nature of the organisation, it is acknowledged that many roles require employees to be co‑located to deliver services effectively.</a:t>
            </a:r>
          </a:p>
          <a:p>
            <a:pPr algn="just"/>
            <a:r>
              <a:rPr lang="en-GB" sz="2000" dirty="0"/>
              <a:t> </a:t>
            </a:r>
          </a:p>
          <a:p>
            <a:pPr algn="just"/>
            <a:r>
              <a:rPr lang="en-GB" sz="2000" dirty="0"/>
              <a:t>In line with CIPD (2024), line managers should explore alternative ways to offer greater choice and flexibility for roles with limited hybrid options, while ensuring that business continuity and service delivery are maintained.  Also, recognising the importance of applying fairness and consistency within their own teams but with the ability to adapt working arrangements to suit the needs of each service and the Council as a whole.</a:t>
            </a:r>
          </a:p>
          <a:p>
            <a:pPr algn="just"/>
            <a:r>
              <a:rPr lang="en-GB" sz="2000" dirty="0"/>
              <a:t> </a:t>
            </a:r>
          </a:p>
          <a:p>
            <a:pPr algn="just"/>
            <a:r>
              <a:rPr lang="en-GB" sz="2000" dirty="0"/>
              <a:t>Line managers are essential in supporting and embedding a flexible working culture throughout the organisation.  Employees experiences in relation to flexible working may be impacted by line managers behaviour and influences whether organisational culture is strengthened or weakened (ACAS, 2024).  Line managers who champion flexible working often achieve higher levels of engagement, improved wellbeing, stronger retention and a more inclusive and resilient workplace culture (CIPD, 2024c)</a:t>
            </a:r>
          </a:p>
          <a:p>
            <a:pPr algn="just"/>
            <a:r>
              <a:rPr lang="en-GB" sz="1600" dirty="0"/>
              <a:t> </a:t>
            </a:r>
          </a:p>
        </p:txBody>
      </p:sp>
      <p:pic>
        <p:nvPicPr>
          <p:cNvPr id="31" name="Picture 30">
            <a:extLst>
              <a:ext uri="{FF2B5EF4-FFF2-40B4-BE49-F238E27FC236}">
                <a16:creationId xmlns:a16="http://schemas.microsoft.com/office/drawing/2014/main" id="{578CD39E-4C69-98CF-2CA8-993BFA89DE7C}"/>
              </a:ext>
            </a:extLst>
          </p:cNvPr>
          <p:cNvPicPr>
            <a:picLocks noChangeAspect="1"/>
          </p:cNvPicPr>
          <p:nvPr/>
        </p:nvPicPr>
        <p:blipFill>
          <a:blip r:embed="rId6"/>
          <a:stretch>
            <a:fillRect/>
          </a:stretch>
        </p:blipFill>
        <p:spPr>
          <a:xfrm>
            <a:off x="638722" y="4845981"/>
            <a:ext cx="4121711" cy="2609094"/>
          </a:xfrm>
          <a:prstGeom prst="rect">
            <a:avLst/>
          </a:prstGeom>
        </p:spPr>
      </p:pic>
      <p:pic>
        <p:nvPicPr>
          <p:cNvPr id="33" name="Picture 32">
            <a:extLst>
              <a:ext uri="{FF2B5EF4-FFF2-40B4-BE49-F238E27FC236}">
                <a16:creationId xmlns:a16="http://schemas.microsoft.com/office/drawing/2014/main" id="{1CCE59CA-A07C-200C-57A1-E7E2E0C7681C}"/>
              </a:ext>
            </a:extLst>
          </p:cNvPr>
          <p:cNvPicPr>
            <a:picLocks noChangeAspect="1"/>
          </p:cNvPicPr>
          <p:nvPr/>
        </p:nvPicPr>
        <p:blipFill>
          <a:blip r:embed="rId7"/>
          <a:stretch>
            <a:fillRect/>
          </a:stretch>
        </p:blipFill>
        <p:spPr>
          <a:xfrm>
            <a:off x="25584437" y="4075896"/>
            <a:ext cx="3363596" cy="3327717"/>
          </a:xfrm>
          <a:prstGeom prst="rect">
            <a:avLst/>
          </a:prstGeom>
        </p:spPr>
      </p:pic>
      <p:pic>
        <p:nvPicPr>
          <p:cNvPr id="35" name="Picture 34">
            <a:extLst>
              <a:ext uri="{FF2B5EF4-FFF2-40B4-BE49-F238E27FC236}">
                <a16:creationId xmlns:a16="http://schemas.microsoft.com/office/drawing/2014/main" id="{A5205284-2032-F0A5-B195-EDC9E98911A2}"/>
              </a:ext>
            </a:extLst>
          </p:cNvPr>
          <p:cNvPicPr>
            <a:picLocks noChangeAspect="1"/>
          </p:cNvPicPr>
          <p:nvPr/>
        </p:nvPicPr>
        <p:blipFill>
          <a:blip r:embed="rId8"/>
          <a:stretch>
            <a:fillRect/>
          </a:stretch>
        </p:blipFill>
        <p:spPr>
          <a:xfrm>
            <a:off x="18007918" y="9403428"/>
            <a:ext cx="4090567" cy="2586294"/>
          </a:xfrm>
          <a:prstGeom prst="rect">
            <a:avLst/>
          </a:prstGeom>
        </p:spPr>
      </p:pic>
      <p:sp>
        <p:nvSpPr>
          <p:cNvPr id="39" name="Arrow: Right 38">
            <a:extLst>
              <a:ext uri="{FF2B5EF4-FFF2-40B4-BE49-F238E27FC236}">
                <a16:creationId xmlns:a16="http://schemas.microsoft.com/office/drawing/2014/main" id="{C339BAA6-3F90-0518-9B81-AB251BCEE715}"/>
              </a:ext>
            </a:extLst>
          </p:cNvPr>
          <p:cNvSpPr/>
          <p:nvPr/>
        </p:nvSpPr>
        <p:spPr>
          <a:xfrm>
            <a:off x="15979896" y="8523514"/>
            <a:ext cx="7423725" cy="433112"/>
          </a:xfrm>
          <a:prstGeom prst="rightArrow">
            <a:avLst/>
          </a:prstGeom>
          <a:solidFill>
            <a:srgbClr val="EBEBE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Left 39">
            <a:extLst>
              <a:ext uri="{FF2B5EF4-FFF2-40B4-BE49-F238E27FC236}">
                <a16:creationId xmlns:a16="http://schemas.microsoft.com/office/drawing/2014/main" id="{885C1FDE-AA26-5CCC-EF4B-EC952FCE3255}"/>
              </a:ext>
            </a:extLst>
          </p:cNvPr>
          <p:cNvSpPr/>
          <p:nvPr/>
        </p:nvSpPr>
        <p:spPr>
          <a:xfrm>
            <a:off x="7168982" y="8523514"/>
            <a:ext cx="1877047" cy="433112"/>
          </a:xfrm>
          <a:prstGeom prst="leftArrow">
            <a:avLst/>
          </a:prstGeom>
          <a:solidFill>
            <a:srgbClr val="EBEBE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Down 40">
            <a:extLst>
              <a:ext uri="{FF2B5EF4-FFF2-40B4-BE49-F238E27FC236}">
                <a16:creationId xmlns:a16="http://schemas.microsoft.com/office/drawing/2014/main" id="{D05B4F21-A330-B454-4101-CC59ACF5F095}"/>
              </a:ext>
            </a:extLst>
          </p:cNvPr>
          <p:cNvSpPr/>
          <p:nvPr/>
        </p:nvSpPr>
        <p:spPr>
          <a:xfrm>
            <a:off x="15135225" y="10490703"/>
            <a:ext cx="474889" cy="1901825"/>
          </a:xfrm>
          <a:prstGeom prst="downArrow">
            <a:avLst/>
          </a:prstGeom>
          <a:solidFill>
            <a:srgbClr val="EBEBEB"/>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197</TotalTime>
  <Words>1053</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Evans</dc:creator>
  <cp:lastModifiedBy>Stephanie Evans</cp:lastModifiedBy>
  <cp:revision>711</cp:revision>
  <dcterms:created xsi:type="dcterms:W3CDTF">2025-11-28T13:14:32Z</dcterms:created>
  <dcterms:modified xsi:type="dcterms:W3CDTF">2026-02-16T09:37:38Z</dcterms:modified>
</cp:coreProperties>
</file>