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sldIdLst>
    <p:sldId id="256" r:id="rId2"/>
    <p:sldId id="257" r:id="rId3"/>
    <p:sldId id="258" r:id="rId4"/>
    <p:sldId id="263" r:id="rId5"/>
    <p:sldId id="259" r:id="rId6"/>
    <p:sldId id="264" r:id="rId7"/>
    <p:sldId id="260" r:id="rId8"/>
    <p:sldId id="261" r:id="rId9"/>
    <p:sldId id="262"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1AD21A-914D-7A59-576C-365DFDBADBD9}" v="3596" dt="2025-11-13T10:19:44.8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168373-530D-44E6-BCFC-A251F97AADD2}"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02C0720-822A-48F4-9773-0A6208587ABB}">
      <dgm:prSet phldrT="[Text]" phldr="0"/>
      <dgm:spPr/>
      <dgm:t>
        <a:bodyPr/>
        <a:lstStyle/>
        <a:p>
          <a:r>
            <a:rPr lang="en-US" dirty="0">
              <a:latin typeface="Trebuchet MS" panose="020B0603020202020204"/>
            </a:rPr>
            <a:t>Owner/Propritor</a:t>
          </a:r>
          <a:endParaRPr lang="en-US" dirty="0"/>
        </a:p>
      </dgm:t>
    </dgm:pt>
    <dgm:pt modelId="{454EA173-7545-443E-AE4B-9090BAE37D85}" type="parTrans" cxnId="{59756E44-C508-42D4-8901-D392C4D15486}">
      <dgm:prSet/>
      <dgm:spPr/>
      <dgm:t>
        <a:bodyPr/>
        <a:lstStyle/>
        <a:p>
          <a:endParaRPr lang="en-US"/>
        </a:p>
      </dgm:t>
    </dgm:pt>
    <dgm:pt modelId="{D881B95F-DE5A-4727-8172-82187DB5565C}" type="sibTrans" cxnId="{59756E44-C508-42D4-8901-D392C4D15486}">
      <dgm:prSet/>
      <dgm:spPr/>
      <dgm:t>
        <a:bodyPr/>
        <a:lstStyle/>
        <a:p>
          <a:endParaRPr lang="en-US"/>
        </a:p>
      </dgm:t>
    </dgm:pt>
    <dgm:pt modelId="{2EF5B1AF-A1DD-490C-B179-88B21A548C8C}">
      <dgm:prSet phldrT="[Text]" phldr="0"/>
      <dgm:spPr/>
      <dgm:t>
        <a:bodyPr/>
        <a:lstStyle/>
        <a:p>
          <a:pPr rtl="0"/>
          <a:r>
            <a:rPr lang="en-US" dirty="0">
              <a:latin typeface="Trebuchet MS" panose="020B0603020202020204"/>
            </a:rPr>
            <a:t>Manager</a:t>
          </a:r>
          <a:endParaRPr lang="en-US" dirty="0"/>
        </a:p>
      </dgm:t>
    </dgm:pt>
    <dgm:pt modelId="{22055E0B-8C80-4B63-A366-1D9521444141}" type="parTrans" cxnId="{02942B0D-2EB9-41FA-97AF-E440F176F028}">
      <dgm:prSet/>
      <dgm:spPr/>
      <dgm:t>
        <a:bodyPr/>
        <a:lstStyle/>
        <a:p>
          <a:endParaRPr lang="en-US"/>
        </a:p>
      </dgm:t>
    </dgm:pt>
    <dgm:pt modelId="{951E0B11-F591-49A8-AC51-2924E73B564A}" type="sibTrans" cxnId="{02942B0D-2EB9-41FA-97AF-E440F176F028}">
      <dgm:prSet/>
      <dgm:spPr/>
      <dgm:t>
        <a:bodyPr/>
        <a:lstStyle/>
        <a:p>
          <a:endParaRPr lang="en-US"/>
        </a:p>
      </dgm:t>
    </dgm:pt>
    <dgm:pt modelId="{566ABDA7-594E-4E18-9B45-33C3EFEC1E20}">
      <dgm:prSet phldrT="[Text]" phldr="0"/>
      <dgm:spPr/>
      <dgm:t>
        <a:bodyPr/>
        <a:lstStyle/>
        <a:p>
          <a:pPr rtl="0"/>
          <a:r>
            <a:rPr lang="en-US" dirty="0">
              <a:latin typeface="Trebuchet MS" panose="020B0603020202020204"/>
            </a:rPr>
            <a:t>Room leaders/ Senior Staff</a:t>
          </a:r>
          <a:endParaRPr lang="en-US" dirty="0"/>
        </a:p>
      </dgm:t>
    </dgm:pt>
    <dgm:pt modelId="{116526A1-AFFB-4E19-B75D-87815DFCB814}" type="parTrans" cxnId="{0276DDC6-0615-4993-AA4C-7E3C4024C76E}">
      <dgm:prSet/>
      <dgm:spPr/>
      <dgm:t>
        <a:bodyPr/>
        <a:lstStyle/>
        <a:p>
          <a:endParaRPr lang="en-US"/>
        </a:p>
      </dgm:t>
    </dgm:pt>
    <dgm:pt modelId="{59E10C32-745E-4201-871B-ECB6ADED2A70}" type="sibTrans" cxnId="{0276DDC6-0615-4993-AA4C-7E3C4024C76E}">
      <dgm:prSet/>
      <dgm:spPr/>
      <dgm:t>
        <a:bodyPr/>
        <a:lstStyle/>
        <a:p>
          <a:endParaRPr lang="en-US"/>
        </a:p>
      </dgm:t>
    </dgm:pt>
    <dgm:pt modelId="{F19D7D3A-E36D-44B0-B22B-2885CB66DD69}">
      <dgm:prSet phldrT="[Text]" phldr="0"/>
      <dgm:spPr/>
      <dgm:t>
        <a:bodyPr/>
        <a:lstStyle/>
        <a:p>
          <a:pPr rtl="0"/>
          <a:r>
            <a:rPr lang="en-US" dirty="0">
              <a:latin typeface="Trebuchet MS" panose="020B0603020202020204"/>
            </a:rPr>
            <a:t>Key Workers/practitioners</a:t>
          </a:r>
          <a:endParaRPr lang="en-US" dirty="0"/>
        </a:p>
      </dgm:t>
    </dgm:pt>
    <dgm:pt modelId="{E8F4BCAC-E65A-407A-B505-61C4B93DF8CD}" type="parTrans" cxnId="{FA93C17B-0ACA-4744-B90A-C3C4CD5A7A90}">
      <dgm:prSet/>
      <dgm:spPr/>
      <dgm:t>
        <a:bodyPr/>
        <a:lstStyle/>
        <a:p>
          <a:endParaRPr lang="en-US"/>
        </a:p>
      </dgm:t>
    </dgm:pt>
    <dgm:pt modelId="{E3149A70-BA96-4EF6-9DC1-E972C5D588D6}" type="sibTrans" cxnId="{FA93C17B-0ACA-4744-B90A-C3C4CD5A7A90}">
      <dgm:prSet/>
      <dgm:spPr/>
      <dgm:t>
        <a:bodyPr/>
        <a:lstStyle/>
        <a:p>
          <a:endParaRPr lang="en-US"/>
        </a:p>
      </dgm:t>
    </dgm:pt>
    <dgm:pt modelId="{97B658B4-33CB-4CD2-90D3-13F20464575D}">
      <dgm:prSet phldrT="[Text]" phldr="0"/>
      <dgm:spPr/>
      <dgm:t>
        <a:bodyPr/>
        <a:lstStyle/>
        <a:p>
          <a:pPr rtl="0"/>
          <a:r>
            <a:rPr lang="en-US" dirty="0">
              <a:latin typeface="Trebuchet MS" panose="020B0603020202020204"/>
            </a:rPr>
            <a:t>Deputy Manager</a:t>
          </a:r>
          <a:endParaRPr lang="en-US" dirty="0"/>
        </a:p>
      </dgm:t>
    </dgm:pt>
    <dgm:pt modelId="{93B2835F-849F-4D08-97B2-BBCB7A2B70A7}" type="parTrans" cxnId="{EAAC03A4-92CA-41A8-A071-2BB3083AEA08}">
      <dgm:prSet/>
      <dgm:spPr/>
      <dgm:t>
        <a:bodyPr/>
        <a:lstStyle/>
        <a:p>
          <a:endParaRPr lang="en-US"/>
        </a:p>
      </dgm:t>
    </dgm:pt>
    <dgm:pt modelId="{7592A1AC-437A-4A9F-9F60-78D2666479F1}" type="sibTrans" cxnId="{EAAC03A4-92CA-41A8-A071-2BB3083AEA08}">
      <dgm:prSet/>
      <dgm:spPr/>
      <dgm:t>
        <a:bodyPr/>
        <a:lstStyle/>
        <a:p>
          <a:endParaRPr lang="en-US"/>
        </a:p>
      </dgm:t>
    </dgm:pt>
    <dgm:pt modelId="{5A08F069-DD90-4B20-B08A-DFC3AC78D5D4}">
      <dgm:prSet phldrT="[Text]" phldr="0"/>
      <dgm:spPr/>
      <dgm:t>
        <a:bodyPr/>
        <a:lstStyle/>
        <a:p>
          <a:pPr rtl="0"/>
          <a:r>
            <a:rPr lang="en-US" dirty="0">
              <a:latin typeface="Trebuchet MS" panose="020B0603020202020204"/>
            </a:rPr>
            <a:t>Special educational needs coordinator(SENCo/SEND)/ Support Staff</a:t>
          </a:r>
          <a:endParaRPr lang="en-US" dirty="0"/>
        </a:p>
      </dgm:t>
    </dgm:pt>
    <dgm:pt modelId="{267EA8DE-AABE-4FCF-B937-82488D047803}" type="parTrans" cxnId="{1F646A66-0BEE-4B8C-9795-D6A6410D2E70}">
      <dgm:prSet/>
      <dgm:spPr/>
      <dgm:t>
        <a:bodyPr/>
        <a:lstStyle/>
        <a:p>
          <a:endParaRPr lang="en-US"/>
        </a:p>
      </dgm:t>
    </dgm:pt>
    <dgm:pt modelId="{170DF9BD-2FE9-4788-AE15-F7E869ED53CC}" type="sibTrans" cxnId="{1F646A66-0BEE-4B8C-9795-D6A6410D2E70}">
      <dgm:prSet/>
      <dgm:spPr/>
      <dgm:t>
        <a:bodyPr/>
        <a:lstStyle/>
        <a:p>
          <a:endParaRPr lang="en-US"/>
        </a:p>
      </dgm:t>
    </dgm:pt>
    <dgm:pt modelId="{330FEA55-3BA7-442A-B8A8-45C8B49E99DE}" type="pres">
      <dgm:prSet presAssocID="{DA168373-530D-44E6-BCFC-A251F97AADD2}" presName="hierChild1" presStyleCnt="0">
        <dgm:presLayoutVars>
          <dgm:chPref val="1"/>
          <dgm:dir/>
          <dgm:animOne val="branch"/>
          <dgm:animLvl val="lvl"/>
          <dgm:resizeHandles/>
        </dgm:presLayoutVars>
      </dgm:prSet>
      <dgm:spPr/>
    </dgm:pt>
    <dgm:pt modelId="{2C12AB1F-A5DB-4F27-B76C-4D0797ACB2F4}" type="pres">
      <dgm:prSet presAssocID="{E02C0720-822A-48F4-9773-0A6208587ABB}" presName="hierRoot1" presStyleCnt="0"/>
      <dgm:spPr/>
    </dgm:pt>
    <dgm:pt modelId="{D3DD049F-113C-4FBD-82D3-883988870631}" type="pres">
      <dgm:prSet presAssocID="{E02C0720-822A-48F4-9773-0A6208587ABB}" presName="composite" presStyleCnt="0"/>
      <dgm:spPr/>
    </dgm:pt>
    <dgm:pt modelId="{75E30419-7DD4-460F-A792-176AD1C37340}" type="pres">
      <dgm:prSet presAssocID="{E02C0720-822A-48F4-9773-0A6208587ABB}" presName="background" presStyleLbl="node0" presStyleIdx="0" presStyleCnt="1"/>
      <dgm:spPr/>
    </dgm:pt>
    <dgm:pt modelId="{6A34EED8-3F77-4ADA-B4B9-F813A586E1F1}" type="pres">
      <dgm:prSet presAssocID="{E02C0720-822A-48F4-9773-0A6208587ABB}" presName="text" presStyleLbl="fgAcc0" presStyleIdx="0" presStyleCnt="1">
        <dgm:presLayoutVars>
          <dgm:chPref val="3"/>
        </dgm:presLayoutVars>
      </dgm:prSet>
      <dgm:spPr/>
    </dgm:pt>
    <dgm:pt modelId="{D451D64B-875D-44CA-B243-46672B7722D7}" type="pres">
      <dgm:prSet presAssocID="{E02C0720-822A-48F4-9773-0A6208587ABB}" presName="hierChild2" presStyleCnt="0"/>
      <dgm:spPr/>
    </dgm:pt>
    <dgm:pt modelId="{096BFD7B-DD7E-4000-ABC3-8798E4D295D1}" type="pres">
      <dgm:prSet presAssocID="{22055E0B-8C80-4B63-A366-1D9521444141}" presName="Name10" presStyleLbl="parChTrans1D2" presStyleIdx="0" presStyleCnt="2"/>
      <dgm:spPr/>
    </dgm:pt>
    <dgm:pt modelId="{825E320D-B6D1-4F19-A444-42BD01A6F772}" type="pres">
      <dgm:prSet presAssocID="{2EF5B1AF-A1DD-490C-B179-88B21A548C8C}" presName="hierRoot2" presStyleCnt="0"/>
      <dgm:spPr/>
    </dgm:pt>
    <dgm:pt modelId="{B91FD920-5285-469C-BE41-8F61E639E71B}" type="pres">
      <dgm:prSet presAssocID="{2EF5B1AF-A1DD-490C-B179-88B21A548C8C}" presName="composite2" presStyleCnt="0"/>
      <dgm:spPr/>
    </dgm:pt>
    <dgm:pt modelId="{27FC0C89-CC0C-459B-B1B3-53FD85B6DAC3}" type="pres">
      <dgm:prSet presAssocID="{2EF5B1AF-A1DD-490C-B179-88B21A548C8C}" presName="background2" presStyleLbl="node2" presStyleIdx="0" presStyleCnt="2"/>
      <dgm:spPr/>
    </dgm:pt>
    <dgm:pt modelId="{F6D0C94B-7BF1-454D-B1CE-E413AF55DD15}" type="pres">
      <dgm:prSet presAssocID="{2EF5B1AF-A1DD-490C-B179-88B21A548C8C}" presName="text2" presStyleLbl="fgAcc2" presStyleIdx="0" presStyleCnt="2">
        <dgm:presLayoutVars>
          <dgm:chPref val="3"/>
        </dgm:presLayoutVars>
      </dgm:prSet>
      <dgm:spPr/>
    </dgm:pt>
    <dgm:pt modelId="{F078EE88-D962-45C8-8406-6C424FB6E1FA}" type="pres">
      <dgm:prSet presAssocID="{2EF5B1AF-A1DD-490C-B179-88B21A548C8C}" presName="hierChild3" presStyleCnt="0"/>
      <dgm:spPr/>
    </dgm:pt>
    <dgm:pt modelId="{1D6F47C4-4041-4BA0-9B80-A8C9C7D5CF1E}" type="pres">
      <dgm:prSet presAssocID="{116526A1-AFFB-4E19-B75D-87815DFCB814}" presName="Name17" presStyleLbl="parChTrans1D3" presStyleIdx="0" presStyleCnt="3"/>
      <dgm:spPr/>
    </dgm:pt>
    <dgm:pt modelId="{09561EA2-68EA-41D9-B51A-7A57D5C14D0E}" type="pres">
      <dgm:prSet presAssocID="{566ABDA7-594E-4E18-9B45-33C3EFEC1E20}" presName="hierRoot3" presStyleCnt="0"/>
      <dgm:spPr/>
    </dgm:pt>
    <dgm:pt modelId="{4AC8F83F-8276-488D-A680-865A484209F6}" type="pres">
      <dgm:prSet presAssocID="{566ABDA7-594E-4E18-9B45-33C3EFEC1E20}" presName="composite3" presStyleCnt="0"/>
      <dgm:spPr/>
    </dgm:pt>
    <dgm:pt modelId="{C3C81DAD-F623-4DF1-886D-1503F0BAC783}" type="pres">
      <dgm:prSet presAssocID="{566ABDA7-594E-4E18-9B45-33C3EFEC1E20}" presName="background3" presStyleLbl="node3" presStyleIdx="0" presStyleCnt="3"/>
      <dgm:spPr/>
    </dgm:pt>
    <dgm:pt modelId="{0CC33411-F5D7-4EAA-8EDF-18A8743F979A}" type="pres">
      <dgm:prSet presAssocID="{566ABDA7-594E-4E18-9B45-33C3EFEC1E20}" presName="text3" presStyleLbl="fgAcc3" presStyleIdx="0" presStyleCnt="3">
        <dgm:presLayoutVars>
          <dgm:chPref val="3"/>
        </dgm:presLayoutVars>
      </dgm:prSet>
      <dgm:spPr/>
    </dgm:pt>
    <dgm:pt modelId="{4EFC885B-71CD-4BA9-A1DD-659B7D7A02C8}" type="pres">
      <dgm:prSet presAssocID="{566ABDA7-594E-4E18-9B45-33C3EFEC1E20}" presName="hierChild4" presStyleCnt="0"/>
      <dgm:spPr/>
    </dgm:pt>
    <dgm:pt modelId="{09964DED-D731-4F7F-87C4-B042B9424D2D}" type="pres">
      <dgm:prSet presAssocID="{E8F4BCAC-E65A-407A-B505-61C4B93DF8CD}" presName="Name17" presStyleLbl="parChTrans1D3" presStyleIdx="1" presStyleCnt="3"/>
      <dgm:spPr/>
    </dgm:pt>
    <dgm:pt modelId="{FFC22AED-C749-482A-B8FE-94B59E52F2AA}" type="pres">
      <dgm:prSet presAssocID="{F19D7D3A-E36D-44B0-B22B-2885CB66DD69}" presName="hierRoot3" presStyleCnt="0"/>
      <dgm:spPr/>
    </dgm:pt>
    <dgm:pt modelId="{9119CAEE-AEB2-4A44-A177-F8C343C10250}" type="pres">
      <dgm:prSet presAssocID="{F19D7D3A-E36D-44B0-B22B-2885CB66DD69}" presName="composite3" presStyleCnt="0"/>
      <dgm:spPr/>
    </dgm:pt>
    <dgm:pt modelId="{EDE12577-23E3-4494-8759-40955E7A6874}" type="pres">
      <dgm:prSet presAssocID="{F19D7D3A-E36D-44B0-B22B-2885CB66DD69}" presName="background3" presStyleLbl="node3" presStyleIdx="1" presStyleCnt="3"/>
      <dgm:spPr/>
    </dgm:pt>
    <dgm:pt modelId="{3F335E54-FCA3-4750-A044-9DE3FE9B1776}" type="pres">
      <dgm:prSet presAssocID="{F19D7D3A-E36D-44B0-B22B-2885CB66DD69}" presName="text3" presStyleLbl="fgAcc3" presStyleIdx="1" presStyleCnt="3">
        <dgm:presLayoutVars>
          <dgm:chPref val="3"/>
        </dgm:presLayoutVars>
      </dgm:prSet>
      <dgm:spPr/>
    </dgm:pt>
    <dgm:pt modelId="{31BA4AD3-ABC3-4E6A-9239-F3C516E2EC55}" type="pres">
      <dgm:prSet presAssocID="{F19D7D3A-E36D-44B0-B22B-2885CB66DD69}" presName="hierChild4" presStyleCnt="0"/>
      <dgm:spPr/>
    </dgm:pt>
    <dgm:pt modelId="{B585B9D9-8385-4265-8038-673F2C4F593E}" type="pres">
      <dgm:prSet presAssocID="{93B2835F-849F-4D08-97B2-BBCB7A2B70A7}" presName="Name10" presStyleLbl="parChTrans1D2" presStyleIdx="1" presStyleCnt="2"/>
      <dgm:spPr/>
    </dgm:pt>
    <dgm:pt modelId="{AF7B28FD-FC4F-4CFD-BE5C-E475D0479657}" type="pres">
      <dgm:prSet presAssocID="{97B658B4-33CB-4CD2-90D3-13F20464575D}" presName="hierRoot2" presStyleCnt="0"/>
      <dgm:spPr/>
    </dgm:pt>
    <dgm:pt modelId="{56FD8A68-22A9-4E1C-BDF5-202C3EADBC4F}" type="pres">
      <dgm:prSet presAssocID="{97B658B4-33CB-4CD2-90D3-13F20464575D}" presName="composite2" presStyleCnt="0"/>
      <dgm:spPr/>
    </dgm:pt>
    <dgm:pt modelId="{9CAFC818-C305-443D-B0E0-B6E9D81655F7}" type="pres">
      <dgm:prSet presAssocID="{97B658B4-33CB-4CD2-90D3-13F20464575D}" presName="background2" presStyleLbl="node2" presStyleIdx="1" presStyleCnt="2"/>
      <dgm:spPr/>
    </dgm:pt>
    <dgm:pt modelId="{8894D562-E7B2-43D7-ABA0-EE7332DE31EC}" type="pres">
      <dgm:prSet presAssocID="{97B658B4-33CB-4CD2-90D3-13F20464575D}" presName="text2" presStyleLbl="fgAcc2" presStyleIdx="1" presStyleCnt="2">
        <dgm:presLayoutVars>
          <dgm:chPref val="3"/>
        </dgm:presLayoutVars>
      </dgm:prSet>
      <dgm:spPr/>
    </dgm:pt>
    <dgm:pt modelId="{E6FB0B46-870F-44C4-B1A1-90266B713683}" type="pres">
      <dgm:prSet presAssocID="{97B658B4-33CB-4CD2-90D3-13F20464575D}" presName="hierChild3" presStyleCnt="0"/>
      <dgm:spPr/>
    </dgm:pt>
    <dgm:pt modelId="{9B800E06-05AF-4B89-969F-AB52A77A4CD1}" type="pres">
      <dgm:prSet presAssocID="{267EA8DE-AABE-4FCF-B937-82488D047803}" presName="Name17" presStyleLbl="parChTrans1D3" presStyleIdx="2" presStyleCnt="3"/>
      <dgm:spPr/>
    </dgm:pt>
    <dgm:pt modelId="{33F7803B-576D-4E8E-ABF3-DF85685C2166}" type="pres">
      <dgm:prSet presAssocID="{5A08F069-DD90-4B20-B08A-DFC3AC78D5D4}" presName="hierRoot3" presStyleCnt="0"/>
      <dgm:spPr/>
    </dgm:pt>
    <dgm:pt modelId="{A811F93D-752E-4549-89FD-B9242509796E}" type="pres">
      <dgm:prSet presAssocID="{5A08F069-DD90-4B20-B08A-DFC3AC78D5D4}" presName="composite3" presStyleCnt="0"/>
      <dgm:spPr/>
    </dgm:pt>
    <dgm:pt modelId="{CFC6D5A1-E548-46D7-B6EC-15A76DDAEA1E}" type="pres">
      <dgm:prSet presAssocID="{5A08F069-DD90-4B20-B08A-DFC3AC78D5D4}" presName="background3" presStyleLbl="node3" presStyleIdx="2" presStyleCnt="3"/>
      <dgm:spPr/>
    </dgm:pt>
    <dgm:pt modelId="{10C1C6C2-C164-4808-BE04-B908F92D1CFD}" type="pres">
      <dgm:prSet presAssocID="{5A08F069-DD90-4B20-B08A-DFC3AC78D5D4}" presName="text3" presStyleLbl="fgAcc3" presStyleIdx="2" presStyleCnt="3">
        <dgm:presLayoutVars>
          <dgm:chPref val="3"/>
        </dgm:presLayoutVars>
      </dgm:prSet>
      <dgm:spPr/>
    </dgm:pt>
    <dgm:pt modelId="{15860DCC-0205-44C7-9476-56727ADA3985}" type="pres">
      <dgm:prSet presAssocID="{5A08F069-DD90-4B20-B08A-DFC3AC78D5D4}" presName="hierChild4" presStyleCnt="0"/>
      <dgm:spPr/>
    </dgm:pt>
  </dgm:ptLst>
  <dgm:cxnLst>
    <dgm:cxn modelId="{02942B0D-2EB9-41FA-97AF-E440F176F028}" srcId="{E02C0720-822A-48F4-9773-0A6208587ABB}" destId="{2EF5B1AF-A1DD-490C-B179-88B21A548C8C}" srcOrd="0" destOrd="0" parTransId="{22055E0B-8C80-4B63-A366-1D9521444141}" sibTransId="{951E0B11-F591-49A8-AC51-2924E73B564A}"/>
    <dgm:cxn modelId="{56056314-89D2-48F4-AFF2-7A280FB4C018}" type="presOf" srcId="{22055E0B-8C80-4B63-A366-1D9521444141}" destId="{096BFD7B-DD7E-4000-ABC3-8798E4D295D1}" srcOrd="0" destOrd="0" presId="urn:microsoft.com/office/officeart/2005/8/layout/hierarchy1"/>
    <dgm:cxn modelId="{FD604616-7C16-4BB0-A1C9-E44CA4DE2049}" type="presOf" srcId="{E02C0720-822A-48F4-9773-0A6208587ABB}" destId="{6A34EED8-3F77-4ADA-B4B9-F813A586E1F1}" srcOrd="0" destOrd="0" presId="urn:microsoft.com/office/officeart/2005/8/layout/hierarchy1"/>
    <dgm:cxn modelId="{B5DFAC1C-B34F-48ED-A50D-54C4ADE5C381}" type="presOf" srcId="{F19D7D3A-E36D-44B0-B22B-2885CB66DD69}" destId="{3F335E54-FCA3-4750-A044-9DE3FE9B1776}" srcOrd="0" destOrd="0" presId="urn:microsoft.com/office/officeart/2005/8/layout/hierarchy1"/>
    <dgm:cxn modelId="{3D434938-74EC-4E3A-B4AB-ABE6E6042962}" type="presOf" srcId="{566ABDA7-594E-4E18-9B45-33C3EFEC1E20}" destId="{0CC33411-F5D7-4EAA-8EDF-18A8743F979A}" srcOrd="0" destOrd="0" presId="urn:microsoft.com/office/officeart/2005/8/layout/hierarchy1"/>
    <dgm:cxn modelId="{FA3ABF5F-C604-4B0F-885F-3FAC2128CB3E}" type="presOf" srcId="{E8F4BCAC-E65A-407A-B505-61C4B93DF8CD}" destId="{09964DED-D731-4F7F-87C4-B042B9424D2D}" srcOrd="0" destOrd="0" presId="urn:microsoft.com/office/officeart/2005/8/layout/hierarchy1"/>
    <dgm:cxn modelId="{59756E44-C508-42D4-8901-D392C4D15486}" srcId="{DA168373-530D-44E6-BCFC-A251F97AADD2}" destId="{E02C0720-822A-48F4-9773-0A6208587ABB}" srcOrd="0" destOrd="0" parTransId="{454EA173-7545-443E-AE4B-9090BAE37D85}" sibTransId="{D881B95F-DE5A-4727-8172-82187DB5565C}"/>
    <dgm:cxn modelId="{1F646A66-0BEE-4B8C-9795-D6A6410D2E70}" srcId="{97B658B4-33CB-4CD2-90D3-13F20464575D}" destId="{5A08F069-DD90-4B20-B08A-DFC3AC78D5D4}" srcOrd="0" destOrd="0" parTransId="{267EA8DE-AABE-4FCF-B937-82488D047803}" sibTransId="{170DF9BD-2FE9-4788-AE15-F7E869ED53CC}"/>
    <dgm:cxn modelId="{C4F54C68-1D1A-483A-AC94-AA879585C35E}" type="presOf" srcId="{97B658B4-33CB-4CD2-90D3-13F20464575D}" destId="{8894D562-E7B2-43D7-ABA0-EE7332DE31EC}" srcOrd="0" destOrd="0" presId="urn:microsoft.com/office/officeart/2005/8/layout/hierarchy1"/>
    <dgm:cxn modelId="{6D1FD751-AC73-404E-A6C2-A3403837F727}" type="presOf" srcId="{2EF5B1AF-A1DD-490C-B179-88B21A548C8C}" destId="{F6D0C94B-7BF1-454D-B1CE-E413AF55DD15}" srcOrd="0" destOrd="0" presId="urn:microsoft.com/office/officeart/2005/8/layout/hierarchy1"/>
    <dgm:cxn modelId="{4524217A-FF51-4DC1-8A8D-95606D5A1C18}" type="presOf" srcId="{DA168373-530D-44E6-BCFC-A251F97AADD2}" destId="{330FEA55-3BA7-442A-B8A8-45C8B49E99DE}" srcOrd="0" destOrd="0" presId="urn:microsoft.com/office/officeart/2005/8/layout/hierarchy1"/>
    <dgm:cxn modelId="{FA93C17B-0ACA-4744-B90A-C3C4CD5A7A90}" srcId="{2EF5B1AF-A1DD-490C-B179-88B21A548C8C}" destId="{F19D7D3A-E36D-44B0-B22B-2885CB66DD69}" srcOrd="1" destOrd="0" parTransId="{E8F4BCAC-E65A-407A-B505-61C4B93DF8CD}" sibTransId="{E3149A70-BA96-4EF6-9DC1-E972C5D588D6}"/>
    <dgm:cxn modelId="{D8A2757E-C57E-4750-BA2A-F73AFE859C01}" type="presOf" srcId="{116526A1-AFFB-4E19-B75D-87815DFCB814}" destId="{1D6F47C4-4041-4BA0-9B80-A8C9C7D5CF1E}" srcOrd="0" destOrd="0" presId="urn:microsoft.com/office/officeart/2005/8/layout/hierarchy1"/>
    <dgm:cxn modelId="{EAAC03A4-92CA-41A8-A071-2BB3083AEA08}" srcId="{E02C0720-822A-48F4-9773-0A6208587ABB}" destId="{97B658B4-33CB-4CD2-90D3-13F20464575D}" srcOrd="1" destOrd="0" parTransId="{93B2835F-849F-4D08-97B2-BBCB7A2B70A7}" sibTransId="{7592A1AC-437A-4A9F-9F60-78D2666479F1}"/>
    <dgm:cxn modelId="{000126A9-C419-4511-B997-EEC66014C056}" type="presOf" srcId="{267EA8DE-AABE-4FCF-B937-82488D047803}" destId="{9B800E06-05AF-4B89-969F-AB52A77A4CD1}" srcOrd="0" destOrd="0" presId="urn:microsoft.com/office/officeart/2005/8/layout/hierarchy1"/>
    <dgm:cxn modelId="{E42018B1-89FA-4163-B7A9-2B1BAFC25C58}" type="presOf" srcId="{93B2835F-849F-4D08-97B2-BBCB7A2B70A7}" destId="{B585B9D9-8385-4265-8038-673F2C4F593E}" srcOrd="0" destOrd="0" presId="urn:microsoft.com/office/officeart/2005/8/layout/hierarchy1"/>
    <dgm:cxn modelId="{0276DDC6-0615-4993-AA4C-7E3C4024C76E}" srcId="{2EF5B1AF-A1DD-490C-B179-88B21A548C8C}" destId="{566ABDA7-594E-4E18-9B45-33C3EFEC1E20}" srcOrd="0" destOrd="0" parTransId="{116526A1-AFFB-4E19-B75D-87815DFCB814}" sibTransId="{59E10C32-745E-4201-871B-ECB6ADED2A70}"/>
    <dgm:cxn modelId="{D5C10ED1-CC95-4527-884F-AA08A009C59F}" type="presOf" srcId="{5A08F069-DD90-4B20-B08A-DFC3AC78D5D4}" destId="{10C1C6C2-C164-4808-BE04-B908F92D1CFD}" srcOrd="0" destOrd="0" presId="urn:microsoft.com/office/officeart/2005/8/layout/hierarchy1"/>
    <dgm:cxn modelId="{F0472E3F-F539-4E0B-B69C-DC3EAFC6C914}" type="presParOf" srcId="{330FEA55-3BA7-442A-B8A8-45C8B49E99DE}" destId="{2C12AB1F-A5DB-4F27-B76C-4D0797ACB2F4}" srcOrd="0" destOrd="0" presId="urn:microsoft.com/office/officeart/2005/8/layout/hierarchy1"/>
    <dgm:cxn modelId="{107F3100-2F9C-4490-BA21-EC4F4D58465A}" type="presParOf" srcId="{2C12AB1F-A5DB-4F27-B76C-4D0797ACB2F4}" destId="{D3DD049F-113C-4FBD-82D3-883988870631}" srcOrd="0" destOrd="0" presId="urn:microsoft.com/office/officeart/2005/8/layout/hierarchy1"/>
    <dgm:cxn modelId="{519F9342-62F6-44EE-A7BA-F4762A61EB06}" type="presParOf" srcId="{D3DD049F-113C-4FBD-82D3-883988870631}" destId="{75E30419-7DD4-460F-A792-176AD1C37340}" srcOrd="0" destOrd="0" presId="urn:microsoft.com/office/officeart/2005/8/layout/hierarchy1"/>
    <dgm:cxn modelId="{39AC30CE-EB7B-4638-9677-47833F111D68}" type="presParOf" srcId="{D3DD049F-113C-4FBD-82D3-883988870631}" destId="{6A34EED8-3F77-4ADA-B4B9-F813A586E1F1}" srcOrd="1" destOrd="0" presId="urn:microsoft.com/office/officeart/2005/8/layout/hierarchy1"/>
    <dgm:cxn modelId="{D0964DA2-8DAA-4E29-8F23-EB2152F1EE16}" type="presParOf" srcId="{2C12AB1F-A5DB-4F27-B76C-4D0797ACB2F4}" destId="{D451D64B-875D-44CA-B243-46672B7722D7}" srcOrd="1" destOrd="0" presId="urn:microsoft.com/office/officeart/2005/8/layout/hierarchy1"/>
    <dgm:cxn modelId="{143ED1ED-0543-4920-B04D-414D7575756B}" type="presParOf" srcId="{D451D64B-875D-44CA-B243-46672B7722D7}" destId="{096BFD7B-DD7E-4000-ABC3-8798E4D295D1}" srcOrd="0" destOrd="0" presId="urn:microsoft.com/office/officeart/2005/8/layout/hierarchy1"/>
    <dgm:cxn modelId="{ABA3915B-67DD-46FE-9D63-B8D48C758850}" type="presParOf" srcId="{D451D64B-875D-44CA-B243-46672B7722D7}" destId="{825E320D-B6D1-4F19-A444-42BD01A6F772}" srcOrd="1" destOrd="0" presId="urn:microsoft.com/office/officeart/2005/8/layout/hierarchy1"/>
    <dgm:cxn modelId="{67E9F21D-4E32-4128-9D82-B234A347F186}" type="presParOf" srcId="{825E320D-B6D1-4F19-A444-42BD01A6F772}" destId="{B91FD920-5285-469C-BE41-8F61E639E71B}" srcOrd="0" destOrd="0" presId="urn:microsoft.com/office/officeart/2005/8/layout/hierarchy1"/>
    <dgm:cxn modelId="{82A4A59C-4A9B-4651-901B-8439F02197DB}" type="presParOf" srcId="{B91FD920-5285-469C-BE41-8F61E639E71B}" destId="{27FC0C89-CC0C-459B-B1B3-53FD85B6DAC3}" srcOrd="0" destOrd="0" presId="urn:microsoft.com/office/officeart/2005/8/layout/hierarchy1"/>
    <dgm:cxn modelId="{01E59751-C071-4E46-A7B3-EDBE998B2E28}" type="presParOf" srcId="{B91FD920-5285-469C-BE41-8F61E639E71B}" destId="{F6D0C94B-7BF1-454D-B1CE-E413AF55DD15}" srcOrd="1" destOrd="0" presId="urn:microsoft.com/office/officeart/2005/8/layout/hierarchy1"/>
    <dgm:cxn modelId="{5538B7CB-B300-41B0-869D-08D69AC85302}" type="presParOf" srcId="{825E320D-B6D1-4F19-A444-42BD01A6F772}" destId="{F078EE88-D962-45C8-8406-6C424FB6E1FA}" srcOrd="1" destOrd="0" presId="urn:microsoft.com/office/officeart/2005/8/layout/hierarchy1"/>
    <dgm:cxn modelId="{42D1C704-0EA5-4A60-8FF4-686E34146A2D}" type="presParOf" srcId="{F078EE88-D962-45C8-8406-6C424FB6E1FA}" destId="{1D6F47C4-4041-4BA0-9B80-A8C9C7D5CF1E}" srcOrd="0" destOrd="0" presId="urn:microsoft.com/office/officeart/2005/8/layout/hierarchy1"/>
    <dgm:cxn modelId="{E6078524-77D1-4AE4-8693-4561B6E4E30B}" type="presParOf" srcId="{F078EE88-D962-45C8-8406-6C424FB6E1FA}" destId="{09561EA2-68EA-41D9-B51A-7A57D5C14D0E}" srcOrd="1" destOrd="0" presId="urn:microsoft.com/office/officeart/2005/8/layout/hierarchy1"/>
    <dgm:cxn modelId="{E1AF5D83-7065-4C51-8E9A-6F0FC43E86FE}" type="presParOf" srcId="{09561EA2-68EA-41D9-B51A-7A57D5C14D0E}" destId="{4AC8F83F-8276-488D-A680-865A484209F6}" srcOrd="0" destOrd="0" presId="urn:microsoft.com/office/officeart/2005/8/layout/hierarchy1"/>
    <dgm:cxn modelId="{DDE59593-248B-4E51-98FA-4B6351043E74}" type="presParOf" srcId="{4AC8F83F-8276-488D-A680-865A484209F6}" destId="{C3C81DAD-F623-4DF1-886D-1503F0BAC783}" srcOrd="0" destOrd="0" presId="urn:microsoft.com/office/officeart/2005/8/layout/hierarchy1"/>
    <dgm:cxn modelId="{A5EB870C-F66F-466F-A9C1-69178FFF0DA7}" type="presParOf" srcId="{4AC8F83F-8276-488D-A680-865A484209F6}" destId="{0CC33411-F5D7-4EAA-8EDF-18A8743F979A}" srcOrd="1" destOrd="0" presId="urn:microsoft.com/office/officeart/2005/8/layout/hierarchy1"/>
    <dgm:cxn modelId="{35259D3F-C535-4218-87E4-C8DEF5B29B3B}" type="presParOf" srcId="{09561EA2-68EA-41D9-B51A-7A57D5C14D0E}" destId="{4EFC885B-71CD-4BA9-A1DD-659B7D7A02C8}" srcOrd="1" destOrd="0" presId="urn:microsoft.com/office/officeart/2005/8/layout/hierarchy1"/>
    <dgm:cxn modelId="{EFD038E1-9BA7-44CB-8F8A-1C1FFA0A427F}" type="presParOf" srcId="{F078EE88-D962-45C8-8406-6C424FB6E1FA}" destId="{09964DED-D731-4F7F-87C4-B042B9424D2D}" srcOrd="2" destOrd="0" presId="urn:microsoft.com/office/officeart/2005/8/layout/hierarchy1"/>
    <dgm:cxn modelId="{CDA8DE98-3009-497A-8E9C-A961A2134C98}" type="presParOf" srcId="{F078EE88-D962-45C8-8406-6C424FB6E1FA}" destId="{FFC22AED-C749-482A-B8FE-94B59E52F2AA}" srcOrd="3" destOrd="0" presId="urn:microsoft.com/office/officeart/2005/8/layout/hierarchy1"/>
    <dgm:cxn modelId="{40FF8B32-17E2-4021-B020-7E287775BCBE}" type="presParOf" srcId="{FFC22AED-C749-482A-B8FE-94B59E52F2AA}" destId="{9119CAEE-AEB2-4A44-A177-F8C343C10250}" srcOrd="0" destOrd="0" presId="urn:microsoft.com/office/officeart/2005/8/layout/hierarchy1"/>
    <dgm:cxn modelId="{D8130077-323D-4A6A-A629-90A86FDCB36B}" type="presParOf" srcId="{9119CAEE-AEB2-4A44-A177-F8C343C10250}" destId="{EDE12577-23E3-4494-8759-40955E7A6874}" srcOrd="0" destOrd="0" presId="urn:microsoft.com/office/officeart/2005/8/layout/hierarchy1"/>
    <dgm:cxn modelId="{1590ED91-4119-4A8B-B81B-1DFB513D08D3}" type="presParOf" srcId="{9119CAEE-AEB2-4A44-A177-F8C343C10250}" destId="{3F335E54-FCA3-4750-A044-9DE3FE9B1776}" srcOrd="1" destOrd="0" presId="urn:microsoft.com/office/officeart/2005/8/layout/hierarchy1"/>
    <dgm:cxn modelId="{00C0F717-51E1-4607-9322-DA929E229757}" type="presParOf" srcId="{FFC22AED-C749-482A-B8FE-94B59E52F2AA}" destId="{31BA4AD3-ABC3-4E6A-9239-F3C516E2EC55}" srcOrd="1" destOrd="0" presId="urn:microsoft.com/office/officeart/2005/8/layout/hierarchy1"/>
    <dgm:cxn modelId="{9C49675B-65B8-4FDE-9BB5-470057C9971C}" type="presParOf" srcId="{D451D64B-875D-44CA-B243-46672B7722D7}" destId="{B585B9D9-8385-4265-8038-673F2C4F593E}" srcOrd="2" destOrd="0" presId="urn:microsoft.com/office/officeart/2005/8/layout/hierarchy1"/>
    <dgm:cxn modelId="{69DBA943-D99A-40DB-885C-33B908190640}" type="presParOf" srcId="{D451D64B-875D-44CA-B243-46672B7722D7}" destId="{AF7B28FD-FC4F-4CFD-BE5C-E475D0479657}" srcOrd="3" destOrd="0" presId="urn:microsoft.com/office/officeart/2005/8/layout/hierarchy1"/>
    <dgm:cxn modelId="{BA6A7A1A-6E60-4DD7-8DC6-158C00214631}" type="presParOf" srcId="{AF7B28FD-FC4F-4CFD-BE5C-E475D0479657}" destId="{56FD8A68-22A9-4E1C-BDF5-202C3EADBC4F}" srcOrd="0" destOrd="0" presId="urn:microsoft.com/office/officeart/2005/8/layout/hierarchy1"/>
    <dgm:cxn modelId="{4BBC496C-7B9A-4CD3-9B07-D97A520F0088}" type="presParOf" srcId="{56FD8A68-22A9-4E1C-BDF5-202C3EADBC4F}" destId="{9CAFC818-C305-443D-B0E0-B6E9D81655F7}" srcOrd="0" destOrd="0" presId="urn:microsoft.com/office/officeart/2005/8/layout/hierarchy1"/>
    <dgm:cxn modelId="{7CBF4985-1DEC-4182-9409-602703BC1B6E}" type="presParOf" srcId="{56FD8A68-22A9-4E1C-BDF5-202C3EADBC4F}" destId="{8894D562-E7B2-43D7-ABA0-EE7332DE31EC}" srcOrd="1" destOrd="0" presId="urn:microsoft.com/office/officeart/2005/8/layout/hierarchy1"/>
    <dgm:cxn modelId="{10ED20A7-97C6-41DE-9D67-86DD4444B26A}" type="presParOf" srcId="{AF7B28FD-FC4F-4CFD-BE5C-E475D0479657}" destId="{E6FB0B46-870F-44C4-B1A1-90266B713683}" srcOrd="1" destOrd="0" presId="urn:microsoft.com/office/officeart/2005/8/layout/hierarchy1"/>
    <dgm:cxn modelId="{B85CCC73-F276-41C2-8A1D-E3C68664D361}" type="presParOf" srcId="{E6FB0B46-870F-44C4-B1A1-90266B713683}" destId="{9B800E06-05AF-4B89-969F-AB52A77A4CD1}" srcOrd="0" destOrd="0" presId="urn:microsoft.com/office/officeart/2005/8/layout/hierarchy1"/>
    <dgm:cxn modelId="{4865B26F-156D-4449-8500-0D056527B31E}" type="presParOf" srcId="{E6FB0B46-870F-44C4-B1A1-90266B713683}" destId="{33F7803B-576D-4E8E-ABF3-DF85685C2166}" srcOrd="1" destOrd="0" presId="urn:microsoft.com/office/officeart/2005/8/layout/hierarchy1"/>
    <dgm:cxn modelId="{2106F61E-5356-4329-BF79-92291671260D}" type="presParOf" srcId="{33F7803B-576D-4E8E-ABF3-DF85685C2166}" destId="{A811F93D-752E-4549-89FD-B9242509796E}" srcOrd="0" destOrd="0" presId="urn:microsoft.com/office/officeart/2005/8/layout/hierarchy1"/>
    <dgm:cxn modelId="{5136AB97-E9C4-47C4-8C74-7EBCDE575642}" type="presParOf" srcId="{A811F93D-752E-4549-89FD-B9242509796E}" destId="{CFC6D5A1-E548-46D7-B6EC-15A76DDAEA1E}" srcOrd="0" destOrd="0" presId="urn:microsoft.com/office/officeart/2005/8/layout/hierarchy1"/>
    <dgm:cxn modelId="{D4323FC0-C703-4EC0-BF55-63CF0D46F260}" type="presParOf" srcId="{A811F93D-752E-4549-89FD-B9242509796E}" destId="{10C1C6C2-C164-4808-BE04-B908F92D1CFD}" srcOrd="1" destOrd="0" presId="urn:microsoft.com/office/officeart/2005/8/layout/hierarchy1"/>
    <dgm:cxn modelId="{7971D9A7-E7AD-48BB-9855-A9E7DE70C443}" type="presParOf" srcId="{33F7803B-576D-4E8E-ABF3-DF85685C2166}" destId="{15860DCC-0205-44C7-9476-56727ADA39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0E06-05AF-4B89-969F-AB52A77A4CD1}">
      <dsp:nvSpPr>
        <dsp:cNvPr id="0" name=""/>
        <dsp:cNvSpPr/>
      </dsp:nvSpPr>
      <dsp:spPr>
        <a:xfrm>
          <a:off x="7146389" y="3015863"/>
          <a:ext cx="91440" cy="561762"/>
        </a:xfrm>
        <a:custGeom>
          <a:avLst/>
          <a:gdLst/>
          <a:ahLst/>
          <a:cxnLst/>
          <a:rect l="0" t="0" r="0" b="0"/>
          <a:pathLst>
            <a:path>
              <a:moveTo>
                <a:pt x="45720" y="0"/>
              </a:moveTo>
              <a:lnTo>
                <a:pt x="45720" y="5617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85B9D9-8385-4265-8038-673F2C4F593E}">
      <dsp:nvSpPr>
        <dsp:cNvPr id="0" name=""/>
        <dsp:cNvSpPr/>
      </dsp:nvSpPr>
      <dsp:spPr>
        <a:xfrm>
          <a:off x="5421512" y="1227560"/>
          <a:ext cx="1770597" cy="561762"/>
        </a:xfrm>
        <a:custGeom>
          <a:avLst/>
          <a:gdLst/>
          <a:ahLst/>
          <a:cxnLst/>
          <a:rect l="0" t="0" r="0" b="0"/>
          <a:pathLst>
            <a:path>
              <a:moveTo>
                <a:pt x="0" y="0"/>
              </a:moveTo>
              <a:lnTo>
                <a:pt x="0" y="382824"/>
              </a:lnTo>
              <a:lnTo>
                <a:pt x="1770597" y="382824"/>
              </a:lnTo>
              <a:lnTo>
                <a:pt x="1770597" y="5617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964DED-D731-4F7F-87C4-B042B9424D2D}">
      <dsp:nvSpPr>
        <dsp:cNvPr id="0" name=""/>
        <dsp:cNvSpPr/>
      </dsp:nvSpPr>
      <dsp:spPr>
        <a:xfrm>
          <a:off x="3650914" y="3015863"/>
          <a:ext cx="1180398" cy="561762"/>
        </a:xfrm>
        <a:custGeom>
          <a:avLst/>
          <a:gdLst/>
          <a:ahLst/>
          <a:cxnLst/>
          <a:rect l="0" t="0" r="0" b="0"/>
          <a:pathLst>
            <a:path>
              <a:moveTo>
                <a:pt x="0" y="0"/>
              </a:moveTo>
              <a:lnTo>
                <a:pt x="0" y="382824"/>
              </a:lnTo>
              <a:lnTo>
                <a:pt x="1180398" y="382824"/>
              </a:lnTo>
              <a:lnTo>
                <a:pt x="1180398" y="5617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D6F47C4-4041-4BA0-9B80-A8C9C7D5CF1E}">
      <dsp:nvSpPr>
        <dsp:cNvPr id="0" name=""/>
        <dsp:cNvSpPr/>
      </dsp:nvSpPr>
      <dsp:spPr>
        <a:xfrm>
          <a:off x="2470516" y="3015863"/>
          <a:ext cx="1180398" cy="561762"/>
        </a:xfrm>
        <a:custGeom>
          <a:avLst/>
          <a:gdLst/>
          <a:ahLst/>
          <a:cxnLst/>
          <a:rect l="0" t="0" r="0" b="0"/>
          <a:pathLst>
            <a:path>
              <a:moveTo>
                <a:pt x="1180398" y="0"/>
              </a:moveTo>
              <a:lnTo>
                <a:pt x="1180398" y="382824"/>
              </a:lnTo>
              <a:lnTo>
                <a:pt x="0" y="382824"/>
              </a:lnTo>
              <a:lnTo>
                <a:pt x="0" y="5617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6BFD7B-DD7E-4000-ABC3-8798E4D295D1}">
      <dsp:nvSpPr>
        <dsp:cNvPr id="0" name=""/>
        <dsp:cNvSpPr/>
      </dsp:nvSpPr>
      <dsp:spPr>
        <a:xfrm>
          <a:off x="3650914" y="1227560"/>
          <a:ext cx="1770597" cy="561762"/>
        </a:xfrm>
        <a:custGeom>
          <a:avLst/>
          <a:gdLst/>
          <a:ahLst/>
          <a:cxnLst/>
          <a:rect l="0" t="0" r="0" b="0"/>
          <a:pathLst>
            <a:path>
              <a:moveTo>
                <a:pt x="1770597" y="0"/>
              </a:moveTo>
              <a:lnTo>
                <a:pt x="1770597" y="382824"/>
              </a:lnTo>
              <a:lnTo>
                <a:pt x="0" y="382824"/>
              </a:lnTo>
              <a:lnTo>
                <a:pt x="0" y="5617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E30419-7DD4-460F-A792-176AD1C37340}">
      <dsp:nvSpPr>
        <dsp:cNvPr id="0" name=""/>
        <dsp:cNvSpPr/>
      </dsp:nvSpPr>
      <dsp:spPr>
        <a:xfrm>
          <a:off x="4455731" y="1019"/>
          <a:ext cx="1931560" cy="12265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34EED8-3F77-4ADA-B4B9-F813A586E1F1}">
      <dsp:nvSpPr>
        <dsp:cNvPr id="0" name=""/>
        <dsp:cNvSpPr/>
      </dsp:nvSpPr>
      <dsp:spPr>
        <a:xfrm>
          <a:off x="4670349" y="204906"/>
          <a:ext cx="1931560" cy="12265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Trebuchet MS" panose="020B0603020202020204"/>
            </a:rPr>
            <a:t>Owner/Propritor</a:t>
          </a:r>
          <a:endParaRPr lang="en-US" sz="1100" kern="1200" dirty="0"/>
        </a:p>
      </dsp:txBody>
      <dsp:txXfrm>
        <a:off x="4706273" y="240830"/>
        <a:ext cx="1859712" cy="1154693"/>
      </dsp:txXfrm>
    </dsp:sp>
    <dsp:sp modelId="{27FC0C89-CC0C-459B-B1B3-53FD85B6DAC3}">
      <dsp:nvSpPr>
        <dsp:cNvPr id="0" name=""/>
        <dsp:cNvSpPr/>
      </dsp:nvSpPr>
      <dsp:spPr>
        <a:xfrm>
          <a:off x="2685134" y="1789322"/>
          <a:ext cx="1931560" cy="12265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0C94B-7BF1-454D-B1CE-E413AF55DD15}">
      <dsp:nvSpPr>
        <dsp:cNvPr id="0" name=""/>
        <dsp:cNvSpPr/>
      </dsp:nvSpPr>
      <dsp:spPr>
        <a:xfrm>
          <a:off x="2899752" y="1993209"/>
          <a:ext cx="1931560" cy="12265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Trebuchet MS" panose="020B0603020202020204"/>
            </a:rPr>
            <a:t>Manager</a:t>
          </a:r>
          <a:endParaRPr lang="en-US" sz="1100" kern="1200" dirty="0"/>
        </a:p>
      </dsp:txBody>
      <dsp:txXfrm>
        <a:off x="2935676" y="2029133"/>
        <a:ext cx="1859712" cy="1154693"/>
      </dsp:txXfrm>
    </dsp:sp>
    <dsp:sp modelId="{C3C81DAD-F623-4DF1-886D-1503F0BAC783}">
      <dsp:nvSpPr>
        <dsp:cNvPr id="0" name=""/>
        <dsp:cNvSpPr/>
      </dsp:nvSpPr>
      <dsp:spPr>
        <a:xfrm>
          <a:off x="1504736" y="3577625"/>
          <a:ext cx="1931560" cy="12265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C33411-F5D7-4EAA-8EDF-18A8743F979A}">
      <dsp:nvSpPr>
        <dsp:cNvPr id="0" name=""/>
        <dsp:cNvSpPr/>
      </dsp:nvSpPr>
      <dsp:spPr>
        <a:xfrm>
          <a:off x="1719354" y="3781512"/>
          <a:ext cx="1931560" cy="12265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Trebuchet MS" panose="020B0603020202020204"/>
            </a:rPr>
            <a:t>Room leaders/ Senior Staff</a:t>
          </a:r>
          <a:endParaRPr lang="en-US" sz="1100" kern="1200" dirty="0"/>
        </a:p>
      </dsp:txBody>
      <dsp:txXfrm>
        <a:off x="1755278" y="3817436"/>
        <a:ext cx="1859712" cy="1154693"/>
      </dsp:txXfrm>
    </dsp:sp>
    <dsp:sp modelId="{EDE12577-23E3-4494-8759-40955E7A6874}">
      <dsp:nvSpPr>
        <dsp:cNvPr id="0" name=""/>
        <dsp:cNvSpPr/>
      </dsp:nvSpPr>
      <dsp:spPr>
        <a:xfrm>
          <a:off x="3865532" y="3577625"/>
          <a:ext cx="1931560" cy="12265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335E54-FCA3-4750-A044-9DE3FE9B1776}">
      <dsp:nvSpPr>
        <dsp:cNvPr id="0" name=""/>
        <dsp:cNvSpPr/>
      </dsp:nvSpPr>
      <dsp:spPr>
        <a:xfrm>
          <a:off x="4080150" y="3781512"/>
          <a:ext cx="1931560" cy="12265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Trebuchet MS" panose="020B0603020202020204"/>
            </a:rPr>
            <a:t>Key Workers/practitioners</a:t>
          </a:r>
          <a:endParaRPr lang="en-US" sz="1100" kern="1200" dirty="0"/>
        </a:p>
      </dsp:txBody>
      <dsp:txXfrm>
        <a:off x="4116074" y="3817436"/>
        <a:ext cx="1859712" cy="1154693"/>
      </dsp:txXfrm>
    </dsp:sp>
    <dsp:sp modelId="{9CAFC818-C305-443D-B0E0-B6E9D81655F7}">
      <dsp:nvSpPr>
        <dsp:cNvPr id="0" name=""/>
        <dsp:cNvSpPr/>
      </dsp:nvSpPr>
      <dsp:spPr>
        <a:xfrm>
          <a:off x="6226329" y="1789322"/>
          <a:ext cx="1931560" cy="12265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94D562-E7B2-43D7-ABA0-EE7332DE31EC}">
      <dsp:nvSpPr>
        <dsp:cNvPr id="0" name=""/>
        <dsp:cNvSpPr/>
      </dsp:nvSpPr>
      <dsp:spPr>
        <a:xfrm>
          <a:off x="6440946" y="1993209"/>
          <a:ext cx="1931560" cy="12265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Trebuchet MS" panose="020B0603020202020204"/>
            </a:rPr>
            <a:t>Deputy Manager</a:t>
          </a:r>
          <a:endParaRPr lang="en-US" sz="1100" kern="1200" dirty="0"/>
        </a:p>
      </dsp:txBody>
      <dsp:txXfrm>
        <a:off x="6476870" y="2029133"/>
        <a:ext cx="1859712" cy="1154693"/>
      </dsp:txXfrm>
    </dsp:sp>
    <dsp:sp modelId="{CFC6D5A1-E548-46D7-B6EC-15A76DDAEA1E}">
      <dsp:nvSpPr>
        <dsp:cNvPr id="0" name=""/>
        <dsp:cNvSpPr/>
      </dsp:nvSpPr>
      <dsp:spPr>
        <a:xfrm>
          <a:off x="6226329" y="3577625"/>
          <a:ext cx="1931560" cy="12265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C1C6C2-C164-4808-BE04-B908F92D1CFD}">
      <dsp:nvSpPr>
        <dsp:cNvPr id="0" name=""/>
        <dsp:cNvSpPr/>
      </dsp:nvSpPr>
      <dsp:spPr>
        <a:xfrm>
          <a:off x="6440946" y="3781512"/>
          <a:ext cx="1931560" cy="12265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Trebuchet MS" panose="020B0603020202020204"/>
            </a:rPr>
            <a:t>Special educational needs coordinator(SENCo/SEND)/ Support Staff</a:t>
          </a:r>
          <a:endParaRPr lang="en-US" sz="1100" kern="1200" dirty="0"/>
        </a:p>
      </dsp:txBody>
      <dsp:txXfrm>
        <a:off x="6476870" y="3817436"/>
        <a:ext cx="1859712" cy="115469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3917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07226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1394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523812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065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7010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16651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16422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8767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5602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0825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29238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8910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3928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5102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421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11/13/2025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21385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3925977"/>
          </a:xfrm>
        </p:spPr>
        <p:txBody>
          <a:bodyPr/>
          <a:lstStyle/>
          <a:p>
            <a:pPr algn="l"/>
            <a:r>
              <a:rPr lang="en-GB" sz="2800" b="1" dirty="0">
                <a:solidFill>
                  <a:schemeClr val="tx1"/>
                </a:solidFill>
                <a:latin typeface="Arial Nova"/>
              </a:rPr>
              <a:t>Title: Enterprise and Entrepreneurship</a:t>
            </a:r>
            <a:endParaRPr lang="en-US" sz="2800" b="1">
              <a:solidFill>
                <a:schemeClr val="tx1"/>
              </a:solidFill>
              <a:latin typeface="Arial Nova"/>
            </a:endParaRPr>
          </a:p>
          <a:p>
            <a:pPr algn="l"/>
            <a:r>
              <a:rPr lang="en-GB" sz="2800" b="1" dirty="0">
                <a:solidFill>
                  <a:schemeClr val="tx1"/>
                </a:solidFill>
                <a:latin typeface="Aptos"/>
              </a:rPr>
              <a:t>Module Code: LCLM4006</a:t>
            </a:r>
            <a:endParaRPr lang="en-US" sz="2800" b="1">
              <a:solidFill>
                <a:schemeClr val="tx1"/>
              </a:solidFill>
              <a:latin typeface="Aptos"/>
            </a:endParaRPr>
          </a:p>
          <a:p>
            <a:pPr algn="l"/>
            <a:r>
              <a:rPr lang="en-GB" sz="2800" b="1" dirty="0">
                <a:solidFill>
                  <a:schemeClr val="tx1"/>
                </a:solidFill>
                <a:latin typeface="Aptos"/>
              </a:rPr>
              <a:t>Assignment Title: Individual Business Plan</a:t>
            </a:r>
            <a:endParaRPr lang="en-US" sz="2800" b="1">
              <a:solidFill>
                <a:schemeClr val="tx1"/>
              </a:solidFill>
              <a:latin typeface="Aptos"/>
            </a:endParaRPr>
          </a:p>
          <a:p>
            <a:pPr algn="l"/>
            <a:r>
              <a:rPr lang="en-GB" sz="2800" b="1" dirty="0">
                <a:solidFill>
                  <a:schemeClr val="tx1"/>
                </a:solidFill>
                <a:latin typeface="Aptos"/>
              </a:rPr>
              <a:t>Student Name: </a:t>
            </a:r>
            <a:r>
              <a:rPr lang="en-GB" sz="2800" b="1" err="1">
                <a:solidFill>
                  <a:schemeClr val="tx1"/>
                </a:solidFill>
                <a:latin typeface="Aptos"/>
              </a:rPr>
              <a:t>Cherinne</a:t>
            </a:r>
            <a:r>
              <a:rPr lang="en-GB" sz="2800" b="1" dirty="0">
                <a:solidFill>
                  <a:schemeClr val="tx1"/>
                </a:solidFill>
                <a:latin typeface="Aptos"/>
              </a:rPr>
              <a:t> Edwards</a:t>
            </a:r>
            <a:endParaRPr lang="en-US" sz="2800" b="1">
              <a:solidFill>
                <a:schemeClr val="tx1"/>
              </a:solidFill>
              <a:latin typeface="Aptos"/>
            </a:endParaRPr>
          </a:p>
          <a:p>
            <a:pPr algn="l"/>
            <a:r>
              <a:rPr lang="en-GB" sz="2800" b="1" dirty="0">
                <a:solidFill>
                  <a:schemeClr val="tx1"/>
                </a:solidFill>
                <a:latin typeface="Aptos"/>
              </a:rPr>
              <a:t>Lecturers Name: </a:t>
            </a:r>
            <a:r>
              <a:rPr lang="en-GB" sz="2800" b="1" dirty="0">
                <a:solidFill>
                  <a:schemeClr val="tx1"/>
                </a:solidFill>
                <a:latin typeface="Arial"/>
                <a:cs typeface="Arial"/>
              </a:rPr>
              <a:t>Chung Lai Johnny Wan</a:t>
            </a:r>
            <a:endParaRPr lang="en-US" sz="2800" b="1">
              <a:solidFill>
                <a:schemeClr val="tx1"/>
              </a:solidFill>
              <a:latin typeface="Arial"/>
              <a:cs typeface="Arial"/>
            </a:endParaRPr>
          </a:p>
          <a:p>
            <a:endParaRPr lang="en-US" sz="2800" b="1" dirty="0"/>
          </a:p>
        </p:txBody>
      </p:sp>
      <p:sp>
        <p:nvSpPr>
          <p:cNvPr id="3" name="Subtitle 2"/>
          <p:cNvSpPr>
            <a:spLocks noGrp="1"/>
          </p:cNvSpPr>
          <p:nvPr>
            <p:ph type="subTitle" idx="1"/>
          </p:nvPr>
        </p:nvSpPr>
        <p:spPr>
          <a:xfrm flipV="1">
            <a:off x="1524000" y="5933535"/>
            <a:ext cx="8813321" cy="184540"/>
          </a:xfrm>
        </p:spPr>
        <p:txBody>
          <a:bodyPr>
            <a:normAutofit fontScale="40000" lnSpcReduction="20000"/>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6CA96-E02E-F71A-5030-036BBAB5AF64}"/>
              </a:ext>
            </a:extLst>
          </p:cNvPr>
          <p:cNvSpPr>
            <a:spLocks noGrp="1"/>
          </p:cNvSpPr>
          <p:nvPr>
            <p:ph type="title"/>
          </p:nvPr>
        </p:nvSpPr>
        <p:spPr/>
        <p:txBody>
          <a:bodyPr/>
          <a:lstStyle/>
          <a:p>
            <a:r>
              <a:rPr lang="en-US" dirty="0">
                <a:solidFill>
                  <a:srgbClr val="00B0F0"/>
                </a:solidFill>
              </a:rPr>
              <a:t>Overview of Business </a:t>
            </a:r>
          </a:p>
        </p:txBody>
      </p:sp>
      <p:sp>
        <p:nvSpPr>
          <p:cNvPr id="3" name="Content Placeholder 2">
            <a:extLst>
              <a:ext uri="{FF2B5EF4-FFF2-40B4-BE49-F238E27FC236}">
                <a16:creationId xmlns:a16="http://schemas.microsoft.com/office/drawing/2014/main" id="{D72EA1EF-854F-D88C-CF34-758E8C088128}"/>
              </a:ext>
            </a:extLst>
          </p:cNvPr>
          <p:cNvSpPr>
            <a:spLocks noGrp="1"/>
          </p:cNvSpPr>
          <p:nvPr>
            <p:ph idx="1"/>
          </p:nvPr>
        </p:nvSpPr>
        <p:spPr>
          <a:xfrm>
            <a:off x="651295" y="1408682"/>
            <a:ext cx="10702505" cy="4768281"/>
          </a:xfrm>
        </p:spPr>
        <p:txBody>
          <a:bodyPr vert="horz" lIns="91440" tIns="45720" rIns="91440" bIns="45720" rtlCol="0" anchor="t">
            <a:normAutofit/>
          </a:bodyPr>
          <a:lstStyle/>
          <a:p>
            <a:pPr>
              <a:buFont typeface="Wingdings" panose="020B0604020202020204" pitchFamily="34" charset="0"/>
              <a:buChar char="Ø"/>
            </a:pPr>
            <a:r>
              <a:rPr lang="en-US" dirty="0"/>
              <a:t>Children's nursery Imagination Station</a:t>
            </a:r>
          </a:p>
          <a:p>
            <a:pPr>
              <a:buFont typeface="Wingdings" panose="020B0604020202020204" pitchFamily="34" charset="0"/>
              <a:buChar char="Ø"/>
            </a:pPr>
            <a:r>
              <a:rPr lang="en-US" dirty="0"/>
              <a:t>Nursery to provide care and early education for children, from birth to five, adhering to the EYFS statutory framework.</a:t>
            </a:r>
          </a:p>
          <a:p>
            <a:pPr>
              <a:buFont typeface="Wingdings" panose="020B0604020202020204" pitchFamily="34" charset="0"/>
              <a:buChar char="Ø"/>
            </a:pPr>
            <a:r>
              <a:rPr lang="en-US" dirty="0"/>
              <a:t>Providing full day or sessional care, focusing on children's learning, development, health and safety. As well as providing full meals</a:t>
            </a:r>
          </a:p>
          <a:p>
            <a:pPr>
              <a:buFont typeface="Wingdings" panose="020B0604020202020204" pitchFamily="34" charset="0"/>
              <a:buChar char="Ø"/>
            </a:pPr>
            <a:r>
              <a:rPr lang="en-US" dirty="0">
                <a:latin typeface="Aptos" panose="020B0004020202020204"/>
              </a:rPr>
              <a:t>A profitable business, but start- up costs are high</a:t>
            </a:r>
          </a:p>
          <a:p>
            <a:pPr>
              <a:buFont typeface="Wingdings" panose="020B0604020202020204" pitchFamily="34" charset="0"/>
              <a:buChar char="Ø"/>
            </a:pPr>
            <a:r>
              <a:rPr lang="en-US" dirty="0">
                <a:latin typeface="Aptos" panose="020B0004020202020204"/>
              </a:rPr>
              <a:t>Premises need to be compliant with fire and safety regulations, and adequate for number of children being cared for.</a:t>
            </a:r>
          </a:p>
          <a:p>
            <a:pPr>
              <a:buFont typeface="Wingdings" panose="020B0604020202020204" pitchFamily="34" charset="0"/>
              <a:buChar char="Ø"/>
            </a:pPr>
            <a:r>
              <a:rPr lang="en-US" dirty="0">
                <a:latin typeface="Aptos" panose="020B0004020202020204"/>
              </a:rPr>
              <a:t>Ofsted registration process is mandatory</a:t>
            </a:r>
          </a:p>
          <a:p>
            <a:pPr>
              <a:buFont typeface="Wingdings" panose="020B0604020202020204" pitchFamily="34" charset="0"/>
              <a:buChar char="Ø"/>
            </a:pPr>
            <a:r>
              <a:rPr lang="en-US" dirty="0">
                <a:latin typeface="Aptos" panose="020B0004020202020204"/>
              </a:rPr>
              <a:t>Staffing compliance with strict child to adult ratios and qualification requirements.</a:t>
            </a:r>
          </a:p>
          <a:p>
            <a:pPr>
              <a:buClr>
                <a:srgbClr val="EB3D9F"/>
              </a:buClr>
              <a:buFont typeface="Wingdings" panose="020B0604020202020204" pitchFamily="34" charset="0"/>
              <a:buChar char="Ø"/>
            </a:pPr>
            <a:r>
              <a:rPr lang="en-US" dirty="0">
                <a:solidFill>
                  <a:srgbClr val="404040"/>
                </a:solidFill>
                <a:latin typeface="Aptos" panose="020B0004020202020204"/>
              </a:rPr>
              <a:t>The unique selling point of this nursery is that we offer our specialized curriculum, a </a:t>
            </a:r>
            <a:r>
              <a:rPr lang="en-US" dirty="0" err="1">
                <a:solidFill>
                  <a:srgbClr val="404040"/>
                </a:solidFill>
                <a:latin typeface="Aptos" panose="020B0004020202020204"/>
              </a:rPr>
              <a:t>montessori</a:t>
            </a:r>
            <a:r>
              <a:rPr lang="en-US" dirty="0">
                <a:solidFill>
                  <a:srgbClr val="404040"/>
                </a:solidFill>
                <a:latin typeface="Aptos" panose="020B0004020202020204"/>
              </a:rPr>
              <a:t> forest school. We offer exceptional staff-to-child ratio, as well as a language programe, and flexible hours</a:t>
            </a:r>
          </a:p>
          <a:p>
            <a:pPr marL="0" indent="0">
              <a:buClr>
                <a:srgbClr val="F496CB">
                  <a:lumMod val="75000"/>
                </a:srgbClr>
              </a:buClr>
              <a:buNone/>
            </a:pPr>
            <a:endParaRPr lang="en-US" dirty="0">
              <a:latin typeface="Aptos" panose="020B0004020202020204"/>
            </a:endParaRPr>
          </a:p>
          <a:p>
            <a:pPr>
              <a:buFont typeface="Wingdings" panose="020B0604020202020204" pitchFamily="34" charset="0"/>
              <a:buChar char="Ø"/>
            </a:pPr>
            <a:endParaRPr lang="en-US" dirty="0">
              <a:latin typeface="Aptos" panose="020B0004020202020204"/>
            </a:endParaRPr>
          </a:p>
          <a:p>
            <a:pPr>
              <a:buFont typeface="Wingdings" panose="020B0604020202020204" pitchFamily="34" charset="0"/>
              <a:buChar char="Ø"/>
            </a:pPr>
            <a:endParaRPr lang="en-US" dirty="0">
              <a:latin typeface="Aptos" panose="020B0004020202020204"/>
            </a:endParaRPr>
          </a:p>
          <a:p>
            <a:pPr>
              <a:buFont typeface="Wingdings" panose="020B0604020202020204" pitchFamily="34" charset="0"/>
              <a:buChar char="Ø"/>
            </a:pPr>
            <a:endParaRPr lang="en-GB" sz="1200" dirty="0">
              <a:latin typeface="Arial Nova"/>
            </a:endParaRPr>
          </a:p>
          <a:p>
            <a:pPr>
              <a:buFont typeface="Wingdings" panose="020B0604020202020204" pitchFamily="34" charset="0"/>
              <a:buChar char="Ø"/>
            </a:pPr>
            <a:endParaRPr lang="en-US" dirty="0"/>
          </a:p>
        </p:txBody>
      </p:sp>
    </p:spTree>
    <p:extLst>
      <p:ext uri="{BB962C8B-B14F-4D97-AF65-F5344CB8AC3E}">
        <p14:creationId xmlns:p14="http://schemas.microsoft.com/office/powerpoint/2010/main" val="3779186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37EDB1-BC93-27F5-43F2-92DAF85984B4}"/>
              </a:ext>
            </a:extLst>
          </p:cNvPr>
          <p:cNvSpPr txBox="1"/>
          <p:nvPr/>
        </p:nvSpPr>
        <p:spPr>
          <a:xfrm>
            <a:off x="186907" y="352247"/>
            <a:ext cx="9877243" cy="26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5FCBEF"/>
                </a:solidFill>
                <a:latin typeface="Trebuchet MS"/>
                <a:ea typeface="Arial"/>
                <a:cs typeface="Arial"/>
              </a:rPr>
              <a:t>Management Structure </a:t>
            </a:r>
            <a:endParaRPr lang="en-US" sz="3600" dirty="0">
              <a:solidFill>
                <a:srgbClr val="000000"/>
              </a:solidFill>
              <a:latin typeface="Trebuchet MS"/>
              <a:ea typeface="Arial"/>
              <a:cs typeface="Arial"/>
            </a:endParaRPr>
          </a:p>
          <a:p>
            <a:endParaRPr lang="en-US" sz="3600" dirty="0">
              <a:solidFill>
                <a:srgbClr val="5FCBEF"/>
              </a:solidFill>
              <a:latin typeface="Trebuchet MS"/>
              <a:ea typeface="Segoe UI"/>
              <a:cs typeface="Arial"/>
            </a:endParaRPr>
          </a:p>
          <a:p>
            <a:endParaRPr lang="en-US" sz="3600" dirty="0">
              <a:solidFill>
                <a:srgbClr val="5FCBEF"/>
              </a:solidFill>
              <a:latin typeface="Trebuchet MS"/>
              <a:ea typeface="Segoe UI"/>
              <a:cs typeface="Arial"/>
            </a:endParaRPr>
          </a:p>
          <a:p>
            <a:endParaRPr lang="en-US" sz="2000" b="1" dirty="0">
              <a:solidFill>
                <a:srgbClr val="404040"/>
              </a:solidFill>
              <a:latin typeface="Aptos"/>
              <a:ea typeface="Segoe UI"/>
              <a:cs typeface="Arial"/>
            </a:endParaRPr>
          </a:p>
          <a:p>
            <a:pPr rtl="0"/>
            <a:r>
              <a:rPr lang="en-US" sz="1700" dirty="0">
                <a:latin typeface="Aptos"/>
                <a:ea typeface="Segoe UI"/>
                <a:cs typeface="Segoe UI"/>
              </a:rPr>
              <a:t>​</a:t>
            </a:r>
          </a:p>
          <a:p>
            <a:pPr algn="ctr"/>
            <a:endParaRPr lang="en-US"/>
          </a:p>
        </p:txBody>
      </p:sp>
      <p:graphicFrame>
        <p:nvGraphicFramePr>
          <p:cNvPr id="5" name="Diagram 4">
            <a:extLst>
              <a:ext uri="{FF2B5EF4-FFF2-40B4-BE49-F238E27FC236}">
                <a16:creationId xmlns:a16="http://schemas.microsoft.com/office/drawing/2014/main" id="{F2FECE8A-2354-E35F-A4BD-E7E2151BA96B}"/>
              </a:ext>
            </a:extLst>
          </p:cNvPr>
          <p:cNvGraphicFramePr/>
          <p:nvPr>
            <p:extLst>
              <p:ext uri="{D42A27DB-BD31-4B8C-83A1-F6EECF244321}">
                <p14:modId xmlns:p14="http://schemas.microsoft.com/office/powerpoint/2010/main" val="1942996190"/>
              </p:ext>
            </p:extLst>
          </p:nvPr>
        </p:nvGraphicFramePr>
        <p:xfrm>
          <a:off x="402566" y="1025106"/>
          <a:ext cx="9877244" cy="5009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3805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C64743-365D-944B-958D-38D3017EBB9E}"/>
              </a:ext>
            </a:extLst>
          </p:cNvPr>
          <p:cNvSpPr txBox="1"/>
          <p:nvPr/>
        </p:nvSpPr>
        <p:spPr>
          <a:xfrm>
            <a:off x="948906" y="567906"/>
            <a:ext cx="8195094"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aseline="0" dirty="0">
                <a:solidFill>
                  <a:srgbClr val="5FCBEF"/>
                </a:solidFill>
                <a:latin typeface="Trebuchet MS"/>
              </a:rPr>
              <a:t>Legal Format</a:t>
            </a:r>
            <a:r>
              <a:rPr sz="3600" dirty="0">
                <a:latin typeface="Trebuchet MS"/>
                <a:ea typeface="Trebuchet MS"/>
                <a:cs typeface="Trebuchet MS"/>
              </a:rPr>
              <a:t>​</a:t>
            </a:r>
            <a:endParaRPr lang="en-US" dirty="0"/>
          </a:p>
          <a:p>
            <a:endParaRPr lang="en-GB" b="1" dirty="0">
              <a:latin typeface="Arial Nova"/>
            </a:endParaRPr>
          </a:p>
          <a:p>
            <a:r>
              <a:rPr lang="en-GB" sz="2400" b="1" dirty="0">
                <a:latin typeface="Arial Nova"/>
              </a:rPr>
              <a:t>Limited Company (LTD)</a:t>
            </a:r>
            <a:endParaRPr lang="en-US" sz="2400" dirty="0">
              <a:latin typeface="Arial Nova"/>
            </a:endParaRPr>
          </a:p>
          <a:p>
            <a:endParaRPr lang="en-GB" sz="2400" b="1" dirty="0">
              <a:latin typeface="Arial Nova"/>
            </a:endParaRPr>
          </a:p>
          <a:p>
            <a:r>
              <a:rPr lang="en-GB" sz="2400" dirty="0">
                <a:latin typeface="Arial Nova"/>
              </a:rPr>
              <a:t>due to the high legal risks associated with childcare. This provides a barrier between personal finances and the business's liabilities. It provides risk management or liability, protecting any personnel finance from business debts or lawsuits. It also adds credibility, as its often viewed as a professionally governed company, therefore more secure.</a:t>
            </a:r>
            <a:endParaRPr lang="en-US" sz="2400" dirty="0"/>
          </a:p>
          <a:p>
            <a:r>
              <a:rPr lang="en-GB" sz="2400" dirty="0">
                <a:latin typeface="Arial Nova"/>
              </a:rPr>
              <a:t>It’s the preferred format for plans to grow, provides required staff and premises, and makes a good profit. </a:t>
            </a:r>
            <a:endParaRPr lang="en-GB" dirty="0"/>
          </a:p>
          <a:p>
            <a:endParaRPr lang="en-US" sz="2400" dirty="0"/>
          </a:p>
          <a:p>
            <a:pPr algn="ctr"/>
            <a:endParaRPr lang="en-US"/>
          </a:p>
        </p:txBody>
      </p:sp>
    </p:spTree>
    <p:extLst>
      <p:ext uri="{BB962C8B-B14F-4D97-AF65-F5344CB8AC3E}">
        <p14:creationId xmlns:p14="http://schemas.microsoft.com/office/powerpoint/2010/main" val="3446642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F0E91D-2497-F261-39EF-0D4A70D6E837}"/>
              </a:ext>
            </a:extLst>
          </p:cNvPr>
          <p:cNvSpPr txBox="1"/>
          <p:nvPr/>
        </p:nvSpPr>
        <p:spPr>
          <a:xfrm>
            <a:off x="632604" y="237227"/>
            <a:ext cx="85113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5FCBEF"/>
                </a:solidFill>
              </a:rPr>
              <a:t>Pestel Analysis</a:t>
            </a:r>
          </a:p>
          <a:p>
            <a:endParaRPr lang="en-US" sz="3600" dirty="0">
              <a:solidFill>
                <a:srgbClr val="5FCBEF"/>
              </a:solidFill>
            </a:endParaRPr>
          </a:p>
          <a:p>
            <a:endParaRPr lang="en-US" sz="3600" dirty="0">
              <a:solidFill>
                <a:srgbClr val="5FCBEF"/>
              </a:solidFill>
            </a:endParaRPr>
          </a:p>
        </p:txBody>
      </p:sp>
      <p:graphicFrame>
        <p:nvGraphicFramePr>
          <p:cNvPr id="17" name="Table 16">
            <a:extLst>
              <a:ext uri="{FF2B5EF4-FFF2-40B4-BE49-F238E27FC236}">
                <a16:creationId xmlns:a16="http://schemas.microsoft.com/office/drawing/2014/main" id="{BDCBF41D-76A3-35EB-5930-1B459E07F451}"/>
              </a:ext>
            </a:extLst>
          </p:cNvPr>
          <p:cNvGraphicFramePr>
            <a:graphicFrameLocks noGrp="1"/>
          </p:cNvGraphicFramePr>
          <p:nvPr>
            <p:extLst>
              <p:ext uri="{D42A27DB-BD31-4B8C-83A1-F6EECF244321}">
                <p14:modId xmlns:p14="http://schemas.microsoft.com/office/powerpoint/2010/main" val="1597221383"/>
              </p:ext>
            </p:extLst>
          </p:nvPr>
        </p:nvGraphicFramePr>
        <p:xfrm>
          <a:off x="503207" y="948905"/>
          <a:ext cx="9529408" cy="5587994"/>
        </p:xfrm>
        <a:graphic>
          <a:graphicData uri="http://schemas.openxmlformats.org/drawingml/2006/table">
            <a:tbl>
              <a:tblPr firstRow="1" bandRow="1">
                <a:tableStyleId>{5C22544A-7EE6-4342-B048-85BDC9FD1C3A}</a:tableStyleId>
              </a:tblPr>
              <a:tblGrid>
                <a:gridCol w="3247341">
                  <a:extLst>
                    <a:ext uri="{9D8B030D-6E8A-4147-A177-3AD203B41FA5}">
                      <a16:colId xmlns:a16="http://schemas.microsoft.com/office/drawing/2014/main" val="3339226818"/>
                    </a:ext>
                  </a:extLst>
                </a:gridCol>
                <a:gridCol w="6282067">
                  <a:extLst>
                    <a:ext uri="{9D8B030D-6E8A-4147-A177-3AD203B41FA5}">
                      <a16:colId xmlns:a16="http://schemas.microsoft.com/office/drawing/2014/main" val="1925395186"/>
                    </a:ext>
                  </a:extLst>
                </a:gridCol>
              </a:tblGrid>
              <a:tr h="1532733">
                <a:tc>
                  <a:txBody>
                    <a:bodyPr/>
                    <a:lstStyle/>
                    <a:p>
                      <a:r>
                        <a:rPr lang="en-US" sz="1600" b="0" dirty="0">
                          <a:solidFill>
                            <a:schemeClr val="tx1"/>
                          </a:solidFill>
                        </a:rPr>
                        <a:t>Political Factors</a:t>
                      </a:r>
                    </a:p>
                  </a:txBody>
                  <a:tcPr/>
                </a:tc>
                <a:tc>
                  <a:txBody>
                    <a:bodyPr/>
                    <a:lstStyle/>
                    <a:p>
                      <a:pPr lvl="0">
                        <a:buNone/>
                      </a:pPr>
                      <a:r>
                        <a:rPr lang="en-US" sz="1600" b="0" dirty="0">
                          <a:solidFill>
                            <a:schemeClr val="tx1"/>
                          </a:solidFill>
                        </a:rPr>
                        <a:t>Government stability and policy, tax policy and fiscal regulation, and funding and spending – </a:t>
                      </a:r>
                      <a:r>
                        <a:rPr lang="en-US" sz="1600" b="1" dirty="0">
                          <a:solidFill>
                            <a:schemeClr val="tx1"/>
                          </a:solidFill>
                        </a:rPr>
                        <a:t>Funded childcare hours</a:t>
                      </a:r>
                      <a:r>
                        <a:rPr lang="en-US" sz="1600" b="0" dirty="0">
                          <a:solidFill>
                            <a:schemeClr val="tx1"/>
                          </a:solidFill>
                        </a:rPr>
                        <a:t>, and the rising cost in non-funded hours. </a:t>
                      </a:r>
                      <a:r>
                        <a:rPr lang="en-US" sz="1600" b="1" dirty="0">
                          <a:solidFill>
                            <a:schemeClr val="tx1"/>
                          </a:solidFill>
                        </a:rPr>
                        <a:t>Safeguarding and welfare, </a:t>
                      </a:r>
                      <a:r>
                        <a:rPr lang="en-US" sz="1600" b="0" dirty="0">
                          <a:solidFill>
                            <a:schemeClr val="tx1"/>
                          </a:solidFill>
                        </a:rPr>
                        <a:t>mandatory policies and training to be implemented and </a:t>
                      </a:r>
                      <a:r>
                        <a:rPr lang="en-US" sz="1600" b="1" dirty="0">
                          <a:solidFill>
                            <a:schemeClr val="tx1"/>
                          </a:solidFill>
                        </a:rPr>
                        <a:t>staff qualification requirement, </a:t>
                      </a:r>
                      <a:r>
                        <a:rPr lang="en-US" sz="1600" b="0" dirty="0">
                          <a:solidFill>
                            <a:schemeClr val="tx1"/>
                          </a:solidFill>
                        </a:rPr>
                        <a:t>affects recruitment pool and wage costs. </a:t>
                      </a:r>
                    </a:p>
                  </a:txBody>
                  <a:tcPr/>
                </a:tc>
                <a:extLst>
                  <a:ext uri="{0D108BD9-81ED-4DB2-BD59-A6C34878D82A}">
                    <a16:rowId xmlns:a16="http://schemas.microsoft.com/office/drawing/2014/main" val="2034892218"/>
                  </a:ext>
                </a:extLst>
              </a:tr>
              <a:tr h="1774744">
                <a:tc>
                  <a:txBody>
                    <a:bodyPr/>
                    <a:lstStyle/>
                    <a:p>
                      <a:pPr lvl="0" algn="l">
                        <a:lnSpc>
                          <a:spcPct val="100000"/>
                        </a:lnSpc>
                        <a:spcBef>
                          <a:spcPts val="0"/>
                        </a:spcBef>
                        <a:spcAft>
                          <a:spcPts val="0"/>
                        </a:spcAft>
                        <a:buNone/>
                      </a:pPr>
                      <a:r>
                        <a:rPr lang="en-US" sz="1600" b="0" i="0" u="none" strike="noStrike" noProof="0" dirty="0">
                          <a:solidFill>
                            <a:schemeClr val="tx1"/>
                          </a:solidFill>
                          <a:latin typeface="Trebuchet MS"/>
                        </a:rPr>
                        <a:t>Economic Factors</a:t>
                      </a:r>
                    </a:p>
                  </a:txBody>
                  <a:tcPr/>
                </a:tc>
                <a:tc>
                  <a:txBody>
                    <a:bodyPr/>
                    <a:lstStyle/>
                    <a:p>
                      <a:pPr lvl="0" algn="l">
                        <a:lnSpc>
                          <a:spcPct val="100000"/>
                        </a:lnSpc>
                        <a:spcBef>
                          <a:spcPts val="0"/>
                        </a:spcBef>
                        <a:spcAft>
                          <a:spcPts val="0"/>
                        </a:spcAft>
                        <a:buNone/>
                      </a:pPr>
                      <a:r>
                        <a:rPr lang="en-US" sz="1600" b="0" i="0" u="none" strike="noStrike" noProof="0" dirty="0">
                          <a:solidFill>
                            <a:schemeClr val="tx1"/>
                          </a:solidFill>
                          <a:latin typeface="Trebuchet MS"/>
                        </a:rPr>
                        <a:t>Economic growth/decline, interest, inflation and exchange rates, disposable income, and unemployment rates. </a:t>
                      </a:r>
                      <a:r>
                        <a:rPr lang="en-US" sz="1600" b="1" i="0" u="none" strike="noStrike" noProof="0" dirty="0">
                          <a:solidFill>
                            <a:schemeClr val="tx1"/>
                          </a:solidFill>
                          <a:latin typeface="Trebuchet MS"/>
                        </a:rPr>
                        <a:t>Cost of living and inflation, </a:t>
                      </a:r>
                      <a:r>
                        <a:rPr lang="en-US" sz="1600" b="0" i="0" u="none" strike="noStrike" noProof="0" dirty="0">
                          <a:solidFill>
                            <a:schemeClr val="tx1"/>
                          </a:solidFill>
                          <a:latin typeface="Trebuchet MS"/>
                        </a:rPr>
                        <a:t>results in increased operation costs and staff wages. </a:t>
                      </a:r>
                      <a:r>
                        <a:rPr lang="en-US" sz="1600" b="1" i="0" u="none" strike="noStrike" noProof="0" dirty="0">
                          <a:solidFill>
                            <a:schemeClr val="tx1"/>
                          </a:solidFill>
                          <a:latin typeface="Trebuchet MS"/>
                        </a:rPr>
                        <a:t>Consumer disposable income/Unemployment</a:t>
                      </a:r>
                      <a:r>
                        <a:rPr lang="en-US" sz="1600" b="0" i="0" u="none" strike="noStrike" noProof="0" dirty="0">
                          <a:solidFill>
                            <a:schemeClr val="tx1"/>
                          </a:solidFill>
                          <a:latin typeface="Trebuchet MS"/>
                        </a:rPr>
                        <a:t>, wages are less, parents likely to seek cheaper alternatives, and </a:t>
                      </a:r>
                      <a:r>
                        <a:rPr lang="en-US" sz="1600" b="1" i="0" u="none" strike="noStrike" noProof="0" dirty="0">
                          <a:solidFill>
                            <a:schemeClr val="tx1"/>
                          </a:solidFill>
                          <a:latin typeface="Trebuchet MS"/>
                        </a:rPr>
                        <a:t>Interest rates</a:t>
                      </a:r>
                      <a:r>
                        <a:rPr lang="en-US" sz="1600" b="0" i="0" u="none" strike="noStrike" noProof="0" dirty="0">
                          <a:solidFill>
                            <a:schemeClr val="tx1"/>
                          </a:solidFill>
                          <a:latin typeface="Trebuchet MS"/>
                        </a:rPr>
                        <a:t>, increased interest for business loans or property mortgages.</a:t>
                      </a:r>
                    </a:p>
                  </a:txBody>
                  <a:tcPr/>
                </a:tc>
                <a:extLst>
                  <a:ext uri="{0D108BD9-81ED-4DB2-BD59-A6C34878D82A}">
                    <a16:rowId xmlns:a16="http://schemas.microsoft.com/office/drawing/2014/main" val="1168940712"/>
                  </a:ext>
                </a:extLst>
              </a:tr>
              <a:tr h="2258770">
                <a:tc>
                  <a:txBody>
                    <a:bodyPr/>
                    <a:lstStyle/>
                    <a:p>
                      <a:pPr lvl="0" algn="l">
                        <a:lnSpc>
                          <a:spcPct val="100000"/>
                        </a:lnSpc>
                        <a:spcBef>
                          <a:spcPts val="0"/>
                        </a:spcBef>
                        <a:spcAft>
                          <a:spcPts val="0"/>
                        </a:spcAft>
                        <a:buNone/>
                      </a:pPr>
                      <a:r>
                        <a:rPr lang="en-US" sz="1600" b="0" i="0" u="none" strike="noStrike" noProof="0" dirty="0">
                          <a:solidFill>
                            <a:schemeClr val="tx1"/>
                          </a:solidFill>
                          <a:latin typeface="Trebuchet MS"/>
                        </a:rPr>
                        <a:t>Social Factors</a:t>
                      </a:r>
                    </a:p>
                  </a:txBody>
                  <a:tcPr/>
                </a:tc>
                <a:tc>
                  <a:txBody>
                    <a:bodyPr/>
                    <a:lstStyle/>
                    <a:p>
                      <a:pPr lvl="0">
                        <a:buNone/>
                      </a:pPr>
                      <a:r>
                        <a:rPr lang="en-US" sz="1600" b="0" dirty="0">
                          <a:solidFill>
                            <a:schemeClr val="tx1"/>
                          </a:solidFill>
                        </a:rPr>
                        <a:t>Demographics, cultural and lifestyle changes, consumer buying habits, and education and health consciousness. </a:t>
                      </a:r>
                      <a:r>
                        <a:rPr lang="en-US" sz="1600" b="1" dirty="0">
                          <a:solidFill>
                            <a:schemeClr val="tx1"/>
                          </a:solidFill>
                        </a:rPr>
                        <a:t>Changing family structures/working parents </a:t>
                      </a:r>
                      <a:r>
                        <a:rPr lang="en-US" sz="1600" b="0" dirty="0">
                          <a:solidFill>
                            <a:schemeClr val="tx1"/>
                          </a:solidFill>
                        </a:rPr>
                        <a:t>dual income families and more working parents rise the demand for full time and flexible hours. </a:t>
                      </a:r>
                      <a:r>
                        <a:rPr lang="en-US" sz="1600" b="1" dirty="0">
                          <a:solidFill>
                            <a:schemeClr val="tx1"/>
                          </a:solidFill>
                        </a:rPr>
                        <a:t>Birth rates, local demographics, and local housing developments</a:t>
                      </a:r>
                      <a:r>
                        <a:rPr lang="en-US" sz="1600" b="0" dirty="0">
                          <a:solidFill>
                            <a:schemeClr val="tx1"/>
                          </a:solidFill>
                        </a:rPr>
                        <a:t> can increase or reduce demand. </a:t>
                      </a:r>
                      <a:r>
                        <a:rPr lang="en-US" sz="1600" b="1" dirty="0">
                          <a:solidFill>
                            <a:schemeClr val="tx1"/>
                          </a:solidFill>
                        </a:rPr>
                        <a:t>Demand for specific learning styles </a:t>
                      </a:r>
                      <a:r>
                        <a:rPr lang="en-US" sz="1600" b="0" dirty="0">
                          <a:solidFill>
                            <a:schemeClr val="tx1"/>
                          </a:solidFill>
                        </a:rPr>
                        <a:t>has seen an growing preference, such as a forest school, requires a adaption in its curriculum and facilities.</a:t>
                      </a:r>
                    </a:p>
                  </a:txBody>
                  <a:tcPr/>
                </a:tc>
                <a:extLst>
                  <a:ext uri="{0D108BD9-81ED-4DB2-BD59-A6C34878D82A}">
                    <a16:rowId xmlns:a16="http://schemas.microsoft.com/office/drawing/2014/main" val="2118996540"/>
                  </a:ext>
                </a:extLst>
              </a:tr>
            </a:tbl>
          </a:graphicData>
        </a:graphic>
      </p:graphicFrame>
    </p:spTree>
    <p:extLst>
      <p:ext uri="{BB962C8B-B14F-4D97-AF65-F5344CB8AC3E}">
        <p14:creationId xmlns:p14="http://schemas.microsoft.com/office/powerpoint/2010/main" val="3598848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69C096A6-023E-2782-7977-1FADB7CD12DC}"/>
              </a:ext>
            </a:extLst>
          </p:cNvPr>
          <p:cNvGraphicFramePr>
            <a:graphicFrameLocks noGrp="1"/>
          </p:cNvGraphicFramePr>
          <p:nvPr>
            <p:extLst>
              <p:ext uri="{D42A27DB-BD31-4B8C-83A1-F6EECF244321}">
                <p14:modId xmlns:p14="http://schemas.microsoft.com/office/powerpoint/2010/main" val="3773973290"/>
              </p:ext>
            </p:extLst>
          </p:nvPr>
        </p:nvGraphicFramePr>
        <p:xfrm>
          <a:off x="460075" y="244415"/>
          <a:ext cx="10429980" cy="6264024"/>
        </p:xfrm>
        <a:graphic>
          <a:graphicData uri="http://schemas.openxmlformats.org/drawingml/2006/table">
            <a:tbl>
              <a:tblPr bandRow="1">
                <a:tableStyleId>{5C22544A-7EE6-4342-B048-85BDC9FD1C3A}</a:tableStyleId>
              </a:tblPr>
              <a:tblGrid>
                <a:gridCol w="3554226">
                  <a:extLst>
                    <a:ext uri="{9D8B030D-6E8A-4147-A177-3AD203B41FA5}">
                      <a16:colId xmlns:a16="http://schemas.microsoft.com/office/drawing/2014/main" val="782994422"/>
                    </a:ext>
                  </a:extLst>
                </a:gridCol>
                <a:gridCol w="6875754">
                  <a:extLst>
                    <a:ext uri="{9D8B030D-6E8A-4147-A177-3AD203B41FA5}">
                      <a16:colId xmlns:a16="http://schemas.microsoft.com/office/drawing/2014/main" val="3678604592"/>
                    </a:ext>
                  </a:extLst>
                </a:gridCol>
              </a:tblGrid>
              <a:tr h="1687083">
                <a:tc>
                  <a:txBody>
                    <a:bodyPr/>
                    <a:lstStyle/>
                    <a:p>
                      <a:pPr rtl="0" fontAlgn="base">
                        <a:lnSpc>
                          <a:spcPts val="1350"/>
                        </a:lnSpc>
                        <a:buNone/>
                      </a:pPr>
                      <a:r>
                        <a:rPr lang="en-US" sz="1600" dirty="0">
                          <a:effectLst/>
                          <a:latin typeface="Trebuchet MS"/>
                        </a:rPr>
                        <a:t>Technological Factors</a:t>
                      </a:r>
                    </a:p>
                  </a:txBody>
                  <a:tcPr marL="56007" marR="56007" marT="28004" marB="2800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DDEC"/>
                    </a:solidFill>
                  </a:tcPr>
                </a:tc>
                <a:tc>
                  <a:txBody>
                    <a:bodyPr/>
                    <a:lstStyle/>
                    <a:p>
                      <a:pPr rtl="0" fontAlgn="base">
                        <a:lnSpc>
                          <a:spcPct val="100000"/>
                        </a:lnSpc>
                        <a:buNone/>
                      </a:pPr>
                      <a:r>
                        <a:rPr lang="en-US" sz="1600" dirty="0">
                          <a:effectLst/>
                          <a:latin typeface="Trebuchet MS"/>
                        </a:rPr>
                        <a:t>Automation and AI, infrastructure, and adaption of technology</a:t>
                      </a:r>
                    </a:p>
                    <a:p>
                      <a:pPr lvl="0">
                        <a:lnSpc>
                          <a:spcPct val="100000"/>
                        </a:lnSpc>
                        <a:buNone/>
                      </a:pPr>
                      <a:r>
                        <a:rPr lang="en-US" sz="1600" b="1" dirty="0">
                          <a:effectLst/>
                          <a:latin typeface="Trebuchet MS"/>
                        </a:rPr>
                        <a:t>Nursery Management Equipment</a:t>
                      </a:r>
                      <a:r>
                        <a:rPr lang="en-US" sz="1600" dirty="0">
                          <a:effectLst/>
                          <a:latin typeface="Trebuchet MS"/>
                        </a:rPr>
                        <a:t>-Specialized software for </a:t>
                      </a:r>
                    </a:p>
                    <a:p>
                      <a:pPr lvl="0">
                        <a:lnSpc>
                          <a:spcPct val="100000"/>
                        </a:lnSpc>
                        <a:buNone/>
                      </a:pPr>
                      <a:r>
                        <a:rPr lang="en-US" sz="1600" dirty="0">
                          <a:effectLst/>
                          <a:latin typeface="Trebuchet MS"/>
                        </a:rPr>
                        <a:t>invoicing, staff </a:t>
                      </a:r>
                      <a:r>
                        <a:rPr lang="en-US" sz="1600" err="1">
                          <a:effectLst/>
                          <a:latin typeface="Trebuchet MS"/>
                        </a:rPr>
                        <a:t>rotas</a:t>
                      </a:r>
                      <a:r>
                        <a:rPr lang="en-US" sz="1600" dirty="0">
                          <a:effectLst/>
                          <a:latin typeface="Trebuchet MS"/>
                        </a:rPr>
                        <a:t> and EYFS journals. </a:t>
                      </a:r>
                      <a:r>
                        <a:rPr lang="en-US" sz="1600" b="1" dirty="0">
                          <a:effectLst/>
                          <a:latin typeface="Trebuchet MS"/>
                        </a:rPr>
                        <a:t>Digital communication</a:t>
                      </a:r>
                      <a:r>
                        <a:rPr lang="en-US" sz="1600" dirty="0">
                          <a:effectLst/>
                          <a:latin typeface="Trebuchet MS"/>
                        </a:rPr>
                        <a:t>-real time updates and seamless communication requires apps and digital platforms. </a:t>
                      </a:r>
                      <a:r>
                        <a:rPr lang="en-US" sz="1600" b="1" dirty="0">
                          <a:effectLst/>
                          <a:latin typeface="Trebuchet MS"/>
                        </a:rPr>
                        <a:t>Security</a:t>
                      </a:r>
                      <a:r>
                        <a:rPr lang="en-US" sz="1600" dirty="0">
                          <a:effectLst/>
                          <a:latin typeface="Trebuchet MS"/>
                        </a:rPr>
                        <a:t>-Advanced CCTV and secure entry systems are required to enhance child safety.</a:t>
                      </a:r>
                    </a:p>
                    <a:p>
                      <a:pPr lvl="0">
                        <a:lnSpc>
                          <a:spcPct val="100000"/>
                        </a:lnSpc>
                        <a:buNone/>
                      </a:pPr>
                      <a:endParaRPr lang="en-US" sz="1600" dirty="0">
                        <a:effectLst/>
                        <a:latin typeface="Trebuchet MS"/>
                      </a:endParaRPr>
                    </a:p>
                  </a:txBody>
                  <a:tcPr marL="56007" marR="56007" marT="28004" marB="2800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DDEC"/>
                    </a:solidFill>
                  </a:tcPr>
                </a:tc>
                <a:extLst>
                  <a:ext uri="{0D108BD9-81ED-4DB2-BD59-A6C34878D82A}">
                    <a16:rowId xmlns:a16="http://schemas.microsoft.com/office/drawing/2014/main" val="4264135043"/>
                  </a:ext>
                </a:extLst>
              </a:tr>
              <a:tr h="1953456">
                <a:tc>
                  <a:txBody>
                    <a:bodyPr/>
                    <a:lstStyle/>
                    <a:p>
                      <a:pPr rtl="0" fontAlgn="base">
                        <a:lnSpc>
                          <a:spcPts val="1350"/>
                        </a:lnSpc>
                        <a:buNone/>
                      </a:pPr>
                      <a:r>
                        <a:rPr lang="en-US" sz="1600" dirty="0">
                          <a:effectLst/>
                          <a:latin typeface="Trebuchet MS"/>
                        </a:rPr>
                        <a:t>Environmental Factors</a:t>
                      </a:r>
                    </a:p>
                  </a:txBody>
                  <a:tcPr marL="56007" marR="56007" marT="28004" marB="2800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DEFF6"/>
                    </a:solidFill>
                  </a:tcPr>
                </a:tc>
                <a:tc>
                  <a:txBody>
                    <a:bodyPr/>
                    <a:lstStyle/>
                    <a:p>
                      <a:pPr rtl="0" fontAlgn="base">
                        <a:lnSpc>
                          <a:spcPct val="100000"/>
                        </a:lnSpc>
                        <a:buNone/>
                      </a:pPr>
                      <a:r>
                        <a:rPr lang="en-US" sz="1600" dirty="0">
                          <a:effectLst/>
                          <a:latin typeface="Trebuchet MS"/>
                        </a:rPr>
                        <a:t>Climate change and weather patterns, environmental regulations, sustainability and green initiatives, and resource availability. </a:t>
                      </a:r>
                      <a:r>
                        <a:rPr lang="en-US" sz="1600" b="1" dirty="0">
                          <a:effectLst/>
                          <a:latin typeface="Trebuchet MS"/>
                        </a:rPr>
                        <a:t>Sustainability and waste</a:t>
                      </a:r>
                      <a:r>
                        <a:rPr lang="en-US" sz="1600" dirty="0">
                          <a:effectLst/>
                          <a:latin typeface="Trebuchet MS"/>
                        </a:rPr>
                        <a:t>- Incorporate eco-friendly policies, such as reduce single use plastic and source local food, due to growing parental demand. </a:t>
                      </a:r>
                      <a:r>
                        <a:rPr lang="en-US" sz="1600" b="1" dirty="0">
                          <a:effectLst/>
                          <a:latin typeface="Trebuchet MS"/>
                        </a:rPr>
                        <a:t>Outdoor learning</a:t>
                      </a:r>
                      <a:r>
                        <a:rPr lang="en-US" sz="1600" dirty="0">
                          <a:effectLst/>
                          <a:latin typeface="Trebuchet MS"/>
                        </a:rPr>
                        <a:t>- Providing adequate outdoor space and resources, incorporating environmental education. </a:t>
                      </a:r>
                      <a:r>
                        <a:rPr lang="en-US" sz="1600" b="1" dirty="0">
                          <a:effectLst/>
                          <a:latin typeface="Trebuchet MS"/>
                        </a:rPr>
                        <a:t>Energy costs</a:t>
                      </a:r>
                      <a:r>
                        <a:rPr lang="en-US" sz="1600" dirty="0">
                          <a:effectLst/>
                          <a:latin typeface="Trebuchet MS"/>
                        </a:rPr>
                        <a:t>-Committing to reduce environmental footprint, such as installing led lighting and improving insulation, can help in long term savings on utility bills</a:t>
                      </a:r>
                    </a:p>
                  </a:txBody>
                  <a:tcPr marL="56007" marR="56007" marT="28004" marB="2800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DEFF6"/>
                    </a:solidFill>
                  </a:tcPr>
                </a:tc>
                <a:extLst>
                  <a:ext uri="{0D108BD9-81ED-4DB2-BD59-A6C34878D82A}">
                    <a16:rowId xmlns:a16="http://schemas.microsoft.com/office/drawing/2014/main" val="2080108559"/>
                  </a:ext>
                </a:extLst>
              </a:tr>
              <a:tr h="2237605">
                <a:tc>
                  <a:txBody>
                    <a:bodyPr/>
                    <a:lstStyle/>
                    <a:p>
                      <a:pPr rtl="0" fontAlgn="base">
                        <a:lnSpc>
                          <a:spcPts val="1350"/>
                        </a:lnSpc>
                        <a:buNone/>
                      </a:pPr>
                      <a:r>
                        <a:rPr lang="en-US" sz="1600" dirty="0">
                          <a:effectLst/>
                          <a:latin typeface="Trebuchet MS"/>
                        </a:rPr>
                        <a:t>Legal Factors</a:t>
                      </a:r>
                    </a:p>
                  </a:txBody>
                  <a:tcPr marL="56007" marR="56007" marT="28004" marB="2800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DDEC"/>
                    </a:solidFill>
                  </a:tcPr>
                </a:tc>
                <a:tc>
                  <a:txBody>
                    <a:bodyPr/>
                    <a:lstStyle/>
                    <a:p>
                      <a:pPr rtl="0" fontAlgn="base">
                        <a:lnSpc>
                          <a:spcPct val="100000"/>
                        </a:lnSpc>
                        <a:buNone/>
                      </a:pPr>
                      <a:r>
                        <a:rPr lang="en-US" sz="1600" dirty="0">
                          <a:effectLst/>
                          <a:latin typeface="Trebuchet MS"/>
                        </a:rPr>
                        <a:t>Health and safety legislation, employment law, consumer</a:t>
                      </a:r>
                    </a:p>
                    <a:p>
                      <a:pPr lvl="0">
                        <a:lnSpc>
                          <a:spcPct val="100000"/>
                        </a:lnSpc>
                        <a:buNone/>
                      </a:pPr>
                      <a:r>
                        <a:rPr lang="en-US" sz="1600" dirty="0">
                          <a:effectLst/>
                          <a:latin typeface="Trebuchet MS"/>
                        </a:rPr>
                        <a:t>Protection law, and industry specific regulation. </a:t>
                      </a:r>
                      <a:r>
                        <a:rPr lang="en-US" sz="1600" b="1" dirty="0">
                          <a:effectLst/>
                          <a:latin typeface="Trebuchet MS"/>
                        </a:rPr>
                        <a:t>EYFS statutory framework</a:t>
                      </a:r>
                      <a:r>
                        <a:rPr lang="en-US" sz="1600" dirty="0">
                          <a:effectLst/>
                          <a:latin typeface="Trebuchet MS"/>
                        </a:rPr>
                        <a:t>-Core legal document that dictates every policy and procedure to adhere to. </a:t>
                      </a:r>
                      <a:r>
                        <a:rPr lang="en-US" sz="1600" b="1" dirty="0" err="1">
                          <a:effectLst/>
                          <a:latin typeface="Trebuchet MS"/>
                        </a:rPr>
                        <a:t>Ofstead</a:t>
                      </a:r>
                      <a:r>
                        <a:rPr lang="en-US" sz="1600" b="1" dirty="0">
                          <a:effectLst/>
                          <a:latin typeface="Trebuchet MS"/>
                        </a:rPr>
                        <a:t> registrations and inspection-</a:t>
                      </a:r>
                      <a:r>
                        <a:rPr lang="en-US" sz="1600" dirty="0">
                          <a:effectLst/>
                          <a:latin typeface="Trebuchet MS"/>
                        </a:rPr>
                        <a:t>Registration is a legal requirement, inspections determine the rating. </a:t>
                      </a:r>
                      <a:r>
                        <a:rPr lang="en-US" sz="1600" b="1" dirty="0">
                          <a:effectLst/>
                          <a:latin typeface="Trebuchet MS"/>
                        </a:rPr>
                        <a:t>Employment law</a:t>
                      </a:r>
                      <a:r>
                        <a:rPr lang="en-US" sz="1600" dirty="0">
                          <a:effectLst/>
                          <a:latin typeface="Trebuchet MS"/>
                        </a:rPr>
                        <a:t>-Hiring and HR practices must comply with UK employment law, such as paying the national living wage and working time laws. GDPR-Legally handle and protect sensitive personal data. Robust data protection policies and secure storage</a:t>
                      </a:r>
                    </a:p>
                  </a:txBody>
                  <a:tcPr marL="56007" marR="56007" marT="28004" marB="2800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BDDEC"/>
                    </a:solidFill>
                  </a:tcPr>
                </a:tc>
                <a:extLst>
                  <a:ext uri="{0D108BD9-81ED-4DB2-BD59-A6C34878D82A}">
                    <a16:rowId xmlns:a16="http://schemas.microsoft.com/office/drawing/2014/main" val="1299308746"/>
                  </a:ext>
                </a:extLst>
              </a:tr>
            </a:tbl>
          </a:graphicData>
        </a:graphic>
      </p:graphicFrame>
    </p:spTree>
    <p:extLst>
      <p:ext uri="{BB962C8B-B14F-4D97-AF65-F5344CB8AC3E}">
        <p14:creationId xmlns:p14="http://schemas.microsoft.com/office/powerpoint/2010/main" val="3766858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701104-5CCC-C3B6-AB11-D2D32E3450D9}"/>
              </a:ext>
            </a:extLst>
          </p:cNvPr>
          <p:cNvSpPr txBox="1"/>
          <p:nvPr/>
        </p:nvSpPr>
        <p:spPr>
          <a:xfrm>
            <a:off x="357673" y="404326"/>
            <a:ext cx="9563877" cy="8032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5FCBEF"/>
                </a:solidFill>
              </a:rPr>
              <a:t>Marketing Strategies</a:t>
            </a:r>
          </a:p>
          <a:p>
            <a:pPr algn="l"/>
            <a:endParaRPr lang="en-US" sz="3600" dirty="0">
              <a:solidFill>
                <a:srgbClr val="5FCBEF"/>
              </a:solidFill>
            </a:endParaRPr>
          </a:p>
          <a:p>
            <a:pPr marL="342900" indent="-342900">
              <a:buFont typeface="Arial"/>
              <a:buChar char="•"/>
            </a:pPr>
            <a:r>
              <a:rPr lang="en-GB" sz="2400" dirty="0">
                <a:latin typeface="Arial Nova"/>
              </a:rPr>
              <a:t>Digital Marketing – Website and search engine optimization (SEO).</a:t>
            </a:r>
          </a:p>
          <a:p>
            <a:pPr marL="342900" indent="-342900">
              <a:buFont typeface="Arial"/>
              <a:buChar char="•"/>
            </a:pPr>
            <a:r>
              <a:rPr lang="en-GB" sz="2400" dirty="0">
                <a:solidFill>
                  <a:srgbClr val="000000"/>
                </a:solidFill>
                <a:latin typeface="Arial Nova"/>
              </a:rPr>
              <a:t>Google Business Profile – Create and maintain a comprehensive and accurate listing.</a:t>
            </a:r>
          </a:p>
          <a:p>
            <a:pPr marL="342900" indent="-342900">
              <a:buFont typeface="Arial"/>
              <a:buChar char="•"/>
            </a:pPr>
            <a:r>
              <a:rPr lang="en-GB" sz="2400" dirty="0">
                <a:solidFill>
                  <a:srgbClr val="000000"/>
                </a:solidFill>
                <a:latin typeface="Arial Nova"/>
              </a:rPr>
              <a:t>Social Media – targeting Facebook and Instagram which has a very active parent audience, to share engaging posts and host virtual sessions.</a:t>
            </a:r>
          </a:p>
          <a:p>
            <a:pPr marL="342900" indent="-342900">
              <a:buFont typeface="Arial"/>
              <a:buChar char="•"/>
            </a:pPr>
            <a:r>
              <a:rPr lang="en-GB" sz="2400" dirty="0">
                <a:latin typeface="Arial Nova"/>
              </a:rPr>
              <a:t>Email marketing – to send newsletters, parenting tips and updates on activities, events and children's development.</a:t>
            </a:r>
          </a:p>
          <a:p>
            <a:pPr marL="342900" indent="-342900">
              <a:buFont typeface="Arial"/>
              <a:buChar char="•"/>
            </a:pPr>
            <a:r>
              <a:rPr lang="en-GB" sz="2400" dirty="0">
                <a:solidFill>
                  <a:srgbClr val="000000"/>
                </a:solidFill>
                <a:latin typeface="Arial Nova"/>
              </a:rPr>
              <a:t>Community and local marketing – Host open days or family events, network with local businesses, and partake in local events.</a:t>
            </a:r>
          </a:p>
          <a:p>
            <a:pPr marL="342900" indent="-342900">
              <a:buFont typeface="Arial"/>
              <a:buChar char="•"/>
            </a:pPr>
            <a:r>
              <a:rPr lang="en-GB" sz="2400" dirty="0">
                <a:solidFill>
                  <a:srgbClr val="000000"/>
                </a:solidFill>
                <a:latin typeface="Arial Nova"/>
              </a:rPr>
              <a:t>Referral programme - offering incentives for word-of-mouth referrals, offering incentives or discounts</a:t>
            </a:r>
          </a:p>
          <a:p>
            <a:pPr marL="342900" indent="-342900">
              <a:buFont typeface="Arial"/>
              <a:buChar char="•"/>
            </a:pPr>
            <a:r>
              <a:rPr lang="en-GB" sz="2400" dirty="0">
                <a:solidFill>
                  <a:srgbClr val="000000"/>
                </a:solidFill>
                <a:latin typeface="Arial Nova"/>
              </a:rPr>
              <a:t>Building trust and a good reputation - requesting and using reviews  across all marketing</a:t>
            </a:r>
          </a:p>
          <a:p>
            <a:pPr marL="342900" indent="-342900">
              <a:buFont typeface="Arial"/>
              <a:buChar char="•"/>
            </a:pPr>
            <a:endParaRPr lang="en-GB">
              <a:solidFill>
                <a:srgbClr val="000000"/>
              </a:solidFill>
            </a:endParaRPr>
          </a:p>
          <a:p>
            <a:endParaRPr lang="en-US" sz="3600" dirty="0">
              <a:solidFill>
                <a:srgbClr val="5FCBEF"/>
              </a:solidFill>
            </a:endParaRPr>
          </a:p>
          <a:p>
            <a:endParaRPr lang="en-US" sz="3600" dirty="0">
              <a:solidFill>
                <a:srgbClr val="5FCBEF"/>
              </a:solidFill>
            </a:endParaRPr>
          </a:p>
          <a:p>
            <a:endParaRPr lang="en-US" dirty="0"/>
          </a:p>
        </p:txBody>
      </p:sp>
    </p:spTree>
    <p:extLst>
      <p:ext uri="{BB962C8B-B14F-4D97-AF65-F5344CB8AC3E}">
        <p14:creationId xmlns:p14="http://schemas.microsoft.com/office/powerpoint/2010/main" val="64438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620CE0-3F57-1DDB-51D2-F49EF88ACBC3}"/>
              </a:ext>
            </a:extLst>
          </p:cNvPr>
          <p:cNvSpPr txBox="1"/>
          <p:nvPr/>
        </p:nvSpPr>
        <p:spPr>
          <a:xfrm>
            <a:off x="264367" y="373224"/>
            <a:ext cx="100304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600" dirty="0"/>
          </a:p>
        </p:txBody>
      </p:sp>
      <p:sp>
        <p:nvSpPr>
          <p:cNvPr id="6" name="TextBox 5">
            <a:extLst>
              <a:ext uri="{FF2B5EF4-FFF2-40B4-BE49-F238E27FC236}">
                <a16:creationId xmlns:a16="http://schemas.microsoft.com/office/drawing/2014/main" id="{F2694097-BB65-9398-F18B-91AD8E192712}"/>
              </a:ext>
            </a:extLst>
          </p:cNvPr>
          <p:cNvSpPr txBox="1"/>
          <p:nvPr/>
        </p:nvSpPr>
        <p:spPr>
          <a:xfrm>
            <a:off x="233265" y="326571"/>
            <a:ext cx="939281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5FCBEF"/>
                </a:solidFill>
              </a:rPr>
              <a:t> Funding required </a:t>
            </a:r>
            <a:endParaRPr lang="en-GB" sz="2400">
              <a:solidFill>
                <a:srgbClr val="000000"/>
              </a:solidFill>
              <a:latin typeface="Arial Nova"/>
            </a:endParaRPr>
          </a:p>
          <a:p>
            <a:endParaRPr lang="en-GB" sz="2400" dirty="0">
              <a:solidFill>
                <a:srgbClr val="000000"/>
              </a:solidFill>
              <a:latin typeface="Arial Nova"/>
            </a:endParaRPr>
          </a:p>
          <a:p>
            <a:r>
              <a:rPr lang="en-GB" sz="2400" dirty="0">
                <a:solidFill>
                  <a:srgbClr val="000000"/>
                </a:solidFill>
                <a:latin typeface="Arial Nova"/>
              </a:rPr>
              <a:t>Start-up capital – One off costs, renovation, equipment, licensing, legal fees, initial marketing and security deposits: £50,000</a:t>
            </a:r>
            <a:endParaRPr lang="en-GB" sz="2400">
              <a:latin typeface="Arial Nova"/>
            </a:endParaRPr>
          </a:p>
          <a:p>
            <a:pPr marL="342900" indent="-342900">
              <a:buFont typeface="Arial"/>
              <a:buChar char="•"/>
            </a:pPr>
            <a:endParaRPr lang="en-GB" sz="2400" dirty="0">
              <a:solidFill>
                <a:srgbClr val="000000"/>
              </a:solidFill>
              <a:latin typeface="Arial Nova"/>
            </a:endParaRPr>
          </a:p>
          <a:p>
            <a:pPr marL="342900" indent="-342900">
              <a:buFont typeface="Arial"/>
              <a:buChar char="•"/>
            </a:pPr>
            <a:r>
              <a:rPr lang="en-GB" sz="2400" dirty="0">
                <a:solidFill>
                  <a:srgbClr val="000000"/>
                </a:solidFill>
                <a:latin typeface="Arial Nova"/>
              </a:rPr>
              <a:t>Working capital/ operating reserve – 6 months of operational costs, staff wages, rent and utilities: £35,000</a:t>
            </a:r>
          </a:p>
          <a:p>
            <a:pPr marL="342900" indent="-342900">
              <a:buFont typeface="Arial"/>
              <a:buChar char="•"/>
            </a:pPr>
            <a:endParaRPr lang="en-GB" sz="2400" dirty="0">
              <a:solidFill>
                <a:srgbClr val="000000"/>
              </a:solidFill>
              <a:latin typeface="Arial Nova"/>
            </a:endParaRPr>
          </a:p>
          <a:p>
            <a:pPr marL="342900" indent="-342900">
              <a:buFont typeface="Arial"/>
              <a:buChar char="•"/>
            </a:pPr>
            <a:r>
              <a:rPr lang="en-GB" sz="2400" dirty="0">
                <a:solidFill>
                  <a:srgbClr val="000000"/>
                </a:solidFill>
                <a:latin typeface="Arial Nova"/>
              </a:rPr>
              <a:t>The total funding amount required would be £85,000, based on industry averages</a:t>
            </a:r>
          </a:p>
          <a:p>
            <a:endParaRPr lang="en-US" sz="3600" dirty="0">
              <a:solidFill>
                <a:srgbClr val="5FCBEF"/>
              </a:solidFill>
            </a:endParaRPr>
          </a:p>
          <a:p>
            <a:endParaRPr lang="en-US" sz="3600" dirty="0">
              <a:solidFill>
                <a:srgbClr val="5FCBEF"/>
              </a:solidFill>
            </a:endParaRPr>
          </a:p>
          <a:p>
            <a:endParaRPr lang="en-US" dirty="0"/>
          </a:p>
        </p:txBody>
      </p:sp>
    </p:spTree>
    <p:extLst>
      <p:ext uri="{BB962C8B-B14F-4D97-AF65-F5344CB8AC3E}">
        <p14:creationId xmlns:p14="http://schemas.microsoft.com/office/powerpoint/2010/main" val="3358308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5BDBA2-A706-8A3C-209C-A52B67CC72D6}"/>
              </a:ext>
            </a:extLst>
          </p:cNvPr>
          <p:cNvSpPr txBox="1"/>
          <p:nvPr/>
        </p:nvSpPr>
        <p:spPr>
          <a:xfrm>
            <a:off x="279918" y="311020"/>
            <a:ext cx="10403632"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5FCBEF"/>
                </a:solidFill>
              </a:rPr>
              <a:t>Funding Sources</a:t>
            </a:r>
            <a:endParaRPr lang="en-US" sz="3600" dirty="0" err="1"/>
          </a:p>
          <a:p>
            <a:endParaRPr lang="en-US" sz="3600" dirty="0">
              <a:solidFill>
                <a:srgbClr val="5FCBEF"/>
              </a:solidFill>
              <a:latin typeface="Trebuchet MS"/>
            </a:endParaRPr>
          </a:p>
          <a:p>
            <a:pPr marL="457200" indent="-457200">
              <a:buAutoNum type="arabicParenR"/>
            </a:pPr>
            <a:r>
              <a:rPr lang="en-GB" sz="2400" dirty="0">
                <a:solidFill>
                  <a:srgbClr val="000000"/>
                </a:solidFill>
                <a:latin typeface="Arial Nova"/>
              </a:rPr>
              <a:t>Personnel investment/equity - my financial contribution, demonstrating commitment to the business : £35,000</a:t>
            </a:r>
          </a:p>
          <a:p>
            <a:pPr marL="457200" indent="-457200">
              <a:buAutoNum type="arabicParenR"/>
            </a:pPr>
            <a:r>
              <a:rPr lang="en-GB" sz="2400" dirty="0">
                <a:solidFill>
                  <a:srgbClr val="000000"/>
                </a:solidFill>
                <a:latin typeface="Arial Nova"/>
              </a:rPr>
              <a:t>Government backed start up loan – A fixed rate unsecured personal loan available for new UK businesses, along with free mentorship : £25,000</a:t>
            </a:r>
          </a:p>
          <a:p>
            <a:pPr marL="457200" indent="-457200">
              <a:buAutoNum type="arabicParenR"/>
            </a:pPr>
            <a:r>
              <a:rPr lang="en-GB" sz="2400" dirty="0">
                <a:solidFill>
                  <a:srgbClr val="000000"/>
                </a:solidFill>
                <a:latin typeface="Arial Nova"/>
              </a:rPr>
              <a:t>Commercial bank loan/asset finance – A secure or insecure loan from a commercial lender : £25,000</a:t>
            </a:r>
          </a:p>
          <a:p>
            <a:endParaRPr lang="en-GB" sz="2400" dirty="0">
              <a:solidFill>
                <a:srgbClr val="000000"/>
              </a:solidFill>
              <a:latin typeface="Arial Nova"/>
            </a:endParaRPr>
          </a:p>
          <a:p>
            <a:endParaRPr lang="en-GB" sz="2400" dirty="0">
              <a:solidFill>
                <a:srgbClr val="000000"/>
              </a:solidFill>
              <a:latin typeface="Arial Nova"/>
            </a:endParaRPr>
          </a:p>
          <a:p>
            <a:endParaRPr lang="en-GB" sz="2400" dirty="0">
              <a:solidFill>
                <a:srgbClr val="000000"/>
              </a:solidFill>
              <a:latin typeface="Arial Nova"/>
            </a:endParaRPr>
          </a:p>
          <a:p>
            <a:endParaRPr lang="en-US" sz="3600" dirty="0">
              <a:solidFill>
                <a:srgbClr val="5FCBEF"/>
              </a:solidFill>
              <a:latin typeface="Trebuchet MS"/>
            </a:endParaRPr>
          </a:p>
          <a:p>
            <a:endParaRPr lang="en-US" sz="3600" dirty="0">
              <a:solidFill>
                <a:srgbClr val="5FCBEF"/>
              </a:solidFill>
              <a:latin typeface="Trebuchet MS"/>
            </a:endParaRPr>
          </a:p>
          <a:p>
            <a:endParaRPr lang="en-GB" sz="2400" dirty="0">
              <a:latin typeface="Arial Nova"/>
            </a:endParaRPr>
          </a:p>
          <a:p>
            <a:endParaRPr lang="en-US" dirty="0"/>
          </a:p>
        </p:txBody>
      </p:sp>
    </p:spTree>
    <p:extLst>
      <p:ext uri="{BB962C8B-B14F-4D97-AF65-F5344CB8AC3E}">
        <p14:creationId xmlns:p14="http://schemas.microsoft.com/office/powerpoint/2010/main" val="3455973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C6066C-C06D-8D75-2F3A-CBDEC2B02A11}"/>
              </a:ext>
            </a:extLst>
          </p:cNvPr>
          <p:cNvSpPr txBox="1"/>
          <p:nvPr/>
        </p:nvSpPr>
        <p:spPr>
          <a:xfrm>
            <a:off x="531962" y="323490"/>
            <a:ext cx="9532187"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5FCBEF"/>
                </a:solidFill>
                <a:latin typeface="Trebuchet MS"/>
              </a:rPr>
              <a:t>Initial Costs</a:t>
            </a:r>
            <a:r>
              <a:rPr sz="2400" dirty="0">
                <a:latin typeface="Trebuchet MS"/>
                <a:ea typeface="Trebuchet MS"/>
                <a:cs typeface="Trebuchet MS"/>
              </a:rPr>
              <a:t>​</a:t>
            </a:r>
            <a:endParaRPr lang="en-US" sz="2400"/>
          </a:p>
          <a:p>
            <a:endParaRPr lang="en-US" sz="1600" dirty="0"/>
          </a:p>
          <a:p>
            <a:pPr marL="457200" indent="-457200">
              <a:buAutoNum type="arabicParenR"/>
            </a:pPr>
            <a:r>
              <a:rPr lang="en-GB" b="1" dirty="0">
                <a:latin typeface="Arial Nova"/>
              </a:rPr>
              <a:t>Pre-operational payroll </a:t>
            </a:r>
            <a:r>
              <a:rPr lang="en-GB" dirty="0">
                <a:latin typeface="Arial Nova"/>
              </a:rPr>
              <a:t>for core staff to complete mandatory training, prepare the setting, develop the curriculum, and host open days - £8,000</a:t>
            </a:r>
          </a:p>
          <a:p>
            <a:pPr marL="457200" indent="-457200">
              <a:buAutoNum type="arabicParenR"/>
            </a:pPr>
            <a:r>
              <a:rPr lang="en-GB" b="1" dirty="0">
                <a:latin typeface="Arial Nova"/>
              </a:rPr>
              <a:t>Property lease and deposit </a:t>
            </a:r>
            <a:r>
              <a:rPr lang="en-GB" dirty="0">
                <a:latin typeface="Arial Nova"/>
              </a:rPr>
              <a:t>securing a premises</a:t>
            </a:r>
            <a:r>
              <a:rPr lang="en-GB" b="1" dirty="0">
                <a:latin typeface="Arial Nova"/>
              </a:rPr>
              <a:t>,</a:t>
            </a:r>
            <a:r>
              <a:rPr lang="en-GB" dirty="0">
                <a:latin typeface="Arial Nova"/>
              </a:rPr>
              <a:t> which usually requires the first month rent and a security deposit – 7,500</a:t>
            </a:r>
          </a:p>
          <a:p>
            <a:pPr marL="457200" indent="-457200">
              <a:buAutoNum type="arabicParenR"/>
            </a:pPr>
            <a:r>
              <a:rPr lang="en-GB" b="1" dirty="0">
                <a:latin typeface="Arial Nova"/>
              </a:rPr>
              <a:t>Equipment and resources </a:t>
            </a:r>
            <a:r>
              <a:rPr lang="en-GB" dirty="0">
                <a:latin typeface="Arial Nova"/>
              </a:rPr>
              <a:t>purchase of high-quality toys, educational resources, child size furniture and administrative equipment - £6,500</a:t>
            </a:r>
          </a:p>
          <a:p>
            <a:pPr marL="457200" indent="-457200">
              <a:buAutoNum type="arabicParenR"/>
            </a:pPr>
            <a:r>
              <a:rPr lang="en-GB" b="1" dirty="0">
                <a:latin typeface="Arial Nova"/>
              </a:rPr>
              <a:t>Statutory fees and licensing </a:t>
            </a:r>
            <a:r>
              <a:rPr lang="en-GB" dirty="0">
                <a:latin typeface="Arial Nova"/>
              </a:rPr>
              <a:t>mandatory </a:t>
            </a:r>
            <a:r>
              <a:rPr lang="en-GB" err="1">
                <a:latin typeface="Arial Nova"/>
              </a:rPr>
              <a:t>ofsted</a:t>
            </a:r>
            <a:r>
              <a:rPr lang="en-GB" dirty="0">
                <a:latin typeface="Arial Nova"/>
              </a:rPr>
              <a:t> registration fees, disclosure and barring service (DBS) checks for staff, and initial council registration fees - £3,000</a:t>
            </a:r>
          </a:p>
          <a:p>
            <a:pPr marL="457200" indent="-457200">
              <a:buAutoNum type="arabicParenR"/>
            </a:pPr>
            <a:r>
              <a:rPr lang="en-GB" dirty="0">
                <a:latin typeface="Arial Nova"/>
              </a:rPr>
              <a:t>Annual insurance policy including public liability and as well as employers' liability insurance - £2,500</a:t>
            </a:r>
          </a:p>
          <a:p>
            <a:pPr marL="457200" indent="-457200">
              <a:buAutoNum type="arabicParenR"/>
            </a:pPr>
            <a:r>
              <a:rPr lang="en-GB" b="1" dirty="0">
                <a:latin typeface="Arial Nova"/>
              </a:rPr>
              <a:t>Initial marketing and branding</a:t>
            </a:r>
            <a:r>
              <a:rPr lang="en-GB" dirty="0">
                <a:latin typeface="Arial Nova"/>
              </a:rPr>
              <a:t> cost of initial print flyers, signage for the building exterior and setting up the online presence - £1,500</a:t>
            </a:r>
          </a:p>
          <a:p>
            <a:pPr marL="457200" indent="-457200">
              <a:buAutoNum type="arabicParenR"/>
            </a:pPr>
            <a:r>
              <a:rPr lang="en-GB" b="1" dirty="0">
                <a:latin typeface="Arial Nova"/>
              </a:rPr>
              <a:t>Utility and business rates</a:t>
            </a:r>
            <a:r>
              <a:rPr lang="en-GB" dirty="0">
                <a:latin typeface="Arial Nova"/>
              </a:rPr>
              <a:t> Estimated fixed costs for electric, gas, water and initial business rate payments - £1,000</a:t>
            </a:r>
          </a:p>
          <a:p>
            <a:pPr marL="457200" indent="-457200">
              <a:buAutoNum type="arabicParenR"/>
            </a:pPr>
            <a:r>
              <a:rPr lang="en-GB" b="1" dirty="0">
                <a:latin typeface="Arial Nova"/>
              </a:rPr>
              <a:t>Professional fees in legal and accounting</a:t>
            </a:r>
            <a:r>
              <a:rPr lang="en-GB" dirty="0">
                <a:latin typeface="Arial Nova"/>
              </a:rPr>
              <a:t> payment for legal drafting of policies and contracts, and initial engagement with an accountant for payroll and tax set up - £1,000</a:t>
            </a:r>
          </a:p>
          <a:p>
            <a:endParaRPr lang="en-US" sz="1600" dirty="0">
              <a:latin typeface="Trebuchet MS" panose="020B0603020202020204"/>
            </a:endParaRPr>
          </a:p>
          <a:p>
            <a:pPr algn="ctr"/>
            <a:r>
              <a:rPr lang="en-US" dirty="0">
                <a:latin typeface="Trebuchet MS" panose="020B0603020202020204"/>
              </a:rPr>
              <a:t>Total £31,000</a:t>
            </a:r>
          </a:p>
        </p:txBody>
      </p:sp>
    </p:spTree>
    <p:extLst>
      <p:ext uri="{BB962C8B-B14F-4D97-AF65-F5344CB8AC3E}">
        <p14:creationId xmlns:p14="http://schemas.microsoft.com/office/powerpoint/2010/main" val="19677836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Title: Enterprise and Entrepreneurship Module Code: LCLM4006 Assignment Title: Individual Business Plan Student Name: Cherinne Edwards Lecturers Name: Chung Lai Johnny Wan </vt:lpstr>
      <vt:lpstr>Overview of Business 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1307</cp:revision>
  <dcterms:created xsi:type="dcterms:W3CDTF">2025-10-30T10:23:49Z</dcterms:created>
  <dcterms:modified xsi:type="dcterms:W3CDTF">2025-11-13T11:45:59Z</dcterms:modified>
</cp:coreProperties>
</file>