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4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8" r:id="rId6"/>
    <p:sldId id="275" r:id="rId7"/>
    <p:sldId id="276" r:id="rId8"/>
    <p:sldId id="264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2" autoAdjust="0"/>
    <p:restoredTop sz="95033" autoAdjust="0"/>
  </p:normalViewPr>
  <p:slideViewPr>
    <p:cSldViewPr snapToGrid="0" snapToObjects="1">
      <p:cViewPr>
        <p:scale>
          <a:sx n="100" d="100"/>
          <a:sy n="100" d="100"/>
        </p:scale>
        <p:origin x="-29" y="-49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7F2D40-DF92-4ADE-A761-CBF896599C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F42E9-55BA-437C-85B3-324B4E2BF2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D81A9-CFC2-4640-899E-DD3E177BE50A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DF0FD-84A5-462F-A0AC-B2CEF6020C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5C710-014C-4C89-9B64-843B9863CE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605DA-80A8-4B7B-B889-6C5700BB4C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5392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E50F4-C55A-473A-A70B-4B042EF011A9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544625-0ADF-4414-89A2-9E135F0C84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28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808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654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103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34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325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5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580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104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29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55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07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97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08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31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00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0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56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187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960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126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54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7DE6118-2437-4B30-8E3C-4D2BE6020583}" type="datetimeFigureOut">
              <a:rPr lang="en-US" smtClean="0"/>
              <a:pPr/>
              <a:t>3/18/26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0657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B073079E-3795-D725-D930-DF52355ECC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6858000"/>
          </a:xfrm>
        </p:spPr>
        <p:txBody>
          <a:bodyPr anchor="ctr">
            <a:normAutofit/>
          </a:bodyPr>
          <a:lstStyle/>
          <a:p>
            <a:pPr algn="l"/>
            <a:r>
              <a:rPr lang="en-GB" sz="3200" b="0" i="0" dirty="0">
                <a:effectLst/>
                <a:latin typeface="UICTFontTextStyleBody"/>
              </a:rPr>
              <a:t>Title: Recruitment, Selection, and Training at Tesco PLC</a:t>
            </a:r>
            <a:br>
              <a:rPr lang="en-GB" sz="3200" dirty="0">
                <a:effectLst/>
                <a:latin typeface=".AppleSystemUIFont"/>
              </a:rPr>
            </a:br>
            <a:r>
              <a:rPr lang="en-GB" sz="3200" b="0" i="0" dirty="0">
                <a:effectLst/>
                <a:latin typeface="UICTFontTextStyleBody"/>
              </a:rPr>
              <a:t>Role Focus: Customer Service Assistant</a:t>
            </a:r>
            <a:br>
              <a:rPr lang="en-GB" sz="3200" dirty="0">
                <a:effectLst/>
                <a:latin typeface=".AppleSystemUIFont"/>
              </a:rPr>
            </a:br>
            <a:r>
              <a:rPr lang="en-GB" sz="3200" b="0" i="0" dirty="0">
                <a:effectLst/>
                <a:latin typeface="UICTFontTextStyleBody"/>
              </a:rPr>
              <a:t>Presented by: Cebotari Denis</a:t>
            </a:r>
            <a:br>
              <a:rPr lang="en-GB" sz="3200" dirty="0">
                <a:effectLst/>
                <a:latin typeface=".AppleSystemUIFont"/>
              </a:rPr>
            </a:br>
            <a:r>
              <a:rPr lang="en-GB" sz="3200" b="0" i="0" dirty="0">
                <a:effectLst/>
                <a:latin typeface="UICTFontTextStyleBody"/>
              </a:rPr>
              <a:t>Student Number: 2410494</a:t>
            </a:r>
            <a:br>
              <a:rPr lang="en-GB" sz="3200" dirty="0">
                <a:effectLst/>
                <a:latin typeface=".AppleSystemUIFont"/>
              </a:rPr>
            </a:br>
            <a:r>
              <a:rPr lang="en-GB" sz="3200" b="0" i="0" dirty="0">
                <a:effectLst/>
                <a:latin typeface="UICTFontTextStyleBody"/>
              </a:rPr>
              <a:t>Module: LCLM5002 Developing and Managing Individuals and Teams</a:t>
            </a:r>
            <a:endParaRPr lang="en-GB" sz="32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9" name="Group 178">
            <a:extLst>
              <a:ext uri="{FF2B5EF4-FFF2-40B4-BE49-F238E27FC236}">
                <a16:creationId xmlns:a16="http://schemas.microsoft.com/office/drawing/2014/main" id="{CFEF753B-CA1B-4178-80F5-095B7FEA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80" name="Freeform 98">
              <a:extLst>
                <a:ext uri="{FF2B5EF4-FFF2-40B4-BE49-F238E27FC236}">
                  <a16:creationId xmlns:a16="http://schemas.microsoft.com/office/drawing/2014/main" id="{86C68ECC-F0A0-411E-A303-6DC0707A3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81" name="Group 180">
              <a:extLst>
                <a:ext uri="{FF2B5EF4-FFF2-40B4-BE49-F238E27FC236}">
                  <a16:creationId xmlns:a16="http://schemas.microsoft.com/office/drawing/2014/main" id="{6A21E140-4ECB-4C42-BDC7-F4351513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2940CFC5-AC4C-4746-A3B9-3DD434FF6D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6EC95677-9C92-4D0D-91D4-E07380F250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097602B2-71E1-4395-9C47-DE48B712AE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7FC50570-F1A9-4DB3-A64D-3A21A5888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88E4F209-3FDA-4C17-A86D-59990132F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9950C402-F8DC-4C99-90A8-CD67BDEC6C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76483FEF-FBDD-456C-AD52-B6D166FB1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DA316CA5-D470-4E6D-A6E8-D35DB7725D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8BFA4937-71AA-4400-8DCD-20E5DF0501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768FA0D4-7119-47B3-8329-097877077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62C433AC-8114-47CC-9467-FCB5FE9807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BF9CB489-BA36-4004-A019-75FBA23CCB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B4C060E4-E790-4A31-B683-EA834FCF4E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13F00D2A-400F-4678-BB33-16B61650F4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46AABFD4-3727-4DF4-933A-C0A090248A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6CC40A87-D067-41BF-B368-A197EC0D9D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E116F92B-7098-4139-AC77-75B4CE3323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CFDF485C-38E7-4C0D-A2A7-3F1DE3B918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BF6DBD12-21A0-4F07-953F-D3B3486C1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554F4E42-5B16-41F4-8FF4-2EB134C1FE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6F4CC20F-EBF6-4AFE-9A4F-68ACC7513B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FA745DE2-9816-4D5B-BB41-BE1874612F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D5B5D721-5554-457C-BE2F-BCA2505CAD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BAFF390C-48FB-4FA5-998E-6DDDF9D2B4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F4B2E647-1CF4-4AF8-9AF5-8EAB6D6E88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46DA8C50-AA32-47D8-8DCB-DE9624E60E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51ED6412-8EBC-4680-B7D2-65A4F73BBB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2983F033-A214-4959-956E-4B50B7AC66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A77F30C3-5A8C-4BEB-95C1-A7B9C0961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99A432F5-9A86-437C-8108-7945FA72EC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4F8B1465-BA18-4D1C-ADED-D4BAA7638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45DD7842-E27E-4461-B9C8-63AD2F0C4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3C45934F-49A5-4EDB-A9A3-5540D74AB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EEF9B0E3-0DC0-4D03-A02B-8F62D905F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2B1998C4-BF81-4332-A399-AD43467F6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44CFAF52-7684-46F2-8DFD-70A7F36DB0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93EFB5D1-BDF7-40B6-BBEA-D489CE79F1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B5A98777-A259-461F-A9B2-21DFC45C17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0F795195-D966-482A-8D47-6265C00F6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6E881E12-FFE1-441E-B36B-804289472B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61DBEB97-C3B3-4646-9760-227E20B155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0BA17FBA-A611-4CA2-9CDC-E073B889C4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1B66F6D2-50DA-4E7A-8583-E9159CD962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DD181CC7-8652-404A-B5C7-58004FD15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75706D69-47CD-47E3-83C9-EDB4EAF58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2ADC21AA-CD21-436C-A9D7-DC4167E500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4702CCCC-772F-4AF1-8201-73C2537110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62AAD2B7-288B-42CF-804B-E33B84D747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D51CCD7B-95EB-4EE4-BAED-4308C80BF3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F92C4B5C-D0FB-4C0A-B5FA-2C7DDF7625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64D2931E-A280-496D-99C1-5C2A820CB4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ED33CBE3-55B1-43CF-96B9-2E994EBCEA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16C6D563-A48C-4E6B-AE46-2CCE38A66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AD0ABECB-C92E-4F76-89A6-1334939CDF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8C258514-FFA8-4DE3-9B25-D55705AC3B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C2B9E312-EEBF-4783-B25E-D7DD0D6E7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7CB21139-A4D5-4D0F-9AD0-868FFC4240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E72FF9AC-BC86-42FD-8DF7-72429C958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23D09EAB-27F8-4FAC-91C2-4942ABA740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10D82CB2-C309-4CCD-9FB1-EF8F4407EC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3625D6FE-BC58-4E33-B4E9-282D5CB7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2158CF66-DCD3-4627-9675-61B42A3037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44ED85B9-D0C1-4222-B4BC-E81876EC38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1299F075-06C0-46B8-A3F7-1D7E8D6001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AEA87578-2C04-4651-A5BF-81D06050C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12A8551E-D8EB-40F2-AD25-87484A17D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AC1E0E32-3B75-404A-9165-5733782508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4A410333-16BA-443A-B24F-418ED7753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271589D1-7914-4EA7-B6B4-C1E7EA5FE6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E62A5ACA-F5D5-41F3-9549-06DB799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EA254CA6-3565-4CD0-8BEB-C94A533C01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E62203F9-E5BE-44F8-8D43-31EEF85E92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FC43FC58-4722-4D22-88C1-652EB16585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D4C87F1C-06F8-43CD-8920-F525A5504B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F75BF2BA-0DFF-4812-986E-9F2286A9F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>
                <a:extLst>
                  <a:ext uri="{FF2B5EF4-FFF2-40B4-BE49-F238E27FC236}">
                    <a16:creationId xmlns:a16="http://schemas.microsoft.com/office/drawing/2014/main" id="{7B79CBCB-DE00-4F16-A2FC-E54EF816BA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>
                <a:extLst>
                  <a:ext uri="{FF2B5EF4-FFF2-40B4-BE49-F238E27FC236}">
                    <a16:creationId xmlns:a16="http://schemas.microsoft.com/office/drawing/2014/main" id="{DEA1374B-AC49-4266-965E-1F9CD9E53B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>
                <a:extLst>
                  <a:ext uri="{FF2B5EF4-FFF2-40B4-BE49-F238E27FC236}">
                    <a16:creationId xmlns:a16="http://schemas.microsoft.com/office/drawing/2014/main" id="{325DE178-9F40-48D5-B0A9-4B0324742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1" name="Group 260">
            <a:extLst>
              <a:ext uri="{FF2B5EF4-FFF2-40B4-BE49-F238E27FC236}">
                <a16:creationId xmlns:a16="http://schemas.microsoft.com/office/drawing/2014/main" id="{29858C9E-401F-4216-8087-A25D1B588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262" name="Freeform 17">
              <a:extLst>
                <a:ext uri="{FF2B5EF4-FFF2-40B4-BE49-F238E27FC236}">
                  <a16:creationId xmlns:a16="http://schemas.microsoft.com/office/drawing/2014/main" id="{D963FBC5-E6AD-44F8-AF49-6F5B5BF9D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EF1F68DE-2C0A-4FBF-8033-8DFBB75AE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1C147FEA-3E5D-4830-B91C-78418FE209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>
                <a:extLst>
                  <a:ext uri="{FF2B5EF4-FFF2-40B4-BE49-F238E27FC236}">
                    <a16:creationId xmlns:a16="http://schemas.microsoft.com/office/drawing/2014/main" id="{C91F075D-8726-4FD6-BE73-EDCD76073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>
                <a:extLst>
                  <a:ext uri="{FF2B5EF4-FFF2-40B4-BE49-F238E27FC236}">
                    <a16:creationId xmlns:a16="http://schemas.microsoft.com/office/drawing/2014/main" id="{0BDE3685-352D-4E32-9662-2C6C92E20F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>
                <a:extLst>
                  <a:ext uri="{FF2B5EF4-FFF2-40B4-BE49-F238E27FC236}">
                    <a16:creationId xmlns:a16="http://schemas.microsoft.com/office/drawing/2014/main" id="{10A2922F-AA86-4B02-80C4-409D71A0A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>
                <a:extLst>
                  <a:ext uri="{FF2B5EF4-FFF2-40B4-BE49-F238E27FC236}">
                    <a16:creationId xmlns:a16="http://schemas.microsoft.com/office/drawing/2014/main" id="{A23C72B0-E133-40CF-A094-E239AD994B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>
                <a:extLst>
                  <a:ext uri="{FF2B5EF4-FFF2-40B4-BE49-F238E27FC236}">
                    <a16:creationId xmlns:a16="http://schemas.microsoft.com/office/drawing/2014/main" id="{63F2DFC9-23E2-4429-911D-AA55B0340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>
                <a:extLst>
                  <a:ext uri="{FF2B5EF4-FFF2-40B4-BE49-F238E27FC236}">
                    <a16:creationId xmlns:a16="http://schemas.microsoft.com/office/drawing/2014/main" id="{E71590EC-7AA6-47B3-AFF5-6E9A1B8B1C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>
                <a:extLst>
                  <a:ext uri="{FF2B5EF4-FFF2-40B4-BE49-F238E27FC236}">
                    <a16:creationId xmlns:a16="http://schemas.microsoft.com/office/drawing/2014/main" id="{23C6AC81-5D5E-4224-B222-B731E90F1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>
                <a:extLst>
                  <a:ext uri="{FF2B5EF4-FFF2-40B4-BE49-F238E27FC236}">
                    <a16:creationId xmlns:a16="http://schemas.microsoft.com/office/drawing/2014/main" id="{164FB43F-3082-49BF-A7C5-72A42773D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>
                <a:extLst>
                  <a:ext uri="{FF2B5EF4-FFF2-40B4-BE49-F238E27FC236}">
                    <a16:creationId xmlns:a16="http://schemas.microsoft.com/office/drawing/2014/main" id="{C9F3EE03-5655-4428-86AC-F579E8F339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EF7335E6-5FFD-4206-9AF0-1791A88C9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CE837EB7-EE63-4B6B-9334-1B8055AD9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4EE8D5FB-B44C-43C8-A4F4-D786090733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8847AA0E-6A2D-41F5-A9B5-3A2F3B8752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9E4D651B-C768-4CBE-B971-A3CA38D803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913496D3-4182-4D80-9A16-89DBB7408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088D4C91-F0F7-4549-B54A-CC855FD3A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84885948-783E-4197-B942-2DDCD542E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2837E330-008B-45A6-98A5-CE7D6FBBE1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DD807602-B947-4984-8017-D89F3B0ADB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57AA37C4-9C24-41F1-98CA-BBD9BE1595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692CF8CD-056F-4556-939F-1EFF0FECE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A29F3FAC-18B2-4886-9A93-44B7AD01D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35B536E5-4149-49B5-8119-04FF4A5ACF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4A2B8B6A-D5D3-4DAA-AB4B-A1C1086B40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F8E4C672-BE9E-4026-992B-B2FE6C1361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AC36DA4E-F1E7-4B68-ADA1-4F132BDCF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EB5D2532-6A77-4DE1-8BB0-37AA33FD9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BF234A36-BE57-450D-BDA2-AD70152CF5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D461473E-1290-4BD0-B4DF-3C95DCE0F6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50325318-A62D-4427-B613-AF5E076E3D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3F928DB9-6B46-43EF-A7CF-C4B9830CA5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BA011901-65F6-4D44-BD40-744878B6B2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E838496B-B788-4873-9E1C-9B4442984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A15262F7-23A5-4A6B-BD2C-44CF82ECD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B5857A42-75EB-4FF2-AF41-2D612A687D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3FC449E1-9573-406B-A201-3E897E668A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71001847-954F-46EC-97E7-E38732517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F3B040FD-D427-4F90-8CFC-D429522487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975C627A-78ED-4D2B-9F9E-26BE2C0A75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2523831A-B9F1-40EF-B113-873BEFA66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07483313-610C-403C-811D-EE70A78046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E1CE5A29-BB15-441C-B3CD-3D3EE2163D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E476D005-3155-4DEF-88DE-068B497DED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2628975E-6165-407B-8A45-7F23746BC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6A69F000-3171-47D5-8EFE-4F201716C0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60092325-1C07-4FBC-9C9C-42244C9B9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2A33CB00-75FF-4DFF-9D6A-CEF5EA2E2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139B85FF-580E-435C-8523-23A0352695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C53E7419-AF0F-4B69-88BF-853EDC328C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052C8AEF-9C9D-4737-BA0F-DBB3BF0C04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6ADDDBC2-F0DB-4038-98D0-B38749D8C0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E5F14C72-98E5-4A6C-BA03-5E105AA4D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9ACEF013-464E-44D2-9B83-863E69077E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3141F09F-05CE-4CE9-9F5A-861FBC31A8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7ED70A3C-4B21-4941-9F11-00A51A748A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11927814-33EF-4FBA-95F7-4138C1C7C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F4D2B900-3BAC-4EE3-AB6E-9F3212F4DC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FB00017B-AD65-4759-8A6A-B03C70E07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22C4A8E2-640F-4D30-99EC-A2D2B0FD6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9492085E-DF05-4380-B8C2-93832478C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49750F82-33DB-42EE-B31F-CC5DE7EBA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60B9848F-8B4C-4440-9BF6-98A4F3F72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E7AA0900-78F5-4163-807F-3DEE6DCBB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0F627689-9632-474B-B3A8-EC1A82A36E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71C6CB03-F81D-48A2-BF05-98D4EF2CC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12FB4D2F-4789-48A1-A4AA-F318ED2BA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64B8907A-2A80-490C-AACF-678CA6DE19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A175CCF3-4796-4C76-A92E-B495335FB4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8CFC6D15-64F3-449C-8C0B-3FCB2976D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008AA4A6-DD28-4235-AAE3-CC28DF8343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3D393E8B-AAB8-4606-A4FA-815EDABDD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8BA7B770-7EB6-4AC1-B028-9C45DEE440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D87B822C-3951-4E65-A45D-7160FAC3FD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54B9CDF0-DC54-4868-B60A-6840FDE6A2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>
                <a:extLst>
                  <a:ext uri="{FF2B5EF4-FFF2-40B4-BE49-F238E27FC236}">
                    <a16:creationId xmlns:a16="http://schemas.microsoft.com/office/drawing/2014/main" id="{3706BEC8-029B-4E0F-A55F-A552E1DE26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0" name="Straight Connector 339">
                <a:extLst>
                  <a:ext uri="{FF2B5EF4-FFF2-40B4-BE49-F238E27FC236}">
                    <a16:creationId xmlns:a16="http://schemas.microsoft.com/office/drawing/2014/main" id="{25EBA5EB-4807-4E96-BA08-B6B74AE040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1" name="Straight Connector 340">
                <a:extLst>
                  <a:ext uri="{FF2B5EF4-FFF2-40B4-BE49-F238E27FC236}">
                    <a16:creationId xmlns:a16="http://schemas.microsoft.com/office/drawing/2014/main" id="{5548885E-CABE-42B5-B06A-1E6B9B198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0FB9E4-45DC-A83B-30E0-CAE29ACFA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05" y="1640351"/>
            <a:ext cx="11360153" cy="5064796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1. Introduction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2. Company Overview: Tesco PLC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3. Recruitment Process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4. Job Analysis &amp; Description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5. Person </a:t>
            </a:r>
            <a:r>
              <a:rPr lang="en-GB" b="0" i="0" dirty="0" err="1">
                <a:effectLst/>
                <a:latin typeface="UICTFontTextStyleBody"/>
              </a:rPr>
              <a:t>Specificatio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6. Training Needs &amp; </a:t>
            </a:r>
            <a:r>
              <a:rPr lang="en-GB" b="0" i="0" dirty="0" err="1">
                <a:effectLst/>
                <a:latin typeface="UICTFontTextStyleBody"/>
              </a:rPr>
              <a:t>Inductio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7. Learning Theory 1: Behaviourism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8. Learning Theory 2: Cognitivism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9. Learning Theory 3: Experiential Learning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10. Analysis of Performance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11. Conclusion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12. Academic References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D06D80DF-A45A-38BC-C53C-C288F4057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>
                <a:effectLst/>
                <a:latin typeface="UICTFontTextStyleBody"/>
              </a:rPr>
              <a:t>Table of Contents</a:t>
            </a:r>
            <a:endParaRPr lang="en-GB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913824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D4151-AE19-5A76-05E5-3F5862F68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47" y="0"/>
            <a:ext cx="13301764" cy="3876842"/>
          </a:xfrm>
        </p:spPr>
        <p:txBody>
          <a:bodyPr/>
          <a:lstStyle/>
          <a:p>
            <a:r>
              <a:rPr lang="en-GB" dirty="0" err="1"/>
              <a:t>Introducion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7DC9A-1A2A-F4DC-8243-530C6BAB1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65867"/>
            <a:ext cx="10820399" cy="4792133"/>
          </a:xfrm>
        </p:spPr>
        <p:txBody>
          <a:bodyPr>
            <a:normAutofit/>
          </a:bodyPr>
          <a:lstStyle/>
          <a:p>
            <a:r>
              <a:rPr lang="en-GB" sz="2500" b="0" i="0" dirty="0">
                <a:effectLst/>
                <a:latin typeface="UICTFontTextStyleBody"/>
              </a:rPr>
              <a:t>• Recruitment: The process of finding and hiring the best-qualified candidate for a job opening.</a:t>
            </a:r>
            <a:endParaRPr lang="en-GB" sz="2500" dirty="0">
              <a:effectLst/>
              <a:latin typeface=".AppleSystemUIFont"/>
            </a:endParaRPr>
          </a:p>
          <a:p>
            <a:r>
              <a:rPr lang="en-GB" sz="2500" b="0" i="0" dirty="0">
                <a:effectLst/>
                <a:latin typeface="UICTFontTextStyleBody"/>
              </a:rPr>
              <a:t>• Training: The </a:t>
            </a:r>
            <a:r>
              <a:rPr lang="en-GB" sz="2500" b="0" i="0" dirty="0" err="1">
                <a:effectLst/>
                <a:latin typeface="UICTFontTextStyleBody"/>
              </a:rPr>
              <a:t>organized</a:t>
            </a:r>
            <a:r>
              <a:rPr lang="en-GB" sz="2500" b="0" i="0" dirty="0">
                <a:effectLst/>
                <a:latin typeface="UICTFontTextStyleBody"/>
              </a:rPr>
              <a:t> activity aimed at imparting information or instructions to improve the recipient's performance.</a:t>
            </a:r>
            <a:endParaRPr lang="en-GB" sz="2500" dirty="0">
              <a:effectLst/>
              <a:latin typeface=".AppleSystemUIFont"/>
            </a:endParaRPr>
          </a:p>
          <a:p>
            <a:r>
              <a:rPr lang="en-GB" sz="2500" b="0" i="0" dirty="0">
                <a:effectLst/>
                <a:latin typeface="UICTFontTextStyleBody"/>
              </a:rPr>
              <a:t>• Importance: Proper recruitment reduces staff turnover, while effective training ensures customer satisfaction and safety in a fast-paced retail environment.</a:t>
            </a:r>
            <a:endParaRPr lang="en-GB" sz="2500" dirty="0">
              <a:effectLst/>
              <a:latin typeface=".AppleSystemUIFont"/>
            </a:endParaRPr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421137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37FCE-1A43-F523-AE96-ECD4A1A4F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Company Overview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49AEC-3144-828D-C7CC-4C1B7A332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• Company: Tesco PLC (UK’s largest retailer).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Founded: 1919 by Jack Cohen.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Industry: Grocery and General Merchandise.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Employees: Over 330,000 colleagues in the UK.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• Mission: "Serving our customers, communities, and planet a little better every day."</a:t>
            </a:r>
            <a:endParaRPr lang="en-GB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393834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night sky with mountains on the horizon">
            <a:extLst>
              <a:ext uri="{FF2B5EF4-FFF2-40B4-BE49-F238E27FC236}">
                <a16:creationId xmlns:a16="http://schemas.microsoft.com/office/drawing/2014/main" id="{2739CFE1-3E46-48B5-9BDB-769492BA7A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4555" b="4555"/>
          <a:stretch/>
        </p:blipFill>
        <p:spPr>
          <a:xfrm>
            <a:off x="-600" y="-1226"/>
            <a:ext cx="12193200" cy="6860452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6090347" y="706999"/>
                </a:moveTo>
                <a:cubicBezTo>
                  <a:pt x="4588386" y="706999"/>
                  <a:pt x="3370806" y="1924579"/>
                  <a:pt x="3370806" y="3426541"/>
                </a:cubicBezTo>
                <a:cubicBezTo>
                  <a:pt x="3370806" y="4928503"/>
                  <a:pt x="4588386" y="6146083"/>
                  <a:pt x="6090347" y="6146083"/>
                </a:cubicBezTo>
                <a:cubicBezTo>
                  <a:pt x="7592308" y="6146083"/>
                  <a:pt x="8809888" y="4928503"/>
                  <a:pt x="8809888" y="3426541"/>
                </a:cubicBezTo>
                <a:cubicBezTo>
                  <a:pt x="8809888" y="1924579"/>
                  <a:pt x="7592308" y="706999"/>
                  <a:pt x="6090347" y="706999"/>
                </a:cubicBezTo>
                <a:close/>
                <a:moveTo>
                  <a:pt x="6082303" y="247854"/>
                </a:moveTo>
                <a:cubicBezTo>
                  <a:pt x="7836802" y="247854"/>
                  <a:pt x="9259104" y="1671227"/>
                  <a:pt x="9259104" y="3427045"/>
                </a:cubicBezTo>
                <a:cubicBezTo>
                  <a:pt x="9259104" y="5182864"/>
                  <a:pt x="7836802" y="6606237"/>
                  <a:pt x="6082303" y="6606237"/>
                </a:cubicBezTo>
                <a:cubicBezTo>
                  <a:pt x="4327804" y="6606237"/>
                  <a:pt x="2905502" y="5182864"/>
                  <a:pt x="2905502" y="3427045"/>
                </a:cubicBezTo>
                <a:cubicBezTo>
                  <a:pt x="2905502" y="1671227"/>
                  <a:pt x="4327804" y="247854"/>
                  <a:pt x="6082303" y="247854"/>
                </a:cubicBezTo>
                <a:close/>
                <a:moveTo>
                  <a:pt x="9560257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9560255" y="6858000"/>
                </a:lnTo>
                <a:lnTo>
                  <a:pt x="9704262" y="6706843"/>
                </a:lnTo>
                <a:cubicBezTo>
                  <a:pt x="10490530" y="5841105"/>
                  <a:pt x="10969748" y="4691058"/>
                  <a:pt x="10969748" y="3428999"/>
                </a:cubicBezTo>
                <a:cubicBezTo>
                  <a:pt x="10969748" y="2166941"/>
                  <a:pt x="10490530" y="1016894"/>
                  <a:pt x="9704262" y="151155"/>
                </a:cubicBezTo>
                <a:close/>
                <a:moveTo>
                  <a:pt x="7947654" y="0"/>
                </a:moveTo>
                <a:lnTo>
                  <a:pt x="8099035" y="0"/>
                </a:lnTo>
                <a:lnTo>
                  <a:pt x="8158569" y="34257"/>
                </a:lnTo>
                <a:cubicBezTo>
                  <a:pt x="9305381" y="731601"/>
                  <a:pt x="10071441" y="1993601"/>
                  <a:pt x="10071441" y="3434659"/>
                </a:cubicBezTo>
                <a:cubicBezTo>
                  <a:pt x="10071441" y="4875717"/>
                  <a:pt x="9305381" y="6137716"/>
                  <a:pt x="8158569" y="6835060"/>
                </a:cubicBezTo>
                <a:lnTo>
                  <a:pt x="8118703" y="6858000"/>
                </a:lnTo>
                <a:lnTo>
                  <a:pt x="7923440" y="6858000"/>
                </a:lnTo>
                <a:lnTo>
                  <a:pt x="7938929" y="6850061"/>
                </a:lnTo>
                <a:cubicBezTo>
                  <a:pt x="9153123" y="6189975"/>
                  <a:pt x="9977382" y="4902579"/>
                  <a:pt x="9977382" y="3422520"/>
                </a:cubicBezTo>
                <a:cubicBezTo>
                  <a:pt x="9977382" y="2009739"/>
                  <a:pt x="9226353" y="772500"/>
                  <a:pt x="8102044" y="88839"/>
                </a:cubicBezTo>
                <a:close/>
                <a:moveTo>
                  <a:pt x="4097777" y="0"/>
                </a:moveTo>
                <a:lnTo>
                  <a:pt x="4216953" y="0"/>
                </a:lnTo>
                <a:lnTo>
                  <a:pt x="4062563" y="88839"/>
                </a:lnTo>
                <a:cubicBezTo>
                  <a:pt x="2938253" y="772500"/>
                  <a:pt x="2187224" y="2009739"/>
                  <a:pt x="2187224" y="3422520"/>
                </a:cubicBezTo>
                <a:cubicBezTo>
                  <a:pt x="2187224" y="4902579"/>
                  <a:pt x="3011483" y="6189975"/>
                  <a:pt x="4225677" y="6850061"/>
                </a:cubicBezTo>
                <a:lnTo>
                  <a:pt x="4241167" y="6858000"/>
                </a:lnTo>
                <a:lnTo>
                  <a:pt x="4078110" y="6858000"/>
                </a:lnTo>
                <a:lnTo>
                  <a:pt x="4038243" y="6835060"/>
                </a:lnTo>
                <a:cubicBezTo>
                  <a:pt x="2891431" y="6137716"/>
                  <a:pt x="2125371" y="4875717"/>
                  <a:pt x="2125371" y="3434659"/>
                </a:cubicBezTo>
                <a:cubicBezTo>
                  <a:pt x="2125371" y="1993601"/>
                  <a:pt x="2891431" y="731601"/>
                  <a:pt x="4038243" y="34257"/>
                </a:cubicBezTo>
                <a:close/>
                <a:moveTo>
                  <a:pt x="0" y="0"/>
                </a:moveTo>
                <a:lnTo>
                  <a:pt x="2636555" y="0"/>
                </a:lnTo>
                <a:lnTo>
                  <a:pt x="2492551" y="151155"/>
                </a:lnTo>
                <a:cubicBezTo>
                  <a:pt x="1706282" y="1016894"/>
                  <a:pt x="1227064" y="2166941"/>
                  <a:pt x="1227064" y="3428999"/>
                </a:cubicBezTo>
                <a:cubicBezTo>
                  <a:pt x="1227064" y="4691058"/>
                  <a:pt x="1706282" y="5841105"/>
                  <a:pt x="2492551" y="6706843"/>
                </a:cubicBezTo>
                <a:lnTo>
                  <a:pt x="2636557" y="6858000"/>
                </a:lnTo>
                <a:lnTo>
                  <a:pt x="0" y="6858000"/>
                </a:lnTo>
                <a:close/>
              </a:path>
            </a:pathLst>
          </a:custGeom>
          <a:ln w="60325" cmpd="dbl">
            <a:solidFill>
              <a:schemeClr val="tx1">
                <a:alpha val="40000"/>
              </a:schemeClr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4E241E-3110-4B1C-B9B0-F17B90FE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7632" y="334212"/>
            <a:ext cx="10167215" cy="1731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b="0" i="0" dirty="0">
                <a:effectLst/>
                <a:latin typeface="UICTFontTextStyleBody"/>
              </a:rPr>
              <a:t>Recruitment Process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8ED992-D537-7BDB-1241-237E220A9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0012" y="2142067"/>
            <a:ext cx="10167215" cy="3649133"/>
          </a:xfrm>
        </p:spPr>
        <p:txBody>
          <a:bodyPr>
            <a:noAutofit/>
          </a:bodyPr>
          <a:lstStyle/>
          <a:p>
            <a:r>
              <a:rPr lang="en-GB" sz="3100" b="0" i="0" dirty="0">
                <a:effectLst/>
                <a:latin typeface="UICTFontTextStyleBody"/>
              </a:rPr>
              <a:t>1. Job Analysis: Defining the need for a Customer Service Assistant.</a:t>
            </a:r>
            <a:endParaRPr lang="en-GB" sz="3100" dirty="0">
              <a:effectLst/>
              <a:latin typeface=".AppleSystemUIFont"/>
            </a:endParaRPr>
          </a:p>
          <a:p>
            <a:r>
              <a:rPr lang="en-GB" sz="3100" b="0" i="0" dirty="0">
                <a:effectLst/>
                <a:latin typeface="UICTFontTextStyleBody"/>
              </a:rPr>
              <a:t>2. Advertising: Using the Tesco Careers website and local job boards.</a:t>
            </a:r>
            <a:endParaRPr lang="en-GB" sz="3100" dirty="0">
              <a:effectLst/>
              <a:latin typeface=".AppleSystemUIFont"/>
            </a:endParaRPr>
          </a:p>
          <a:p>
            <a:r>
              <a:rPr lang="en-GB" sz="3100" b="0" i="0" dirty="0">
                <a:effectLst/>
                <a:latin typeface="UICTFontTextStyleBody"/>
              </a:rPr>
              <a:t>3. Selection: Online situational judgment tests.</a:t>
            </a:r>
            <a:endParaRPr lang="en-GB" sz="3100" dirty="0">
              <a:effectLst/>
              <a:latin typeface=".AppleSystemUIFont"/>
            </a:endParaRPr>
          </a:p>
          <a:p>
            <a:r>
              <a:rPr lang="en-GB" sz="3100" b="0" i="0" dirty="0">
                <a:effectLst/>
                <a:latin typeface="UICTFontTextStyleBody"/>
              </a:rPr>
              <a:t>4. Interviewing: Face-to-face competency-based interviews.</a:t>
            </a:r>
            <a:endParaRPr lang="en-GB" sz="3100" dirty="0">
              <a:effectLst/>
              <a:latin typeface=".AppleSystemUIFont"/>
            </a:endParaRPr>
          </a:p>
          <a:p>
            <a:r>
              <a:rPr lang="en-GB" sz="3100" b="0" i="0" dirty="0">
                <a:effectLst/>
                <a:latin typeface="UICTFontTextStyleBody"/>
              </a:rPr>
              <a:t>5. Hiring: Background checks and formal offer.</a:t>
            </a:r>
            <a:endParaRPr lang="en-GB" sz="31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974828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FA9A7-1E01-C65D-C420-4FAC5E514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Job Analysis &amp; Description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64CE-A280-9B3C-3803-F5E7035807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1" y="2142066"/>
            <a:ext cx="10510251" cy="4408459"/>
          </a:xfrm>
        </p:spPr>
        <p:txBody>
          <a:bodyPr>
            <a:normAutofit/>
          </a:bodyPr>
          <a:lstStyle/>
          <a:p>
            <a:r>
              <a:rPr lang="en-GB" sz="2800" b="0" i="0" dirty="0">
                <a:effectLst/>
                <a:latin typeface="UICTFontTextStyleBody"/>
              </a:rPr>
              <a:t>• Title: Customer Service Assistant.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• Key Duties: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◦ Processing transactions accurately at the checkout.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◦ Replenishing stock and maintaining aisle tidiness.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◦ Handling "Think 25" age-restricted sales.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• Environment: Fast-paced, customer-facing, and team-oriented.</a:t>
            </a:r>
            <a:endParaRPr lang="en-GB" sz="2800" dirty="0">
              <a:effectLst/>
              <a:latin typeface=".AppleSystemUIFont"/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46077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0324B-B59D-CC98-C6D9-1D056E121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Person Specification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6F761-523A-0A6D-DC6A-825DBC9E32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1" y="2142067"/>
            <a:ext cx="10777619" cy="3649134"/>
          </a:xfrm>
        </p:spPr>
        <p:txBody>
          <a:bodyPr>
            <a:normAutofit/>
          </a:bodyPr>
          <a:lstStyle/>
          <a:p>
            <a:r>
              <a:rPr lang="en-GB" sz="2700" b="0" i="0" dirty="0">
                <a:effectLst/>
                <a:latin typeface="UICTFontTextStyleBody"/>
              </a:rPr>
              <a:t>• Skills: Strong communication, time management, and numeracy.</a:t>
            </a:r>
            <a:endParaRPr lang="en-GB" sz="2700" dirty="0">
              <a:effectLst/>
              <a:latin typeface=".AppleSystemUIFont"/>
            </a:endParaRPr>
          </a:p>
          <a:p>
            <a:r>
              <a:rPr lang="en-GB" sz="2700" b="0" i="0" dirty="0">
                <a:effectLst/>
                <a:latin typeface="UICTFontTextStyleBody"/>
              </a:rPr>
              <a:t>• Qualifications: No formal degree; GCSEs preferred.</a:t>
            </a:r>
            <a:endParaRPr lang="en-GB" sz="2700" dirty="0">
              <a:effectLst/>
              <a:latin typeface=".AppleSystemUIFont"/>
            </a:endParaRPr>
          </a:p>
          <a:p>
            <a:r>
              <a:rPr lang="en-GB" sz="2700" b="0" i="0" dirty="0">
                <a:effectLst/>
                <a:latin typeface="UICTFontTextStyleBody"/>
              </a:rPr>
              <a:t>• Experience: Previous customer service or retail experience is beneficial but not essential.</a:t>
            </a:r>
            <a:endParaRPr lang="en-GB" sz="2700" dirty="0">
              <a:effectLst/>
              <a:latin typeface=".AppleSystemUIFont"/>
            </a:endParaRPr>
          </a:p>
          <a:p>
            <a:r>
              <a:rPr lang="en-GB" sz="2700" b="0" i="0" dirty="0">
                <a:effectLst/>
                <a:latin typeface="UICTFontTextStyleBody"/>
              </a:rPr>
              <a:t>• Attributes: Friendly, helpful, reliable, and able to work flexible shifts.</a:t>
            </a:r>
            <a:endParaRPr lang="en-GB" sz="2700" dirty="0">
              <a:effectLst/>
              <a:latin typeface=".AppleSystemUIFont"/>
            </a:endParaRPr>
          </a:p>
          <a:p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2158849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12FA5-3C63-C55A-9037-7DB7B8420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Training Needs &amp; Induction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0D66A-B540-EDAD-0910-FB52A5D17F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10131424" cy="3649134"/>
          </a:xfrm>
        </p:spPr>
        <p:txBody>
          <a:bodyPr>
            <a:normAutofit/>
          </a:bodyPr>
          <a:lstStyle/>
          <a:p>
            <a:r>
              <a:rPr lang="en-GB" sz="2700" b="0" i="0" dirty="0">
                <a:effectLst/>
                <a:latin typeface="UICTFontTextStyleBody"/>
              </a:rPr>
              <a:t>• Health &amp; Safety: Manual handling and fire safety protocols.</a:t>
            </a:r>
            <a:endParaRPr lang="en-GB" sz="2700" dirty="0">
              <a:effectLst/>
              <a:latin typeface=".AppleSystemUIFont"/>
            </a:endParaRPr>
          </a:p>
          <a:p>
            <a:r>
              <a:rPr lang="en-GB" sz="2700" b="0" i="0" dirty="0">
                <a:effectLst/>
                <a:latin typeface="UICTFontTextStyleBody"/>
              </a:rPr>
              <a:t>• Technical Skills: Operating the till system and handheld "PDA" scanners.</a:t>
            </a:r>
            <a:endParaRPr lang="en-GB" sz="2700" dirty="0">
              <a:effectLst/>
              <a:latin typeface=".AppleSystemUIFont"/>
            </a:endParaRPr>
          </a:p>
          <a:p>
            <a:r>
              <a:rPr lang="en-GB" sz="2700" b="0" i="0" dirty="0">
                <a:effectLst/>
                <a:latin typeface="UICTFontTextStyleBody"/>
              </a:rPr>
              <a:t>• Compliance: Mandatory training on "Think 25" legislation for alcohol sales.</a:t>
            </a:r>
            <a:endParaRPr lang="en-GB" sz="2700" dirty="0">
              <a:effectLst/>
              <a:latin typeface=".AppleSystemUIFont"/>
            </a:endParaRPr>
          </a:p>
          <a:p>
            <a:r>
              <a:rPr lang="en-GB" sz="2700" b="0" i="0" dirty="0">
                <a:effectLst/>
                <a:latin typeface="UICTFontTextStyleBody"/>
              </a:rPr>
              <a:t>• Soft Skills: Dealing with difficult customers and conflict resolution.</a:t>
            </a:r>
            <a:endParaRPr lang="en-GB" sz="2700" dirty="0">
              <a:effectLst/>
              <a:latin typeface=".AppleSystemUIFont"/>
            </a:endParaRPr>
          </a:p>
          <a:p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1169983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D05C5-BBE6-7826-5252-F8739BEE8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Learning Theory 1: Behaviourism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45EBF-57E5-9AAC-418E-96B61E0EFB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10131424" cy="3649134"/>
          </a:xfrm>
        </p:spPr>
        <p:txBody>
          <a:bodyPr>
            <a:normAutofit/>
          </a:bodyPr>
          <a:lstStyle/>
          <a:p>
            <a:r>
              <a:rPr lang="en-GB" sz="2500" b="0" i="0" dirty="0">
                <a:effectLst/>
                <a:latin typeface="UICTFontTextStyleBody"/>
              </a:rPr>
              <a:t>• Theorist: B.F. Skinner.</a:t>
            </a:r>
            <a:endParaRPr lang="en-GB" sz="2500" dirty="0">
              <a:effectLst/>
              <a:latin typeface=".AppleSystemUIFont"/>
            </a:endParaRPr>
          </a:p>
          <a:p>
            <a:r>
              <a:rPr lang="en-GB" sz="2500" b="0" i="0" dirty="0">
                <a:effectLst/>
                <a:latin typeface="UICTFontTextStyleBody"/>
              </a:rPr>
              <a:t>• Concept: Learning through positive reinforcement and rewards.</a:t>
            </a:r>
            <a:endParaRPr lang="en-GB" sz="2500" dirty="0">
              <a:effectLst/>
              <a:latin typeface=".AppleSystemUIFont"/>
            </a:endParaRPr>
          </a:p>
          <a:p>
            <a:r>
              <a:rPr lang="en-GB" sz="2500" b="0" i="0" dirty="0">
                <a:effectLst/>
                <a:latin typeface="UICTFontTextStyleBody"/>
              </a:rPr>
              <a:t>• Application at Tesco:</a:t>
            </a:r>
            <a:endParaRPr lang="en-GB" sz="2500" dirty="0">
              <a:effectLst/>
              <a:latin typeface=".AppleSystemUIFont"/>
            </a:endParaRPr>
          </a:p>
          <a:p>
            <a:r>
              <a:rPr lang="en-GB" sz="2500" b="0" i="0" dirty="0">
                <a:effectLst/>
                <a:latin typeface="UICTFontTextStyleBody"/>
              </a:rPr>
              <a:t>◦ New starters receive praise or "colleague points" for hitting scan-rate targets.</a:t>
            </a:r>
            <a:endParaRPr lang="en-GB" sz="2500" dirty="0">
              <a:effectLst/>
              <a:latin typeface=".AppleSystemUIFont"/>
            </a:endParaRPr>
          </a:p>
          <a:p>
            <a:r>
              <a:rPr lang="en-GB" sz="2500" b="0" i="0" dirty="0">
                <a:effectLst/>
                <a:latin typeface="UICTFontTextStyleBody"/>
              </a:rPr>
              <a:t>◦ Structured feedback during probation encourages correct habits.</a:t>
            </a:r>
            <a:endParaRPr lang="en-GB" sz="25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951158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7657E-312A-8108-37B5-D8184C38A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Learning Theory 2: Cognitivism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DBE58-53B8-1A2E-0439-D86E598460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2142066"/>
            <a:ext cx="10376566" cy="4715933"/>
          </a:xfrm>
        </p:spPr>
        <p:txBody>
          <a:bodyPr>
            <a:normAutofit/>
          </a:bodyPr>
          <a:lstStyle/>
          <a:p>
            <a:r>
              <a:rPr lang="en-GB" sz="2900" b="0" i="0" dirty="0">
                <a:effectLst/>
                <a:latin typeface="UICTFontTextStyleBody"/>
              </a:rPr>
              <a:t>• Theorist: Jean Piaget / Jerome Bruner.</a:t>
            </a:r>
            <a:endParaRPr lang="en-GB" sz="2900" dirty="0">
              <a:effectLst/>
              <a:latin typeface=".AppleSystemUIFont"/>
            </a:endParaRPr>
          </a:p>
          <a:p>
            <a:r>
              <a:rPr lang="en-GB" sz="2900" b="0" i="0" dirty="0">
                <a:effectLst/>
                <a:latin typeface="UICTFontTextStyleBody"/>
              </a:rPr>
              <a:t>• Concept: Learning through mental processing and understanding.</a:t>
            </a:r>
            <a:endParaRPr lang="en-GB" sz="2900" dirty="0">
              <a:effectLst/>
              <a:latin typeface=".AppleSystemUIFont"/>
            </a:endParaRPr>
          </a:p>
          <a:p>
            <a:r>
              <a:rPr lang="en-GB" sz="2900" b="0" i="0" dirty="0">
                <a:effectLst/>
                <a:latin typeface="UICTFontTextStyleBody"/>
              </a:rPr>
              <a:t>• Application at Tesco:</a:t>
            </a:r>
            <a:endParaRPr lang="en-GB" sz="2900" dirty="0">
              <a:effectLst/>
              <a:latin typeface=".AppleSystemUIFont"/>
            </a:endParaRPr>
          </a:p>
          <a:p>
            <a:r>
              <a:rPr lang="en-GB" sz="2900" b="0" i="0" dirty="0">
                <a:effectLst/>
                <a:latin typeface="UICTFontTextStyleBody"/>
              </a:rPr>
              <a:t>◦ Interactive e-learning modules where staff must solve scenarios.</a:t>
            </a:r>
            <a:endParaRPr lang="en-GB" sz="2900" dirty="0">
              <a:effectLst/>
              <a:latin typeface=".AppleSystemUIFont"/>
            </a:endParaRPr>
          </a:p>
          <a:p>
            <a:r>
              <a:rPr lang="en-GB" sz="2900" b="0" i="0" dirty="0">
                <a:effectLst/>
                <a:latin typeface="UICTFontTextStyleBody"/>
              </a:rPr>
              <a:t>◦ Providing staff with "Knowledge Cards" to understand store layouts and procedures logically.</a:t>
            </a:r>
            <a:endParaRPr lang="en-GB" sz="2900" dirty="0">
              <a:effectLst/>
              <a:latin typeface=".AppleSystemUIFont"/>
            </a:endParaRPr>
          </a:p>
          <a:p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423699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74B15-69FD-DBF0-AA88-7BADDBA8F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Learning Theory 3: Experiential Learning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1C1BF-9D08-EBA2-70DC-8956B8B92F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1" y="2142067"/>
            <a:ext cx="9774987" cy="3649134"/>
          </a:xfrm>
        </p:spPr>
        <p:txBody>
          <a:bodyPr>
            <a:normAutofit/>
          </a:bodyPr>
          <a:lstStyle/>
          <a:p>
            <a:r>
              <a:rPr lang="en-GB" sz="2800" b="0" i="0" dirty="0">
                <a:effectLst/>
                <a:latin typeface="UICTFontTextStyleBody"/>
              </a:rPr>
              <a:t>• Theorist: David </a:t>
            </a:r>
            <a:r>
              <a:rPr lang="en-GB" sz="2800" b="0" i="0" dirty="0" err="1">
                <a:effectLst/>
                <a:latin typeface="UICTFontTextStyleBody"/>
              </a:rPr>
              <a:t>Kolb</a:t>
            </a:r>
            <a:r>
              <a:rPr lang="en-GB" sz="2800" b="0" i="0" dirty="0">
                <a:effectLst/>
                <a:latin typeface="UICTFontTextStyleBody"/>
              </a:rPr>
              <a:t>.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• Concept: "Learning by doing" followed by reflection.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• Application at Tesco: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◦ Shadowing: Watching a mentor work on the shop floor.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◦ Practice: Taking over the checkout while the mentor observes.</a:t>
            </a:r>
            <a:endParaRPr lang="en-GB" sz="2800" dirty="0">
              <a:effectLst/>
              <a:latin typeface=".AppleSystemUIFont"/>
            </a:endParaRPr>
          </a:p>
          <a:p>
            <a:r>
              <a:rPr lang="en-GB" sz="2800" b="0" i="0" dirty="0">
                <a:effectLst/>
                <a:latin typeface="UICTFontTextStyleBody"/>
              </a:rPr>
              <a:t>◦ Reflection: Feedback sessions to discuss what went well</a:t>
            </a:r>
            <a:endParaRPr lang="en-GB" sz="28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92447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A333B-36A2-F515-6AC8-D773E3EA4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Analysis, Conclusion &amp; References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386C6-B77D-6490-EE55-073B029A4C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2966" y="1604432"/>
            <a:ext cx="11043233" cy="4643967"/>
          </a:xfrm>
        </p:spPr>
        <p:txBody>
          <a:bodyPr>
            <a:noAutofit/>
          </a:bodyPr>
          <a:lstStyle/>
          <a:p>
            <a:r>
              <a:rPr lang="en-GB" sz="2300" b="0" i="0" dirty="0">
                <a:effectLst/>
                <a:latin typeface="UICTFontTextStyleBody"/>
              </a:rPr>
              <a:t>• Analysis: Effective training leads to fewer checkout errors and higher "Customer NPS" (Net Promoter Scores).</a:t>
            </a:r>
            <a:endParaRPr lang="en-GB" sz="2300" dirty="0">
              <a:effectLst/>
              <a:latin typeface=".AppleSystemUIFont"/>
            </a:endParaRPr>
          </a:p>
          <a:p>
            <a:r>
              <a:rPr lang="en-GB" sz="2300" b="0" i="0" dirty="0">
                <a:effectLst/>
                <a:latin typeface="UICTFontTextStyleBody"/>
              </a:rPr>
              <a:t>• Conclusion: Robust recruitment and theory-based training are vital for Tesco’s competitive advantage.</a:t>
            </a:r>
            <a:endParaRPr lang="en-GB" sz="2300" dirty="0">
              <a:effectLst/>
              <a:latin typeface=".AppleSystemUIFont"/>
            </a:endParaRPr>
          </a:p>
          <a:p>
            <a:r>
              <a:rPr lang="en-GB" sz="2300" b="0" i="0" dirty="0">
                <a:effectLst/>
                <a:latin typeface="UICTFontTextStyleBody"/>
              </a:rPr>
              <a:t>• Key References:</a:t>
            </a:r>
            <a:endParaRPr lang="en-GB" sz="2300" dirty="0">
              <a:effectLst/>
              <a:latin typeface=".AppleSystemUIFont"/>
            </a:endParaRPr>
          </a:p>
          <a:p>
            <a:r>
              <a:rPr lang="en-GB" sz="2300" b="0" i="0" dirty="0">
                <a:effectLst/>
                <a:latin typeface="UICTFontTextStyleBody"/>
              </a:rPr>
              <a:t>◦ Armstrong, M. (2020) HRM Practice.</a:t>
            </a:r>
            <a:endParaRPr lang="en-GB" sz="2300" dirty="0">
              <a:effectLst/>
              <a:latin typeface=".AppleSystemUIFont"/>
            </a:endParaRPr>
          </a:p>
          <a:p>
            <a:r>
              <a:rPr lang="en-GB" sz="2300" b="0" i="0" dirty="0">
                <a:effectLst/>
                <a:latin typeface="UICTFontTextStyleBody"/>
              </a:rPr>
              <a:t>◦ </a:t>
            </a:r>
            <a:r>
              <a:rPr lang="en-GB" sz="2300" b="0" i="0" dirty="0" err="1">
                <a:effectLst/>
                <a:latin typeface="UICTFontTextStyleBody"/>
              </a:rPr>
              <a:t>Kolb</a:t>
            </a:r>
            <a:r>
              <a:rPr lang="en-GB" sz="2300" b="0" i="0" dirty="0">
                <a:effectLst/>
                <a:latin typeface="UICTFontTextStyleBody"/>
              </a:rPr>
              <a:t>, D. (1984) Experiential Learning.</a:t>
            </a:r>
            <a:endParaRPr lang="en-GB" sz="2300" dirty="0">
              <a:effectLst/>
              <a:latin typeface=".AppleSystemUIFont"/>
            </a:endParaRPr>
          </a:p>
          <a:p>
            <a:r>
              <a:rPr lang="en-GB" sz="2300" b="0" i="0" dirty="0">
                <a:effectLst/>
                <a:latin typeface="UICTFontTextStyleBody"/>
              </a:rPr>
              <a:t>◦ Mullins, L. J. (2019) Organisational Behaviour.</a:t>
            </a:r>
            <a:endParaRPr lang="en-GB" sz="2300" dirty="0">
              <a:effectLst/>
              <a:latin typeface=".AppleSystemUIFont"/>
            </a:endParaRPr>
          </a:p>
          <a:p>
            <a:r>
              <a:rPr lang="en-GB" sz="2300" b="0" i="0" dirty="0">
                <a:effectLst/>
                <a:latin typeface="UICTFontTextStyleBody"/>
              </a:rPr>
              <a:t>◦ Skinner, B.F. (1953) Science and Human </a:t>
            </a:r>
            <a:r>
              <a:rPr lang="en-GB" sz="2300" b="0" i="0" dirty="0" err="1">
                <a:effectLst/>
                <a:latin typeface="UICTFontTextStyleBody"/>
              </a:rPr>
              <a:t>Behavior</a:t>
            </a:r>
            <a:r>
              <a:rPr lang="en-GB" sz="2300" b="0" i="0" dirty="0">
                <a:effectLst/>
                <a:latin typeface="UICTFontTextStyleBody"/>
              </a:rPr>
              <a:t>.</a:t>
            </a:r>
            <a:endParaRPr lang="en-GB" sz="2300" dirty="0">
              <a:effectLst/>
              <a:latin typeface=".AppleSystemUIFont"/>
            </a:endParaRPr>
          </a:p>
          <a:p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4143090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2573867"/>
            <a:ext cx="7197726" cy="2421464"/>
          </a:xfrm>
        </p:spPr>
        <p:txBody>
          <a:bodyPr>
            <a:normAutofit/>
          </a:bodyPr>
          <a:lstStyle/>
          <a:p>
            <a:r>
              <a:rPr lang="en-US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939930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F08B90B-70ED-4539-9C14-FB2728D9064F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9E8D3305-1D9D-4BC8-A40F-6F8AE50BD76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A0D51BCB-0419-432E-B7F1-25548446A62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</Words>
  <Application>Microsoft Office PowerPoint</Application>
  <PresentationFormat>Widescreen</PresentationFormat>
  <Paragraphs>19</Paragraphs>
  <Slides>13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Celestial</vt:lpstr>
      <vt:lpstr>Title: Recruitment, Selection, and Training at Tesco PLC Role Focus: Customer Service Assistant Presented by: Cebotari Denis Student Number: 2410494 Module: LCLM5002 Developing and Managing Individuals and Teams</vt:lpstr>
      <vt:lpstr>Table of Contents</vt:lpstr>
      <vt:lpstr>Introducion</vt:lpstr>
      <vt:lpstr>Company Overview </vt:lpstr>
      <vt:lpstr>Recruitment Process </vt:lpstr>
      <vt:lpstr>Job Analysis &amp; Description </vt:lpstr>
      <vt:lpstr>Person Specification </vt:lpstr>
      <vt:lpstr>Training Needs &amp; Induction </vt:lpstr>
      <vt:lpstr>Learning Theory 1: Behaviourism </vt:lpstr>
      <vt:lpstr>Learning Theory 2: Cognitivism </vt:lpstr>
      <vt:lpstr>Learning Theory 3: Experiential Learning </vt:lpstr>
      <vt:lpstr>Analysis, Conclusion &amp; References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Recruitment, Selection, and Training at Tesco PLC Role Focus: Customer Service Assistant Presented by: Cebotari Denis Student Number: 2410494 Module: LCLM5002 Developing and Managing Individuals and Teams</dc:title>
  <dc:creator>Maciej Boguslaw Olesik (2411402)</dc:creator>
  <cp:lastModifiedBy>Maciej Boguslaw Olesik (2411402)</cp:lastModifiedBy>
  <cp:revision>5</cp:revision>
  <dcterms:created xsi:type="dcterms:W3CDTF">2026-03-17T13:01:02Z</dcterms:created>
  <dcterms:modified xsi:type="dcterms:W3CDTF">2026-03-18T11:57:24Z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