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63" r:id="rId4"/>
    <p:sldId id="264" r:id="rId5"/>
    <p:sldId id="265" r:id="rId6"/>
    <p:sldId id="266" r:id="rId7"/>
    <p:sldId id="258" r:id="rId8"/>
    <p:sldId id="259" r:id="rId9"/>
    <p:sldId id="260" r:id="rId10"/>
    <p:sldId id="261" r:id="rId11"/>
    <p:sldId id="267" r:id="rId12"/>
    <p:sldId id="262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8BE9821C-90F7-4EC7-9572-055620D6AC85}" type="datetimeFigureOut">
              <a:rPr lang="en-GB" smtClean="0"/>
              <a:pPr/>
              <a:t>09/01/2013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78BA7632-B7CC-46D8-8C95-592D9F8C718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BE9821C-90F7-4EC7-9572-055620D6AC85}" type="datetimeFigureOut">
              <a:rPr lang="en-GB" smtClean="0"/>
              <a:pPr/>
              <a:t>09/01/2013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BA7632-B7CC-46D8-8C95-592D9F8C718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BE9821C-90F7-4EC7-9572-055620D6AC85}" type="datetimeFigureOut">
              <a:rPr lang="en-GB" smtClean="0"/>
              <a:pPr/>
              <a:t>09/01/2013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BA7632-B7CC-46D8-8C95-592D9F8C718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BE9821C-90F7-4EC7-9572-055620D6AC85}" type="datetimeFigureOut">
              <a:rPr lang="en-GB" smtClean="0"/>
              <a:pPr/>
              <a:t>09/01/2013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BA7632-B7CC-46D8-8C95-592D9F8C718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BE9821C-90F7-4EC7-9572-055620D6AC85}" type="datetimeFigureOut">
              <a:rPr lang="en-GB" smtClean="0"/>
              <a:pPr/>
              <a:t>09/01/2013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BA7632-B7CC-46D8-8C95-592D9F8C718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BE9821C-90F7-4EC7-9572-055620D6AC85}" type="datetimeFigureOut">
              <a:rPr lang="en-GB" smtClean="0"/>
              <a:pPr/>
              <a:t>09/01/2013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BA7632-B7CC-46D8-8C95-592D9F8C718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BE9821C-90F7-4EC7-9572-055620D6AC85}" type="datetimeFigureOut">
              <a:rPr lang="en-GB" smtClean="0"/>
              <a:pPr/>
              <a:t>09/01/2013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BA7632-B7CC-46D8-8C95-592D9F8C718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8BE9821C-90F7-4EC7-9572-055620D6AC85}" type="datetimeFigureOut">
              <a:rPr lang="en-GB" smtClean="0"/>
              <a:pPr/>
              <a:t>09/01/2013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BA7632-B7CC-46D8-8C95-592D9F8C718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8BE9821C-90F7-4EC7-9572-055620D6AC85}" type="datetimeFigureOut">
              <a:rPr lang="en-GB" smtClean="0"/>
              <a:pPr/>
              <a:t>09/01/2013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78BA7632-B7CC-46D8-8C95-592D9F8C718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BE9821C-90F7-4EC7-9572-055620D6AC85}" type="datetimeFigureOut">
              <a:rPr lang="en-GB" smtClean="0"/>
              <a:pPr/>
              <a:t>09/01/2013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BA7632-B7CC-46D8-8C95-592D9F8C718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BE9821C-90F7-4EC7-9572-055620D6AC85}" type="datetimeFigureOut">
              <a:rPr lang="en-GB" smtClean="0"/>
              <a:pPr/>
              <a:t>09/01/2013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BA7632-B7CC-46D8-8C95-592D9F8C718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8BE9821C-90F7-4EC7-9572-055620D6AC85}" type="datetimeFigureOut">
              <a:rPr lang="en-GB" smtClean="0"/>
              <a:pPr/>
              <a:t>09/01/2013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78BA7632-B7CC-46D8-8C95-592D9F8C718A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Sports Events Management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LETS 3</a:t>
            </a:r>
          </a:p>
          <a:p>
            <a:r>
              <a:rPr lang="en-GB" dirty="0" smtClean="0"/>
              <a:t>Strategic Event Management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7449094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International Governing Bodies</a:t>
            </a:r>
          </a:p>
          <a:p>
            <a:r>
              <a:rPr lang="en-GB" dirty="0" smtClean="0"/>
              <a:t>National Governing Bodies</a:t>
            </a:r>
          </a:p>
          <a:p>
            <a:endParaRPr lang="en-GB" dirty="0" smtClean="0"/>
          </a:p>
          <a:p>
            <a:r>
              <a:rPr lang="en-GB" dirty="0" smtClean="0"/>
              <a:t>International Olympic Committee</a:t>
            </a:r>
          </a:p>
          <a:p>
            <a:r>
              <a:rPr lang="en-GB" dirty="0" smtClean="0"/>
              <a:t>National Olympic Committees</a:t>
            </a:r>
          </a:p>
          <a:p>
            <a:r>
              <a:rPr lang="en-GB" dirty="0" smtClean="0"/>
              <a:t>Regional Organisations</a:t>
            </a:r>
          </a:p>
          <a:p>
            <a:endParaRPr lang="en-GB" dirty="0" smtClean="0"/>
          </a:p>
          <a:p>
            <a:r>
              <a:rPr lang="en-GB" dirty="0" smtClean="0"/>
              <a:t>Confederations</a:t>
            </a:r>
          </a:p>
          <a:p>
            <a:endParaRPr lang="en-GB" dirty="0"/>
          </a:p>
          <a:p>
            <a:r>
              <a:rPr lang="en-GB" dirty="0" smtClean="0"/>
              <a:t>Event Organisers and Owners</a:t>
            </a:r>
          </a:p>
          <a:p>
            <a:endParaRPr lang="en-GB" dirty="0"/>
          </a:p>
          <a:p>
            <a:r>
              <a:rPr lang="en-GB" dirty="0" smtClean="0"/>
              <a:t>Host Cities</a:t>
            </a:r>
          </a:p>
          <a:p>
            <a:endParaRPr lang="en-GB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Sports Events Organisation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36450072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1. SPECTATORS</a:t>
            </a:r>
          </a:p>
          <a:p>
            <a:r>
              <a:rPr lang="en-GB" dirty="0" smtClean="0"/>
              <a:t>Individuals</a:t>
            </a:r>
          </a:p>
          <a:p>
            <a:r>
              <a:rPr lang="en-GB" dirty="0" smtClean="0"/>
              <a:t>Corporate</a:t>
            </a:r>
          </a:p>
          <a:p>
            <a:r>
              <a:rPr lang="en-GB" dirty="0" smtClean="0"/>
              <a:t>Media</a:t>
            </a:r>
          </a:p>
          <a:p>
            <a:r>
              <a:rPr lang="en-GB" dirty="0" smtClean="0"/>
              <a:t>Advertisers</a:t>
            </a:r>
          </a:p>
          <a:p>
            <a:r>
              <a:rPr lang="en-GB" dirty="0" smtClean="0"/>
              <a:t>Competitors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Stakeholders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8222152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2. SUPPLIERS</a:t>
            </a:r>
          </a:p>
          <a:p>
            <a:r>
              <a:rPr lang="en-GB" dirty="0" smtClean="0"/>
              <a:t>Services</a:t>
            </a:r>
          </a:p>
          <a:p>
            <a:r>
              <a:rPr lang="en-GB" dirty="0" smtClean="0"/>
              <a:t>Equipment</a:t>
            </a:r>
          </a:p>
          <a:p>
            <a:r>
              <a:rPr lang="en-GB" dirty="0" smtClean="0"/>
              <a:t>F And B </a:t>
            </a:r>
          </a:p>
          <a:p>
            <a:r>
              <a:rPr lang="en-GB" dirty="0" err="1" smtClean="0"/>
              <a:t>Accomodation</a:t>
            </a:r>
            <a:endParaRPr lang="en-GB" dirty="0" smtClean="0"/>
          </a:p>
          <a:p>
            <a:r>
              <a:rPr lang="en-GB" dirty="0" smtClean="0"/>
              <a:t>Legal Support</a:t>
            </a:r>
          </a:p>
          <a:p>
            <a:r>
              <a:rPr lang="en-GB" dirty="0" smtClean="0"/>
              <a:t>Transport</a:t>
            </a:r>
          </a:p>
          <a:p>
            <a:r>
              <a:rPr lang="en-GB" dirty="0" smtClean="0"/>
              <a:t>Emergency Services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Stakeholders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40074273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3. Partnerships</a:t>
            </a:r>
          </a:p>
          <a:p>
            <a:r>
              <a:rPr lang="en-GB" dirty="0" smtClean="0"/>
              <a:t>Governments</a:t>
            </a:r>
          </a:p>
          <a:p>
            <a:r>
              <a:rPr lang="en-GB" dirty="0" smtClean="0"/>
              <a:t>Regional authorities</a:t>
            </a:r>
          </a:p>
          <a:p>
            <a:r>
              <a:rPr lang="en-GB" dirty="0" smtClean="0"/>
              <a:t>Cities</a:t>
            </a:r>
          </a:p>
          <a:p>
            <a:r>
              <a:rPr lang="en-GB" dirty="0" smtClean="0"/>
              <a:t>Stadiums/facilities</a:t>
            </a:r>
          </a:p>
          <a:p>
            <a:r>
              <a:rPr lang="en-GB" dirty="0" smtClean="0"/>
              <a:t>Sponsors</a:t>
            </a:r>
          </a:p>
          <a:p>
            <a:r>
              <a:rPr lang="en-GB" dirty="0" smtClean="0"/>
              <a:t>Investors</a:t>
            </a:r>
          </a:p>
          <a:p>
            <a:r>
              <a:rPr lang="en-GB" dirty="0" smtClean="0"/>
              <a:t>Media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Stakeholders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20340384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4. INFLUENCES</a:t>
            </a:r>
          </a:p>
          <a:p>
            <a:r>
              <a:rPr lang="en-GB" dirty="0" smtClean="0"/>
              <a:t>Managers and Directors</a:t>
            </a:r>
          </a:p>
          <a:p>
            <a:r>
              <a:rPr lang="en-GB" dirty="0" smtClean="0"/>
              <a:t>Staff (short and long term)</a:t>
            </a:r>
          </a:p>
          <a:p>
            <a:r>
              <a:rPr lang="en-GB" dirty="0" smtClean="0"/>
              <a:t>Competitors</a:t>
            </a:r>
          </a:p>
          <a:p>
            <a:r>
              <a:rPr lang="en-GB" dirty="0" smtClean="0"/>
              <a:t>Volunteers / Games makers</a:t>
            </a:r>
          </a:p>
          <a:p>
            <a:r>
              <a:rPr lang="en-GB" dirty="0" smtClean="0"/>
              <a:t>Subcontractors</a:t>
            </a:r>
          </a:p>
          <a:p>
            <a:r>
              <a:rPr lang="en-GB" dirty="0" smtClean="0"/>
              <a:t>Local communities</a:t>
            </a:r>
          </a:p>
          <a:p>
            <a:r>
              <a:rPr lang="en-GB" dirty="0" smtClean="0"/>
              <a:t>Pressure Groups</a:t>
            </a:r>
          </a:p>
          <a:p>
            <a:r>
              <a:rPr lang="en-GB" dirty="0" smtClean="0"/>
              <a:t>Governments – Legal, economic, h and s, cultural, social and political influences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Stakeholders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25887108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Objectives</a:t>
            </a:r>
          </a:p>
          <a:p>
            <a:r>
              <a:rPr lang="en-GB" dirty="0" smtClean="0"/>
              <a:t>Concept</a:t>
            </a:r>
          </a:p>
          <a:p>
            <a:r>
              <a:rPr lang="en-GB" dirty="0" smtClean="0"/>
              <a:t>Feasibility</a:t>
            </a:r>
          </a:p>
          <a:p>
            <a:r>
              <a:rPr lang="en-GB" dirty="0" smtClean="0"/>
              <a:t>Proceed ?         To bid Process</a:t>
            </a:r>
          </a:p>
          <a:p>
            <a:r>
              <a:rPr lang="en-GB" dirty="0" smtClean="0"/>
              <a:t>Implementation Planning (ST, MT and LT)</a:t>
            </a:r>
          </a:p>
          <a:p>
            <a:r>
              <a:rPr lang="en-GB" dirty="0" smtClean="0"/>
              <a:t>Implement Event</a:t>
            </a:r>
          </a:p>
          <a:p>
            <a:r>
              <a:rPr lang="en-GB" dirty="0" smtClean="0"/>
              <a:t>Handover</a:t>
            </a:r>
          </a:p>
          <a:p>
            <a:r>
              <a:rPr lang="en-GB" dirty="0" smtClean="0"/>
              <a:t>Evaluation</a:t>
            </a:r>
          </a:p>
          <a:p>
            <a:r>
              <a:rPr lang="en-GB" dirty="0" smtClean="0"/>
              <a:t>Feedback – Continuous evaluation feedback and alignment with objectives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Sports Events Planning Process</a:t>
            </a:r>
            <a:br>
              <a:rPr lang="en-GB" dirty="0" smtClean="0"/>
            </a:br>
            <a:r>
              <a:rPr lang="en-GB" dirty="0" err="1" smtClean="0"/>
              <a:t>Masterman</a:t>
            </a:r>
            <a:r>
              <a:rPr lang="en-GB" dirty="0" smtClean="0"/>
              <a:t> 2004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3780835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Why, What, Who, Where, When and How</a:t>
            </a:r>
          </a:p>
          <a:p>
            <a:r>
              <a:rPr lang="en-GB" dirty="0" smtClean="0"/>
              <a:t>Impacts / Legacies</a:t>
            </a:r>
          </a:p>
          <a:p>
            <a:r>
              <a:rPr lang="en-GB" dirty="0" smtClean="0"/>
              <a:t>Social, Political, cultural, economic, environmental, sports / tourism development</a:t>
            </a:r>
          </a:p>
          <a:p>
            <a:r>
              <a:rPr lang="en-GB" dirty="0" smtClean="0"/>
              <a:t>Timescale</a:t>
            </a:r>
          </a:p>
          <a:p>
            <a:r>
              <a:rPr lang="en-GB" dirty="0" smtClean="0"/>
              <a:t>Bidding process considerations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Objectives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28187930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112568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Test the event design</a:t>
            </a:r>
          </a:p>
          <a:p>
            <a:r>
              <a:rPr lang="en-GB" dirty="0" smtClean="0"/>
              <a:t>Responsibility for short and long term objectives</a:t>
            </a:r>
          </a:p>
          <a:p>
            <a:r>
              <a:rPr lang="en-GB" dirty="0" smtClean="0"/>
              <a:t>Resource Identification</a:t>
            </a:r>
          </a:p>
          <a:p>
            <a:r>
              <a:rPr lang="en-GB" dirty="0" smtClean="0"/>
              <a:t>HR, facilities, transport, marketing, media, services, support infrastructure</a:t>
            </a:r>
          </a:p>
          <a:p>
            <a:r>
              <a:rPr lang="en-GB" dirty="0" smtClean="0"/>
              <a:t>Coordination of bid process, event implementation, legacies and post event</a:t>
            </a:r>
          </a:p>
          <a:p>
            <a:r>
              <a:rPr lang="en-GB" dirty="0" smtClean="0"/>
              <a:t>Long term use and management</a:t>
            </a:r>
          </a:p>
          <a:p>
            <a:r>
              <a:rPr lang="en-GB" dirty="0" smtClean="0"/>
              <a:t>Timescales</a:t>
            </a:r>
          </a:p>
          <a:p>
            <a:r>
              <a:rPr lang="en-GB" dirty="0" smtClean="0"/>
              <a:t>Finance</a:t>
            </a:r>
          </a:p>
          <a:p>
            <a:r>
              <a:rPr lang="en-GB" dirty="0" smtClean="0"/>
              <a:t>Budgets</a:t>
            </a:r>
          </a:p>
          <a:p>
            <a:r>
              <a:rPr lang="en-GB" dirty="0" smtClean="0"/>
              <a:t>Cost benefit analysis</a:t>
            </a:r>
          </a:p>
          <a:p>
            <a:r>
              <a:rPr lang="en-GB" dirty="0" smtClean="0"/>
              <a:t>Partnerships</a:t>
            </a:r>
          </a:p>
          <a:p>
            <a:r>
              <a:rPr lang="en-GB" dirty="0" smtClean="0"/>
              <a:t>Legacy</a:t>
            </a:r>
          </a:p>
          <a:p>
            <a:r>
              <a:rPr lang="en-GB" dirty="0" smtClean="0"/>
              <a:t>Decision to proceed?</a:t>
            </a:r>
          </a:p>
          <a:p>
            <a:endParaRPr lang="en-GB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Feasibility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29366894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Operational Strategies – NOP’s</a:t>
            </a:r>
          </a:p>
          <a:p>
            <a:r>
              <a:rPr lang="en-GB" dirty="0" smtClean="0"/>
              <a:t>Finance and funding</a:t>
            </a:r>
          </a:p>
          <a:p>
            <a:r>
              <a:rPr lang="en-GB" dirty="0" smtClean="0"/>
              <a:t>Facilities</a:t>
            </a:r>
          </a:p>
          <a:p>
            <a:r>
              <a:rPr lang="en-GB" dirty="0" smtClean="0"/>
              <a:t>HR</a:t>
            </a:r>
          </a:p>
          <a:p>
            <a:r>
              <a:rPr lang="en-GB" dirty="0" smtClean="0"/>
              <a:t>Partnerships</a:t>
            </a:r>
          </a:p>
          <a:p>
            <a:r>
              <a:rPr lang="en-GB" dirty="0" smtClean="0"/>
              <a:t>Suppliers</a:t>
            </a:r>
          </a:p>
          <a:p>
            <a:r>
              <a:rPr lang="en-GB" dirty="0" smtClean="0"/>
              <a:t>Transport</a:t>
            </a:r>
          </a:p>
          <a:p>
            <a:r>
              <a:rPr lang="en-GB" dirty="0" smtClean="0"/>
              <a:t>Support Services/Infrastructure</a:t>
            </a:r>
          </a:p>
          <a:p>
            <a:r>
              <a:rPr lang="en-GB" dirty="0" smtClean="0"/>
              <a:t>Emergency Services</a:t>
            </a:r>
          </a:p>
          <a:p>
            <a:r>
              <a:rPr lang="en-GB" dirty="0" smtClean="0"/>
              <a:t>Equipment</a:t>
            </a:r>
          </a:p>
          <a:p>
            <a:r>
              <a:rPr lang="en-GB" dirty="0" smtClean="0"/>
              <a:t>Emergency procedures</a:t>
            </a:r>
          </a:p>
          <a:p>
            <a:r>
              <a:rPr lang="en-GB" dirty="0" smtClean="0"/>
              <a:t>Critical path and performance indicators</a:t>
            </a:r>
          </a:p>
          <a:p>
            <a:r>
              <a:rPr lang="en-GB" dirty="0" smtClean="0"/>
              <a:t>Legacy strategy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Implementation Planning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20812275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2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7" dur="2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2" dur="2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052736"/>
            <a:ext cx="8784976" cy="5688632"/>
          </a:xfrm>
          <a:ln>
            <a:solidFill>
              <a:schemeClr val="accent1"/>
            </a:solidFill>
          </a:ln>
        </p:spPr>
        <p:txBody>
          <a:bodyPr>
            <a:normAutofit fontScale="77500" lnSpcReduction="20000"/>
          </a:bodyPr>
          <a:lstStyle/>
          <a:p>
            <a:r>
              <a:rPr lang="en-GB" dirty="0" smtClean="0">
                <a:solidFill>
                  <a:srgbClr val="0070C0"/>
                </a:solidFill>
              </a:rPr>
              <a:t>Step 1 Scope of work</a:t>
            </a:r>
          </a:p>
          <a:p>
            <a:r>
              <a:rPr lang="en-GB" dirty="0" smtClean="0"/>
              <a:t>Amount of work required</a:t>
            </a:r>
          </a:p>
          <a:p>
            <a:r>
              <a:rPr lang="en-GB" dirty="0" smtClean="0">
                <a:solidFill>
                  <a:srgbClr val="0070C0"/>
                </a:solidFill>
              </a:rPr>
              <a:t>Step 2 Work Breakdown</a:t>
            </a:r>
            <a:endParaRPr lang="en-GB" dirty="0" smtClean="0"/>
          </a:p>
          <a:p>
            <a:r>
              <a:rPr lang="en-GB" dirty="0" smtClean="0">
                <a:solidFill>
                  <a:srgbClr val="002060"/>
                </a:solidFill>
              </a:rPr>
              <a:t>Personnel – Staff, volunteers, officials, stakeholders</a:t>
            </a:r>
          </a:p>
          <a:p>
            <a:r>
              <a:rPr lang="en-GB" dirty="0" smtClean="0">
                <a:solidFill>
                  <a:srgbClr val="002060"/>
                </a:solidFill>
              </a:rPr>
              <a:t>Communication, venues/equipment, legal and licencing, financial control, marketing, services, H and S</a:t>
            </a:r>
          </a:p>
          <a:p>
            <a:r>
              <a:rPr lang="en-GB" dirty="0" smtClean="0">
                <a:solidFill>
                  <a:srgbClr val="0070C0"/>
                </a:solidFill>
              </a:rPr>
              <a:t>Step 3 Task Analysis</a:t>
            </a:r>
          </a:p>
          <a:p>
            <a:r>
              <a:rPr lang="en-GB" dirty="0" smtClean="0"/>
              <a:t>Resourcing and costing for each Work Breakdown category</a:t>
            </a:r>
          </a:p>
          <a:p>
            <a:r>
              <a:rPr lang="en-GB" dirty="0" smtClean="0"/>
              <a:t>Budgets</a:t>
            </a:r>
          </a:p>
          <a:p>
            <a:r>
              <a:rPr lang="en-GB" dirty="0" smtClean="0">
                <a:solidFill>
                  <a:srgbClr val="0070C0"/>
                </a:solidFill>
              </a:rPr>
              <a:t>Step 4 Scheduling</a:t>
            </a:r>
          </a:p>
          <a:p>
            <a:r>
              <a:rPr lang="en-GB" dirty="0" smtClean="0"/>
              <a:t>Timelines </a:t>
            </a:r>
          </a:p>
          <a:p>
            <a:r>
              <a:rPr lang="en-GB" dirty="0" smtClean="0">
                <a:solidFill>
                  <a:srgbClr val="0070C0"/>
                </a:solidFill>
              </a:rPr>
              <a:t>Step 5 Critical Path</a:t>
            </a:r>
          </a:p>
          <a:p>
            <a:r>
              <a:rPr lang="en-GB" dirty="0" smtClean="0"/>
              <a:t>Timelines combined into a </a:t>
            </a:r>
            <a:r>
              <a:rPr lang="en-GB" dirty="0" err="1" smtClean="0"/>
              <a:t>Gannt</a:t>
            </a:r>
            <a:r>
              <a:rPr lang="en-GB" dirty="0" smtClean="0"/>
              <a:t> Chart</a:t>
            </a:r>
          </a:p>
          <a:p>
            <a:r>
              <a:rPr lang="en-GB" dirty="0" smtClean="0"/>
              <a:t>Deadlines set</a:t>
            </a:r>
          </a:p>
          <a:p>
            <a:r>
              <a:rPr lang="en-GB" dirty="0" smtClean="0">
                <a:solidFill>
                  <a:srgbClr val="0070C0"/>
                </a:solidFill>
              </a:rPr>
              <a:t>Step 6 Responsibility Allocation</a:t>
            </a:r>
          </a:p>
          <a:p>
            <a:r>
              <a:rPr lang="en-GB" dirty="0" smtClean="0"/>
              <a:t>Organisational structures</a:t>
            </a:r>
          </a:p>
          <a:p>
            <a:r>
              <a:rPr lang="en-GB" dirty="0" smtClean="0"/>
              <a:t>Communication lines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936104"/>
          </a:xfrm>
        </p:spPr>
        <p:txBody>
          <a:bodyPr/>
          <a:lstStyle/>
          <a:p>
            <a:r>
              <a:rPr lang="en-GB" dirty="0" smtClean="0"/>
              <a:t>Event Management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33635682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Handover of event</a:t>
            </a:r>
          </a:p>
          <a:p>
            <a:r>
              <a:rPr lang="en-GB" dirty="0" smtClean="0"/>
              <a:t>Handover / reuse of facilities</a:t>
            </a:r>
          </a:p>
          <a:p>
            <a:r>
              <a:rPr lang="en-GB" dirty="0" smtClean="0"/>
              <a:t>Post event use</a:t>
            </a:r>
          </a:p>
          <a:p>
            <a:r>
              <a:rPr lang="en-GB" dirty="0" smtClean="0"/>
              <a:t>Legacy</a:t>
            </a:r>
          </a:p>
          <a:p>
            <a:r>
              <a:rPr lang="en-GB" dirty="0" smtClean="0"/>
              <a:t>Evaluation</a:t>
            </a:r>
          </a:p>
          <a:p>
            <a:r>
              <a:rPr lang="en-GB" dirty="0" smtClean="0"/>
              <a:t>Short term Research – Impacts</a:t>
            </a:r>
          </a:p>
          <a:p>
            <a:r>
              <a:rPr lang="en-GB" dirty="0" smtClean="0"/>
              <a:t>Costs, benefits, economic impacts, performance, </a:t>
            </a:r>
          </a:p>
          <a:p>
            <a:r>
              <a:rPr lang="en-GB" dirty="0" smtClean="0"/>
              <a:t>Medium and long term legacies and impacts</a:t>
            </a:r>
          </a:p>
          <a:p>
            <a:r>
              <a:rPr lang="en-GB" dirty="0" smtClean="0"/>
              <a:t>Continual evaluation</a:t>
            </a:r>
          </a:p>
          <a:p>
            <a:r>
              <a:rPr lang="en-GB" dirty="0" smtClean="0"/>
              <a:t>Feedback</a:t>
            </a:r>
          </a:p>
          <a:p>
            <a:r>
              <a:rPr lang="en-GB" dirty="0" smtClean="0"/>
              <a:t>Recommendations</a:t>
            </a:r>
          </a:p>
          <a:p>
            <a:r>
              <a:rPr lang="en-GB" dirty="0" smtClean="0"/>
              <a:t>Future event support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Post Event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8276255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103</TotalTime>
  <Words>382</Words>
  <Application>Microsoft Office PowerPoint</Application>
  <PresentationFormat>On-screen Show (4:3)</PresentationFormat>
  <Paragraphs>126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Concourse</vt:lpstr>
      <vt:lpstr>Sports Events Management</vt:lpstr>
      <vt:lpstr>Sports Events Organisation</vt:lpstr>
      <vt:lpstr>Stakeholders</vt:lpstr>
      <vt:lpstr>Stakeholders</vt:lpstr>
      <vt:lpstr>Stakeholders</vt:lpstr>
      <vt:lpstr>Stakeholders</vt:lpstr>
      <vt:lpstr>Sports Events Planning Process Masterman 2004</vt:lpstr>
      <vt:lpstr>Objectives</vt:lpstr>
      <vt:lpstr>Feasibility</vt:lpstr>
      <vt:lpstr>Implementation Planning</vt:lpstr>
      <vt:lpstr>Event Management</vt:lpstr>
      <vt:lpstr>Post Event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Jacqui</dc:creator>
  <cp:lastModifiedBy>J Jones</cp:lastModifiedBy>
  <cp:revision>8</cp:revision>
  <dcterms:created xsi:type="dcterms:W3CDTF">2013-01-08T20:17:38Z</dcterms:created>
  <dcterms:modified xsi:type="dcterms:W3CDTF">2013-01-09T08:55:41Z</dcterms:modified>
</cp:coreProperties>
</file>