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63" r:id="rId3"/>
    <p:sldId id="265" r:id="rId4"/>
    <p:sldId id="266" r:id="rId5"/>
    <p:sldId id="258" r:id="rId6"/>
    <p:sldId id="260" r:id="rId7"/>
    <p:sldId id="301" r:id="rId8"/>
    <p:sldId id="261" r:id="rId9"/>
    <p:sldId id="268" r:id="rId10"/>
    <p:sldId id="267" r:id="rId11"/>
    <p:sldId id="277" r:id="rId12"/>
    <p:sldId id="275" r:id="rId13"/>
    <p:sldId id="269" r:id="rId14"/>
    <p:sldId id="270" r:id="rId15"/>
    <p:sldId id="276" r:id="rId16"/>
    <p:sldId id="272" r:id="rId17"/>
    <p:sldId id="273" r:id="rId18"/>
    <p:sldId id="274" r:id="rId19"/>
    <p:sldId id="279" r:id="rId20"/>
    <p:sldId id="278" r:id="rId21"/>
    <p:sldId id="280" r:id="rId22"/>
    <p:sldId id="281" r:id="rId23"/>
    <p:sldId id="282" r:id="rId24"/>
    <p:sldId id="283" r:id="rId25"/>
    <p:sldId id="284" r:id="rId26"/>
    <p:sldId id="285" r:id="rId27"/>
    <p:sldId id="286" r:id="rId28"/>
    <p:sldId id="287" r:id="rId29"/>
    <p:sldId id="288" r:id="rId30"/>
    <p:sldId id="289" r:id="rId31"/>
    <p:sldId id="290" r:id="rId32"/>
    <p:sldId id="291" r:id="rId33"/>
    <p:sldId id="292" r:id="rId34"/>
    <p:sldId id="293" r:id="rId35"/>
    <p:sldId id="294" r:id="rId36"/>
    <p:sldId id="295" r:id="rId37"/>
    <p:sldId id="296" r:id="rId38"/>
    <p:sldId id="297" r:id="rId39"/>
    <p:sldId id="262" r:id="rId40"/>
    <p:sldId id="298" r:id="rId41"/>
    <p:sldId id="299" r:id="rId42"/>
    <p:sldId id="264" r:id="rId43"/>
    <p:sldId id="300" r:id="rId44"/>
    <p:sldId id="302"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5" d="100"/>
          <a:sy n="115" d="100"/>
        </p:scale>
        <p:origin x="37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2/27/2020</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9r17FqprE5g" TargetMode="Externa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hyperlink" Target="https://www.youtube.com/watch?v=2VTeNM_2vF4" TargetMode="External"/><Relationship Id="rId5" Type="http://schemas.openxmlformats.org/officeDocument/2006/relationships/hyperlink" Target="https://www.youtube.com/watch?v=in57feuaG6M" TargetMode="External"/><Relationship Id="rId4" Type="http://schemas.openxmlformats.org/officeDocument/2006/relationships/hyperlink" Target="https://www.youtube.com/watch?v=4gHg5pIxU7o"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elderabuse.org.uk/breaking-news"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2.xml"/><Relationship Id="rId6" Type="http://schemas.openxmlformats.org/officeDocument/2006/relationships/hyperlink" Target="https://www.nhs.uk/conditions/social-care-and-support-guide/help-from-social-services-and-charities/abuse-and-neglect-vulnerable-adults/" TargetMode="External"/><Relationship Id="rId5" Type="http://schemas.openxmlformats.org/officeDocument/2006/relationships/hyperlink" Target="https://carers.org/key-facts-about-carers-and-people-they-care" TargetMode="External"/><Relationship Id="rId4" Type="http://schemas.openxmlformats.org/officeDocument/2006/relationships/hyperlink" Target="https://www.ageuk.org.uk/globalassets/age-cymru/documents/information-guides-and-factsheets/fs78w.pdf"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www.nursinghomeabusecenter.com/elder-abuse/types/sexual-abuse/" TargetMode="External"/><Relationship Id="rId2" Type="http://schemas.openxmlformats.org/officeDocument/2006/relationships/hyperlink" Target="https://files.digital.nhs.uk/33/EF2EBD/Safeguarding%20Adults%20Collection%202017-18%20Report%20Final.pdf" TargetMode="External"/><Relationship Id="rId1" Type="http://schemas.openxmlformats.org/officeDocument/2006/relationships/slideLayout" Target="../slideLayouts/slideLayout7.xml"/><Relationship Id="rId6" Type="http://schemas.openxmlformats.org/officeDocument/2006/relationships/hyperlink" Target="https://www.kingsfund.org.uk/projects/time-think-differently/trends-workforce-overview" TargetMode="External"/><Relationship Id="rId5" Type="http://schemas.openxmlformats.org/officeDocument/2006/relationships/hyperlink" Target="https://www.scie.org.uk/publications/adultsafeguardinglondon/indicatorsofabuse/institutionalabuse.asp" TargetMode="External"/><Relationship Id="rId4" Type="http://schemas.openxmlformats.org/officeDocument/2006/relationships/hyperlink" Target="https://www.scie.org.uk/safeguarding/adults/introduction/types-and-indicators-of-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SJSI6020</a:t>
            </a:r>
            <a:br>
              <a:rPr lang="en-GB" dirty="0"/>
            </a:br>
            <a:r>
              <a:rPr lang="en-GB" dirty="0"/>
              <a:t>ELDER ABUSE!</a:t>
            </a:r>
          </a:p>
        </p:txBody>
      </p:sp>
      <p:pic>
        <p:nvPicPr>
          <p:cNvPr id="4" name="Content Placeholder 3"/>
          <p:cNvPicPr>
            <a:picLocks noGrp="1" noChangeAspect="1"/>
          </p:cNvPicPr>
          <p:nvPr>
            <p:ph idx="1"/>
          </p:nvPr>
        </p:nvPicPr>
        <p:blipFill>
          <a:blip r:embed="rId2"/>
          <a:stretch>
            <a:fillRect/>
          </a:stretch>
        </p:blipFill>
        <p:spPr>
          <a:xfrm>
            <a:off x="4408065" y="2922407"/>
            <a:ext cx="3608625" cy="2716760"/>
          </a:xfrm>
          <a:prstGeom prst="rect">
            <a:avLst/>
          </a:prstGeom>
        </p:spPr>
      </p:pic>
      <p:sp>
        <p:nvSpPr>
          <p:cNvPr id="3" name="Rectangle 2"/>
          <p:cNvSpPr/>
          <p:nvPr/>
        </p:nvSpPr>
        <p:spPr>
          <a:xfrm>
            <a:off x="3689444" y="2423255"/>
            <a:ext cx="4813112" cy="369332"/>
          </a:xfrm>
          <a:prstGeom prst="rect">
            <a:avLst/>
          </a:prstGeom>
        </p:spPr>
        <p:txBody>
          <a:bodyPr wrap="none">
            <a:spAutoFit/>
          </a:bodyPr>
          <a:lstStyle/>
          <a:p>
            <a:r>
              <a:rPr lang="en-GB" dirty="0">
                <a:hlinkClick r:id="rId3"/>
              </a:rPr>
              <a:t>https://</a:t>
            </a:r>
            <a:r>
              <a:rPr lang="en-GB" dirty="0" smtClean="0">
                <a:hlinkClick r:id="rId3"/>
              </a:rPr>
              <a:t>www.youtube.com/watch?v=9r17FqprE5g</a:t>
            </a:r>
            <a:r>
              <a:rPr lang="en-GB" dirty="0" smtClean="0"/>
              <a:t> </a:t>
            </a:r>
            <a:endParaRPr lang="en-GB" dirty="0"/>
          </a:p>
        </p:txBody>
      </p:sp>
      <p:sp>
        <p:nvSpPr>
          <p:cNvPr id="5" name="Rectangle 4"/>
          <p:cNvSpPr/>
          <p:nvPr/>
        </p:nvSpPr>
        <p:spPr>
          <a:xfrm>
            <a:off x="3891146" y="5914408"/>
            <a:ext cx="4841967" cy="369332"/>
          </a:xfrm>
          <a:prstGeom prst="rect">
            <a:avLst/>
          </a:prstGeom>
        </p:spPr>
        <p:txBody>
          <a:bodyPr wrap="none">
            <a:spAutoFit/>
          </a:bodyPr>
          <a:lstStyle/>
          <a:p>
            <a:r>
              <a:rPr lang="en-GB" dirty="0">
                <a:hlinkClick r:id="rId4"/>
              </a:rPr>
              <a:t>https://www.youtube.com/watch?v=4gHg5pIxU7o</a:t>
            </a:r>
            <a:endParaRPr lang="en-GB" dirty="0"/>
          </a:p>
        </p:txBody>
      </p:sp>
      <p:sp>
        <p:nvSpPr>
          <p:cNvPr id="6" name="Rectangle 5"/>
          <p:cNvSpPr/>
          <p:nvPr/>
        </p:nvSpPr>
        <p:spPr>
          <a:xfrm>
            <a:off x="9033643" y="3638538"/>
            <a:ext cx="1921144" cy="923330"/>
          </a:xfrm>
          <a:prstGeom prst="rect">
            <a:avLst/>
          </a:prstGeom>
        </p:spPr>
        <p:txBody>
          <a:bodyPr wrap="square">
            <a:spAutoFit/>
          </a:bodyPr>
          <a:lstStyle/>
          <a:p>
            <a:r>
              <a:rPr lang="en-GB" dirty="0">
                <a:hlinkClick r:id="rId5"/>
              </a:rPr>
              <a:t>https://www.youtube.com/watch?v=in57feuaG6M</a:t>
            </a:r>
            <a:endParaRPr lang="en-GB" dirty="0"/>
          </a:p>
        </p:txBody>
      </p:sp>
      <p:sp>
        <p:nvSpPr>
          <p:cNvPr id="7" name="Rectangle 6"/>
          <p:cNvSpPr/>
          <p:nvPr/>
        </p:nvSpPr>
        <p:spPr>
          <a:xfrm>
            <a:off x="1475689" y="3361539"/>
            <a:ext cx="1699773" cy="1200329"/>
          </a:xfrm>
          <a:prstGeom prst="rect">
            <a:avLst/>
          </a:prstGeom>
        </p:spPr>
        <p:txBody>
          <a:bodyPr wrap="square">
            <a:spAutoFit/>
          </a:bodyPr>
          <a:lstStyle/>
          <a:p>
            <a:r>
              <a:rPr lang="en-GB" dirty="0">
                <a:hlinkClick r:id="rId6"/>
              </a:rPr>
              <a:t>https://www.youtube.com/watch?v=2VTeNM_2vF4</a:t>
            </a:r>
            <a:endParaRPr lang="en-GB" dirty="0"/>
          </a:p>
        </p:txBody>
      </p:sp>
    </p:spTree>
    <p:extLst>
      <p:ext uri="{BB962C8B-B14F-4D97-AF65-F5344CB8AC3E}">
        <p14:creationId xmlns:p14="http://schemas.microsoft.com/office/powerpoint/2010/main" val="35490619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Elder abuse</a:t>
            </a:r>
          </a:p>
        </p:txBody>
      </p:sp>
      <p:sp>
        <p:nvSpPr>
          <p:cNvPr id="3" name="Content Placeholder 2"/>
          <p:cNvSpPr>
            <a:spLocks noGrp="1"/>
          </p:cNvSpPr>
          <p:nvPr>
            <p:ph idx="1"/>
          </p:nvPr>
        </p:nvSpPr>
        <p:spPr>
          <a:xfrm>
            <a:off x="1295401" y="2556932"/>
            <a:ext cx="4398817" cy="3318936"/>
          </a:xfrm>
        </p:spPr>
        <p:txBody>
          <a:bodyPr>
            <a:normAutofit lnSpcReduction="10000"/>
          </a:bodyPr>
          <a:lstStyle/>
          <a:p>
            <a:r>
              <a:rPr lang="en-GB" dirty="0" smtClean="0"/>
              <a:t>Around 1 million </a:t>
            </a:r>
            <a:r>
              <a:rPr lang="en-GB" dirty="0"/>
              <a:t>older people are estimated to suffer from abuse, sometimes </a:t>
            </a:r>
            <a:r>
              <a:rPr lang="en-GB" dirty="0" smtClean="0"/>
              <a:t>multiple types</a:t>
            </a:r>
            <a:endParaRPr lang="en-GB" dirty="0"/>
          </a:p>
          <a:p>
            <a:r>
              <a:rPr lang="en-GB" dirty="0"/>
              <a:t>Perpetrators are normally people in positions of trust</a:t>
            </a:r>
          </a:p>
          <a:p>
            <a:r>
              <a:rPr lang="en-GB" dirty="0"/>
              <a:t>Victims are more likely to be women over 70 who live in their own homes</a:t>
            </a:r>
          </a:p>
          <a:p>
            <a:endParaRPr lang="en-GB" dirty="0"/>
          </a:p>
        </p:txBody>
      </p:sp>
      <p:pic>
        <p:nvPicPr>
          <p:cNvPr id="4" name="Picture 3"/>
          <p:cNvPicPr>
            <a:picLocks noChangeAspect="1"/>
          </p:cNvPicPr>
          <p:nvPr/>
        </p:nvPicPr>
        <p:blipFill>
          <a:blip r:embed="rId2"/>
          <a:stretch>
            <a:fillRect/>
          </a:stretch>
        </p:blipFill>
        <p:spPr>
          <a:xfrm>
            <a:off x="7357470" y="2747798"/>
            <a:ext cx="2847079" cy="2609314"/>
          </a:xfrm>
          <a:prstGeom prst="rect">
            <a:avLst/>
          </a:prstGeom>
        </p:spPr>
      </p:pic>
      <p:sp>
        <p:nvSpPr>
          <p:cNvPr id="5" name="TextBox 4"/>
          <p:cNvSpPr txBox="1"/>
          <p:nvPr/>
        </p:nvSpPr>
        <p:spPr>
          <a:xfrm>
            <a:off x="5057395" y="5598869"/>
            <a:ext cx="3723614" cy="276999"/>
          </a:xfrm>
          <a:prstGeom prst="rect">
            <a:avLst/>
          </a:prstGeom>
          <a:noFill/>
        </p:spPr>
        <p:txBody>
          <a:bodyPr wrap="square" rtlCol="0">
            <a:spAutoFit/>
          </a:bodyPr>
          <a:lstStyle/>
          <a:p>
            <a:r>
              <a:rPr lang="en-GB" sz="1200" dirty="0" smtClean="0"/>
              <a:t>(Action on Elder Abuse, 2019)</a:t>
            </a:r>
            <a:endParaRPr lang="en-GB" sz="1200" dirty="0"/>
          </a:p>
        </p:txBody>
      </p:sp>
    </p:spTree>
    <p:extLst>
      <p:ext uri="{BB962C8B-B14F-4D97-AF65-F5344CB8AC3E}">
        <p14:creationId xmlns:p14="http://schemas.microsoft.com/office/powerpoint/2010/main" val="154068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Elder Abuse?</a:t>
            </a:r>
            <a:endParaRPr lang="en-GB" dirty="0"/>
          </a:p>
        </p:txBody>
      </p:sp>
      <p:sp>
        <p:nvSpPr>
          <p:cNvPr id="3" name="Content Placeholder 2"/>
          <p:cNvSpPr>
            <a:spLocks noGrp="1"/>
          </p:cNvSpPr>
          <p:nvPr>
            <p:ph idx="1"/>
          </p:nvPr>
        </p:nvSpPr>
        <p:spPr/>
        <p:txBody>
          <a:bodyPr/>
          <a:lstStyle/>
          <a:p>
            <a:r>
              <a:rPr lang="en-GB" dirty="0" smtClean="0"/>
              <a:t>'A </a:t>
            </a:r>
            <a:r>
              <a:rPr lang="en-GB" dirty="0"/>
              <a:t>single or repeated act or lack of appropriate action, occurring within any relationship where there is an expectation of trust, which causes harm or distress to an older  person' </a:t>
            </a:r>
            <a:r>
              <a:rPr lang="en-GB" dirty="0" smtClean="0"/>
              <a:t>                                                   </a:t>
            </a:r>
            <a:r>
              <a:rPr lang="en-GB" sz="1200" dirty="0" smtClean="0"/>
              <a:t>(</a:t>
            </a:r>
            <a:r>
              <a:rPr lang="en-GB" sz="1200" dirty="0"/>
              <a:t>Action on Elder Abuse, 2012</a:t>
            </a:r>
            <a:r>
              <a:rPr lang="en-GB" sz="1200" dirty="0" smtClean="0"/>
              <a:t>)</a:t>
            </a:r>
          </a:p>
          <a:p>
            <a:pPr lvl="0">
              <a:buClr>
                <a:srgbClr val="D9B247"/>
              </a:buClr>
            </a:pPr>
            <a:endParaRPr lang="en-GB" dirty="0" smtClean="0"/>
          </a:p>
          <a:p>
            <a:pPr lvl="0">
              <a:buClr>
                <a:srgbClr val="D9B247"/>
              </a:buClr>
            </a:pPr>
            <a:r>
              <a:rPr lang="en-GB" dirty="0" smtClean="0"/>
              <a:t>‘</a:t>
            </a:r>
            <a:r>
              <a:rPr lang="en-GB" dirty="0"/>
              <a:t>Elder abuse includes actions intending to harm, the harming without intent, and also the neglect that leads to harm of older people</a:t>
            </a:r>
            <a:r>
              <a:rPr lang="en-GB" dirty="0" smtClean="0"/>
              <a:t>’                    </a:t>
            </a:r>
            <a:r>
              <a:rPr lang="en-GB" sz="1200" dirty="0" smtClean="0">
                <a:solidFill>
                  <a:prstClr val="black">
                    <a:lumMod val="85000"/>
                    <a:lumOff val="15000"/>
                  </a:prstClr>
                </a:solidFill>
              </a:rPr>
              <a:t> </a:t>
            </a:r>
            <a:r>
              <a:rPr lang="en-GB" sz="1200" dirty="0">
                <a:solidFill>
                  <a:prstClr val="black">
                    <a:lumMod val="85000"/>
                    <a:lumOff val="15000"/>
                  </a:prstClr>
                </a:solidFill>
              </a:rPr>
              <a:t>(NI Direct, 2014) </a:t>
            </a:r>
          </a:p>
          <a:p>
            <a:endParaRPr lang="en-GB" dirty="0"/>
          </a:p>
        </p:txBody>
      </p:sp>
    </p:spTree>
    <p:extLst>
      <p:ext uri="{BB962C8B-B14F-4D97-AF65-F5344CB8AC3E}">
        <p14:creationId xmlns:p14="http://schemas.microsoft.com/office/powerpoint/2010/main" val="32593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Elder Abuse?</a:t>
            </a:r>
            <a:endParaRPr lang="en-GB" dirty="0"/>
          </a:p>
        </p:txBody>
      </p:sp>
      <p:sp>
        <p:nvSpPr>
          <p:cNvPr id="3" name="Content Placeholder 2"/>
          <p:cNvSpPr>
            <a:spLocks noGrp="1"/>
          </p:cNvSpPr>
          <p:nvPr>
            <p:ph idx="1"/>
          </p:nvPr>
        </p:nvSpPr>
        <p:spPr>
          <a:xfrm>
            <a:off x="1295402" y="3038195"/>
            <a:ext cx="9601196" cy="3318936"/>
          </a:xfrm>
        </p:spPr>
        <p:txBody>
          <a:bodyPr/>
          <a:lstStyle/>
          <a:p>
            <a:r>
              <a:rPr lang="en-GB" dirty="0" smtClean="0"/>
              <a:t>‘There </a:t>
            </a:r>
            <a:r>
              <a:rPr lang="en-GB" dirty="0"/>
              <a:t>is no overarching definition of abuse or neglect. </a:t>
            </a:r>
            <a:r>
              <a:rPr lang="en-GB" dirty="0" smtClean="0"/>
              <a:t>Statutory guidance </a:t>
            </a:r>
            <a:r>
              <a:rPr lang="en-GB" dirty="0"/>
              <a:t>notes that ‘local authorities should not limit their view of </a:t>
            </a:r>
            <a:r>
              <a:rPr lang="en-GB" dirty="0" smtClean="0"/>
              <a:t>what constitutes </a:t>
            </a:r>
            <a:r>
              <a:rPr lang="en-GB" dirty="0"/>
              <a:t>abuse or neglect, as they can take many forms and </a:t>
            </a:r>
            <a:r>
              <a:rPr lang="en-GB" dirty="0" smtClean="0"/>
              <a:t>the circumstances </a:t>
            </a:r>
            <a:r>
              <a:rPr lang="en-GB" dirty="0"/>
              <a:t>of the individual case should always be considered</a:t>
            </a:r>
            <a:r>
              <a:rPr lang="en-GB" dirty="0" smtClean="0"/>
              <a:t>.’                                     </a:t>
            </a:r>
            <a:r>
              <a:rPr lang="en-GB" sz="1200" dirty="0" smtClean="0"/>
              <a:t>(Age UK, 2019)</a:t>
            </a:r>
            <a:endParaRPr lang="en-GB" sz="1200" dirty="0"/>
          </a:p>
        </p:txBody>
      </p:sp>
      <p:pic>
        <p:nvPicPr>
          <p:cNvPr id="4" name="Picture 3"/>
          <p:cNvPicPr>
            <a:picLocks noChangeAspect="1"/>
          </p:cNvPicPr>
          <p:nvPr/>
        </p:nvPicPr>
        <p:blipFill>
          <a:blip r:embed="rId2"/>
          <a:stretch>
            <a:fillRect/>
          </a:stretch>
        </p:blipFill>
        <p:spPr>
          <a:xfrm>
            <a:off x="4800600" y="4798885"/>
            <a:ext cx="2098162" cy="1315313"/>
          </a:xfrm>
          <a:prstGeom prst="rect">
            <a:avLst/>
          </a:prstGeom>
        </p:spPr>
      </p:pic>
    </p:spTree>
    <p:extLst>
      <p:ext uri="{BB962C8B-B14F-4D97-AF65-F5344CB8AC3E}">
        <p14:creationId xmlns:p14="http://schemas.microsoft.com/office/powerpoint/2010/main" val="306172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Hidden </a:t>
            </a:r>
            <a:r>
              <a:rPr lang="en-GB" dirty="0" smtClean="0"/>
              <a:t>Crime</a:t>
            </a:r>
            <a:endParaRPr lang="en-GB" dirty="0"/>
          </a:p>
        </p:txBody>
      </p:sp>
      <p:sp>
        <p:nvSpPr>
          <p:cNvPr id="3" name="Content Placeholder 2"/>
          <p:cNvSpPr>
            <a:spLocks noGrp="1"/>
          </p:cNvSpPr>
          <p:nvPr>
            <p:ph idx="1"/>
          </p:nvPr>
        </p:nvSpPr>
        <p:spPr/>
        <p:txBody>
          <a:bodyPr/>
          <a:lstStyle/>
          <a:p>
            <a:r>
              <a:rPr lang="en-GB" dirty="0"/>
              <a:t>Like other forms of domestic violence, elder abuse is a hidden crime and there are many barriers to coming forward. </a:t>
            </a:r>
          </a:p>
          <a:p>
            <a:r>
              <a:rPr lang="en-GB" dirty="0"/>
              <a:t>Who acts on behalf of people lacking capacity?</a:t>
            </a:r>
          </a:p>
          <a:p>
            <a:r>
              <a:rPr lang="en-GB" dirty="0"/>
              <a:t>Who recognises abuse? </a:t>
            </a:r>
          </a:p>
          <a:p>
            <a:r>
              <a:rPr lang="en-GB" dirty="0"/>
              <a:t>There is a need for greater awareness-raising about older victims because referrals in relation to older people are extremely low. </a:t>
            </a:r>
          </a:p>
        </p:txBody>
      </p:sp>
      <p:sp>
        <p:nvSpPr>
          <p:cNvPr id="4" name="TextBox 3"/>
          <p:cNvSpPr txBox="1"/>
          <p:nvPr/>
        </p:nvSpPr>
        <p:spPr>
          <a:xfrm>
            <a:off x="9372601" y="5598869"/>
            <a:ext cx="2225842" cy="276999"/>
          </a:xfrm>
          <a:prstGeom prst="rect">
            <a:avLst/>
          </a:prstGeom>
          <a:noFill/>
        </p:spPr>
        <p:txBody>
          <a:bodyPr wrap="square" rtlCol="0">
            <a:spAutoFit/>
          </a:bodyPr>
          <a:lstStyle/>
          <a:p>
            <a:r>
              <a:rPr lang="en-GB" sz="1200" dirty="0" smtClean="0"/>
              <a:t>(Action on Elder Abuse, 2019)</a:t>
            </a:r>
            <a:endParaRPr lang="en-GB" sz="1200" dirty="0"/>
          </a:p>
        </p:txBody>
      </p:sp>
    </p:spTree>
    <p:extLst>
      <p:ext uri="{BB962C8B-B14F-4D97-AF65-F5344CB8AC3E}">
        <p14:creationId xmlns:p14="http://schemas.microsoft.com/office/powerpoint/2010/main" val="362991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By 2025…</a:t>
            </a:r>
            <a:endParaRPr lang="en-GB" dirty="0"/>
          </a:p>
        </p:txBody>
      </p:sp>
      <p:sp>
        <p:nvSpPr>
          <p:cNvPr id="3" name="Content Placeholder 2"/>
          <p:cNvSpPr>
            <a:spLocks noGrp="1"/>
          </p:cNvSpPr>
          <p:nvPr>
            <p:ph idx="1"/>
          </p:nvPr>
        </p:nvSpPr>
        <p:spPr>
          <a:xfrm>
            <a:off x="1295401" y="2556932"/>
            <a:ext cx="8663246" cy="3318936"/>
          </a:xfrm>
        </p:spPr>
        <p:txBody>
          <a:bodyPr>
            <a:normAutofit fontScale="92500" lnSpcReduction="10000"/>
          </a:bodyPr>
          <a:lstStyle/>
          <a:p>
            <a:r>
              <a:rPr lang="en-GB" dirty="0"/>
              <a:t>4.3m over 65 years with at least one </a:t>
            </a:r>
            <a:r>
              <a:rPr lang="en-GB" dirty="0" smtClean="0"/>
              <a:t>limiting long term illness</a:t>
            </a:r>
            <a:endParaRPr lang="en-GB" dirty="0"/>
          </a:p>
          <a:p>
            <a:r>
              <a:rPr lang="en-GB" dirty="0"/>
              <a:t>Last 7-9 years will be lived with a disability</a:t>
            </a:r>
          </a:p>
          <a:p>
            <a:r>
              <a:rPr lang="en-GB" dirty="0"/>
              <a:t>1.5m who cannot see well enough to recognise someone over the road</a:t>
            </a:r>
          </a:p>
          <a:p>
            <a:r>
              <a:rPr lang="en-GB" dirty="0"/>
              <a:t>7m who cannot walk up a flight of </a:t>
            </a:r>
            <a:r>
              <a:rPr lang="en-GB" dirty="0" smtClean="0"/>
              <a:t>stairs</a:t>
            </a:r>
          </a:p>
          <a:p>
            <a:r>
              <a:rPr lang="en-GB" dirty="0"/>
              <a:t>4m with major hearing problem</a:t>
            </a:r>
          </a:p>
          <a:p>
            <a:r>
              <a:rPr lang="en-GB" dirty="0"/>
              <a:t>Up to 7m with urinary incontinence</a:t>
            </a:r>
          </a:p>
          <a:p>
            <a:r>
              <a:rPr lang="en-GB" dirty="0"/>
              <a:t>1.5m with depression</a:t>
            </a:r>
          </a:p>
          <a:p>
            <a:endParaRPr lang="en-GB" dirty="0"/>
          </a:p>
          <a:p>
            <a:endParaRPr lang="en-GB" dirty="0"/>
          </a:p>
        </p:txBody>
      </p:sp>
    </p:spTree>
    <p:extLst>
      <p:ext uri="{BB962C8B-B14F-4D97-AF65-F5344CB8AC3E}">
        <p14:creationId xmlns:p14="http://schemas.microsoft.com/office/powerpoint/2010/main" val="84135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1915" y="1540042"/>
            <a:ext cx="9408695" cy="2862322"/>
          </a:xfrm>
          <a:prstGeom prst="rect">
            <a:avLst/>
          </a:prstGeom>
        </p:spPr>
        <p:txBody>
          <a:bodyPr wrap="square">
            <a:spAutoFit/>
          </a:bodyPr>
          <a:lstStyle/>
          <a:p>
            <a:pPr algn="just"/>
            <a:r>
              <a:rPr lang="en-GB" sz="3600" b="1" dirty="0"/>
              <a:t>It is estimated that there are around one million victims of elder abuse each year in the UK. Despite this, official figures show that only around 0.3% of this total results in a successful criminal conviction</a:t>
            </a:r>
          </a:p>
        </p:txBody>
      </p:sp>
      <p:sp>
        <p:nvSpPr>
          <p:cNvPr id="3" name="TextBox 2"/>
          <p:cNvSpPr txBox="1"/>
          <p:nvPr/>
        </p:nvSpPr>
        <p:spPr>
          <a:xfrm>
            <a:off x="8325853" y="5474368"/>
            <a:ext cx="4343400" cy="369332"/>
          </a:xfrm>
          <a:prstGeom prst="rect">
            <a:avLst/>
          </a:prstGeom>
          <a:noFill/>
        </p:spPr>
        <p:txBody>
          <a:bodyPr wrap="square" rtlCol="0">
            <a:spAutoFit/>
          </a:bodyPr>
          <a:lstStyle/>
          <a:p>
            <a:r>
              <a:rPr lang="en-GB" dirty="0" smtClean="0"/>
              <a:t>(Action on Elder Abuse, 2018)</a:t>
            </a:r>
            <a:endParaRPr lang="en-GB" dirty="0"/>
          </a:p>
        </p:txBody>
      </p:sp>
    </p:spTree>
    <p:extLst>
      <p:ext uri="{BB962C8B-B14F-4D97-AF65-F5344CB8AC3E}">
        <p14:creationId xmlns:p14="http://schemas.microsoft.com/office/powerpoint/2010/main" val="265474518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Vulnerability</a:t>
            </a:r>
            <a:endParaRPr lang="en-GB" dirty="0"/>
          </a:p>
        </p:txBody>
      </p:sp>
      <p:sp>
        <p:nvSpPr>
          <p:cNvPr id="3" name="Content Placeholder 2"/>
          <p:cNvSpPr>
            <a:spLocks noGrp="1"/>
          </p:cNvSpPr>
          <p:nvPr>
            <p:ph idx="1"/>
          </p:nvPr>
        </p:nvSpPr>
        <p:spPr>
          <a:xfrm>
            <a:off x="1295401" y="2556932"/>
            <a:ext cx="4515195" cy="3318936"/>
          </a:xfrm>
        </p:spPr>
        <p:txBody>
          <a:bodyPr/>
          <a:lstStyle/>
          <a:p>
            <a:r>
              <a:rPr lang="en-GB" dirty="0"/>
              <a:t>Lack of ability to participate in different walks of life</a:t>
            </a:r>
          </a:p>
          <a:p>
            <a:r>
              <a:rPr lang="en-GB" dirty="0"/>
              <a:t>Relationship between health and wealth mean poor outcomes for the less affluent</a:t>
            </a:r>
          </a:p>
          <a:p>
            <a:r>
              <a:rPr lang="en-GB" dirty="0"/>
              <a:t>Demand for services increases</a:t>
            </a:r>
          </a:p>
          <a:p>
            <a:pPr marL="0" indent="0">
              <a:buNone/>
            </a:pPr>
            <a:r>
              <a:rPr lang="en-GB" dirty="0" smtClean="0"/>
              <a:t>   …..</a:t>
            </a:r>
            <a:r>
              <a:rPr lang="en-GB" dirty="0"/>
              <a:t>and so does vulnerability…</a:t>
            </a:r>
          </a:p>
        </p:txBody>
      </p:sp>
      <p:pic>
        <p:nvPicPr>
          <p:cNvPr id="4" name="Picture 3"/>
          <p:cNvPicPr>
            <a:picLocks noChangeAspect="1"/>
          </p:cNvPicPr>
          <p:nvPr/>
        </p:nvPicPr>
        <p:blipFill>
          <a:blip r:embed="rId2"/>
          <a:stretch>
            <a:fillRect/>
          </a:stretch>
        </p:blipFill>
        <p:spPr>
          <a:xfrm>
            <a:off x="6679933" y="2875544"/>
            <a:ext cx="4035902" cy="2420322"/>
          </a:xfrm>
          <a:prstGeom prst="rect">
            <a:avLst/>
          </a:prstGeom>
        </p:spPr>
      </p:pic>
    </p:spTree>
    <p:extLst>
      <p:ext uri="{BB962C8B-B14F-4D97-AF65-F5344CB8AC3E}">
        <p14:creationId xmlns:p14="http://schemas.microsoft.com/office/powerpoint/2010/main" val="189909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Abuse</a:t>
            </a:r>
            <a:endParaRPr lang="en-GB" dirty="0"/>
          </a:p>
        </p:txBody>
      </p:sp>
      <p:sp>
        <p:nvSpPr>
          <p:cNvPr id="3" name="Content Placeholder 2"/>
          <p:cNvSpPr>
            <a:spLocks noGrp="1"/>
          </p:cNvSpPr>
          <p:nvPr>
            <p:ph sz="half" idx="1"/>
          </p:nvPr>
        </p:nvSpPr>
        <p:spPr/>
        <p:txBody>
          <a:bodyPr/>
          <a:lstStyle/>
          <a:p>
            <a:r>
              <a:rPr lang="en-GB" dirty="0"/>
              <a:t>Sexual </a:t>
            </a:r>
            <a:r>
              <a:rPr lang="en-GB" dirty="0" smtClean="0"/>
              <a:t>abuse</a:t>
            </a:r>
          </a:p>
          <a:p>
            <a:r>
              <a:rPr lang="en-GB" dirty="0"/>
              <a:t>Physical </a:t>
            </a:r>
            <a:r>
              <a:rPr lang="en-GB" dirty="0" smtClean="0"/>
              <a:t>abuse</a:t>
            </a:r>
          </a:p>
          <a:p>
            <a:r>
              <a:rPr lang="en-GB" dirty="0"/>
              <a:t>Psychological </a:t>
            </a:r>
            <a:r>
              <a:rPr lang="en-GB" dirty="0" smtClean="0"/>
              <a:t>abuse</a:t>
            </a:r>
          </a:p>
          <a:p>
            <a:r>
              <a:rPr lang="en-GB" dirty="0"/>
              <a:t>Neglect </a:t>
            </a:r>
            <a:r>
              <a:rPr lang="en-GB" dirty="0" smtClean="0"/>
              <a:t>and self neglect</a:t>
            </a:r>
          </a:p>
          <a:p>
            <a:r>
              <a:rPr lang="en-GB" dirty="0"/>
              <a:t>Institutional abuse</a:t>
            </a:r>
          </a:p>
          <a:p>
            <a:pPr marL="0" indent="0">
              <a:buNone/>
            </a:pPr>
            <a:r>
              <a:rPr lang="en-GB" dirty="0" smtClean="0"/>
              <a:t> </a:t>
            </a:r>
          </a:p>
          <a:p>
            <a:endParaRPr lang="en-GB" dirty="0"/>
          </a:p>
        </p:txBody>
      </p:sp>
      <p:sp>
        <p:nvSpPr>
          <p:cNvPr id="4" name="Content Placeholder 3"/>
          <p:cNvSpPr>
            <a:spLocks noGrp="1"/>
          </p:cNvSpPr>
          <p:nvPr>
            <p:ph sz="half" idx="2"/>
          </p:nvPr>
        </p:nvSpPr>
        <p:spPr/>
        <p:txBody>
          <a:bodyPr/>
          <a:lstStyle/>
          <a:p>
            <a:r>
              <a:rPr lang="en-GB" dirty="0"/>
              <a:t>Financial abuse</a:t>
            </a:r>
          </a:p>
          <a:p>
            <a:r>
              <a:rPr lang="en-GB" dirty="0" smtClean="0"/>
              <a:t>Discriminatory abuse</a:t>
            </a:r>
          </a:p>
          <a:p>
            <a:r>
              <a:rPr lang="en-GB" dirty="0" smtClean="0"/>
              <a:t>Domestic Abuse</a:t>
            </a:r>
          </a:p>
          <a:p>
            <a:r>
              <a:rPr lang="en-GB" dirty="0" smtClean="0"/>
              <a:t>Organisational </a:t>
            </a:r>
            <a:r>
              <a:rPr lang="en-GB" dirty="0"/>
              <a:t>abuse </a:t>
            </a:r>
            <a:endParaRPr lang="en-GB" dirty="0" smtClean="0"/>
          </a:p>
          <a:p>
            <a:pPr marL="0" indent="0">
              <a:buNone/>
            </a:pPr>
            <a:endParaRPr lang="en-GB" dirty="0"/>
          </a:p>
        </p:txBody>
      </p:sp>
      <p:pic>
        <p:nvPicPr>
          <p:cNvPr id="5" name="Picture 4"/>
          <p:cNvPicPr>
            <a:picLocks noChangeAspect="1"/>
          </p:cNvPicPr>
          <p:nvPr/>
        </p:nvPicPr>
        <p:blipFill>
          <a:blip r:embed="rId2"/>
          <a:stretch>
            <a:fillRect/>
          </a:stretch>
        </p:blipFill>
        <p:spPr>
          <a:xfrm>
            <a:off x="9525169" y="707811"/>
            <a:ext cx="1371429" cy="1533333"/>
          </a:xfrm>
          <a:prstGeom prst="rect">
            <a:avLst/>
          </a:prstGeom>
        </p:spPr>
      </p:pic>
      <p:sp>
        <p:nvSpPr>
          <p:cNvPr id="6" name="TextBox 5"/>
          <p:cNvSpPr txBox="1"/>
          <p:nvPr/>
        </p:nvSpPr>
        <p:spPr>
          <a:xfrm>
            <a:off x="9805736" y="5593449"/>
            <a:ext cx="1491916" cy="276999"/>
          </a:xfrm>
          <a:prstGeom prst="rect">
            <a:avLst/>
          </a:prstGeom>
          <a:noFill/>
        </p:spPr>
        <p:txBody>
          <a:bodyPr wrap="square" rtlCol="0">
            <a:spAutoFit/>
          </a:bodyPr>
          <a:lstStyle/>
          <a:p>
            <a:r>
              <a:rPr lang="en-GB" sz="1200" dirty="0" smtClean="0"/>
              <a:t>(</a:t>
            </a:r>
            <a:r>
              <a:rPr lang="en-GB" sz="1200" dirty="0" err="1" smtClean="0"/>
              <a:t>AgeUK</a:t>
            </a:r>
            <a:r>
              <a:rPr lang="en-GB" sz="1200" dirty="0" smtClean="0"/>
              <a:t>, 2019)</a:t>
            </a:r>
            <a:endParaRPr lang="en-GB" sz="1200" dirty="0"/>
          </a:p>
        </p:txBody>
      </p:sp>
    </p:spTree>
    <p:extLst>
      <p:ext uri="{BB962C8B-B14F-4D97-AF65-F5344CB8AC3E}">
        <p14:creationId xmlns:p14="http://schemas.microsoft.com/office/powerpoint/2010/main" val="2343658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barn(inVertical)">
                                      <p:cBhvr>
                                        <p:cTn id="49"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Abuse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Indecent </a:t>
            </a:r>
            <a:r>
              <a:rPr lang="en-GB" dirty="0"/>
              <a:t>exposure</a:t>
            </a:r>
          </a:p>
          <a:p>
            <a:r>
              <a:rPr lang="en-GB" dirty="0" smtClean="0"/>
              <a:t>Sexual </a:t>
            </a:r>
            <a:r>
              <a:rPr lang="en-GB" dirty="0"/>
              <a:t>harassment</a:t>
            </a:r>
          </a:p>
          <a:p>
            <a:r>
              <a:rPr lang="en-GB" dirty="0" smtClean="0"/>
              <a:t>Inappropriate </a:t>
            </a:r>
            <a:r>
              <a:rPr lang="en-GB" dirty="0"/>
              <a:t>looking or touching</a:t>
            </a:r>
          </a:p>
          <a:p>
            <a:r>
              <a:rPr lang="en-GB" dirty="0" smtClean="0"/>
              <a:t>Sexual </a:t>
            </a:r>
            <a:r>
              <a:rPr lang="en-GB" dirty="0"/>
              <a:t>teasing or innuendo</a:t>
            </a:r>
          </a:p>
          <a:p>
            <a:r>
              <a:rPr lang="en-GB" dirty="0" smtClean="0"/>
              <a:t>Sexual </a:t>
            </a:r>
            <a:r>
              <a:rPr lang="en-GB" dirty="0"/>
              <a:t>photography</a:t>
            </a:r>
          </a:p>
          <a:p>
            <a:r>
              <a:rPr lang="en-GB" dirty="0" smtClean="0"/>
              <a:t>Being </a:t>
            </a:r>
            <a:r>
              <a:rPr lang="en-GB" dirty="0"/>
              <a:t>forced to watch pornography or sexual acts</a:t>
            </a:r>
          </a:p>
          <a:p>
            <a:r>
              <a:rPr lang="en-GB" dirty="0" smtClean="0"/>
              <a:t>Being </a:t>
            </a:r>
            <a:r>
              <a:rPr lang="en-GB" dirty="0"/>
              <a:t>forced or pressured to take part in sexual acts</a:t>
            </a:r>
          </a:p>
          <a:p>
            <a:r>
              <a:rPr lang="en-GB" dirty="0" smtClean="0"/>
              <a:t>Rape                                                                                                                </a:t>
            </a:r>
            <a:r>
              <a:rPr lang="en-GB" sz="1300" dirty="0" smtClean="0"/>
              <a:t>(NHS, 2018)</a:t>
            </a:r>
            <a:endParaRPr lang="en-GB" sz="1300" dirty="0"/>
          </a:p>
        </p:txBody>
      </p:sp>
    </p:spTree>
    <p:extLst>
      <p:ext uri="{BB962C8B-B14F-4D97-AF65-F5344CB8AC3E}">
        <p14:creationId xmlns:p14="http://schemas.microsoft.com/office/powerpoint/2010/main" val="84380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Sexual Abuse</a:t>
            </a:r>
            <a:endParaRPr lang="en-GB" dirty="0"/>
          </a:p>
        </p:txBody>
      </p:sp>
      <p:sp>
        <p:nvSpPr>
          <p:cNvPr id="3" name="Content Placeholder 2"/>
          <p:cNvSpPr>
            <a:spLocks noGrp="1"/>
          </p:cNvSpPr>
          <p:nvPr>
            <p:ph idx="1"/>
          </p:nvPr>
        </p:nvSpPr>
        <p:spPr>
          <a:xfrm>
            <a:off x="1295402" y="2809595"/>
            <a:ext cx="9601196" cy="3318936"/>
          </a:xfrm>
        </p:spPr>
        <p:txBody>
          <a:bodyPr/>
          <a:lstStyle/>
          <a:p>
            <a:pPr marL="0" indent="0">
              <a:buNone/>
            </a:pPr>
            <a:r>
              <a:rPr lang="en-GB" dirty="0"/>
              <a:t>Mrs. B, who lives alone, has a neighbour who visits her every day to assist with her daily living tasks. Recently, on a number of occasions, he has watched pornography on her computer while visiting her. When Mrs B saw this she found it very upsetting. Mrs B’s neighbour is aware that she has seen him watching pornography but has carried on with his actions. Mrs B doesn’t know how to deal with the situation because she is very isolated and relies on her neighbour for support and assistance. </a:t>
            </a:r>
          </a:p>
          <a:p>
            <a:pPr marL="0" indent="0">
              <a:buNone/>
            </a:pPr>
            <a:endParaRPr lang="en-GB" dirty="0"/>
          </a:p>
        </p:txBody>
      </p:sp>
    </p:spTree>
    <p:extLst>
      <p:ext uri="{BB962C8B-B14F-4D97-AF65-F5344CB8AC3E}">
        <p14:creationId xmlns:p14="http://schemas.microsoft.com/office/powerpoint/2010/main" val="35634160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Indicators of Sexual Abuse</a:t>
            </a:r>
            <a:endParaRPr lang="en-GB" dirty="0"/>
          </a:p>
        </p:txBody>
      </p:sp>
      <p:sp>
        <p:nvSpPr>
          <p:cNvPr id="3" name="Content Placeholder 2"/>
          <p:cNvSpPr>
            <a:spLocks noGrp="1"/>
          </p:cNvSpPr>
          <p:nvPr>
            <p:ph idx="1"/>
          </p:nvPr>
        </p:nvSpPr>
        <p:spPr/>
        <p:txBody>
          <a:bodyPr>
            <a:normAutofit fontScale="77500" lnSpcReduction="20000"/>
          </a:bodyPr>
          <a:lstStyle/>
          <a:p>
            <a:r>
              <a:rPr lang="en-GB" dirty="0"/>
              <a:t>Emotional distress </a:t>
            </a:r>
          </a:p>
          <a:p>
            <a:r>
              <a:rPr lang="en-GB" dirty="0"/>
              <a:t>Itching, soreness, bruises or lacerations </a:t>
            </a:r>
          </a:p>
          <a:p>
            <a:r>
              <a:rPr lang="en-GB" dirty="0"/>
              <a:t>Certain types of soiling on clothing </a:t>
            </a:r>
          </a:p>
          <a:p>
            <a:r>
              <a:rPr lang="en-GB" dirty="0"/>
              <a:t>Mood changes </a:t>
            </a:r>
          </a:p>
          <a:p>
            <a:r>
              <a:rPr lang="en-GB" dirty="0"/>
              <a:t>Change in usual behaviour </a:t>
            </a:r>
          </a:p>
          <a:p>
            <a:r>
              <a:rPr lang="en-GB" dirty="0"/>
              <a:t>Expressions of feelings of guilt or shame </a:t>
            </a:r>
          </a:p>
          <a:p>
            <a:r>
              <a:rPr lang="en-GB" dirty="0"/>
              <a:t>Difficulty in walking or sitting </a:t>
            </a:r>
          </a:p>
          <a:p>
            <a:r>
              <a:rPr lang="en-GB" dirty="0"/>
              <a:t>Disturbed sleep patterns</a:t>
            </a:r>
          </a:p>
          <a:p>
            <a:r>
              <a:rPr lang="en-GB" dirty="0"/>
              <a:t>Incidence of </a:t>
            </a:r>
            <a:r>
              <a:rPr lang="en-GB" dirty="0" smtClean="0"/>
              <a:t>STDs or UTIs</a:t>
            </a:r>
            <a:endParaRPr lang="en-GB" dirty="0"/>
          </a:p>
        </p:txBody>
      </p:sp>
      <p:sp>
        <p:nvSpPr>
          <p:cNvPr id="4" name="TextBox 3"/>
          <p:cNvSpPr txBox="1"/>
          <p:nvPr/>
        </p:nvSpPr>
        <p:spPr>
          <a:xfrm>
            <a:off x="9095873" y="5598869"/>
            <a:ext cx="3280609" cy="276999"/>
          </a:xfrm>
          <a:prstGeom prst="rect">
            <a:avLst/>
          </a:prstGeom>
          <a:noFill/>
        </p:spPr>
        <p:txBody>
          <a:bodyPr wrap="square" rtlCol="0">
            <a:spAutoFit/>
          </a:bodyPr>
          <a:lstStyle/>
          <a:p>
            <a:r>
              <a:rPr lang="en-GB" sz="1200" dirty="0"/>
              <a:t>(Nursing Home Abuse </a:t>
            </a:r>
            <a:r>
              <a:rPr lang="en-GB" sz="1200" dirty="0" err="1" smtClean="0"/>
              <a:t>Center</a:t>
            </a:r>
            <a:r>
              <a:rPr lang="en-GB" sz="1200" dirty="0" smtClean="0"/>
              <a:t>, 2019)</a:t>
            </a:r>
            <a:endParaRPr lang="en-GB" sz="1200" dirty="0"/>
          </a:p>
        </p:txBody>
      </p:sp>
    </p:spTree>
    <p:extLst>
      <p:ext uri="{BB962C8B-B14F-4D97-AF65-F5344CB8AC3E}">
        <p14:creationId xmlns:p14="http://schemas.microsoft.com/office/powerpoint/2010/main" val="220361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Abuse</a:t>
            </a:r>
            <a:endParaRPr lang="en-GB" dirty="0"/>
          </a:p>
        </p:txBody>
      </p:sp>
      <p:sp>
        <p:nvSpPr>
          <p:cNvPr id="3" name="Content Placeholder 2"/>
          <p:cNvSpPr>
            <a:spLocks noGrp="1"/>
          </p:cNvSpPr>
          <p:nvPr>
            <p:ph idx="1"/>
          </p:nvPr>
        </p:nvSpPr>
        <p:spPr>
          <a:xfrm>
            <a:off x="1295402" y="2953974"/>
            <a:ext cx="9601196" cy="3318936"/>
          </a:xfrm>
        </p:spPr>
        <p:txBody>
          <a:bodyPr/>
          <a:lstStyle/>
          <a:p>
            <a:r>
              <a:rPr lang="en-GB" dirty="0"/>
              <a:t>Physical abuse is abuse involving contact intended to cause </a:t>
            </a:r>
            <a:r>
              <a:rPr lang="en-GB" dirty="0" smtClean="0"/>
              <a:t>or resulting </a:t>
            </a:r>
            <a:r>
              <a:rPr lang="en-GB" dirty="0"/>
              <a:t>in pain, injury, or other physical suffering or bodily harm. </a:t>
            </a:r>
            <a:r>
              <a:rPr lang="en-GB" dirty="0" smtClean="0"/>
              <a:t>It can </a:t>
            </a:r>
            <a:r>
              <a:rPr lang="en-GB" dirty="0"/>
              <a:t>also result in feelings of fear and other psychological problems. </a:t>
            </a:r>
            <a:endParaRPr lang="en-GB" dirty="0" smtClean="0"/>
          </a:p>
        </p:txBody>
      </p:sp>
      <p:sp>
        <p:nvSpPr>
          <p:cNvPr id="5" name="TextBox 4"/>
          <p:cNvSpPr txBox="1"/>
          <p:nvPr/>
        </p:nvSpPr>
        <p:spPr>
          <a:xfrm>
            <a:off x="9865895" y="5522496"/>
            <a:ext cx="2779294" cy="276999"/>
          </a:xfrm>
          <a:prstGeom prst="rect">
            <a:avLst/>
          </a:prstGeom>
          <a:noFill/>
        </p:spPr>
        <p:txBody>
          <a:bodyPr wrap="square" rtlCol="0">
            <a:spAutoFit/>
          </a:bodyPr>
          <a:lstStyle/>
          <a:p>
            <a:r>
              <a:rPr lang="en-GB" sz="1200" dirty="0"/>
              <a:t>(Age </a:t>
            </a:r>
            <a:r>
              <a:rPr lang="en-GB" sz="1200" dirty="0" err="1"/>
              <a:t>Cymru</a:t>
            </a:r>
            <a:r>
              <a:rPr lang="en-GB" sz="1200" dirty="0"/>
              <a:t>, </a:t>
            </a:r>
            <a:r>
              <a:rPr lang="en-GB" sz="1200" dirty="0" smtClean="0"/>
              <a:t>2018)</a:t>
            </a:r>
            <a:endParaRPr lang="en-GB" sz="1200" dirty="0"/>
          </a:p>
        </p:txBody>
      </p:sp>
    </p:spTree>
    <p:extLst>
      <p:ext uri="{BB962C8B-B14F-4D97-AF65-F5344CB8AC3E}">
        <p14:creationId xmlns:p14="http://schemas.microsoft.com/office/powerpoint/2010/main" val="8153789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Abuse</a:t>
            </a:r>
          </a:p>
        </p:txBody>
      </p:sp>
      <p:sp>
        <p:nvSpPr>
          <p:cNvPr id="3" name="Content Placeholder 2"/>
          <p:cNvSpPr>
            <a:spLocks noGrp="1"/>
          </p:cNvSpPr>
          <p:nvPr>
            <p:ph idx="1"/>
          </p:nvPr>
        </p:nvSpPr>
        <p:spPr/>
        <p:txBody>
          <a:bodyPr>
            <a:normAutofit/>
          </a:bodyPr>
          <a:lstStyle/>
          <a:p>
            <a:r>
              <a:rPr lang="en-GB" dirty="0"/>
              <a:t>Violent acts (e.g. punching, kicking, shaking, pushing, slapping, burning,</a:t>
            </a:r>
          </a:p>
          <a:p>
            <a:pPr marL="0" indent="0">
              <a:buNone/>
            </a:pPr>
            <a:r>
              <a:rPr lang="en-GB" dirty="0" smtClean="0"/>
              <a:t>    pulling </a:t>
            </a:r>
            <a:r>
              <a:rPr lang="en-GB" dirty="0"/>
              <a:t>hair, biting, spitting or choking).</a:t>
            </a:r>
          </a:p>
          <a:p>
            <a:r>
              <a:rPr lang="en-GB" dirty="0" smtClean="0"/>
              <a:t>Rough </a:t>
            </a:r>
            <a:r>
              <a:rPr lang="en-GB" dirty="0"/>
              <a:t>handling during care giving, or force feeding.</a:t>
            </a:r>
          </a:p>
          <a:p>
            <a:r>
              <a:rPr lang="en-GB" dirty="0" smtClean="0"/>
              <a:t>Confinement </a:t>
            </a:r>
            <a:r>
              <a:rPr lang="en-GB" dirty="0"/>
              <a:t>or “undue </a:t>
            </a:r>
            <a:r>
              <a:rPr lang="en-GB" dirty="0" smtClean="0"/>
              <a:t>restraint” e.g. stopping </a:t>
            </a:r>
            <a:r>
              <a:rPr lang="en-GB" dirty="0"/>
              <a:t>someone </a:t>
            </a:r>
            <a:r>
              <a:rPr lang="en-GB" dirty="0" smtClean="0"/>
              <a:t>from going out, locking </a:t>
            </a:r>
            <a:r>
              <a:rPr lang="en-GB" dirty="0"/>
              <a:t>them in a bedroom, or tying them to a chair or bed.</a:t>
            </a:r>
          </a:p>
          <a:p>
            <a:r>
              <a:rPr lang="en-GB" dirty="0" smtClean="0"/>
              <a:t> </a:t>
            </a:r>
            <a:r>
              <a:rPr lang="en-GB" dirty="0"/>
              <a:t>Giving someone medication they don’t need, or overusing the medication.</a:t>
            </a:r>
          </a:p>
        </p:txBody>
      </p:sp>
      <p:sp>
        <p:nvSpPr>
          <p:cNvPr id="4" name="TextBox 3"/>
          <p:cNvSpPr txBox="1"/>
          <p:nvPr/>
        </p:nvSpPr>
        <p:spPr>
          <a:xfrm>
            <a:off x="10142620" y="5737368"/>
            <a:ext cx="2322095" cy="276999"/>
          </a:xfrm>
          <a:prstGeom prst="rect">
            <a:avLst/>
          </a:prstGeom>
          <a:noFill/>
        </p:spPr>
        <p:txBody>
          <a:bodyPr wrap="square" rtlCol="0">
            <a:spAutoFit/>
          </a:bodyPr>
          <a:lstStyle/>
          <a:p>
            <a:r>
              <a:rPr lang="en-GB" sz="1200" dirty="0" smtClean="0"/>
              <a:t>(Age </a:t>
            </a:r>
            <a:r>
              <a:rPr lang="en-GB" sz="1200" dirty="0" err="1" smtClean="0"/>
              <a:t>Cymru</a:t>
            </a:r>
            <a:r>
              <a:rPr lang="en-GB" sz="1200" dirty="0" smtClean="0"/>
              <a:t>, 2018)</a:t>
            </a:r>
            <a:endParaRPr lang="en-GB" sz="1200" dirty="0"/>
          </a:p>
        </p:txBody>
      </p:sp>
    </p:spTree>
    <p:extLst>
      <p:ext uri="{BB962C8B-B14F-4D97-AF65-F5344CB8AC3E}">
        <p14:creationId xmlns:p14="http://schemas.microsoft.com/office/powerpoint/2010/main" val="136161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Indicators of Physical Abuse</a:t>
            </a:r>
            <a:endParaRPr lang="en-GB" dirty="0"/>
          </a:p>
        </p:txBody>
      </p:sp>
      <p:sp>
        <p:nvSpPr>
          <p:cNvPr id="3" name="Content Placeholder 2"/>
          <p:cNvSpPr>
            <a:spLocks noGrp="1"/>
          </p:cNvSpPr>
          <p:nvPr>
            <p:ph idx="1"/>
          </p:nvPr>
        </p:nvSpPr>
        <p:spPr/>
        <p:txBody>
          <a:bodyPr>
            <a:normAutofit fontScale="77500" lnSpcReduction="20000"/>
          </a:bodyPr>
          <a:lstStyle/>
          <a:p>
            <a:r>
              <a:rPr lang="en-GB" dirty="0"/>
              <a:t>Cuts, scratches </a:t>
            </a:r>
          </a:p>
          <a:p>
            <a:r>
              <a:rPr lang="en-GB" dirty="0"/>
              <a:t>Oval or crescent shaped bite marks over 3cm across </a:t>
            </a:r>
          </a:p>
          <a:p>
            <a:r>
              <a:rPr lang="en-GB" dirty="0"/>
              <a:t>Lacerations, weal marks, puncture wounds, finger marks, burns and scalds </a:t>
            </a:r>
          </a:p>
          <a:p>
            <a:r>
              <a:rPr lang="en-GB" dirty="0"/>
              <a:t>Fractures and sprains </a:t>
            </a:r>
          </a:p>
          <a:p>
            <a:r>
              <a:rPr lang="en-GB" dirty="0"/>
              <a:t>Bruises (particularly if there is a lot of bruising of different ages) and discolouration </a:t>
            </a:r>
          </a:p>
          <a:p>
            <a:r>
              <a:rPr lang="en-GB" dirty="0"/>
              <a:t>Any injury that has not been properly cared for such as untreated pressure sores </a:t>
            </a:r>
          </a:p>
          <a:p>
            <a:r>
              <a:rPr lang="en-GB" dirty="0"/>
              <a:t>Poor skin condition or poor skin hygiene </a:t>
            </a:r>
          </a:p>
          <a:p>
            <a:r>
              <a:rPr lang="en-GB" dirty="0"/>
              <a:t>Loss of hair, loss of weight and change of appetite </a:t>
            </a:r>
          </a:p>
          <a:p>
            <a:r>
              <a:rPr lang="en-GB" dirty="0"/>
              <a:t>Insomnia or unexplained behaviour, fearfulness, unexplained paranoia, anxiety. </a:t>
            </a:r>
          </a:p>
        </p:txBody>
      </p:sp>
      <p:sp>
        <p:nvSpPr>
          <p:cNvPr id="4" name="TextBox 3"/>
          <p:cNvSpPr txBox="1"/>
          <p:nvPr/>
        </p:nvSpPr>
        <p:spPr>
          <a:xfrm>
            <a:off x="10311063" y="5737368"/>
            <a:ext cx="2346157" cy="276999"/>
          </a:xfrm>
          <a:prstGeom prst="rect">
            <a:avLst/>
          </a:prstGeom>
          <a:noFill/>
        </p:spPr>
        <p:txBody>
          <a:bodyPr wrap="square" rtlCol="0">
            <a:spAutoFit/>
          </a:bodyPr>
          <a:lstStyle/>
          <a:p>
            <a:r>
              <a:rPr lang="en-GB" sz="1200" dirty="0" smtClean="0"/>
              <a:t>(SCIE, 2018)</a:t>
            </a:r>
            <a:endParaRPr lang="en-GB" sz="1200" dirty="0"/>
          </a:p>
        </p:txBody>
      </p:sp>
    </p:spTree>
    <p:extLst>
      <p:ext uri="{BB962C8B-B14F-4D97-AF65-F5344CB8AC3E}">
        <p14:creationId xmlns:p14="http://schemas.microsoft.com/office/powerpoint/2010/main" val="229206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 of Physical Abuse</a:t>
            </a:r>
            <a:br>
              <a:rPr lang="en-GB" dirty="0"/>
            </a:br>
            <a:endParaRPr lang="en-GB" dirty="0"/>
          </a:p>
        </p:txBody>
      </p:sp>
      <p:sp>
        <p:nvSpPr>
          <p:cNvPr id="3" name="Content Placeholder 2"/>
          <p:cNvSpPr>
            <a:spLocks noGrp="1"/>
          </p:cNvSpPr>
          <p:nvPr>
            <p:ph idx="1"/>
          </p:nvPr>
        </p:nvSpPr>
        <p:spPr/>
        <p:txBody>
          <a:bodyPr>
            <a:normAutofit lnSpcReduction="10000"/>
          </a:bodyPr>
          <a:lstStyle/>
          <a:p>
            <a:r>
              <a:rPr lang="en-GB" dirty="0"/>
              <a:t>Bill lives with his niece Jane. His memory is affected by dementia so he often forgets the answers to his questions. He keeps asking the same questions over and over again. Jane is helpful to Bill but sometimes she gets angry and frustrated. Sometimes she thinks that he is repeating his questions on purpose. Jane’s frustration has built up to such a point that she finds herself leaning into him and shouting close into his face. She has also started to shake Bill firmly by the arms and sometimes pushes him back on to the bed. This has caused bruising to Bill’s arms. He has become afraid and increasingly withdrawn as a result of Jane’s actions. </a:t>
            </a:r>
          </a:p>
          <a:p>
            <a:endParaRPr lang="en-GB" dirty="0"/>
          </a:p>
        </p:txBody>
      </p:sp>
    </p:spTree>
    <p:extLst>
      <p:ext uri="{BB962C8B-B14F-4D97-AF65-F5344CB8AC3E}">
        <p14:creationId xmlns:p14="http://schemas.microsoft.com/office/powerpoint/2010/main" val="84964524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Psychological/Emotional Abuse </a:t>
            </a:r>
            <a:endParaRPr lang="en-GB" dirty="0"/>
          </a:p>
        </p:txBody>
      </p:sp>
      <p:sp>
        <p:nvSpPr>
          <p:cNvPr id="3" name="Content Placeholder 2"/>
          <p:cNvSpPr>
            <a:spLocks noGrp="1"/>
          </p:cNvSpPr>
          <p:nvPr>
            <p:ph idx="1"/>
          </p:nvPr>
        </p:nvSpPr>
        <p:spPr/>
        <p:txBody>
          <a:bodyPr>
            <a:normAutofit fontScale="92500" lnSpcReduction="10000"/>
          </a:bodyPr>
          <a:lstStyle/>
          <a:p>
            <a:r>
              <a:rPr lang="en-GB" dirty="0"/>
              <a:t>Form of abuse characterized by a person subjecting or exposing another to behaviour that is psychologically harmful. Such abuse is often associated with situations of power imbalance. </a:t>
            </a:r>
          </a:p>
          <a:p>
            <a:r>
              <a:rPr lang="en-GB" dirty="0"/>
              <a:t>could involve humiliation, for example making someone feel ashamed of their behaviour or the way that they act through words or actions which put someone down. This could make someone feel unworthy, unwanted, unimportant or ignored. </a:t>
            </a:r>
          </a:p>
          <a:p>
            <a:r>
              <a:rPr lang="en-GB" dirty="0"/>
              <a:t>An individual’s wishes or choices could be denied, for example regarding food or clothing choices; this may be particularly significant if it relates to choices that have spiritual or religious meaning to that person. </a:t>
            </a:r>
          </a:p>
          <a:p>
            <a:endParaRPr lang="en-GB" dirty="0"/>
          </a:p>
        </p:txBody>
      </p:sp>
    </p:spTree>
    <p:extLst>
      <p:ext uri="{BB962C8B-B14F-4D97-AF65-F5344CB8AC3E}">
        <p14:creationId xmlns:p14="http://schemas.microsoft.com/office/powerpoint/2010/main" val="40116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Psychological/Emotional Abuse </a:t>
            </a:r>
          </a:p>
        </p:txBody>
      </p:sp>
      <p:sp>
        <p:nvSpPr>
          <p:cNvPr id="3" name="Content Placeholder 2"/>
          <p:cNvSpPr>
            <a:spLocks noGrp="1"/>
          </p:cNvSpPr>
          <p:nvPr>
            <p:ph idx="1"/>
          </p:nvPr>
        </p:nvSpPr>
        <p:spPr/>
        <p:txBody>
          <a:bodyPr>
            <a:normAutofit fontScale="92500" lnSpcReduction="10000"/>
          </a:bodyPr>
          <a:lstStyle/>
          <a:p>
            <a:r>
              <a:rPr lang="en-GB" dirty="0"/>
              <a:t>C</a:t>
            </a:r>
            <a:r>
              <a:rPr lang="en-GB" dirty="0" smtClean="0"/>
              <a:t>ould </a:t>
            </a:r>
            <a:r>
              <a:rPr lang="en-GB" dirty="0"/>
              <a:t>be in the form of overprotection where another individual thinks they ‘know best’. </a:t>
            </a:r>
          </a:p>
          <a:p>
            <a:r>
              <a:rPr lang="en-GB" dirty="0"/>
              <a:t>C</a:t>
            </a:r>
            <a:r>
              <a:rPr lang="en-GB" dirty="0" smtClean="0"/>
              <a:t>ould </a:t>
            </a:r>
            <a:r>
              <a:rPr lang="en-GB" dirty="0"/>
              <a:t>also consist of disrespecting someone’s right to privacy and dignity, for instance opening their mail without permission or entering their bedroom without knocking. </a:t>
            </a:r>
          </a:p>
          <a:p>
            <a:r>
              <a:rPr lang="en-GB" dirty="0" smtClean="0"/>
              <a:t>A </a:t>
            </a:r>
            <a:r>
              <a:rPr lang="en-GB" dirty="0" smtClean="0"/>
              <a:t>carer </a:t>
            </a:r>
            <a:r>
              <a:rPr lang="en-GB" dirty="0"/>
              <a:t>could threaten to withdraw care or move out of the accommodation or a relative could threaten to put someone in a care home. </a:t>
            </a:r>
          </a:p>
          <a:p>
            <a:r>
              <a:rPr lang="en-GB" dirty="0"/>
              <a:t>T</a:t>
            </a:r>
            <a:r>
              <a:rPr lang="en-GB" dirty="0" smtClean="0"/>
              <a:t>hreats </a:t>
            </a:r>
            <a:r>
              <a:rPr lang="en-GB" dirty="0"/>
              <a:t>of harm if someone does not comply with another person’s wishes or views. </a:t>
            </a:r>
          </a:p>
          <a:p>
            <a:endParaRPr lang="en-GB" dirty="0"/>
          </a:p>
        </p:txBody>
      </p:sp>
      <p:sp>
        <p:nvSpPr>
          <p:cNvPr id="4" name="TextBox 3"/>
          <p:cNvSpPr txBox="1"/>
          <p:nvPr/>
        </p:nvSpPr>
        <p:spPr>
          <a:xfrm>
            <a:off x="9492916" y="5737368"/>
            <a:ext cx="2042547" cy="276999"/>
          </a:xfrm>
          <a:prstGeom prst="rect">
            <a:avLst/>
          </a:prstGeom>
          <a:noFill/>
        </p:spPr>
        <p:txBody>
          <a:bodyPr wrap="none" rtlCol="0">
            <a:spAutoFit/>
          </a:bodyPr>
          <a:lstStyle/>
          <a:p>
            <a:r>
              <a:rPr lang="en-GB" sz="1200" dirty="0" smtClean="0"/>
              <a:t>(Summers and Hoffman, 2006)</a:t>
            </a:r>
            <a:endParaRPr lang="en-GB" sz="1200" dirty="0"/>
          </a:p>
        </p:txBody>
      </p:sp>
    </p:spTree>
    <p:extLst>
      <p:ext uri="{BB962C8B-B14F-4D97-AF65-F5344CB8AC3E}">
        <p14:creationId xmlns:p14="http://schemas.microsoft.com/office/powerpoint/2010/main" val="125239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Possible Indicators of Psychological /Emotional Abuse </a:t>
            </a:r>
          </a:p>
        </p:txBody>
      </p:sp>
      <p:sp>
        <p:nvSpPr>
          <p:cNvPr id="3" name="Content Placeholder 2"/>
          <p:cNvSpPr>
            <a:spLocks noGrp="1"/>
          </p:cNvSpPr>
          <p:nvPr>
            <p:ph sz="half" idx="1"/>
          </p:nvPr>
        </p:nvSpPr>
        <p:spPr/>
        <p:txBody>
          <a:bodyPr>
            <a:normAutofit lnSpcReduction="10000"/>
          </a:bodyPr>
          <a:lstStyle/>
          <a:p>
            <a:r>
              <a:rPr lang="en-GB" dirty="0"/>
              <a:t>Untypical changes in mood, attitude and behaviour </a:t>
            </a:r>
          </a:p>
          <a:p>
            <a:r>
              <a:rPr lang="en-GB" dirty="0"/>
              <a:t> Changes in sleep pattern </a:t>
            </a:r>
          </a:p>
          <a:p>
            <a:r>
              <a:rPr lang="en-GB" dirty="0"/>
              <a:t> Loss of appetite </a:t>
            </a:r>
          </a:p>
          <a:p>
            <a:r>
              <a:rPr lang="en-GB" dirty="0"/>
              <a:t> Anger </a:t>
            </a:r>
          </a:p>
          <a:p>
            <a:r>
              <a:rPr lang="en-GB" dirty="0"/>
              <a:t> Excessive fear or anxiety </a:t>
            </a:r>
          </a:p>
          <a:p>
            <a:r>
              <a:rPr lang="en-GB" dirty="0"/>
              <a:t> Helplessness or passivity </a:t>
            </a:r>
          </a:p>
          <a:p>
            <a:endParaRPr lang="en-GB" dirty="0"/>
          </a:p>
        </p:txBody>
      </p:sp>
      <p:sp>
        <p:nvSpPr>
          <p:cNvPr id="4" name="Content Placeholder 3"/>
          <p:cNvSpPr>
            <a:spLocks noGrp="1"/>
          </p:cNvSpPr>
          <p:nvPr>
            <p:ph sz="half" idx="2"/>
          </p:nvPr>
        </p:nvSpPr>
        <p:spPr/>
        <p:txBody>
          <a:bodyPr>
            <a:normAutofit lnSpcReduction="10000"/>
          </a:bodyPr>
          <a:lstStyle/>
          <a:p>
            <a:r>
              <a:rPr lang="en-GB" dirty="0"/>
              <a:t>Confusion or disorientation </a:t>
            </a:r>
          </a:p>
          <a:p>
            <a:r>
              <a:rPr lang="en-GB" dirty="0"/>
              <a:t> Implausible stories </a:t>
            </a:r>
          </a:p>
          <a:p>
            <a:r>
              <a:rPr lang="en-GB" dirty="0"/>
              <a:t> Denial </a:t>
            </a:r>
          </a:p>
          <a:p>
            <a:r>
              <a:rPr lang="en-GB" dirty="0"/>
              <a:t>Hesitation to talk openly </a:t>
            </a:r>
          </a:p>
          <a:p>
            <a:r>
              <a:rPr lang="en-GB" dirty="0"/>
              <a:t>Low self-esteem </a:t>
            </a:r>
          </a:p>
          <a:p>
            <a:r>
              <a:rPr lang="en-GB" dirty="0"/>
              <a:t>Unclear or confused feelings towards an individual. </a:t>
            </a:r>
          </a:p>
          <a:p>
            <a:endParaRPr lang="en-GB" dirty="0"/>
          </a:p>
        </p:txBody>
      </p:sp>
    </p:spTree>
    <p:extLst>
      <p:ext uri="{BB962C8B-B14F-4D97-AF65-F5344CB8AC3E}">
        <p14:creationId xmlns:p14="http://schemas.microsoft.com/office/powerpoint/2010/main" val="209344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Effect transition="in" filter="fade">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Example of </a:t>
            </a:r>
            <a:r>
              <a:rPr lang="en-GB" dirty="0" smtClean="0"/>
              <a:t>Psychological/Emotional Abuse</a:t>
            </a:r>
            <a:endParaRPr lang="en-GB" dirty="0"/>
          </a:p>
        </p:txBody>
      </p:sp>
      <p:sp>
        <p:nvSpPr>
          <p:cNvPr id="3" name="Content Placeholder 2"/>
          <p:cNvSpPr>
            <a:spLocks noGrp="1"/>
          </p:cNvSpPr>
          <p:nvPr>
            <p:ph idx="1"/>
          </p:nvPr>
        </p:nvSpPr>
        <p:spPr>
          <a:xfrm>
            <a:off x="1403685" y="2809594"/>
            <a:ext cx="9601196" cy="3318936"/>
          </a:xfrm>
        </p:spPr>
        <p:txBody>
          <a:bodyPr>
            <a:normAutofit/>
          </a:bodyPr>
          <a:lstStyle/>
          <a:p>
            <a:pPr marL="0" indent="0">
              <a:buNone/>
            </a:pPr>
            <a:r>
              <a:rPr lang="en-GB" dirty="0"/>
              <a:t>Mr. A has always been an independent person. However, after a fall, he agreed to move in with his daughter and her family. Things have not gone smoothly and there is tension in the house. Mr A’s son-in-law calls Mr A stupid and lazy and constantly threatens to put him in a care home unless he ‘shuts up’. As a result Mr A now feels depressed and anxious. He has also become socially withdrawn and has lost his sense of independence </a:t>
            </a:r>
          </a:p>
        </p:txBody>
      </p:sp>
    </p:spTree>
    <p:extLst>
      <p:ext uri="{BB962C8B-B14F-4D97-AF65-F5344CB8AC3E}">
        <p14:creationId xmlns:p14="http://schemas.microsoft.com/office/powerpoint/2010/main" val="11460201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Institutional </a:t>
            </a:r>
            <a:r>
              <a:rPr lang="en-GB" dirty="0" smtClean="0"/>
              <a:t>Abuse </a:t>
            </a:r>
            <a:endParaRPr lang="en-GB" dirty="0"/>
          </a:p>
        </p:txBody>
      </p:sp>
      <p:sp>
        <p:nvSpPr>
          <p:cNvPr id="3" name="Content Placeholder 2"/>
          <p:cNvSpPr>
            <a:spLocks noGrp="1"/>
          </p:cNvSpPr>
          <p:nvPr>
            <p:ph idx="1"/>
          </p:nvPr>
        </p:nvSpPr>
        <p:spPr/>
        <p:txBody>
          <a:bodyPr>
            <a:normAutofit fontScale="92500"/>
          </a:bodyPr>
          <a:lstStyle/>
          <a:p>
            <a:r>
              <a:rPr lang="en-GB" dirty="0"/>
              <a:t>R</a:t>
            </a:r>
            <a:r>
              <a:rPr lang="en-GB" dirty="0" smtClean="0"/>
              <a:t>epeated </a:t>
            </a:r>
            <a:r>
              <a:rPr lang="en-GB" dirty="0"/>
              <a:t>instances of poor care of individuals or groups of individuals. It can be through neglect or poor professional practice as a result of structures, policies, processes and practices within an organisation. </a:t>
            </a:r>
          </a:p>
          <a:p>
            <a:r>
              <a:rPr lang="en-GB" dirty="0" smtClean="0"/>
              <a:t>Can </a:t>
            </a:r>
            <a:r>
              <a:rPr lang="en-GB" dirty="0"/>
              <a:t>occur in any setting where one or more service users receive a service, whether on a daily or residential basis, for example a care home, a day services </a:t>
            </a:r>
            <a:r>
              <a:rPr lang="en-GB" dirty="0" smtClean="0"/>
              <a:t>centre, </a:t>
            </a:r>
            <a:r>
              <a:rPr lang="en-GB" dirty="0"/>
              <a:t>a hospital ward or a person’s own home. </a:t>
            </a:r>
          </a:p>
          <a:p>
            <a:r>
              <a:rPr lang="en-GB" dirty="0"/>
              <a:t>The service may not meet the necessary professional standards or there is a need for further training or the development of a more caring and person </a:t>
            </a:r>
            <a:r>
              <a:rPr lang="en-GB" dirty="0" smtClean="0"/>
              <a:t>centred </a:t>
            </a:r>
            <a:r>
              <a:rPr lang="en-GB" dirty="0"/>
              <a:t>approach. </a:t>
            </a:r>
          </a:p>
          <a:p>
            <a:endParaRPr lang="en-GB" dirty="0"/>
          </a:p>
        </p:txBody>
      </p:sp>
      <p:sp>
        <p:nvSpPr>
          <p:cNvPr id="4" name="TextBox 3"/>
          <p:cNvSpPr txBox="1"/>
          <p:nvPr/>
        </p:nvSpPr>
        <p:spPr>
          <a:xfrm>
            <a:off x="10527631" y="5737368"/>
            <a:ext cx="2454443" cy="276999"/>
          </a:xfrm>
          <a:prstGeom prst="rect">
            <a:avLst/>
          </a:prstGeom>
          <a:noFill/>
        </p:spPr>
        <p:txBody>
          <a:bodyPr wrap="square" rtlCol="0">
            <a:spAutoFit/>
          </a:bodyPr>
          <a:lstStyle/>
          <a:p>
            <a:r>
              <a:rPr lang="en-GB" sz="1200" dirty="0" smtClean="0"/>
              <a:t>(SCIE, 2012)</a:t>
            </a:r>
            <a:endParaRPr lang="en-GB" sz="1200" dirty="0"/>
          </a:p>
        </p:txBody>
      </p:sp>
    </p:spTree>
    <p:extLst>
      <p:ext uri="{BB962C8B-B14F-4D97-AF65-F5344CB8AC3E}">
        <p14:creationId xmlns:p14="http://schemas.microsoft.com/office/powerpoint/2010/main" val="1884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a:t>
            </a:r>
            <a:r>
              <a:rPr lang="en-GB" dirty="0" smtClean="0"/>
              <a:t>Indicators </a:t>
            </a:r>
            <a:r>
              <a:rPr lang="en-GB" dirty="0"/>
              <a:t>of </a:t>
            </a:r>
            <a:r>
              <a:rPr lang="en-GB" dirty="0" smtClean="0"/>
              <a:t>Institutional Abuse</a:t>
            </a:r>
            <a:endParaRPr lang="en-GB" dirty="0"/>
          </a:p>
        </p:txBody>
      </p:sp>
      <p:sp>
        <p:nvSpPr>
          <p:cNvPr id="3" name="Content Placeholder 2"/>
          <p:cNvSpPr>
            <a:spLocks noGrp="1"/>
          </p:cNvSpPr>
          <p:nvPr>
            <p:ph idx="1"/>
          </p:nvPr>
        </p:nvSpPr>
        <p:spPr/>
        <p:txBody>
          <a:bodyPr>
            <a:normAutofit fontScale="85000" lnSpcReduction="10000"/>
          </a:bodyPr>
          <a:lstStyle/>
          <a:p>
            <a:r>
              <a:rPr lang="en-GB" dirty="0"/>
              <a:t>No access to personal possessions or personal allowance </a:t>
            </a:r>
          </a:p>
          <a:p>
            <a:r>
              <a:rPr lang="en-GB" dirty="0"/>
              <a:t>Failure to promote or support a person’s spiritual or cultural beliefs </a:t>
            </a:r>
          </a:p>
          <a:p>
            <a:r>
              <a:rPr lang="en-GB" dirty="0"/>
              <a:t>A culture of treating ‘everyone the same’ which is different from treating everyone ‘equally’ </a:t>
            </a:r>
          </a:p>
          <a:p>
            <a:r>
              <a:rPr lang="en-GB" dirty="0"/>
              <a:t>A couple being prevented from living together </a:t>
            </a:r>
          </a:p>
          <a:p>
            <a:r>
              <a:rPr lang="en-GB" dirty="0"/>
              <a:t>Abuse of medication </a:t>
            </a:r>
          </a:p>
          <a:p>
            <a:r>
              <a:rPr lang="en-GB" dirty="0"/>
              <a:t>Dehumanising language </a:t>
            </a:r>
          </a:p>
          <a:p>
            <a:r>
              <a:rPr lang="en-GB" dirty="0"/>
              <a:t>Infantilising older people –speaking to or treating them like a child </a:t>
            </a:r>
          </a:p>
          <a:p>
            <a:r>
              <a:rPr lang="en-GB" dirty="0"/>
              <a:t>Locking people in their rooms. </a:t>
            </a:r>
          </a:p>
        </p:txBody>
      </p:sp>
      <p:sp>
        <p:nvSpPr>
          <p:cNvPr id="6" name="TextBox 5"/>
          <p:cNvSpPr txBox="1"/>
          <p:nvPr/>
        </p:nvSpPr>
        <p:spPr>
          <a:xfrm>
            <a:off x="10319085" y="5737368"/>
            <a:ext cx="1736558" cy="276999"/>
          </a:xfrm>
          <a:prstGeom prst="rect">
            <a:avLst/>
          </a:prstGeom>
          <a:noFill/>
        </p:spPr>
        <p:txBody>
          <a:bodyPr wrap="square" rtlCol="0">
            <a:spAutoFit/>
          </a:bodyPr>
          <a:lstStyle/>
          <a:p>
            <a:r>
              <a:rPr lang="en-GB" sz="1200" dirty="0" smtClean="0"/>
              <a:t>(SCIE, 2012)</a:t>
            </a:r>
            <a:endParaRPr lang="en-GB" sz="1200" dirty="0"/>
          </a:p>
        </p:txBody>
      </p:sp>
    </p:spTree>
    <p:extLst>
      <p:ext uri="{BB962C8B-B14F-4D97-AF65-F5344CB8AC3E}">
        <p14:creationId xmlns:p14="http://schemas.microsoft.com/office/powerpoint/2010/main" val="76872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Possible </a:t>
            </a:r>
            <a:r>
              <a:rPr lang="en-GB" dirty="0" smtClean="0"/>
              <a:t>Indicators </a:t>
            </a:r>
            <a:r>
              <a:rPr lang="en-GB" dirty="0"/>
              <a:t>of </a:t>
            </a:r>
            <a:r>
              <a:rPr lang="en-GB" dirty="0" smtClean="0"/>
              <a:t>Institutional Abuse </a:t>
            </a:r>
            <a:endParaRPr lang="en-GB" dirty="0"/>
          </a:p>
        </p:txBody>
      </p:sp>
      <p:sp>
        <p:nvSpPr>
          <p:cNvPr id="3" name="Content Placeholder 2"/>
          <p:cNvSpPr>
            <a:spLocks noGrp="1"/>
          </p:cNvSpPr>
          <p:nvPr>
            <p:ph idx="1"/>
          </p:nvPr>
        </p:nvSpPr>
        <p:spPr/>
        <p:txBody>
          <a:bodyPr>
            <a:normAutofit fontScale="92500" lnSpcReduction="10000"/>
          </a:bodyPr>
          <a:lstStyle/>
          <a:p>
            <a:r>
              <a:rPr lang="en-GB" dirty="0"/>
              <a:t>Inappropriate approaches to continence issues such as toileting ‘by the clock’ </a:t>
            </a:r>
          </a:p>
          <a:p>
            <a:r>
              <a:rPr lang="en-GB" dirty="0"/>
              <a:t>Set times for refreshments with no opportunity to have a snack, or to make alternative arrangements outside these hours </a:t>
            </a:r>
          </a:p>
          <a:p>
            <a:r>
              <a:rPr lang="en-GB" dirty="0"/>
              <a:t>No evidence of care plans that focus on an individual’s needs </a:t>
            </a:r>
          </a:p>
          <a:p>
            <a:r>
              <a:rPr lang="en-GB" dirty="0"/>
              <a:t>Staff not following care plans when they are in place </a:t>
            </a:r>
          </a:p>
          <a:p>
            <a:r>
              <a:rPr lang="en-GB" dirty="0"/>
              <a:t>Lack of privacy, for example a failure to close doors when attending to a person’s personal care needs </a:t>
            </a:r>
          </a:p>
          <a:p>
            <a:r>
              <a:rPr lang="en-GB" dirty="0"/>
              <a:t>Failure to knock on a door before entering, for example a bedroom or bathroom </a:t>
            </a:r>
          </a:p>
          <a:p>
            <a:endParaRPr lang="en-GB" dirty="0"/>
          </a:p>
        </p:txBody>
      </p:sp>
      <p:sp>
        <p:nvSpPr>
          <p:cNvPr id="4" name="TextBox 3"/>
          <p:cNvSpPr txBox="1"/>
          <p:nvPr/>
        </p:nvSpPr>
        <p:spPr>
          <a:xfrm>
            <a:off x="10431379" y="5737368"/>
            <a:ext cx="2045369" cy="276999"/>
          </a:xfrm>
          <a:prstGeom prst="rect">
            <a:avLst/>
          </a:prstGeom>
          <a:noFill/>
        </p:spPr>
        <p:txBody>
          <a:bodyPr wrap="square" rtlCol="0">
            <a:spAutoFit/>
          </a:bodyPr>
          <a:lstStyle/>
          <a:p>
            <a:r>
              <a:rPr lang="en-GB" sz="1200" dirty="0"/>
              <a:t>(SCIE, </a:t>
            </a:r>
            <a:r>
              <a:rPr lang="en-GB" sz="1200" dirty="0" smtClean="0"/>
              <a:t>2012)</a:t>
            </a:r>
            <a:endParaRPr lang="en-GB" sz="1200" dirty="0"/>
          </a:p>
        </p:txBody>
      </p:sp>
    </p:spTree>
    <p:extLst>
      <p:ext uri="{BB962C8B-B14F-4D97-AF65-F5344CB8AC3E}">
        <p14:creationId xmlns:p14="http://schemas.microsoft.com/office/powerpoint/2010/main" val="29563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Possible </a:t>
            </a:r>
            <a:r>
              <a:rPr lang="en-GB" dirty="0" smtClean="0"/>
              <a:t>Cultural </a:t>
            </a:r>
            <a:r>
              <a:rPr lang="en-GB" dirty="0"/>
              <a:t>and </a:t>
            </a:r>
            <a:r>
              <a:rPr lang="en-GB" dirty="0" smtClean="0"/>
              <a:t>Management Indicators </a:t>
            </a:r>
            <a:r>
              <a:rPr lang="en-GB" dirty="0"/>
              <a:t>of </a:t>
            </a:r>
            <a:r>
              <a:rPr lang="en-GB" dirty="0" smtClean="0"/>
              <a:t>Institutional Abuse </a:t>
            </a:r>
            <a:endParaRPr lang="en-GB" dirty="0"/>
          </a:p>
        </p:txBody>
      </p:sp>
      <p:sp>
        <p:nvSpPr>
          <p:cNvPr id="3" name="Content Placeholder 2"/>
          <p:cNvSpPr>
            <a:spLocks noGrp="1"/>
          </p:cNvSpPr>
          <p:nvPr>
            <p:ph idx="1"/>
          </p:nvPr>
        </p:nvSpPr>
        <p:spPr/>
        <p:txBody>
          <a:bodyPr>
            <a:normAutofit lnSpcReduction="10000"/>
          </a:bodyPr>
          <a:lstStyle/>
          <a:p>
            <a:r>
              <a:rPr lang="en-GB" dirty="0"/>
              <a:t>There are ways in which an organisation can be run that lead to practices which can contribute to an environment where abuse is tolerated. </a:t>
            </a:r>
          </a:p>
          <a:p>
            <a:pPr marL="0" indent="0">
              <a:buNone/>
            </a:pPr>
            <a:r>
              <a:rPr lang="en-GB" b="1" dirty="0"/>
              <a:t>These indicators may be contributory factors of institutional abuse in a care setting but do not always lead to abuse. </a:t>
            </a:r>
          </a:p>
          <a:p>
            <a:r>
              <a:rPr lang="en-GB" dirty="0"/>
              <a:t>The absence of a clear complaints process </a:t>
            </a:r>
          </a:p>
          <a:p>
            <a:r>
              <a:rPr lang="en-GB" dirty="0"/>
              <a:t>The absence of an Equal Opportunities policy </a:t>
            </a:r>
          </a:p>
          <a:p>
            <a:r>
              <a:rPr lang="en-GB" dirty="0"/>
              <a:t>Failure to promote advocacy when it is locally </a:t>
            </a:r>
            <a:r>
              <a:rPr lang="en-GB" dirty="0" smtClean="0"/>
              <a:t>available                     </a:t>
            </a:r>
            <a:r>
              <a:rPr lang="en-GB" sz="1200" dirty="0" smtClean="0"/>
              <a:t>(NI Direct, 2019)</a:t>
            </a:r>
            <a:endParaRPr lang="en-GB" sz="1200" dirty="0"/>
          </a:p>
          <a:p>
            <a:endParaRPr lang="en-GB" dirty="0"/>
          </a:p>
        </p:txBody>
      </p:sp>
    </p:spTree>
    <p:extLst>
      <p:ext uri="{BB962C8B-B14F-4D97-AF65-F5344CB8AC3E}">
        <p14:creationId xmlns:p14="http://schemas.microsoft.com/office/powerpoint/2010/main" val="9236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Possible Cultural and Management Indicators of Institutional Abuse </a:t>
            </a:r>
          </a:p>
        </p:txBody>
      </p:sp>
      <p:sp>
        <p:nvSpPr>
          <p:cNvPr id="3" name="Content Placeholder 2"/>
          <p:cNvSpPr>
            <a:spLocks noGrp="1"/>
          </p:cNvSpPr>
          <p:nvPr>
            <p:ph idx="1"/>
          </p:nvPr>
        </p:nvSpPr>
        <p:spPr>
          <a:xfrm>
            <a:off x="1295402" y="2773500"/>
            <a:ext cx="9601196" cy="3318936"/>
          </a:xfrm>
        </p:spPr>
        <p:txBody>
          <a:bodyPr>
            <a:normAutofit fontScale="77500" lnSpcReduction="20000"/>
          </a:bodyPr>
          <a:lstStyle/>
          <a:p>
            <a:r>
              <a:rPr lang="en-GB" dirty="0"/>
              <a:t>Inadequate staff training and supervision </a:t>
            </a:r>
          </a:p>
          <a:p>
            <a:r>
              <a:rPr lang="en-GB" dirty="0"/>
              <a:t>Premises that are regularly understaffed </a:t>
            </a:r>
          </a:p>
          <a:p>
            <a:r>
              <a:rPr lang="en-GB" dirty="0"/>
              <a:t>Inflexible visiting procedures </a:t>
            </a:r>
          </a:p>
          <a:p>
            <a:r>
              <a:rPr lang="en-GB" dirty="0"/>
              <a:t>A culture of interaction between staff that habitually runs counter to recognised best practice </a:t>
            </a:r>
          </a:p>
          <a:p>
            <a:r>
              <a:rPr lang="en-GB" dirty="0"/>
              <a:t>High staff turnover </a:t>
            </a:r>
          </a:p>
          <a:p>
            <a:r>
              <a:rPr lang="en-GB" dirty="0"/>
              <a:t>Low staff morale. </a:t>
            </a:r>
            <a:endParaRPr lang="en-GB" dirty="0" smtClean="0"/>
          </a:p>
          <a:p>
            <a:r>
              <a:rPr lang="en-GB" b="1" dirty="0"/>
              <a:t>It is essential that individual staff within an organisation take responsibility for recognising and dealing with institutional abuse and do not accept poor standards as something that cannot be challenged or changed. </a:t>
            </a:r>
          </a:p>
          <a:p>
            <a:endParaRPr lang="en-GB" dirty="0"/>
          </a:p>
          <a:p>
            <a:endParaRPr lang="en-GB" dirty="0"/>
          </a:p>
        </p:txBody>
      </p:sp>
    </p:spTree>
    <p:extLst>
      <p:ext uri="{BB962C8B-B14F-4D97-AF65-F5344CB8AC3E}">
        <p14:creationId xmlns:p14="http://schemas.microsoft.com/office/powerpoint/2010/main" val="7258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a:t>of I</a:t>
            </a:r>
            <a:r>
              <a:rPr lang="en-GB" dirty="0" smtClean="0"/>
              <a:t>nstitutional Abuse</a:t>
            </a:r>
            <a:endParaRPr lang="en-GB" dirty="0"/>
          </a:p>
        </p:txBody>
      </p:sp>
      <p:sp>
        <p:nvSpPr>
          <p:cNvPr id="3" name="Content Placeholder 2"/>
          <p:cNvSpPr>
            <a:spLocks noGrp="1"/>
          </p:cNvSpPr>
          <p:nvPr>
            <p:ph idx="1"/>
          </p:nvPr>
        </p:nvSpPr>
        <p:spPr/>
        <p:txBody>
          <a:bodyPr/>
          <a:lstStyle/>
          <a:p>
            <a:r>
              <a:rPr lang="en-GB" dirty="0"/>
              <a:t>Ms D lives in a care home. She needs to be hoisted to transfer her from her bed to her chair safely and comfortably. However, her carers regularly ignore hoisting procedures and lift her manually to save time. This method of lifting is quite rough and it causes Ms D severe pain due to her widespread rheumatoid arthritis. When she asks the carers to transfer her using the hoist, as has been set down in her care plan, they respond by stating that none of the staff likes to use the hoists because it slows them down too much and also they have not been trained properly in their use. </a:t>
            </a:r>
          </a:p>
          <a:p>
            <a:endParaRPr lang="en-GB" dirty="0"/>
          </a:p>
        </p:txBody>
      </p:sp>
    </p:spTree>
    <p:extLst>
      <p:ext uri="{BB962C8B-B14F-4D97-AF65-F5344CB8AC3E}">
        <p14:creationId xmlns:p14="http://schemas.microsoft.com/office/powerpoint/2010/main" val="307029443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a:t>
            </a:r>
            <a:r>
              <a:rPr lang="en-GB" dirty="0" smtClean="0"/>
              <a:t>Abuse </a:t>
            </a:r>
            <a:endParaRPr lang="en-GB" dirty="0"/>
          </a:p>
        </p:txBody>
      </p:sp>
      <p:sp>
        <p:nvSpPr>
          <p:cNvPr id="3" name="Content Placeholder 2"/>
          <p:cNvSpPr>
            <a:spLocks noGrp="1"/>
          </p:cNvSpPr>
          <p:nvPr>
            <p:ph idx="1"/>
          </p:nvPr>
        </p:nvSpPr>
        <p:spPr/>
        <p:txBody>
          <a:bodyPr>
            <a:normAutofit fontScale="77500" lnSpcReduction="20000"/>
          </a:bodyPr>
          <a:lstStyle/>
          <a:p>
            <a:r>
              <a:rPr lang="en-GB" dirty="0"/>
              <a:t>Financial abuse is illegal or unauthorised theft or use of a person’s property, money or other valuables.</a:t>
            </a:r>
          </a:p>
          <a:p>
            <a:r>
              <a:rPr lang="en-GB" dirty="0"/>
              <a:t>could involve undue pressure on an individual to lend or give money to relatives, friends or professionals who are working with them. </a:t>
            </a:r>
          </a:p>
          <a:p>
            <a:r>
              <a:rPr lang="en-GB" dirty="0"/>
              <a:t>could be pressure to sign over a house or property, or to change a will. </a:t>
            </a:r>
          </a:p>
          <a:p>
            <a:r>
              <a:rPr lang="en-GB" dirty="0"/>
              <a:t>A family member could move into someone’s home without their consent and without a prior agreement on sharing costs and could frequently ask for money. </a:t>
            </a:r>
          </a:p>
          <a:p>
            <a:r>
              <a:rPr lang="en-GB" dirty="0"/>
              <a:t>A person could be charged excessive amounts for services such as minor building works on a property.</a:t>
            </a:r>
          </a:p>
          <a:p>
            <a:r>
              <a:rPr lang="en-GB" dirty="0"/>
              <a:t>Someone could take charge of an individual’s benefits or pension book and not give them all their money; or they could cash a cheque or use a credit or debit card without permission</a:t>
            </a:r>
            <a:r>
              <a:rPr lang="en-GB" dirty="0" smtClean="0"/>
              <a:t>.</a:t>
            </a:r>
            <a:endParaRPr lang="en-GB" dirty="0"/>
          </a:p>
        </p:txBody>
      </p:sp>
    </p:spTree>
    <p:extLst>
      <p:ext uri="{BB962C8B-B14F-4D97-AF65-F5344CB8AC3E}">
        <p14:creationId xmlns:p14="http://schemas.microsoft.com/office/powerpoint/2010/main" val="28746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a:t>
            </a:r>
            <a:r>
              <a:rPr lang="en-GB" dirty="0" smtClean="0"/>
              <a:t>Indicators </a:t>
            </a:r>
            <a:r>
              <a:rPr lang="en-GB" dirty="0"/>
              <a:t>of </a:t>
            </a:r>
            <a:r>
              <a:rPr lang="en-GB" dirty="0" smtClean="0"/>
              <a:t>Financial Abuse </a:t>
            </a:r>
            <a:endParaRPr lang="en-GB" dirty="0"/>
          </a:p>
        </p:txBody>
      </p:sp>
      <p:sp>
        <p:nvSpPr>
          <p:cNvPr id="3" name="Content Placeholder 2"/>
          <p:cNvSpPr>
            <a:spLocks noGrp="1"/>
          </p:cNvSpPr>
          <p:nvPr>
            <p:ph idx="1"/>
          </p:nvPr>
        </p:nvSpPr>
        <p:spPr>
          <a:xfrm>
            <a:off x="1295401" y="2556931"/>
            <a:ext cx="9601196" cy="3759647"/>
          </a:xfrm>
        </p:spPr>
        <p:txBody>
          <a:bodyPr>
            <a:normAutofit fontScale="85000" lnSpcReduction="20000"/>
          </a:bodyPr>
          <a:lstStyle/>
          <a:p>
            <a:r>
              <a:rPr lang="en-GB" dirty="0"/>
              <a:t>Unexplained loss of money </a:t>
            </a:r>
          </a:p>
          <a:p>
            <a:r>
              <a:rPr lang="en-GB" dirty="0"/>
              <a:t>Inability to pay bills, overdue rent </a:t>
            </a:r>
          </a:p>
          <a:p>
            <a:r>
              <a:rPr lang="en-GB" dirty="0"/>
              <a:t>Person unable to access their own money or check their own accounts </a:t>
            </a:r>
          </a:p>
          <a:p>
            <a:r>
              <a:rPr lang="en-GB" dirty="0"/>
              <a:t>Deterioration in standard of living, for example an inability to purchase items that they could normally afford </a:t>
            </a:r>
          </a:p>
          <a:p>
            <a:r>
              <a:rPr lang="en-GB" dirty="0"/>
              <a:t>Unusual activity in bank accounts </a:t>
            </a:r>
          </a:p>
          <a:p>
            <a:r>
              <a:rPr lang="en-GB" dirty="0"/>
              <a:t>Cheques being signed or cashed by other people without someone’s consent </a:t>
            </a:r>
          </a:p>
          <a:p>
            <a:r>
              <a:rPr lang="en-GB" dirty="0"/>
              <a:t>Inappropriate granting and/or use of a Power of Attorney </a:t>
            </a:r>
          </a:p>
          <a:p>
            <a:r>
              <a:rPr lang="en-GB" dirty="0"/>
              <a:t>Sudden change or creation of a will to benefit an individual significantly </a:t>
            </a:r>
          </a:p>
          <a:p>
            <a:r>
              <a:rPr lang="en-GB" dirty="0"/>
              <a:t>Missing personal belongings such as art, jewellery and silverware. </a:t>
            </a:r>
          </a:p>
          <a:p>
            <a:pPr marL="0" indent="0">
              <a:buNone/>
            </a:pPr>
            <a:endParaRPr lang="en-GB" dirty="0"/>
          </a:p>
        </p:txBody>
      </p:sp>
    </p:spTree>
    <p:extLst>
      <p:ext uri="{BB962C8B-B14F-4D97-AF65-F5344CB8AC3E}">
        <p14:creationId xmlns:p14="http://schemas.microsoft.com/office/powerpoint/2010/main" val="106653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Financial </a:t>
            </a:r>
            <a:r>
              <a:rPr lang="en-GB" dirty="0" smtClean="0"/>
              <a:t>Abuse</a:t>
            </a:r>
            <a:endParaRPr lang="en-GB" dirty="0"/>
          </a:p>
        </p:txBody>
      </p:sp>
      <p:sp>
        <p:nvSpPr>
          <p:cNvPr id="3" name="Content Placeholder 2"/>
          <p:cNvSpPr>
            <a:spLocks noGrp="1"/>
          </p:cNvSpPr>
          <p:nvPr>
            <p:ph idx="1"/>
          </p:nvPr>
        </p:nvSpPr>
        <p:spPr/>
        <p:txBody>
          <a:bodyPr/>
          <a:lstStyle/>
          <a:p>
            <a:r>
              <a:rPr lang="en-GB" dirty="0"/>
              <a:t>Crimes associated with this type of abuse include theft, undue influence and forgery. </a:t>
            </a:r>
          </a:p>
          <a:p>
            <a:r>
              <a:rPr lang="en-GB" dirty="0"/>
              <a:t>Section 4 of the Fraud Act 2005 prohibits a person from abusing a position in which they are expected to safeguard the financial interests of another person. </a:t>
            </a:r>
          </a:p>
          <a:p>
            <a:r>
              <a:rPr lang="en-GB" dirty="0"/>
              <a:t>The Mental Capacity Act 2005 also contains a strict prohibition relating to financial abuse. </a:t>
            </a:r>
          </a:p>
          <a:p>
            <a:endParaRPr lang="en-GB" dirty="0"/>
          </a:p>
        </p:txBody>
      </p:sp>
    </p:spTree>
    <p:extLst>
      <p:ext uri="{BB962C8B-B14F-4D97-AF65-F5344CB8AC3E}">
        <p14:creationId xmlns:p14="http://schemas.microsoft.com/office/powerpoint/2010/main" val="22668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of </a:t>
            </a:r>
            <a:r>
              <a:rPr lang="en-GB" dirty="0" smtClean="0"/>
              <a:t>Financial Abuse</a:t>
            </a:r>
            <a:endParaRPr lang="en-GB" dirty="0"/>
          </a:p>
        </p:txBody>
      </p:sp>
      <p:sp>
        <p:nvSpPr>
          <p:cNvPr id="3" name="Content Placeholder 2"/>
          <p:cNvSpPr>
            <a:spLocks noGrp="1"/>
          </p:cNvSpPr>
          <p:nvPr>
            <p:ph idx="1"/>
          </p:nvPr>
        </p:nvSpPr>
        <p:spPr/>
        <p:txBody>
          <a:bodyPr>
            <a:normAutofit fontScale="92500"/>
          </a:bodyPr>
          <a:lstStyle/>
          <a:p>
            <a:r>
              <a:rPr lang="en-GB" dirty="0"/>
              <a:t>Mrs B’s grandson has been helping her to buy her groceries and pay bills. Mrs B has problems remembering her PIN, so she has given it to her grandson to enable him to draw the cash out of her bank account. Initially Mrs B felt that the arrangement was working well. However, the grandson has continued to ask for money other than for groceries and bills. He has also started to regularly take large sums of money out of the account without any receipts for the articles that he has paid for. Mrs B is a lot worse off than she used to be and is now unable to make ends meet. She can no longer afford to put the heating on in her flat and is unable to buy any new clothes to see her through the winter. </a:t>
            </a:r>
          </a:p>
          <a:p>
            <a:endParaRPr lang="en-GB" dirty="0"/>
          </a:p>
        </p:txBody>
      </p:sp>
    </p:spTree>
    <p:extLst>
      <p:ext uri="{BB962C8B-B14F-4D97-AF65-F5344CB8AC3E}">
        <p14:creationId xmlns:p14="http://schemas.microsoft.com/office/powerpoint/2010/main" val="359835008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Neglect</a:t>
            </a:r>
            <a:endParaRPr lang="en-GB" dirty="0"/>
          </a:p>
        </p:txBody>
      </p:sp>
      <p:sp>
        <p:nvSpPr>
          <p:cNvPr id="3" name="Content Placeholder 2"/>
          <p:cNvSpPr>
            <a:spLocks noGrp="1"/>
          </p:cNvSpPr>
          <p:nvPr>
            <p:ph idx="1"/>
          </p:nvPr>
        </p:nvSpPr>
        <p:spPr/>
        <p:txBody>
          <a:bodyPr>
            <a:normAutofit fontScale="77500" lnSpcReduction="20000"/>
          </a:bodyPr>
          <a:lstStyle/>
          <a:p>
            <a:r>
              <a:rPr lang="en-GB" dirty="0"/>
              <a:t>Neglect is a form of abuse in which the perpetrator is responsible for providing care for someone who is unable to care for him or herself, but fails to provide adequate care to meet their needs. </a:t>
            </a:r>
          </a:p>
          <a:p>
            <a:r>
              <a:rPr lang="en-GB" dirty="0"/>
              <a:t>Neglect can be deliberate or can occur as a result of not understanding what someone’s needs are. </a:t>
            </a:r>
            <a:endParaRPr lang="en-GB" dirty="0" smtClean="0"/>
          </a:p>
          <a:p>
            <a:pPr marL="0" indent="0">
              <a:buNone/>
            </a:pPr>
            <a:r>
              <a:rPr lang="en-GB" b="1" dirty="0" smtClean="0"/>
              <a:t>Failure… </a:t>
            </a:r>
            <a:endParaRPr lang="en-GB" b="1" dirty="0"/>
          </a:p>
          <a:p>
            <a:r>
              <a:rPr lang="en-GB" dirty="0"/>
              <a:t>to provide a warm, safe and comfortable environment</a:t>
            </a:r>
          </a:p>
          <a:p>
            <a:r>
              <a:rPr lang="en-GB" dirty="0"/>
              <a:t>to prevent physical harm such as not providing appropriate equipment to avoid excessive risks to mobility or transfers from a bed or chair. </a:t>
            </a:r>
          </a:p>
          <a:p>
            <a:r>
              <a:rPr lang="en-GB" dirty="0"/>
              <a:t>to record incidents appropriately, fail to read and follow a care plan or fail to provide basics standards of care. </a:t>
            </a:r>
          </a:p>
        </p:txBody>
      </p:sp>
    </p:spTree>
    <p:extLst>
      <p:ext uri="{BB962C8B-B14F-4D97-AF65-F5344CB8AC3E}">
        <p14:creationId xmlns:p14="http://schemas.microsoft.com/office/powerpoint/2010/main" val="238309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Indicators of Neglect</a:t>
            </a:r>
            <a:endParaRPr lang="en-GB" dirty="0"/>
          </a:p>
        </p:txBody>
      </p:sp>
      <p:sp>
        <p:nvSpPr>
          <p:cNvPr id="3" name="Content Placeholder 2"/>
          <p:cNvSpPr>
            <a:spLocks noGrp="1"/>
          </p:cNvSpPr>
          <p:nvPr>
            <p:ph idx="1"/>
          </p:nvPr>
        </p:nvSpPr>
        <p:spPr/>
        <p:txBody>
          <a:bodyPr>
            <a:normAutofit fontScale="70000" lnSpcReduction="20000"/>
          </a:bodyPr>
          <a:lstStyle/>
          <a:p>
            <a:r>
              <a:rPr lang="en-GB" dirty="0"/>
              <a:t>Dirt, urine or faecal smell in a person’s environment </a:t>
            </a:r>
          </a:p>
          <a:p>
            <a:r>
              <a:rPr lang="en-GB" dirty="0"/>
              <a:t>Pressure sores </a:t>
            </a:r>
          </a:p>
          <a:p>
            <a:r>
              <a:rPr lang="en-GB" dirty="0"/>
              <a:t>Prolonged isolation or lack of stimulation </a:t>
            </a:r>
          </a:p>
          <a:p>
            <a:r>
              <a:rPr lang="en-GB" dirty="0"/>
              <a:t>Depression </a:t>
            </a:r>
          </a:p>
          <a:p>
            <a:r>
              <a:rPr lang="en-GB" dirty="0"/>
              <a:t>Person has dishevelled appearance or is dressed inappropriately </a:t>
            </a:r>
          </a:p>
          <a:p>
            <a:r>
              <a:rPr lang="en-GB" dirty="0"/>
              <a:t>Person has an untreated medical condition </a:t>
            </a:r>
          </a:p>
          <a:p>
            <a:r>
              <a:rPr lang="en-GB" dirty="0"/>
              <a:t>Under or over medication </a:t>
            </a:r>
          </a:p>
          <a:p>
            <a:r>
              <a:rPr lang="en-GB" dirty="0"/>
              <a:t>Home environment does not meet basic needs, for example no heating </a:t>
            </a:r>
          </a:p>
          <a:p>
            <a:r>
              <a:rPr lang="en-GB" dirty="0"/>
              <a:t>Signs of malnourishment or dehydration </a:t>
            </a:r>
          </a:p>
          <a:p>
            <a:r>
              <a:rPr lang="en-GB" dirty="0"/>
              <a:t>Person who is not able to look after him or herself is left unattended and so put at risk </a:t>
            </a:r>
          </a:p>
        </p:txBody>
      </p:sp>
    </p:spTree>
    <p:extLst>
      <p:ext uri="{BB962C8B-B14F-4D97-AF65-F5344CB8AC3E}">
        <p14:creationId xmlns:p14="http://schemas.microsoft.com/office/powerpoint/2010/main" val="102778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of Neglect</a:t>
            </a:r>
            <a:endParaRPr lang="en-GB" dirty="0"/>
          </a:p>
        </p:txBody>
      </p:sp>
      <p:sp>
        <p:nvSpPr>
          <p:cNvPr id="3" name="Content Placeholder 2"/>
          <p:cNvSpPr>
            <a:spLocks noGrp="1"/>
          </p:cNvSpPr>
          <p:nvPr>
            <p:ph idx="1"/>
          </p:nvPr>
        </p:nvSpPr>
        <p:spPr>
          <a:xfrm>
            <a:off x="1451812" y="2845690"/>
            <a:ext cx="9601196" cy="3318936"/>
          </a:xfrm>
        </p:spPr>
        <p:txBody>
          <a:bodyPr/>
          <a:lstStyle/>
          <a:p>
            <a:r>
              <a:rPr lang="en-GB" dirty="0"/>
              <a:t>Mrs C lives in a care home. She has dementia and needs a high level of support and assistance. She is often left on her own, has little interaction or stimulation for long periods of time and is ignored when she calls for assistance. This results in her soiling her clothes because she needs reminding and physical assistance to use the toilet. As a result Mrs C’s quality of life is very poor and she is depressed and withdrawn. </a:t>
            </a:r>
          </a:p>
          <a:p>
            <a:endParaRPr lang="en-GB" dirty="0"/>
          </a:p>
        </p:txBody>
      </p:sp>
    </p:spTree>
    <p:extLst>
      <p:ext uri="{BB962C8B-B14F-4D97-AF65-F5344CB8AC3E}">
        <p14:creationId xmlns:p14="http://schemas.microsoft.com/office/powerpoint/2010/main" val="332591212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Discriminatory </a:t>
            </a:r>
            <a:r>
              <a:rPr lang="en-GB" dirty="0" smtClean="0"/>
              <a:t>Abuse </a:t>
            </a:r>
            <a:endParaRPr lang="en-GB" dirty="0"/>
          </a:p>
        </p:txBody>
      </p:sp>
      <p:sp>
        <p:nvSpPr>
          <p:cNvPr id="3" name="Content Placeholder 2"/>
          <p:cNvSpPr>
            <a:spLocks noGrp="1"/>
          </p:cNvSpPr>
          <p:nvPr>
            <p:ph idx="1"/>
          </p:nvPr>
        </p:nvSpPr>
        <p:spPr>
          <a:xfrm>
            <a:off x="1295402" y="2797563"/>
            <a:ext cx="9601196" cy="3318936"/>
          </a:xfrm>
        </p:spPr>
        <p:txBody>
          <a:bodyPr/>
          <a:lstStyle/>
          <a:p>
            <a:pPr algn="just"/>
            <a:r>
              <a:rPr lang="en-GB" sz="2800" dirty="0" smtClean="0"/>
              <a:t>When a </a:t>
            </a:r>
            <a:r>
              <a:rPr lang="en-GB" sz="2800" dirty="0"/>
              <a:t>person is abused or treated less favourably without a proper justification because of their: gender, race, ethnicity or culture, religion or belief, preferred language, sexual orientation, political views or age. Discriminatory beliefs and practices limit the lives of the people upon whom they are imposed. </a:t>
            </a:r>
          </a:p>
          <a:p>
            <a:endParaRPr lang="en-GB" dirty="0"/>
          </a:p>
        </p:txBody>
      </p:sp>
    </p:spTree>
    <p:extLst>
      <p:ext uri="{BB962C8B-B14F-4D97-AF65-F5344CB8AC3E}">
        <p14:creationId xmlns:p14="http://schemas.microsoft.com/office/powerpoint/2010/main" val="28651840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Discriminatory Abuse </a:t>
            </a:r>
          </a:p>
        </p:txBody>
      </p:sp>
      <p:sp>
        <p:nvSpPr>
          <p:cNvPr id="3" name="Content Placeholder 2"/>
          <p:cNvSpPr>
            <a:spLocks noGrp="1"/>
          </p:cNvSpPr>
          <p:nvPr>
            <p:ph idx="1"/>
          </p:nvPr>
        </p:nvSpPr>
        <p:spPr/>
        <p:txBody>
          <a:bodyPr>
            <a:normAutofit fontScale="92500" lnSpcReduction="20000"/>
          </a:bodyPr>
          <a:lstStyle/>
          <a:p>
            <a:r>
              <a:rPr lang="en-GB" dirty="0" smtClean="0"/>
              <a:t>Could </a:t>
            </a:r>
            <a:r>
              <a:rPr lang="en-GB" dirty="0"/>
              <a:t>involve withholding services from an older person without a proper justification</a:t>
            </a:r>
          </a:p>
          <a:p>
            <a:r>
              <a:rPr lang="en-GB" dirty="0" smtClean="0"/>
              <a:t>Could </a:t>
            </a:r>
            <a:r>
              <a:rPr lang="en-GB" dirty="0"/>
              <a:t>be the absence of an equal opportunities policy in an organisation or presumption of a particular sexual orientation.</a:t>
            </a:r>
          </a:p>
          <a:p>
            <a:r>
              <a:rPr lang="en-GB" dirty="0" smtClean="0"/>
              <a:t>A </a:t>
            </a:r>
            <a:r>
              <a:rPr lang="en-GB" dirty="0"/>
              <a:t>presumption of a lack of capacity without proper investigation of this. </a:t>
            </a:r>
          </a:p>
          <a:p>
            <a:r>
              <a:rPr lang="en-GB" dirty="0" smtClean="0"/>
              <a:t>Could </a:t>
            </a:r>
            <a:r>
              <a:rPr lang="en-GB" dirty="0"/>
              <a:t>be a failure to take account of religious practices, for example by expecting someone to eat food that is not acceptable to their faith.</a:t>
            </a:r>
          </a:p>
          <a:p>
            <a:r>
              <a:rPr lang="en-GB" dirty="0" smtClean="0"/>
              <a:t>Could </a:t>
            </a:r>
            <a:r>
              <a:rPr lang="en-GB" dirty="0"/>
              <a:t>also include a failure to take into account the spiritual welfare of the person, for example when providing palliative care. </a:t>
            </a:r>
          </a:p>
          <a:p>
            <a:endParaRPr lang="en-GB" dirty="0"/>
          </a:p>
        </p:txBody>
      </p:sp>
    </p:spTree>
    <p:extLst>
      <p:ext uri="{BB962C8B-B14F-4D97-AF65-F5344CB8AC3E}">
        <p14:creationId xmlns:p14="http://schemas.microsoft.com/office/powerpoint/2010/main" val="57865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a:t>
            </a:r>
            <a:r>
              <a:rPr lang="en-GB" dirty="0"/>
              <a:t>of </a:t>
            </a:r>
            <a:r>
              <a:rPr lang="en-GB" dirty="0" smtClean="0"/>
              <a:t>Discrimination </a:t>
            </a:r>
            <a:endParaRPr lang="en-GB" dirty="0"/>
          </a:p>
        </p:txBody>
      </p:sp>
      <p:sp>
        <p:nvSpPr>
          <p:cNvPr id="3" name="Content Placeholder 2"/>
          <p:cNvSpPr>
            <a:spLocks noGrp="1"/>
          </p:cNvSpPr>
          <p:nvPr>
            <p:ph idx="1"/>
          </p:nvPr>
        </p:nvSpPr>
        <p:spPr/>
        <p:txBody>
          <a:bodyPr/>
          <a:lstStyle/>
          <a:p>
            <a:r>
              <a:rPr lang="en-GB" dirty="0"/>
              <a:t>Mr D has been admitted to a hospital for planned treatment. He is devoutly religious and needs to observe strict religious practices on a daily basis. These practices include not eating a certain type of meat. </a:t>
            </a:r>
            <a:r>
              <a:rPr lang="en-GB" dirty="0" smtClean="0"/>
              <a:t>This </a:t>
            </a:r>
            <a:r>
              <a:rPr lang="en-GB" dirty="0"/>
              <a:t>issue was discussed with staff prior to his admission and he and his family were under the impression that his needs would be catered for. Following admission he was very upset when he was offered this meat as part of his meal without any other alternative choice. This has happened on more than one occasion and his complaints about it have been ignored by staff. </a:t>
            </a:r>
          </a:p>
          <a:p>
            <a:endParaRPr lang="en-GB" dirty="0"/>
          </a:p>
        </p:txBody>
      </p:sp>
    </p:spTree>
    <p:extLst>
      <p:ext uri="{BB962C8B-B14F-4D97-AF65-F5344CB8AC3E}">
        <p14:creationId xmlns:p14="http://schemas.microsoft.com/office/powerpoint/2010/main" val="428163425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Who Could Be The Abusers?</a:t>
            </a:r>
          </a:p>
        </p:txBody>
      </p:sp>
      <p:sp>
        <p:nvSpPr>
          <p:cNvPr id="3" name="Content Placeholder 2"/>
          <p:cNvSpPr>
            <a:spLocks noGrp="1"/>
          </p:cNvSpPr>
          <p:nvPr>
            <p:ph idx="1"/>
          </p:nvPr>
        </p:nvSpPr>
        <p:spPr>
          <a:xfrm>
            <a:off x="1295401" y="2556932"/>
            <a:ext cx="9601196" cy="3723552"/>
          </a:xfrm>
        </p:spPr>
        <p:txBody>
          <a:bodyPr>
            <a:normAutofit fontScale="85000" lnSpcReduction="20000"/>
          </a:bodyPr>
          <a:lstStyle/>
          <a:p>
            <a:pPr marL="0" indent="0">
              <a:buNone/>
            </a:pPr>
            <a:r>
              <a:rPr lang="en-GB" b="1" dirty="0"/>
              <a:t>The abuser is usually well known to the person being abused. They may be:</a:t>
            </a:r>
            <a:r>
              <a:rPr lang="en-GB" dirty="0"/>
              <a:t> </a:t>
            </a:r>
          </a:p>
          <a:p>
            <a:r>
              <a:rPr lang="en-GB" dirty="0"/>
              <a:t>A partner</a:t>
            </a:r>
          </a:p>
          <a:p>
            <a:r>
              <a:rPr lang="en-GB" dirty="0"/>
              <a:t>Child or relative </a:t>
            </a:r>
          </a:p>
          <a:p>
            <a:r>
              <a:rPr lang="en-GB" dirty="0"/>
              <a:t>A friend </a:t>
            </a:r>
          </a:p>
          <a:p>
            <a:r>
              <a:rPr lang="en-GB" dirty="0"/>
              <a:t>Neighbour </a:t>
            </a:r>
          </a:p>
          <a:p>
            <a:r>
              <a:rPr lang="en-GB" dirty="0"/>
              <a:t>A paid or volunteer care worker </a:t>
            </a:r>
          </a:p>
          <a:p>
            <a:r>
              <a:rPr lang="en-GB" dirty="0"/>
              <a:t>A health or social worker</a:t>
            </a:r>
          </a:p>
          <a:p>
            <a:r>
              <a:rPr lang="en-GB" dirty="0"/>
              <a:t>Other professional </a:t>
            </a:r>
          </a:p>
          <a:p>
            <a:r>
              <a:rPr lang="en-GB" dirty="0"/>
              <a:t>Older people may also be abused by a person they care for.</a:t>
            </a:r>
          </a:p>
          <a:p>
            <a:endParaRPr lang="en-GB" dirty="0"/>
          </a:p>
        </p:txBody>
      </p:sp>
    </p:spTree>
    <p:extLst>
      <p:ext uri="{BB962C8B-B14F-4D97-AF65-F5344CB8AC3E}">
        <p14:creationId xmlns:p14="http://schemas.microsoft.com/office/powerpoint/2010/main" val="190193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Does </a:t>
            </a:r>
            <a:r>
              <a:rPr lang="en-GB" dirty="0" smtClean="0"/>
              <a:t>it </a:t>
            </a:r>
            <a:r>
              <a:rPr lang="en-GB" dirty="0"/>
              <a:t>Happen?</a:t>
            </a:r>
          </a:p>
        </p:txBody>
      </p:sp>
      <p:sp>
        <p:nvSpPr>
          <p:cNvPr id="3" name="Content Placeholder 2"/>
          <p:cNvSpPr>
            <a:spLocks noGrp="1"/>
          </p:cNvSpPr>
          <p:nvPr>
            <p:ph idx="1"/>
          </p:nvPr>
        </p:nvSpPr>
        <p:spPr>
          <a:xfrm>
            <a:off x="1295401" y="2556932"/>
            <a:ext cx="9601196" cy="3795742"/>
          </a:xfrm>
        </p:spPr>
        <p:txBody>
          <a:bodyPr>
            <a:normAutofit fontScale="85000" lnSpcReduction="20000"/>
          </a:bodyPr>
          <a:lstStyle/>
          <a:p>
            <a:pPr marL="0" indent="0">
              <a:buNone/>
            </a:pPr>
            <a:r>
              <a:rPr lang="en-GB" b="1" dirty="0"/>
              <a:t>There are many reasons why abuse occurs and these may vary with each incident. </a:t>
            </a:r>
            <a:r>
              <a:rPr lang="en-GB" b="1" dirty="0" smtClean="0"/>
              <a:t>Many </a:t>
            </a:r>
            <a:r>
              <a:rPr lang="en-GB" b="1" dirty="0"/>
              <a:t>of its causes are not yet fully understood. Abuse may range from a spontaneous outburst to systematic premeditated assaults on an older person.   </a:t>
            </a:r>
            <a:r>
              <a:rPr lang="en-GB" dirty="0"/>
              <a:t> </a:t>
            </a:r>
          </a:p>
          <a:p>
            <a:pPr marL="0" indent="0">
              <a:buNone/>
            </a:pPr>
            <a:r>
              <a:rPr lang="en-GB" dirty="0"/>
              <a:t>At home some of the causes would appear to include:  </a:t>
            </a:r>
          </a:p>
          <a:p>
            <a:r>
              <a:rPr lang="en-GB" dirty="0"/>
              <a:t>Poor quality long term relationships </a:t>
            </a:r>
          </a:p>
          <a:p>
            <a:r>
              <a:rPr lang="en-GB" dirty="0"/>
              <a:t>A carer’s inability to provide the level of care required </a:t>
            </a:r>
          </a:p>
          <a:p>
            <a:r>
              <a:rPr lang="en-GB" dirty="0"/>
              <a:t>A pattern of family violence exists or has existed in the past</a:t>
            </a:r>
          </a:p>
          <a:p>
            <a:r>
              <a:rPr lang="en-GB" dirty="0"/>
              <a:t>A carer with mental or physical health problems </a:t>
            </a:r>
          </a:p>
          <a:p>
            <a:r>
              <a:rPr lang="en-GB" dirty="0"/>
              <a:t>Social isolation of the family member  </a:t>
            </a:r>
          </a:p>
          <a:p>
            <a:r>
              <a:rPr lang="en-GB" dirty="0"/>
              <a:t>Imbalance of power</a:t>
            </a:r>
          </a:p>
          <a:p>
            <a:endParaRPr lang="en-GB" dirty="0"/>
          </a:p>
        </p:txBody>
      </p:sp>
    </p:spTree>
    <p:extLst>
      <p:ext uri="{BB962C8B-B14F-4D97-AF65-F5344CB8AC3E}">
        <p14:creationId xmlns:p14="http://schemas.microsoft.com/office/powerpoint/2010/main" val="269156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Caring for the </a:t>
            </a:r>
            <a:r>
              <a:rPr lang="en-GB" dirty="0" smtClean="0"/>
              <a:t>Elderly</a:t>
            </a:r>
            <a:endParaRPr lang="en-GB" dirty="0"/>
          </a:p>
        </p:txBody>
      </p:sp>
      <p:sp>
        <p:nvSpPr>
          <p:cNvPr id="3" name="Content Placeholder 2"/>
          <p:cNvSpPr>
            <a:spLocks noGrp="1"/>
          </p:cNvSpPr>
          <p:nvPr>
            <p:ph idx="1"/>
          </p:nvPr>
        </p:nvSpPr>
        <p:spPr>
          <a:xfrm>
            <a:off x="1211180" y="2400521"/>
            <a:ext cx="9601196" cy="3831836"/>
          </a:xfrm>
        </p:spPr>
        <p:txBody>
          <a:bodyPr>
            <a:normAutofit fontScale="92500" lnSpcReduction="20000"/>
          </a:bodyPr>
          <a:lstStyle/>
          <a:p>
            <a:pPr marL="0" indent="0">
              <a:buNone/>
            </a:pPr>
            <a:r>
              <a:rPr lang="en-GB" b="1" dirty="0"/>
              <a:t>Demography of ‘unpaid’ carers:</a:t>
            </a:r>
          </a:p>
          <a:p>
            <a:r>
              <a:rPr lang="en-GB" dirty="0"/>
              <a:t>There are </a:t>
            </a:r>
            <a:r>
              <a:rPr lang="en-GB" dirty="0" smtClean="0"/>
              <a:t>around 7m </a:t>
            </a:r>
            <a:r>
              <a:rPr lang="en-GB" dirty="0"/>
              <a:t>carers in the UK</a:t>
            </a:r>
          </a:p>
          <a:p>
            <a:r>
              <a:rPr lang="en-GB" dirty="0" smtClean="0"/>
              <a:t>Unpaid carers save the UK Government £132 billion per year</a:t>
            </a:r>
          </a:p>
          <a:p>
            <a:r>
              <a:rPr lang="en-GB" dirty="0" smtClean="0"/>
              <a:t>42% are men and 58% women</a:t>
            </a:r>
          </a:p>
          <a:p>
            <a:r>
              <a:rPr lang="en-GB" dirty="0"/>
              <a:t>Nearly 3m are aged 50+</a:t>
            </a:r>
          </a:p>
          <a:p>
            <a:r>
              <a:rPr lang="en-GB" dirty="0"/>
              <a:t>1m of these are 65+</a:t>
            </a:r>
          </a:p>
          <a:p>
            <a:r>
              <a:rPr lang="en-GB" dirty="0"/>
              <a:t>8000 of these are 90+</a:t>
            </a:r>
          </a:p>
          <a:p>
            <a:r>
              <a:rPr lang="en-GB" dirty="0"/>
              <a:t>Average care of 50 hours per </a:t>
            </a:r>
            <a:r>
              <a:rPr lang="en-GB" dirty="0" smtClean="0"/>
              <a:t>week</a:t>
            </a:r>
          </a:p>
          <a:p>
            <a:r>
              <a:rPr lang="en-GB" dirty="0"/>
              <a:t>By 2030, the number of carers will increase by 3.4 million (around 60%). </a:t>
            </a:r>
          </a:p>
          <a:p>
            <a:endParaRPr lang="en-GB" dirty="0"/>
          </a:p>
          <a:p>
            <a:endParaRPr lang="en-GB" dirty="0"/>
          </a:p>
        </p:txBody>
      </p:sp>
    </p:spTree>
    <p:extLst>
      <p:ext uri="{BB962C8B-B14F-4D97-AF65-F5344CB8AC3E}">
        <p14:creationId xmlns:p14="http://schemas.microsoft.com/office/powerpoint/2010/main" val="3217225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Caring for the Elderly</a:t>
            </a:r>
          </a:p>
        </p:txBody>
      </p:sp>
      <p:sp>
        <p:nvSpPr>
          <p:cNvPr id="3" name="Content Placeholder 2"/>
          <p:cNvSpPr>
            <a:spLocks noGrp="1"/>
          </p:cNvSpPr>
          <p:nvPr>
            <p:ph idx="1"/>
          </p:nvPr>
        </p:nvSpPr>
        <p:spPr>
          <a:xfrm>
            <a:off x="1295401" y="2556931"/>
            <a:ext cx="9601196" cy="3579173"/>
          </a:xfrm>
        </p:spPr>
        <p:txBody>
          <a:bodyPr>
            <a:normAutofit lnSpcReduction="10000"/>
          </a:bodyPr>
          <a:lstStyle/>
          <a:p>
            <a:r>
              <a:rPr lang="en-GB" dirty="0"/>
              <a:t>One in five people aged </a:t>
            </a:r>
            <a:r>
              <a:rPr lang="en-GB" dirty="0" smtClean="0"/>
              <a:t>50–64 </a:t>
            </a:r>
            <a:r>
              <a:rPr lang="en-GB" dirty="0"/>
              <a:t>in the </a:t>
            </a:r>
            <a:r>
              <a:rPr lang="en-GB" dirty="0" smtClean="0"/>
              <a:t>UK </a:t>
            </a:r>
            <a:r>
              <a:rPr lang="en-GB" dirty="0"/>
              <a:t>a</a:t>
            </a:r>
            <a:r>
              <a:rPr lang="en-GB" dirty="0" smtClean="0"/>
              <a:t>re unpaid carers </a:t>
            </a:r>
            <a:endParaRPr lang="en-GB" dirty="0"/>
          </a:p>
          <a:p>
            <a:r>
              <a:rPr lang="en-GB" dirty="0"/>
              <a:t>65% of older carers (aged 60–94) have long-term health problems or a disability themselves. </a:t>
            </a:r>
          </a:p>
          <a:p>
            <a:r>
              <a:rPr lang="en-GB" dirty="0"/>
              <a:t>68.8% of older carers say that being a carer has an adverse effect on their mental health.</a:t>
            </a:r>
          </a:p>
          <a:p>
            <a:r>
              <a:rPr lang="en-GB" dirty="0"/>
              <a:t>One third of older carers say they have cancelled treatment or an operation for themselves because of their caring responsibilities</a:t>
            </a:r>
            <a:r>
              <a:rPr lang="en-GB" dirty="0" smtClean="0"/>
              <a:t>.</a:t>
            </a:r>
          </a:p>
          <a:p>
            <a:r>
              <a:rPr lang="en-GB" dirty="0"/>
              <a:t>Around 370,230 people are </a:t>
            </a:r>
            <a:r>
              <a:rPr lang="en-GB" dirty="0" smtClean="0"/>
              <a:t>unpaid carers </a:t>
            </a:r>
            <a:r>
              <a:rPr lang="en-GB" dirty="0"/>
              <a:t>in Wales</a:t>
            </a:r>
          </a:p>
        </p:txBody>
      </p:sp>
    </p:spTree>
    <p:extLst>
      <p:ext uri="{BB962C8B-B14F-4D97-AF65-F5344CB8AC3E}">
        <p14:creationId xmlns:p14="http://schemas.microsoft.com/office/powerpoint/2010/main" val="4019731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Care Workers</a:t>
            </a:r>
            <a:endParaRPr lang="en-GB" dirty="0"/>
          </a:p>
        </p:txBody>
      </p:sp>
      <p:sp>
        <p:nvSpPr>
          <p:cNvPr id="3" name="Content Placeholder 2"/>
          <p:cNvSpPr>
            <a:spLocks noGrp="1"/>
          </p:cNvSpPr>
          <p:nvPr>
            <p:ph idx="1"/>
          </p:nvPr>
        </p:nvSpPr>
        <p:spPr/>
        <p:txBody>
          <a:bodyPr/>
          <a:lstStyle/>
          <a:p>
            <a:r>
              <a:rPr lang="en-GB" dirty="0" smtClean="0"/>
              <a:t>There are around 3million paid care workers in the UK</a:t>
            </a:r>
          </a:p>
          <a:p>
            <a:r>
              <a:rPr lang="en-GB" dirty="0" smtClean="0"/>
              <a:t>More than 1.6 million of these work in social care</a:t>
            </a:r>
          </a:p>
          <a:p>
            <a:r>
              <a:rPr lang="en-GB" dirty="0" smtClean="0"/>
              <a:t>Almost 80% of these are women</a:t>
            </a:r>
          </a:p>
          <a:p>
            <a:r>
              <a:rPr lang="en-GB" dirty="0" smtClean="0"/>
              <a:t>The social care workforce is relatively unskilled</a:t>
            </a:r>
          </a:p>
          <a:p>
            <a:r>
              <a:rPr lang="en-GB" dirty="0" smtClean="0"/>
              <a:t>Most of these workers receive minimum wage or just above</a:t>
            </a:r>
          </a:p>
          <a:p>
            <a:pPr marL="0" indent="0">
              <a:buNone/>
            </a:pPr>
            <a:r>
              <a:rPr lang="en-GB" sz="1200" dirty="0" smtClean="0"/>
              <a:t>                                                                                                                                                                                                               (The Kings Fund, 2019)</a:t>
            </a:r>
            <a:endParaRPr lang="en-GB" sz="1200" dirty="0"/>
          </a:p>
        </p:txBody>
      </p:sp>
    </p:spTree>
    <p:extLst>
      <p:ext uri="{BB962C8B-B14F-4D97-AF65-F5344CB8AC3E}">
        <p14:creationId xmlns:p14="http://schemas.microsoft.com/office/powerpoint/2010/main" val="331212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Victims, </a:t>
            </a:r>
            <a:r>
              <a:rPr lang="en-GB" dirty="0" smtClean="0"/>
              <a:t>Perpetrators</a:t>
            </a:r>
            <a:r>
              <a:rPr lang="en-GB" dirty="0"/>
              <a:t>, </a:t>
            </a:r>
            <a:r>
              <a:rPr lang="en-GB" dirty="0" smtClean="0"/>
              <a:t>Locations</a:t>
            </a:r>
            <a:endParaRPr lang="en-GB" dirty="0"/>
          </a:p>
        </p:txBody>
      </p:sp>
      <p:sp>
        <p:nvSpPr>
          <p:cNvPr id="3" name="Content Placeholder 2"/>
          <p:cNvSpPr>
            <a:spLocks noGrp="1"/>
          </p:cNvSpPr>
          <p:nvPr>
            <p:ph idx="1"/>
          </p:nvPr>
        </p:nvSpPr>
        <p:spPr>
          <a:xfrm>
            <a:off x="709863" y="2556931"/>
            <a:ext cx="10186734" cy="3699489"/>
          </a:xfrm>
        </p:spPr>
        <p:txBody>
          <a:bodyPr>
            <a:normAutofit fontScale="77500" lnSpcReduction="20000"/>
          </a:bodyPr>
          <a:lstStyle/>
          <a:p>
            <a:pPr marL="0" indent="0">
              <a:buNone/>
            </a:pPr>
            <a:r>
              <a:rPr lang="en-GB" b="1" dirty="0" smtClean="0">
                <a:solidFill>
                  <a:schemeClr val="tx1"/>
                </a:solidFill>
              </a:rPr>
              <a:t>Vulnerable </a:t>
            </a:r>
            <a:r>
              <a:rPr lang="en-GB" b="1" dirty="0">
                <a:solidFill>
                  <a:schemeClr val="tx1"/>
                </a:solidFill>
              </a:rPr>
              <a:t>adults were more likely to be abused in</a:t>
            </a:r>
            <a:r>
              <a:rPr lang="en-GB" b="1" dirty="0" smtClean="0">
                <a:solidFill>
                  <a:schemeClr val="tx1"/>
                </a:solidFill>
              </a:rPr>
              <a:t>…</a:t>
            </a:r>
          </a:p>
          <a:p>
            <a:r>
              <a:rPr lang="en-GB" dirty="0" smtClean="0">
                <a:solidFill>
                  <a:schemeClr val="tx1"/>
                </a:solidFill>
              </a:rPr>
              <a:t>their </a:t>
            </a:r>
            <a:r>
              <a:rPr lang="en-GB" dirty="0">
                <a:solidFill>
                  <a:schemeClr val="tx1"/>
                </a:solidFill>
              </a:rPr>
              <a:t>own </a:t>
            </a:r>
            <a:r>
              <a:rPr lang="en-GB" dirty="0" smtClean="0">
                <a:solidFill>
                  <a:schemeClr val="tx1"/>
                </a:solidFill>
              </a:rPr>
              <a:t>home (43.5%)</a:t>
            </a:r>
          </a:p>
          <a:p>
            <a:r>
              <a:rPr lang="en-GB" dirty="0" smtClean="0">
                <a:solidFill>
                  <a:schemeClr val="tx1"/>
                </a:solidFill>
              </a:rPr>
              <a:t>a care home (35.6%)</a:t>
            </a:r>
          </a:p>
          <a:p>
            <a:pPr marL="0" indent="0">
              <a:buNone/>
            </a:pPr>
            <a:r>
              <a:rPr lang="en-GB" b="1" dirty="0"/>
              <a:t>An abuser could be someone from any walk of life; </a:t>
            </a:r>
          </a:p>
          <a:p>
            <a:r>
              <a:rPr lang="en-GB" dirty="0" smtClean="0"/>
              <a:t>a </a:t>
            </a:r>
            <a:r>
              <a:rPr lang="en-GB" dirty="0"/>
              <a:t>family member (partner, child or other relative);</a:t>
            </a:r>
          </a:p>
          <a:p>
            <a:r>
              <a:rPr lang="en-GB" dirty="0" smtClean="0"/>
              <a:t>friend </a:t>
            </a:r>
            <a:r>
              <a:rPr lang="en-GB" dirty="0"/>
              <a:t>or neighbour;</a:t>
            </a:r>
          </a:p>
          <a:p>
            <a:r>
              <a:rPr lang="en-GB" dirty="0" smtClean="0"/>
              <a:t>a </a:t>
            </a:r>
            <a:r>
              <a:rPr lang="en-GB" dirty="0"/>
              <a:t>paid or volunteer carer;</a:t>
            </a:r>
          </a:p>
          <a:p>
            <a:r>
              <a:rPr lang="en-GB" dirty="0" smtClean="0"/>
              <a:t>a </a:t>
            </a:r>
            <a:r>
              <a:rPr lang="en-GB" dirty="0"/>
              <a:t>social services or health service professional;</a:t>
            </a:r>
          </a:p>
          <a:p>
            <a:r>
              <a:rPr lang="en-GB" dirty="0" smtClean="0"/>
              <a:t>a </a:t>
            </a:r>
            <a:r>
              <a:rPr lang="en-GB" dirty="0"/>
              <a:t>tradesperson; or</a:t>
            </a:r>
          </a:p>
          <a:p>
            <a:r>
              <a:rPr lang="en-GB" dirty="0" smtClean="0"/>
              <a:t>legal </a:t>
            </a:r>
            <a:r>
              <a:rPr lang="en-GB" dirty="0"/>
              <a:t>professional. </a:t>
            </a:r>
          </a:p>
          <a:p>
            <a:endParaRPr lang="en-GB" dirty="0" smtClean="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7127784" y="3289112"/>
            <a:ext cx="3187945" cy="1854576"/>
          </a:xfrm>
          <a:prstGeom prst="rect">
            <a:avLst/>
          </a:prstGeom>
        </p:spPr>
      </p:pic>
      <p:sp>
        <p:nvSpPr>
          <p:cNvPr id="5" name="TextBox 4"/>
          <p:cNvSpPr txBox="1"/>
          <p:nvPr/>
        </p:nvSpPr>
        <p:spPr>
          <a:xfrm>
            <a:off x="5907505" y="3150612"/>
            <a:ext cx="1744579" cy="276999"/>
          </a:xfrm>
          <a:prstGeom prst="rect">
            <a:avLst/>
          </a:prstGeom>
          <a:noFill/>
        </p:spPr>
        <p:txBody>
          <a:bodyPr wrap="square" rtlCol="0">
            <a:spAutoFit/>
          </a:bodyPr>
          <a:lstStyle/>
          <a:p>
            <a:r>
              <a:rPr lang="en-GB" sz="1200" dirty="0" smtClean="0"/>
              <a:t>(NHS, 2018a)</a:t>
            </a:r>
            <a:endParaRPr lang="en-GB" sz="1200" dirty="0"/>
          </a:p>
        </p:txBody>
      </p:sp>
      <p:sp>
        <p:nvSpPr>
          <p:cNvPr id="6" name="TextBox 5"/>
          <p:cNvSpPr txBox="1"/>
          <p:nvPr/>
        </p:nvSpPr>
        <p:spPr>
          <a:xfrm>
            <a:off x="5907505" y="5875869"/>
            <a:ext cx="1804737" cy="276999"/>
          </a:xfrm>
          <a:prstGeom prst="rect">
            <a:avLst/>
          </a:prstGeom>
          <a:noFill/>
        </p:spPr>
        <p:txBody>
          <a:bodyPr wrap="square" rtlCol="0">
            <a:spAutoFit/>
          </a:bodyPr>
          <a:lstStyle/>
          <a:p>
            <a:r>
              <a:rPr lang="en-GB" sz="1200" dirty="0" smtClean="0"/>
              <a:t>(</a:t>
            </a:r>
            <a:r>
              <a:rPr lang="en-GB" sz="1200" dirty="0" err="1" smtClean="0"/>
              <a:t>AgeCymru</a:t>
            </a:r>
            <a:r>
              <a:rPr lang="en-GB" sz="1200" dirty="0" smtClean="0"/>
              <a:t>, 2017)</a:t>
            </a:r>
            <a:endParaRPr lang="en-GB" sz="1200" dirty="0"/>
          </a:p>
        </p:txBody>
      </p:sp>
    </p:spTree>
    <p:extLst>
      <p:ext uri="{BB962C8B-B14F-4D97-AF65-F5344CB8AC3E}">
        <p14:creationId xmlns:p14="http://schemas.microsoft.com/office/powerpoint/2010/main" val="271809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0000" lnSpcReduction="20000"/>
          </a:bodyPr>
          <a:lstStyle/>
          <a:p>
            <a:r>
              <a:rPr lang="en-GB" dirty="0"/>
              <a:t>Action on Elder Abuse, (2019) </a:t>
            </a:r>
            <a:r>
              <a:rPr lang="en-GB" i="1" dirty="0"/>
              <a:t>What is Elder </a:t>
            </a:r>
            <a:r>
              <a:rPr lang="en-GB" i="1" dirty="0" err="1"/>
              <a:t>Abuse?</a:t>
            </a:r>
            <a:r>
              <a:rPr lang="en-GB" dirty="0" err="1"/>
              <a:t>Available</a:t>
            </a:r>
            <a:r>
              <a:rPr lang="en-GB" dirty="0"/>
              <a:t> at: </a:t>
            </a:r>
            <a:r>
              <a:rPr lang="en-GB" u="sng" dirty="0">
                <a:hlinkClick r:id="rId2"/>
              </a:rPr>
              <a:t>https://www.elderabuse.org.uk/Pages/Category/what-is-it</a:t>
            </a:r>
            <a:r>
              <a:rPr lang="en-GB" dirty="0"/>
              <a:t> (Accessed: 7</a:t>
            </a:r>
            <a:r>
              <a:rPr lang="en-GB" baseline="30000" dirty="0"/>
              <a:t>th</a:t>
            </a:r>
            <a:r>
              <a:rPr lang="en-GB" dirty="0"/>
              <a:t> March 2019).</a:t>
            </a:r>
          </a:p>
          <a:p>
            <a:r>
              <a:rPr lang="en-GB" dirty="0"/>
              <a:t>Action on Elder Abuse, (2018) </a:t>
            </a:r>
            <a:r>
              <a:rPr lang="en-GB" i="1" dirty="0"/>
              <a:t>Hate Crime Review Must Make Elder Abuse an Offence. </a:t>
            </a:r>
            <a:r>
              <a:rPr lang="en-GB" dirty="0"/>
              <a:t>Available at: </a:t>
            </a:r>
            <a:r>
              <a:rPr lang="en-GB" u="sng" dirty="0">
                <a:hlinkClick r:id="rId3"/>
              </a:rPr>
              <a:t>https://www.elderabuse.org.uk/breaking-news</a:t>
            </a:r>
            <a:r>
              <a:rPr lang="en-GB" dirty="0"/>
              <a:t> (Accessed: 7</a:t>
            </a:r>
            <a:r>
              <a:rPr lang="en-GB" baseline="30000" dirty="0"/>
              <a:t>th</a:t>
            </a:r>
            <a:r>
              <a:rPr lang="en-GB" dirty="0"/>
              <a:t> March 2019).</a:t>
            </a:r>
          </a:p>
          <a:p>
            <a:r>
              <a:rPr lang="en-GB" dirty="0" err="1"/>
              <a:t>AgeCymru</a:t>
            </a:r>
            <a:r>
              <a:rPr lang="en-GB" dirty="0"/>
              <a:t>, 2019) </a:t>
            </a:r>
            <a:r>
              <a:rPr lang="en-GB" i="1" dirty="0"/>
              <a:t>Safeguarding Older People in Wales from Abuse and Neglect </a:t>
            </a:r>
            <a:r>
              <a:rPr lang="en-GB" dirty="0"/>
              <a:t>Available at: </a:t>
            </a:r>
            <a:r>
              <a:rPr lang="en-GB" u="sng" dirty="0">
                <a:hlinkClick r:id="rId4"/>
              </a:rPr>
              <a:t>https://www.ageuk.org.uk/globalassets/age-cymru/documents/information-guides-and-factsheets/fs78w.pdf</a:t>
            </a:r>
            <a:r>
              <a:rPr lang="en-GB" dirty="0"/>
              <a:t> (Accessed: 7</a:t>
            </a:r>
            <a:r>
              <a:rPr lang="en-GB" baseline="30000" dirty="0"/>
              <a:t>th</a:t>
            </a:r>
            <a:r>
              <a:rPr lang="en-GB" dirty="0"/>
              <a:t> March 2019).</a:t>
            </a:r>
          </a:p>
          <a:p>
            <a:r>
              <a:rPr lang="en-GB" dirty="0"/>
              <a:t>Carers Trust, (2015) </a:t>
            </a:r>
            <a:r>
              <a:rPr lang="en-GB" i="1" dirty="0"/>
              <a:t>Key Facts about Carers and the People they Care for </a:t>
            </a:r>
            <a:r>
              <a:rPr lang="en-GB" dirty="0"/>
              <a:t>Available at: </a:t>
            </a:r>
            <a:r>
              <a:rPr lang="en-GB" u="sng" dirty="0">
                <a:hlinkClick r:id="rId5"/>
              </a:rPr>
              <a:t>https://carers.org/key-facts-about-carers-and-people-they-care</a:t>
            </a:r>
            <a:r>
              <a:rPr lang="en-GB" dirty="0"/>
              <a:t> (Accessed: 7</a:t>
            </a:r>
            <a:r>
              <a:rPr lang="en-GB" baseline="30000" dirty="0"/>
              <a:t>th</a:t>
            </a:r>
            <a:r>
              <a:rPr lang="en-GB" dirty="0"/>
              <a:t> March 2019).</a:t>
            </a:r>
          </a:p>
          <a:p>
            <a:r>
              <a:rPr lang="en-GB" dirty="0"/>
              <a:t>NHS, (2018) </a:t>
            </a:r>
            <a:r>
              <a:rPr lang="en-GB" i="1" dirty="0"/>
              <a:t>Abuse and Neglect of Vulnerable Adults</a:t>
            </a:r>
            <a:r>
              <a:rPr lang="en-GB" dirty="0"/>
              <a:t> Available at: </a:t>
            </a:r>
            <a:r>
              <a:rPr lang="en-GB" u="sng" dirty="0">
                <a:hlinkClick r:id="rId6"/>
              </a:rPr>
              <a:t>https://www.nhs.uk/conditions/social-care-and-support-guide/help-from-social-services-and-charities/abuse-and-neglect-vulnerable-adults/</a:t>
            </a:r>
            <a:r>
              <a:rPr lang="en-GB" dirty="0"/>
              <a:t> (Accessed: 7</a:t>
            </a:r>
            <a:r>
              <a:rPr lang="en-GB" baseline="30000" dirty="0"/>
              <a:t>th</a:t>
            </a:r>
            <a:r>
              <a:rPr lang="en-GB" dirty="0"/>
              <a:t> March 2019).</a:t>
            </a:r>
          </a:p>
          <a:p>
            <a:endParaRPr lang="en-GB" dirty="0"/>
          </a:p>
        </p:txBody>
      </p:sp>
    </p:spTree>
    <p:extLst>
      <p:ext uri="{BB962C8B-B14F-4D97-AF65-F5344CB8AC3E}">
        <p14:creationId xmlns:p14="http://schemas.microsoft.com/office/powerpoint/2010/main" val="2332400303"/>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09274" y="616997"/>
            <a:ext cx="7255042" cy="6014019"/>
          </a:xfrm>
          <a:prstGeom prst="rect">
            <a:avLst/>
          </a:prstGeom>
        </p:spPr>
        <p:txBody>
          <a:bodyPr wrap="square">
            <a:spAutoFit/>
          </a:bodyPr>
          <a:lstStyle/>
          <a:p>
            <a:pPr marL="540385" indent="-540385">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NHS, (2018a) </a:t>
            </a:r>
            <a:r>
              <a:rPr lang="en-GB" sz="1600" i="1" dirty="0">
                <a:latin typeface="Times New Roman" panose="02020603050405020304" pitchFamily="18" charset="0"/>
                <a:ea typeface="Calibri" panose="020F0502020204030204" pitchFamily="34" charset="0"/>
                <a:cs typeface="Times New Roman" panose="02020603050405020304" pitchFamily="18" charset="0"/>
              </a:rPr>
              <a:t>Safeguarding Adults- England, 2017-18, Experimental Statistics</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marL="540385" indent="-540385">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https://files.digital.nhs.uk/33/EF2EBD/Safeguarding%20Adults%20Collection%202017-18%20Report%20Final.pdf</a:t>
            </a:r>
            <a:r>
              <a:rPr lang="en-GB" sz="1600" dirty="0">
                <a:latin typeface="Times New Roman" panose="02020603050405020304" pitchFamily="18" charset="0"/>
                <a:ea typeface="Calibri" panose="020F0502020204030204" pitchFamily="34" charset="0"/>
                <a:cs typeface="Times New Roman" panose="02020603050405020304" pitchFamily="18" charset="0"/>
              </a:rPr>
              <a:t> (Accessed: 7</a:t>
            </a:r>
            <a:r>
              <a:rPr lang="en-GB" sz="1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600" dirty="0">
                <a:latin typeface="Times New Roman" panose="02020603050405020304" pitchFamily="18" charset="0"/>
                <a:ea typeface="Calibri" panose="020F0502020204030204" pitchFamily="34" charset="0"/>
                <a:cs typeface="Times New Roman" panose="02020603050405020304" pitchFamily="18" charset="0"/>
              </a:rPr>
              <a:t> March 2019).</a:t>
            </a:r>
          </a:p>
          <a:p>
            <a:pPr marL="540385" indent="-540385">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Nursing Home Abuse Centre, (2019) </a:t>
            </a:r>
            <a:r>
              <a:rPr lang="en-GB" sz="1600" i="1" dirty="0">
                <a:latin typeface="Times New Roman" panose="02020603050405020304" pitchFamily="18" charset="0"/>
                <a:ea typeface="Calibri" panose="020F0502020204030204" pitchFamily="34" charset="0"/>
                <a:cs typeface="Times New Roman" panose="02020603050405020304" pitchFamily="18" charset="0"/>
              </a:rPr>
              <a:t>Sexual Abuse-Sexual Abuse of the Elderly </a:t>
            </a:r>
            <a:r>
              <a:rPr lang="en-GB" sz="16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3"/>
              </a:rPr>
              <a:t>https://www.nursinghomeabusecenter.com/elder-abuse/types/sexual-abuse/</a:t>
            </a:r>
            <a:r>
              <a:rPr lang="en-GB" sz="1600" dirty="0">
                <a:latin typeface="Times New Roman" panose="02020603050405020304" pitchFamily="18" charset="0"/>
                <a:ea typeface="Calibri" panose="020F0502020204030204" pitchFamily="34" charset="0"/>
                <a:cs typeface="Times New Roman" panose="02020603050405020304" pitchFamily="18" charset="0"/>
              </a:rPr>
              <a:t> (Accessed: 7</a:t>
            </a:r>
            <a:r>
              <a:rPr lang="en-GB" sz="1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600" dirty="0">
                <a:latin typeface="Times New Roman" panose="02020603050405020304" pitchFamily="18" charset="0"/>
                <a:ea typeface="Calibri" panose="020F0502020204030204" pitchFamily="34" charset="0"/>
                <a:cs typeface="Times New Roman" panose="02020603050405020304" pitchFamily="18" charset="0"/>
              </a:rPr>
              <a:t> March 2019).</a:t>
            </a:r>
          </a:p>
          <a:p>
            <a:pPr marL="540385" indent="-540385">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SCIE, (2018) </a:t>
            </a:r>
            <a:r>
              <a:rPr lang="en-GB" sz="1600" i="1" dirty="0">
                <a:latin typeface="Times New Roman" panose="02020603050405020304" pitchFamily="18" charset="0"/>
                <a:ea typeface="Calibri" panose="020F0502020204030204" pitchFamily="34" charset="0"/>
                <a:cs typeface="Times New Roman" panose="02020603050405020304" pitchFamily="18" charset="0"/>
              </a:rPr>
              <a:t>Types and Indicators of Abuse </a:t>
            </a:r>
            <a:r>
              <a:rPr lang="en-GB" sz="16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https://www.scie.org.uk/safeguarding/adults/introduction/types-and-indicators-of-abuse</a:t>
            </a:r>
            <a:r>
              <a:rPr lang="en-GB" sz="1600" dirty="0">
                <a:latin typeface="Times New Roman" panose="02020603050405020304" pitchFamily="18" charset="0"/>
                <a:ea typeface="Calibri" panose="020F0502020204030204" pitchFamily="34" charset="0"/>
                <a:cs typeface="Times New Roman" panose="02020603050405020304" pitchFamily="18" charset="0"/>
              </a:rPr>
              <a:t> (Accessed: 7</a:t>
            </a:r>
            <a:r>
              <a:rPr lang="en-GB" sz="1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600" dirty="0">
                <a:latin typeface="Times New Roman" panose="02020603050405020304" pitchFamily="18" charset="0"/>
                <a:ea typeface="Calibri" panose="020F0502020204030204" pitchFamily="34" charset="0"/>
                <a:cs typeface="Times New Roman" panose="02020603050405020304" pitchFamily="18" charset="0"/>
              </a:rPr>
              <a:t> March 2019).</a:t>
            </a:r>
          </a:p>
          <a:p>
            <a:pPr marL="540385" indent="-540385">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SCIE, (2012) </a:t>
            </a:r>
            <a:r>
              <a:rPr lang="en-GB" sz="1600" i="1" dirty="0">
                <a:latin typeface="Times New Roman" panose="02020603050405020304" pitchFamily="18" charset="0"/>
                <a:ea typeface="Calibri" panose="020F0502020204030204" pitchFamily="34" charset="0"/>
                <a:cs typeface="Times New Roman" panose="02020603050405020304" pitchFamily="18" charset="0"/>
              </a:rPr>
              <a:t>Recognition and Indicators of Adult Abuse: Institutional Abuse </a:t>
            </a:r>
            <a:r>
              <a:rPr lang="en-GB" sz="16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https://www.scie.org.uk/publications/adultsafeguardinglondon/indicatorsofabuse/institutionalabuse.asp</a:t>
            </a:r>
            <a:r>
              <a:rPr lang="en-GB" sz="1600" dirty="0">
                <a:latin typeface="Times New Roman" panose="02020603050405020304" pitchFamily="18" charset="0"/>
                <a:ea typeface="Calibri" panose="020F0502020204030204" pitchFamily="34" charset="0"/>
                <a:cs typeface="Times New Roman" panose="02020603050405020304" pitchFamily="18" charset="0"/>
              </a:rPr>
              <a:t> (Accessed: 7</a:t>
            </a:r>
            <a:r>
              <a:rPr lang="en-GB" sz="1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600" dirty="0">
                <a:latin typeface="Times New Roman" panose="02020603050405020304" pitchFamily="18" charset="0"/>
                <a:ea typeface="Calibri" panose="020F0502020204030204" pitchFamily="34" charset="0"/>
                <a:cs typeface="Times New Roman" panose="02020603050405020304" pitchFamily="18" charset="0"/>
              </a:rPr>
              <a:t> March 2019).</a:t>
            </a:r>
          </a:p>
          <a:p>
            <a:pPr marL="540385" indent="-540385">
              <a:lnSpc>
                <a:spcPct val="107000"/>
              </a:lnSpc>
              <a:spcAft>
                <a:spcPts val="800"/>
              </a:spcAft>
            </a:pPr>
            <a:r>
              <a:rPr lang="en-GB" sz="1600" dirty="0" err="1">
                <a:latin typeface="Times New Roman" panose="02020603050405020304" pitchFamily="18" charset="0"/>
                <a:ea typeface="Calibri" panose="020F0502020204030204" pitchFamily="34" charset="0"/>
                <a:cs typeface="Times New Roman" panose="02020603050405020304" pitchFamily="18" charset="0"/>
              </a:rPr>
              <a:t>Summers,RW</a:t>
            </a:r>
            <a:r>
              <a:rPr lang="en-GB" sz="1600" dirty="0">
                <a:latin typeface="Times New Roman" panose="02020603050405020304" pitchFamily="18" charset="0"/>
                <a:ea typeface="Calibri" panose="020F0502020204030204" pitchFamily="34" charset="0"/>
                <a:cs typeface="Times New Roman" panose="02020603050405020304" pitchFamily="18" charset="0"/>
              </a:rPr>
              <a:t>. and Hoffman, AM. (eds.) (2006) </a:t>
            </a:r>
            <a:r>
              <a:rPr lang="en-GB" sz="1600" i="1" dirty="0">
                <a:latin typeface="Times New Roman" panose="02020603050405020304" pitchFamily="18" charset="0"/>
                <a:ea typeface="Calibri" panose="020F0502020204030204" pitchFamily="34" charset="0"/>
                <a:cs typeface="Times New Roman" panose="02020603050405020304" pitchFamily="18" charset="0"/>
              </a:rPr>
              <a:t>Elder Abuse: A Public Health Perspective</a:t>
            </a:r>
            <a:r>
              <a:rPr lang="en-GB" sz="1600" dirty="0">
                <a:latin typeface="Times New Roman" panose="02020603050405020304" pitchFamily="18" charset="0"/>
                <a:ea typeface="Calibri" panose="020F0502020204030204" pitchFamily="34" charset="0"/>
                <a:cs typeface="Times New Roman" panose="02020603050405020304" pitchFamily="18" charset="0"/>
              </a:rPr>
              <a:t> Washington DC: American Public Health Association.</a:t>
            </a:r>
          </a:p>
          <a:p>
            <a:pPr marL="540385" indent="-540385">
              <a:lnSpc>
                <a:spcPct val="107000"/>
              </a:lnSpc>
              <a:spcAft>
                <a:spcPts val="800"/>
              </a:spcAft>
            </a:pPr>
            <a:r>
              <a:rPr lang="en-GB" sz="1600" dirty="0">
                <a:latin typeface="Times New Roman" panose="02020603050405020304" pitchFamily="18" charset="0"/>
                <a:ea typeface="Calibri" panose="020F0502020204030204" pitchFamily="34" charset="0"/>
                <a:cs typeface="Times New Roman" panose="02020603050405020304" pitchFamily="18" charset="0"/>
              </a:rPr>
              <a:t>The Kings Fund, (2019) </a:t>
            </a:r>
            <a:r>
              <a:rPr lang="en-GB" sz="1600" i="1" dirty="0">
                <a:latin typeface="Times New Roman" panose="02020603050405020304" pitchFamily="18" charset="0"/>
                <a:ea typeface="Calibri" panose="020F0502020204030204" pitchFamily="34" charset="0"/>
                <a:cs typeface="Times New Roman" panose="02020603050405020304" pitchFamily="18" charset="0"/>
              </a:rPr>
              <a:t>Overview of the Health and Social Care Workforce </a:t>
            </a:r>
            <a:r>
              <a:rPr lang="en-GB" sz="1600"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sz="1600"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6"/>
              </a:rPr>
              <a:t>https://www.kingsfund.org.uk/projects/time-think-differently/trends-workforce-overview</a:t>
            </a:r>
            <a:r>
              <a:rPr lang="en-GB" sz="1600" dirty="0">
                <a:latin typeface="Times New Roman" panose="02020603050405020304" pitchFamily="18" charset="0"/>
                <a:ea typeface="Calibri" panose="020F0502020204030204" pitchFamily="34" charset="0"/>
                <a:cs typeface="Times New Roman" panose="02020603050405020304" pitchFamily="18" charset="0"/>
              </a:rPr>
              <a:t> (Accessed: 7</a:t>
            </a:r>
            <a:r>
              <a:rPr lang="en-GB" sz="1600" baseline="30000" dirty="0">
                <a:latin typeface="Times New Roman" panose="02020603050405020304" pitchFamily="18" charset="0"/>
                <a:ea typeface="Calibri" panose="020F0502020204030204" pitchFamily="34" charset="0"/>
                <a:cs typeface="Times New Roman" panose="02020603050405020304" pitchFamily="18" charset="0"/>
              </a:rPr>
              <a:t>th</a:t>
            </a:r>
            <a:r>
              <a:rPr lang="en-GB" sz="1600" dirty="0">
                <a:latin typeface="Times New Roman" panose="02020603050405020304" pitchFamily="18" charset="0"/>
                <a:ea typeface="Calibri" panose="020F0502020204030204" pitchFamily="34" charset="0"/>
                <a:cs typeface="Times New Roman" panose="02020603050405020304" pitchFamily="18" charset="0"/>
              </a:rPr>
              <a:t> March 2019).</a:t>
            </a:r>
          </a:p>
          <a:p>
            <a:pPr>
              <a:lnSpc>
                <a:spcPct val="107000"/>
              </a:lnSpc>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 </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325336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1410</TotalTime>
  <Words>3671</Words>
  <Application>Microsoft Office PowerPoint</Application>
  <PresentationFormat>Widescreen</PresentationFormat>
  <Paragraphs>281</Paragraphs>
  <Slides>44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44</vt:i4>
      </vt:variant>
    </vt:vector>
  </HeadingPairs>
  <TitlesOfParts>
    <vt:vector size="49" baseType="lpstr">
      <vt:lpstr>Arial</vt:lpstr>
      <vt:lpstr>Calibri</vt:lpstr>
      <vt:lpstr>Garamond</vt:lpstr>
      <vt:lpstr>Times New Roman</vt:lpstr>
      <vt:lpstr>Organic</vt:lpstr>
      <vt:lpstr>SJSI6020 ELDER ABUSE!</vt:lpstr>
      <vt:lpstr>Elder abuse</vt:lpstr>
      <vt:lpstr>What is Elder Abuse?</vt:lpstr>
      <vt:lpstr>What is Elder Abuse?</vt:lpstr>
      <vt:lpstr>Hidden Crime</vt:lpstr>
      <vt:lpstr> By 2025…</vt:lpstr>
      <vt:lpstr>PowerPoint Presentation</vt:lpstr>
      <vt:lpstr>Vulnerability</vt:lpstr>
      <vt:lpstr>Types of  Abuse</vt:lpstr>
      <vt:lpstr>Sexual Abuse</vt:lpstr>
      <vt:lpstr>Example of Sexual Abuse</vt:lpstr>
      <vt:lpstr>Possible Indicators of Sexual Abuse</vt:lpstr>
      <vt:lpstr>Physical Abuse</vt:lpstr>
      <vt:lpstr>Physical Abuse</vt:lpstr>
      <vt:lpstr>Possible Indicators of Physical Abuse</vt:lpstr>
      <vt:lpstr>Example of Physical Abuse </vt:lpstr>
      <vt:lpstr>Psychological/Emotional Abuse </vt:lpstr>
      <vt:lpstr>Psychological/Emotional Abuse </vt:lpstr>
      <vt:lpstr>Possible Indicators of Psychological /Emotional Abuse </vt:lpstr>
      <vt:lpstr>Example of Psychological/Emotional Abuse</vt:lpstr>
      <vt:lpstr>Institutional Abuse </vt:lpstr>
      <vt:lpstr>Possible Indicators of Institutional Abuse</vt:lpstr>
      <vt:lpstr>Possible Indicators of Institutional Abuse </vt:lpstr>
      <vt:lpstr>Possible Cultural and Management Indicators of Institutional Abuse </vt:lpstr>
      <vt:lpstr>Possible Cultural and Management Indicators of Institutional Abuse </vt:lpstr>
      <vt:lpstr>Example of Institutional Abuse</vt:lpstr>
      <vt:lpstr>Financial Abuse </vt:lpstr>
      <vt:lpstr>Possible Indicators of Financial Abuse </vt:lpstr>
      <vt:lpstr>Financial Abuse</vt:lpstr>
      <vt:lpstr>Example of Financial Abuse</vt:lpstr>
      <vt:lpstr>Neglect</vt:lpstr>
      <vt:lpstr>Possible Indicators of Neglect</vt:lpstr>
      <vt:lpstr>Example of Neglect</vt:lpstr>
      <vt:lpstr>Discriminatory Abuse </vt:lpstr>
      <vt:lpstr>Discriminatory Abuse </vt:lpstr>
      <vt:lpstr>Example of Discrimination </vt:lpstr>
      <vt:lpstr>Who Could Be The Abusers?</vt:lpstr>
      <vt:lpstr>Why Does it Happen?</vt:lpstr>
      <vt:lpstr>Caring for the Elderly</vt:lpstr>
      <vt:lpstr>Caring for the Elderly</vt:lpstr>
      <vt:lpstr>Care Workers</vt:lpstr>
      <vt:lpstr>Victims, Perpetrators, Locations</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 ELDER ABUSE!</dc:title>
  <dc:creator>Joanne Davies (1201570)</dc:creator>
  <cp:lastModifiedBy>Joanne Davies (Yr Athrofa)</cp:lastModifiedBy>
  <cp:revision>15</cp:revision>
  <dcterms:created xsi:type="dcterms:W3CDTF">2019-03-13T11:19:00Z</dcterms:created>
  <dcterms:modified xsi:type="dcterms:W3CDTF">2020-02-27T13:26:50Z</dcterms:modified>
</cp:coreProperties>
</file>