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8" r:id="rId4"/>
    <p:sldId id="259" r:id="rId5"/>
    <p:sldId id="260" r:id="rId6"/>
    <p:sldId id="261" r:id="rId7"/>
    <p:sldId id="265" r:id="rId8"/>
    <p:sldId id="262" r:id="rId9"/>
    <p:sldId id="263" r:id="rId10"/>
    <p:sldId id="279" r:id="rId11"/>
    <p:sldId id="280" r:id="rId12"/>
    <p:sldId id="281" r:id="rId13"/>
    <p:sldId id="264"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82" r:id="rId27"/>
    <p:sldId id="278" r:id="rId28"/>
    <p:sldId id="283" r:id="rId29"/>
    <p:sldId id="28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8" d="100"/>
          <a:sy n="88" d="100"/>
        </p:scale>
        <p:origin x="-1282" y="53"/>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11" name="Slide Number Placeholder 10"/>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7272FFF-B579-421A-9807-D786F831CF3E}" type="slidenum">
              <a:rPr lang="en-GB" smtClean="0"/>
              <a:pPr/>
              <a:t>‹#›</a:t>
            </a:fld>
            <a:endParaRPr lang="en-GB"/>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9AB353-73DE-4C2C-997F-197C4B67BEBE}" type="datetimeFigureOut">
              <a:rPr lang="en-US" smtClean="0"/>
              <a:pPr/>
              <a:t>11/16/2021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7272FFF-B579-421A-9807-D786F831CF3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E39AB353-73DE-4C2C-997F-197C4B67BEBE}" type="datetimeFigureOut">
              <a:rPr lang="en-US" smtClean="0"/>
              <a:pPr/>
              <a:t>11/16/2021</a:t>
            </a:fld>
            <a:endParaRPr lang="en-GB"/>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7272FFF-B579-421A-9807-D786F831CF3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brainyquote.com/quotes/b_b_king_102588" TargetMode="External"/><Relationship Id="rId2" Type="http://schemas.openxmlformats.org/officeDocument/2006/relationships/hyperlink" Target="https://www.warrington-worldwide.co.uk/2018/04/25/the-main-pros-and-cons-of-on-the-job-training/" TargetMode="External"/><Relationship Id="rId1" Type="http://schemas.openxmlformats.org/officeDocument/2006/relationships/slideLayout" Target="../slideLayouts/slideLayout2.xml"/><Relationship Id="rId5" Type="http://schemas.openxmlformats.org/officeDocument/2006/relationships/hyperlink" Target="https://www.sos.state.co.us/pubs/elections/VotingSystems/systemsDocumentation/HartIntercivic/COApplicationDocs/F-GeneralDocumentation/03-TrainingMaterials/PollingPlaceOperations/TrainTheTrainer/6661-008-A-Verity-1-0-TTT-Handbook.pdf" TargetMode="External"/><Relationship Id="rId4" Type="http://schemas.openxmlformats.org/officeDocument/2006/relationships/hyperlink" Target="https://www.futurelearn.com/info/courses/training-development-work/0/steps/88531"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GB" dirty="0" smtClean="0">
                <a:latin typeface="Algerian" pitchFamily="82" charset="0"/>
              </a:rPr>
              <a:t>DEVELOPING RELATIONSHIPs and workplace   achievements </a:t>
            </a:r>
            <a:br>
              <a:rPr lang="en-GB" dirty="0" smtClean="0">
                <a:latin typeface="Algerian" pitchFamily="82" charset="0"/>
              </a:rPr>
            </a:br>
            <a:endParaRPr lang="en-GB" dirty="0">
              <a:latin typeface="Algerian" pitchFamily="82" charset="0"/>
            </a:endParaRPr>
          </a:p>
        </p:txBody>
      </p:sp>
      <p:sp>
        <p:nvSpPr>
          <p:cNvPr id="3" name="Subtitle 2"/>
          <p:cNvSpPr>
            <a:spLocks noGrp="1"/>
          </p:cNvSpPr>
          <p:nvPr>
            <p:ph type="subTitle" idx="1"/>
          </p:nvPr>
        </p:nvSpPr>
        <p:spPr>
          <a:xfrm>
            <a:off x="785786" y="3571876"/>
            <a:ext cx="7772400" cy="914400"/>
          </a:xfrm>
        </p:spPr>
        <p:txBody>
          <a:bodyPr>
            <a:normAutofit fontScale="47500" lnSpcReduction="20000"/>
          </a:bodyPr>
          <a:lstStyle/>
          <a:p>
            <a:pPr algn="ctr"/>
            <a:r>
              <a:rPr lang="en-GB" sz="5100" dirty="0" smtClean="0">
                <a:latin typeface="Algerian" pitchFamily="82" charset="0"/>
              </a:rPr>
              <a:t>TRAINING</a:t>
            </a:r>
          </a:p>
          <a:p>
            <a:pPr algn="ctr"/>
            <a:endParaRPr lang="en-GB" dirty="0">
              <a:latin typeface="Algerian" pitchFamily="82" charset="0"/>
            </a:endParaRPr>
          </a:p>
          <a:p>
            <a:pPr algn="l"/>
            <a:r>
              <a:rPr lang="en-GB" sz="2000" dirty="0" smtClean="0">
                <a:latin typeface="Algerian" pitchFamily="82" charset="0"/>
              </a:rPr>
              <a:t>                              </a:t>
            </a:r>
          </a:p>
          <a:p>
            <a:endParaRPr lang="en-GB" dirty="0" smtClean="0">
              <a:latin typeface="Algerian" pitchFamily="82" charset="0"/>
            </a:endParaRPr>
          </a:p>
          <a:p>
            <a:r>
              <a:rPr lang="en-GB" dirty="0" smtClean="0">
                <a:latin typeface="Algerian" pitchFamily="82" charset="0"/>
              </a:rPr>
              <a:t> </a:t>
            </a:r>
            <a:endParaRPr lang="en-GB" dirty="0">
              <a:latin typeface="Algerian" pitchFamily="82" charset="0"/>
            </a:endParaRPr>
          </a:p>
        </p:txBody>
      </p:sp>
      <p:sp>
        <p:nvSpPr>
          <p:cNvPr id="4" name="Rectangle 3"/>
          <p:cNvSpPr/>
          <p:nvPr/>
        </p:nvSpPr>
        <p:spPr>
          <a:xfrm>
            <a:off x="671597" y="5502246"/>
            <a:ext cx="8055410" cy="400110"/>
          </a:xfrm>
          <a:prstGeom prst="rect">
            <a:avLst/>
          </a:prstGeom>
        </p:spPr>
        <p:txBody>
          <a:bodyPr wrap="none">
            <a:spAutoFit/>
          </a:bodyPr>
          <a:lstStyle/>
          <a:p>
            <a:r>
              <a:rPr lang="en-GB" sz="2000" dirty="0">
                <a:solidFill>
                  <a:prstClr val="black">
                    <a:tint val="75000"/>
                  </a:prstClr>
                </a:solidFill>
                <a:latin typeface="Algerian" pitchFamily="82" charset="0"/>
              </a:rPr>
              <a:t>TEODORA IFTIME </a:t>
            </a:r>
            <a:r>
              <a:rPr lang="en-GB" sz="2000" dirty="0" smtClean="0">
                <a:solidFill>
                  <a:prstClr val="black">
                    <a:tint val="75000"/>
                  </a:prstClr>
                </a:solidFill>
                <a:latin typeface="Algerian" pitchFamily="82" charset="0"/>
              </a:rPr>
              <a:t>                            LECTURER: BRYNACH HEFFERNAN</a:t>
            </a:r>
            <a:endParaRPr lang="en-GB"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1"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827606"/>
          </a:xfrm>
        </p:spPr>
        <p:txBody>
          <a:bodyPr>
            <a:normAutofit/>
          </a:bodyPr>
          <a:lstStyle/>
          <a:p>
            <a:pPr>
              <a:buNone/>
            </a:pPr>
            <a:r>
              <a:rPr lang="en-GB" dirty="0" smtClean="0"/>
              <a:t>                         Training </a:t>
            </a:r>
          </a:p>
          <a:p>
            <a:pPr>
              <a:buNone/>
            </a:pPr>
            <a:r>
              <a:rPr lang="en-GB" sz="2000" dirty="0" smtClean="0"/>
              <a:t>According to Jack </a:t>
            </a:r>
            <a:r>
              <a:rPr lang="en-GB" sz="2000" dirty="0" err="1" smtClean="0"/>
              <a:t>Holloran</a:t>
            </a:r>
            <a:r>
              <a:rPr lang="en-GB" sz="2000" dirty="0" smtClean="0"/>
              <a:t> “training is an activity leading to skilled behaviour, teaching employees the basic skills they need to perform their </a:t>
            </a:r>
            <a:r>
              <a:rPr lang="en-GB" sz="2000" dirty="0" smtClean="0"/>
              <a:t>job. The </a:t>
            </a:r>
            <a:r>
              <a:rPr lang="en-GB" sz="2000" dirty="0" smtClean="0"/>
              <a:t>heart of a continuous effort designed to improve employee competency and organisational performance.”</a:t>
            </a:r>
          </a:p>
          <a:p>
            <a:pPr>
              <a:buNone/>
            </a:pPr>
            <a:endParaRPr lang="en-GB" sz="2000" dirty="0" smtClean="0"/>
          </a:p>
          <a:p>
            <a:pPr>
              <a:buNone/>
            </a:pPr>
            <a:endParaRPr lang="en-GB" sz="2000" dirty="0" smtClean="0"/>
          </a:p>
          <a:p>
            <a:pPr>
              <a:buNone/>
            </a:pPr>
            <a:endParaRPr lang="en-GB" sz="2000" dirty="0" smtClean="0"/>
          </a:p>
          <a:p>
            <a:pPr>
              <a:buNone/>
            </a:pPr>
            <a:endParaRPr lang="en-GB" sz="2000" dirty="0" smtClean="0"/>
          </a:p>
          <a:p>
            <a:pPr>
              <a:buNone/>
            </a:pPr>
            <a:endParaRPr lang="en-GB" sz="2000" dirty="0" smtClean="0"/>
          </a:p>
          <a:p>
            <a:pPr>
              <a:buNone/>
            </a:pPr>
            <a:endParaRPr lang="en-GB" sz="2000" dirty="0" smtClean="0"/>
          </a:p>
          <a:p>
            <a:pPr>
              <a:buNone/>
            </a:pPr>
            <a:r>
              <a:rPr lang="en-GB" sz="2000" dirty="0" smtClean="0"/>
              <a:t>Dale S. </a:t>
            </a:r>
            <a:r>
              <a:rPr lang="en-GB" sz="2000" dirty="0" err="1" smtClean="0"/>
              <a:t>Beack</a:t>
            </a:r>
            <a:r>
              <a:rPr lang="en-GB" sz="2000" dirty="0" smtClean="0"/>
              <a:t> </a:t>
            </a:r>
            <a:r>
              <a:rPr lang="en-GB" sz="2000" dirty="0" smtClean="0"/>
              <a:t>on the other hand,</a:t>
            </a:r>
            <a:r>
              <a:rPr lang="en-GB" sz="2000" dirty="0" smtClean="0"/>
              <a:t> </a:t>
            </a:r>
            <a:r>
              <a:rPr lang="en-GB" sz="2000" dirty="0" smtClean="0"/>
              <a:t>defines </a:t>
            </a:r>
            <a:r>
              <a:rPr lang="en-GB" sz="2000" dirty="0" smtClean="0"/>
              <a:t>training as “the organised procedure by witch people learn knowledge and improve skills for a definite purpose”.</a:t>
            </a:r>
          </a:p>
          <a:p>
            <a:pPr>
              <a:buNone/>
            </a:pPr>
            <a:endParaRPr lang="en-GB" sz="2000" dirty="0" smtClean="0"/>
          </a:p>
        </p:txBody>
      </p:sp>
      <p:pic>
        <p:nvPicPr>
          <p:cNvPr id="12290" name="Picture 2" descr="C:\Users\User\Desktop\pics\Affirmative-Action-Training.jpg"/>
          <p:cNvPicPr>
            <a:picLocks noChangeAspect="1" noChangeArrowheads="1"/>
          </p:cNvPicPr>
          <p:nvPr/>
        </p:nvPicPr>
        <p:blipFill>
          <a:blip r:embed="rId2"/>
          <a:srcRect/>
          <a:stretch>
            <a:fillRect/>
          </a:stretch>
        </p:blipFill>
        <p:spPr bwMode="auto">
          <a:xfrm>
            <a:off x="2571736" y="2643182"/>
            <a:ext cx="3786214" cy="1967459"/>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wipe(down)">
                                      <p:cBhvr>
                                        <p:cTn id="15" dur="500"/>
                                        <p:tgtEl>
                                          <p:spTgt spid="3">
                                            <p:txEl>
                                              <p:pRg st="8" end="8"/>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12290"/>
                                        </p:tgtEl>
                                        <p:attrNameLst>
                                          <p:attrName>style.visibility</p:attrName>
                                        </p:attrNameLst>
                                      </p:cBhvr>
                                      <p:to>
                                        <p:strVal val="visible"/>
                                      </p:to>
                                    </p:set>
                                    <p:animEffect transition="in" filter="dissolve">
                                      <p:cBhvr>
                                        <p:cTn id="20"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normAutofit fontScale="92500"/>
          </a:bodyPr>
          <a:lstStyle/>
          <a:p>
            <a:pPr>
              <a:buNone/>
            </a:pPr>
            <a:endParaRPr lang="en-GB" dirty="0" smtClean="0"/>
          </a:p>
          <a:p>
            <a:pPr>
              <a:buNone/>
            </a:pPr>
            <a:endParaRPr lang="en-GB" dirty="0" smtClean="0"/>
          </a:p>
          <a:p>
            <a:pPr>
              <a:buNone/>
            </a:pPr>
            <a:r>
              <a:rPr lang="en-GB" dirty="0" smtClean="0"/>
              <a:t>To improve the performance of employees, short-term training is a process of acquiring knowledge, shaping skills concepts, rules, or altering attitudes and behaviours.</a:t>
            </a:r>
          </a:p>
          <a:p>
            <a:pPr>
              <a:buNone/>
            </a:pPr>
            <a:endParaRPr lang="en-GB" dirty="0" smtClean="0"/>
          </a:p>
          <a:p>
            <a:pPr>
              <a:buNone/>
            </a:pPr>
            <a:endParaRPr lang="en-GB" dirty="0" smtClean="0"/>
          </a:p>
          <a:p>
            <a:pPr>
              <a:buNone/>
            </a:pPr>
            <a:endParaRPr lang="en-GB" dirty="0" smtClean="0"/>
          </a:p>
          <a:p>
            <a:pPr>
              <a:buNone/>
            </a:pPr>
            <a:r>
              <a:rPr lang="en-GB" dirty="0" smtClean="0"/>
              <a:t>Training must be provided to employees after they have been selected, placed and introduced to their new workplace.</a:t>
            </a:r>
          </a:p>
          <a:p>
            <a:pPr>
              <a:buNone/>
            </a:pPr>
            <a:endParaRPr lang="en-GB"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Effect transition="in" filter="wipe(down)">
                                      <p:cBhvr>
                                        <p:cTn id="1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98978"/>
          </a:xfrm>
        </p:spPr>
        <p:txBody>
          <a:bodyPr>
            <a:normAutofit/>
          </a:bodyPr>
          <a:lstStyle/>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r>
              <a:rPr lang="en-GB" sz="1800" dirty="0" smtClean="0"/>
              <a:t>According to Douglas McGregor there are 3 </a:t>
            </a:r>
            <a:r>
              <a:rPr lang="en-GB" sz="1800" dirty="0" err="1" smtClean="0"/>
              <a:t>diffrent</a:t>
            </a:r>
            <a:r>
              <a:rPr lang="en-GB" sz="1800" dirty="0" smtClean="0"/>
              <a:t> purposes for training:</a:t>
            </a:r>
          </a:p>
          <a:p>
            <a:endParaRPr lang="en-GB" sz="1800" dirty="0" smtClean="0"/>
          </a:p>
          <a:p>
            <a:r>
              <a:rPr lang="en-GB" sz="1800" dirty="0" smtClean="0"/>
              <a:t>Acquiring intellectual knowledge </a:t>
            </a:r>
          </a:p>
          <a:p>
            <a:r>
              <a:rPr lang="en-GB" sz="1800" dirty="0" smtClean="0"/>
              <a:t>Acquiring manual skills</a:t>
            </a:r>
          </a:p>
          <a:p>
            <a:r>
              <a:rPr lang="en-GB" sz="1800" dirty="0" smtClean="0"/>
              <a:t>Acquiring problem solving skills</a:t>
            </a:r>
          </a:p>
          <a:p>
            <a:pPr>
              <a:buNone/>
            </a:pPr>
            <a:endParaRPr lang="en-GB" sz="1800"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Effect transition="in" filter="wipe(down)">
                                      <p:cBhvr>
                                        <p:cTn id="11" dur="500"/>
                                        <p:tgtEl>
                                          <p:spTgt spid="3">
                                            <p:txEl>
                                              <p:pRg st="7" end="7"/>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wipe(down)">
                                      <p:cBhvr>
                                        <p:cTn id="15" dur="500"/>
                                        <p:tgtEl>
                                          <p:spTgt spid="3">
                                            <p:txEl>
                                              <p:pRg st="8" end="8"/>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wipe(down)">
                                      <p:cBhvr>
                                        <p:cTn id="1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58" y="214290"/>
            <a:ext cx="8286808" cy="5355312"/>
          </a:xfrm>
          <a:prstGeom prst="rect">
            <a:avLst/>
          </a:prstGeom>
        </p:spPr>
        <p:txBody>
          <a:bodyPr wrap="square">
            <a:spAutoFit/>
          </a:bodyPr>
          <a:lstStyle/>
          <a:p>
            <a:pPr>
              <a:buNone/>
            </a:pPr>
            <a:r>
              <a:rPr lang="en-GB" dirty="0" smtClean="0"/>
              <a:t>     </a:t>
            </a:r>
          </a:p>
          <a:p>
            <a:pPr>
              <a:buNone/>
            </a:pPr>
            <a:endParaRPr lang="en-GB" dirty="0"/>
          </a:p>
          <a:p>
            <a:pPr>
              <a:buNone/>
            </a:pPr>
            <a:r>
              <a:rPr lang="en-GB" dirty="0" smtClean="0"/>
              <a:t>   This </a:t>
            </a:r>
            <a:r>
              <a:rPr lang="en-GB" dirty="0"/>
              <a:t>skill knowledge is the result of extensive practise, which results in the storing of skill information. The ability to ride a bicycle is a common illustration of skill knowledge</a:t>
            </a:r>
            <a:r>
              <a:rPr lang="en-GB" dirty="0" smtClean="0"/>
              <a:t>.</a:t>
            </a:r>
          </a:p>
          <a:p>
            <a:pPr>
              <a:buNone/>
            </a:pPr>
            <a:endParaRPr lang="en-GB" dirty="0"/>
          </a:p>
          <a:p>
            <a:pPr>
              <a:buNone/>
            </a:pPr>
            <a:endParaRPr lang="en-GB" dirty="0" smtClean="0"/>
          </a:p>
          <a:p>
            <a:pPr>
              <a:buNone/>
            </a:pPr>
            <a:endParaRPr lang="en-GB" dirty="0"/>
          </a:p>
          <a:p>
            <a:pPr>
              <a:buNone/>
            </a:pPr>
            <a:endParaRPr lang="en-GB" dirty="0"/>
          </a:p>
          <a:p>
            <a:pPr>
              <a:buNone/>
            </a:pPr>
            <a:endParaRPr lang="en-GB" dirty="0"/>
          </a:p>
          <a:p>
            <a:pPr>
              <a:buNone/>
            </a:pPr>
            <a:r>
              <a:rPr lang="en-GB" dirty="0" smtClean="0"/>
              <a:t>  </a:t>
            </a:r>
          </a:p>
          <a:p>
            <a:pPr>
              <a:buNone/>
            </a:pPr>
            <a:endParaRPr lang="en-GB" dirty="0"/>
          </a:p>
          <a:p>
            <a:pPr>
              <a:buNone/>
            </a:pPr>
            <a:endParaRPr lang="en-GB" dirty="0" smtClean="0"/>
          </a:p>
          <a:p>
            <a:pPr>
              <a:buNone/>
            </a:pPr>
            <a:endParaRPr lang="en-GB" dirty="0"/>
          </a:p>
          <a:p>
            <a:pPr>
              <a:buNone/>
            </a:pPr>
            <a:r>
              <a:rPr lang="en-GB" dirty="0" smtClean="0"/>
              <a:t>   Acquiring </a:t>
            </a:r>
            <a:r>
              <a:rPr lang="en-GB" dirty="0"/>
              <a:t>a manual skill involves practise or experience accompanied by positive </a:t>
            </a:r>
            <a:r>
              <a:rPr lang="en-GB" dirty="0" smtClean="0"/>
              <a:t>reinforcement approach </a:t>
            </a:r>
            <a:r>
              <a:rPr lang="en-GB" dirty="0"/>
              <a:t>based exclusively upon trial and </a:t>
            </a:r>
            <a:r>
              <a:rPr lang="en-GB" dirty="0" smtClean="0"/>
              <a:t>error. </a:t>
            </a:r>
            <a:r>
              <a:rPr lang="en-GB" dirty="0"/>
              <a:t>While mentoring can accelerate learning, the individual cannot learn until he participates and receives cues indicating the success of his efforts.</a:t>
            </a:r>
          </a:p>
        </p:txBody>
      </p:sp>
      <p:pic>
        <p:nvPicPr>
          <p:cNvPr id="4099" name="Picture 3" descr="C:\Users\User\Desktop\pics\hard-skill-1024x536.jpg"/>
          <p:cNvPicPr>
            <a:picLocks noChangeAspect="1" noChangeArrowheads="1"/>
          </p:cNvPicPr>
          <p:nvPr/>
        </p:nvPicPr>
        <p:blipFill>
          <a:blip r:embed="rId2"/>
          <a:srcRect/>
          <a:stretch>
            <a:fillRect/>
          </a:stretch>
        </p:blipFill>
        <p:spPr bwMode="auto">
          <a:xfrm>
            <a:off x="1643042" y="1928802"/>
            <a:ext cx="5857916" cy="2000264"/>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dissolve">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normAutofit/>
          </a:bodyPr>
          <a:lstStyle/>
          <a:p>
            <a:pPr>
              <a:buNone/>
            </a:pPr>
            <a:r>
              <a:rPr lang="en-GB" sz="1800" dirty="0" smtClean="0"/>
              <a:t>Much of the work of a manager is devoted to finding solutions to problems. His responsibilities include directing the actions of both himself and those of his subordinates, planning, and a wide variety of other decision-making duties.</a:t>
            </a:r>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r>
              <a:rPr lang="en-GB" sz="1800" dirty="0" smtClean="0"/>
              <a:t>A </a:t>
            </a:r>
            <a:r>
              <a:rPr lang="en-GB" sz="1800" dirty="0" err="1" smtClean="0"/>
              <a:t>chinesse</a:t>
            </a:r>
            <a:r>
              <a:rPr lang="en-GB" sz="1800" dirty="0" smtClean="0"/>
              <a:t> proverb says:”Give a man a fish and you will feed him for a day. Teach a man to fish, and you will feed him for a life time.</a:t>
            </a:r>
          </a:p>
          <a:p>
            <a:pPr>
              <a:buNone/>
            </a:pPr>
            <a:endParaRPr lang="en-GB" sz="1800" dirty="0" smtClean="0"/>
          </a:p>
          <a:p>
            <a:pPr>
              <a:buNone/>
            </a:pPr>
            <a:endParaRPr lang="en-GB" sz="1800" dirty="0"/>
          </a:p>
        </p:txBody>
      </p:sp>
      <p:pic>
        <p:nvPicPr>
          <p:cNvPr id="2050" name="Picture 2" descr="C:\Users\User\Desktop\pics\images (2).jfif"/>
          <p:cNvPicPr>
            <a:picLocks noChangeAspect="1" noChangeArrowheads="1"/>
          </p:cNvPicPr>
          <p:nvPr/>
        </p:nvPicPr>
        <p:blipFill>
          <a:blip r:embed="rId2"/>
          <a:srcRect/>
          <a:stretch>
            <a:fillRect/>
          </a:stretch>
        </p:blipFill>
        <p:spPr bwMode="auto">
          <a:xfrm>
            <a:off x="2285984" y="1928802"/>
            <a:ext cx="4786346" cy="2714644"/>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animEffect transition="in" filter="wipe(down)">
                                      <p:cBhvr>
                                        <p:cTn id="11" dur="500"/>
                                        <p:tgtEl>
                                          <p:spTgt spid="3">
                                            <p:txEl>
                                              <p:pRg st="11" end="1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dissolve">
                                      <p:cBhvr>
                                        <p:cTn id="1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571480"/>
            <a:ext cx="4143404" cy="5398978"/>
          </a:xfrm>
        </p:spPr>
        <p:txBody>
          <a:bodyPr>
            <a:normAutofit/>
          </a:bodyPr>
          <a:lstStyle/>
          <a:p>
            <a:pPr>
              <a:buNone/>
            </a:pPr>
            <a:endParaRPr lang="en-GB" sz="1900" dirty="0" smtClean="0"/>
          </a:p>
          <a:p>
            <a:pPr>
              <a:buNone/>
            </a:pPr>
            <a:r>
              <a:rPr lang="en-GB" sz="1900" dirty="0" smtClean="0"/>
              <a:t>Teaching a person a useful skill can be more beneficial in the long run than filling a need for them temporarily, that’s basically the meaning of this proverb. So, for example, if you give a hungry man a fish then his hunger will be satisfied, but only for a short time. If, instead, the man were taught how to fish, then he could eat whenever he got hungry. Well, assuming he is able to catch a fish whenever he wanted to right?</a:t>
            </a:r>
          </a:p>
          <a:p>
            <a:pPr>
              <a:buNone/>
            </a:pPr>
            <a:endParaRPr lang="en-GB" sz="1900" dirty="0"/>
          </a:p>
        </p:txBody>
      </p:sp>
      <p:pic>
        <p:nvPicPr>
          <p:cNvPr id="3074" name="Picture 2" descr="C:\Users\User\Desktop\pics\download.jfif"/>
          <p:cNvPicPr>
            <a:picLocks noChangeAspect="1" noChangeArrowheads="1"/>
          </p:cNvPicPr>
          <p:nvPr/>
        </p:nvPicPr>
        <p:blipFill>
          <a:blip r:embed="rId2"/>
          <a:srcRect/>
          <a:stretch>
            <a:fillRect/>
          </a:stretch>
        </p:blipFill>
        <p:spPr bwMode="auto">
          <a:xfrm>
            <a:off x="4500562" y="1285860"/>
            <a:ext cx="3952491" cy="3286148"/>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dissolve">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3854766" cy="5398978"/>
          </a:xfrm>
        </p:spPr>
        <p:txBody>
          <a:bodyPr>
            <a:normAutofit/>
          </a:bodyPr>
          <a:lstStyle/>
          <a:p>
            <a:pPr>
              <a:buNone/>
            </a:pPr>
            <a:endParaRPr lang="en-GB" sz="1800" dirty="0" smtClean="0"/>
          </a:p>
          <a:p>
            <a:pPr>
              <a:buNone/>
            </a:pPr>
            <a:endParaRPr lang="en-GB" sz="1800" dirty="0" smtClean="0"/>
          </a:p>
          <a:p>
            <a:pPr>
              <a:buNone/>
            </a:pPr>
            <a:endParaRPr lang="en-GB" sz="1800" dirty="0" smtClean="0"/>
          </a:p>
          <a:p>
            <a:pPr>
              <a:buNone/>
            </a:pPr>
            <a:r>
              <a:rPr lang="en-GB" sz="1800" dirty="0" smtClean="0"/>
              <a:t>There </a:t>
            </a:r>
            <a:r>
              <a:rPr lang="en-GB" sz="1800" dirty="0" smtClean="0"/>
              <a:t>are 5 steps to follow when it comes to a training:</a:t>
            </a:r>
          </a:p>
          <a:p>
            <a:pPr>
              <a:buFont typeface="Wingdings" pitchFamily="2" charset="2"/>
              <a:buChar char="Ø"/>
            </a:pPr>
            <a:r>
              <a:rPr lang="en-GB" sz="1800" dirty="0" smtClean="0"/>
              <a:t>Decide if the training is needed </a:t>
            </a:r>
          </a:p>
          <a:p>
            <a:pPr>
              <a:buFont typeface="Wingdings" pitchFamily="2" charset="2"/>
              <a:buChar char="Ø"/>
            </a:pPr>
            <a:r>
              <a:rPr lang="en-GB" sz="1800" dirty="0" smtClean="0"/>
              <a:t>Determine what type of training is needed </a:t>
            </a:r>
          </a:p>
          <a:p>
            <a:pPr>
              <a:buFont typeface="Wingdings" pitchFamily="2" charset="2"/>
              <a:buChar char="Ø"/>
            </a:pPr>
            <a:r>
              <a:rPr lang="en-GB" sz="1800" dirty="0" smtClean="0"/>
              <a:t>Identifying goals and objectives </a:t>
            </a:r>
          </a:p>
          <a:p>
            <a:pPr>
              <a:buFont typeface="Wingdings" pitchFamily="2" charset="2"/>
              <a:buChar char="Ø"/>
            </a:pPr>
            <a:r>
              <a:rPr lang="en-GB" sz="1800" dirty="0" smtClean="0"/>
              <a:t>Implementing training</a:t>
            </a:r>
          </a:p>
          <a:p>
            <a:pPr>
              <a:buFont typeface="Wingdings" pitchFamily="2" charset="2"/>
              <a:buChar char="Ø"/>
            </a:pPr>
            <a:r>
              <a:rPr lang="en-GB" sz="1800" dirty="0" smtClean="0"/>
              <a:t>Evaluation of the training programme</a:t>
            </a:r>
          </a:p>
          <a:p>
            <a:pPr>
              <a:buNone/>
            </a:pPr>
            <a:endParaRPr lang="en-GB" sz="1800" dirty="0" smtClean="0"/>
          </a:p>
          <a:p>
            <a:pPr>
              <a:buNone/>
            </a:pPr>
            <a:endParaRPr lang="en-GB" sz="1800" dirty="0"/>
          </a:p>
        </p:txBody>
      </p:sp>
      <p:pic>
        <p:nvPicPr>
          <p:cNvPr id="5122" name="Picture 2" descr="C:\Users\User\Desktop\pics\banner-training-concept-keywords-vector-260nw-576193165.jpg"/>
          <p:cNvPicPr>
            <a:picLocks noChangeAspect="1" noChangeArrowheads="1"/>
          </p:cNvPicPr>
          <p:nvPr/>
        </p:nvPicPr>
        <p:blipFill>
          <a:blip r:embed="rId2"/>
          <a:srcRect/>
          <a:stretch>
            <a:fillRect/>
          </a:stretch>
        </p:blipFill>
        <p:spPr bwMode="auto">
          <a:xfrm>
            <a:off x="4357686" y="857232"/>
            <a:ext cx="4240356" cy="3500462"/>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wipe(down)">
                                      <p:cBhvr>
                                        <p:cTn id="11" dur="500"/>
                                        <p:tgtEl>
                                          <p:spTgt spid="3">
                                            <p:txEl>
                                              <p:pRg st="4" end="4"/>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ipe(down)">
                                      <p:cBhvr>
                                        <p:cTn id="15" dur="500"/>
                                        <p:tgtEl>
                                          <p:spTgt spid="3">
                                            <p:txEl>
                                              <p:pRg st="5" end="5"/>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00"/>
                                        <p:tgtEl>
                                          <p:spTgt spid="3">
                                            <p:txEl>
                                              <p:pRg st="7" end="7"/>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5122"/>
                                        </p:tgtEl>
                                        <p:attrNameLst>
                                          <p:attrName>style.visibility</p:attrName>
                                        </p:attrNameLst>
                                      </p:cBhvr>
                                      <p:to>
                                        <p:strVal val="visible"/>
                                      </p:to>
                                    </p:set>
                                    <p:animEffect transition="in" filter="dissolve">
                                      <p:cBhvr>
                                        <p:cTn id="3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00042"/>
            <a:ext cx="8183880" cy="5429288"/>
          </a:xfrm>
        </p:spPr>
        <p:txBody>
          <a:bodyPr>
            <a:normAutofit/>
          </a:bodyPr>
          <a:lstStyle/>
          <a:p>
            <a:pPr>
              <a:buNone/>
            </a:pPr>
            <a:endParaRPr lang="en-GB" sz="1800" dirty="0" smtClean="0"/>
          </a:p>
          <a:p>
            <a:pPr>
              <a:buNone/>
            </a:pPr>
            <a:endParaRPr lang="en-GB" sz="1800" dirty="0" smtClean="0"/>
          </a:p>
          <a:p>
            <a:pPr>
              <a:buNone/>
            </a:pPr>
            <a:r>
              <a:rPr lang="en-GB" sz="1800" dirty="0" smtClean="0"/>
              <a:t>In order to assess whether or not an employee's performance has improved as a result of the training programme, companies should conduct an evaluation of the training session.</a:t>
            </a:r>
          </a:p>
          <a:p>
            <a:pPr>
              <a:buNone/>
            </a:pPr>
            <a:endParaRPr lang="en-GB" sz="1800" dirty="0" smtClean="0"/>
          </a:p>
          <a:p>
            <a:pPr>
              <a:buNone/>
            </a:pPr>
            <a:r>
              <a:rPr lang="en-GB" sz="1800" dirty="0" smtClean="0"/>
              <a:t>Henry </a:t>
            </a:r>
            <a:r>
              <a:rPr lang="en-GB" sz="1800" dirty="0" smtClean="0"/>
              <a:t>Ford said “ if you always do what you have always done, you will always get what you always got.</a:t>
            </a:r>
          </a:p>
          <a:p>
            <a:pPr>
              <a:buNone/>
            </a:pPr>
            <a:endParaRPr lang="en-GB" sz="1800" dirty="0" smtClean="0"/>
          </a:p>
          <a:p>
            <a:pPr>
              <a:buNone/>
            </a:pPr>
            <a:endParaRPr lang="en-GB" sz="1800" dirty="0"/>
          </a:p>
        </p:txBody>
      </p:sp>
      <p:pic>
        <p:nvPicPr>
          <p:cNvPr id="1026" name="Picture 2" descr="C:\Users\User\Desktop\pics\BgtfhclCYAAsa7v.jfif"/>
          <p:cNvPicPr>
            <a:picLocks noChangeAspect="1" noChangeArrowheads="1"/>
          </p:cNvPicPr>
          <p:nvPr/>
        </p:nvPicPr>
        <p:blipFill>
          <a:blip r:embed="rId2"/>
          <a:srcRect/>
          <a:stretch>
            <a:fillRect/>
          </a:stretch>
        </p:blipFill>
        <p:spPr bwMode="auto">
          <a:xfrm>
            <a:off x="2143108" y="3357562"/>
            <a:ext cx="5072098" cy="245012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wipe(down)">
                                      <p:cBhvr>
                                        <p:cTn id="11" dur="500"/>
                                        <p:tgtEl>
                                          <p:spTgt spid="3">
                                            <p:txEl>
                                              <p:pRg st="4" end="4"/>
                                            </p:txEl>
                                          </p:spTgt>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dissolve">
                                      <p:cBhvr>
                                        <p:cTn id="1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7224" y="571480"/>
            <a:ext cx="7965304" cy="714380"/>
          </a:xfrm>
        </p:spPr>
        <p:txBody>
          <a:bodyPr>
            <a:normAutofit fontScale="92500" lnSpcReduction="20000"/>
          </a:bodyPr>
          <a:lstStyle/>
          <a:p>
            <a:r>
              <a:rPr lang="en-GB" dirty="0" smtClean="0"/>
              <a:t>A. </a:t>
            </a:r>
            <a:r>
              <a:rPr lang="en-GB" b="0" dirty="0" smtClean="0"/>
              <a:t>On the job training                  </a:t>
            </a:r>
            <a:r>
              <a:rPr lang="en-GB" dirty="0" smtClean="0"/>
              <a:t>B. </a:t>
            </a:r>
            <a:r>
              <a:rPr lang="en-GB" b="0" dirty="0" smtClean="0"/>
              <a:t>Off the job training</a:t>
            </a:r>
            <a:endParaRPr lang="en-GB" b="0" dirty="0"/>
          </a:p>
        </p:txBody>
      </p:sp>
      <p:sp>
        <p:nvSpPr>
          <p:cNvPr id="5" name="Content Placeholder 4"/>
          <p:cNvSpPr>
            <a:spLocks noGrp="1"/>
          </p:cNvSpPr>
          <p:nvPr>
            <p:ph sz="quarter" idx="2"/>
          </p:nvPr>
        </p:nvSpPr>
        <p:spPr>
          <a:xfrm>
            <a:off x="607224" y="1285860"/>
            <a:ext cx="3931920" cy="4643470"/>
          </a:xfrm>
        </p:spPr>
        <p:txBody>
          <a:bodyPr>
            <a:normAutofit fontScale="92500" lnSpcReduction="10000"/>
          </a:bodyPr>
          <a:lstStyle/>
          <a:p>
            <a:pPr>
              <a:buFont typeface="Wingdings" pitchFamily="2" charset="2"/>
              <a:buChar char="Ø"/>
            </a:pPr>
            <a:r>
              <a:rPr lang="en-GB" sz="1800" dirty="0" smtClean="0"/>
              <a:t>Job instruction training</a:t>
            </a:r>
          </a:p>
          <a:p>
            <a:pPr>
              <a:buFont typeface="Wingdings" pitchFamily="2" charset="2"/>
              <a:buChar char="Ø"/>
            </a:pPr>
            <a:r>
              <a:rPr lang="en-GB" sz="1800" dirty="0" smtClean="0"/>
              <a:t>Planned progression</a:t>
            </a:r>
          </a:p>
          <a:p>
            <a:pPr>
              <a:buFont typeface="Wingdings" pitchFamily="2" charset="2"/>
              <a:buChar char="Ø"/>
            </a:pPr>
            <a:r>
              <a:rPr lang="en-GB" sz="1800" dirty="0" smtClean="0"/>
              <a:t>Job rotation</a:t>
            </a:r>
          </a:p>
          <a:p>
            <a:pPr>
              <a:buFont typeface="Wingdings" pitchFamily="2" charset="2"/>
              <a:buChar char="Ø"/>
            </a:pPr>
            <a:r>
              <a:rPr lang="en-GB" sz="1800" dirty="0" smtClean="0"/>
              <a:t>Temporary promotions </a:t>
            </a:r>
          </a:p>
          <a:p>
            <a:pPr>
              <a:buFont typeface="Wingdings" pitchFamily="2" charset="2"/>
              <a:buChar char="Ø"/>
            </a:pPr>
            <a:r>
              <a:rPr lang="en-GB" sz="1800" dirty="0" err="1" smtClean="0"/>
              <a:t>Comitee</a:t>
            </a:r>
            <a:r>
              <a:rPr lang="en-GB" sz="1800" dirty="0" smtClean="0"/>
              <a:t> and junior boards</a:t>
            </a:r>
          </a:p>
          <a:p>
            <a:pPr>
              <a:buNone/>
            </a:pPr>
            <a:endParaRPr lang="en-GB" sz="1800" dirty="0" smtClean="0"/>
          </a:p>
          <a:p>
            <a:pPr>
              <a:buNone/>
            </a:pPr>
            <a:r>
              <a:rPr lang="en-GB" sz="1800" dirty="0" smtClean="0"/>
              <a:t>       On-the-job </a:t>
            </a:r>
            <a:r>
              <a:rPr lang="en-GB" sz="1800" dirty="0" smtClean="0"/>
              <a:t>coaching accounts for 80% of all training, as has been previously stated. Aside from the fact that it is topical and relevant to the real-world experience of everyday life, it also offers the distinct advantage of meeting the unique requirements of each individual subordinate.</a:t>
            </a:r>
          </a:p>
          <a:p>
            <a:pPr>
              <a:buNone/>
            </a:pPr>
            <a:endParaRPr lang="en-GB" sz="1800" dirty="0"/>
          </a:p>
        </p:txBody>
      </p:sp>
      <p:sp>
        <p:nvSpPr>
          <p:cNvPr id="6" name="Content Placeholder 5"/>
          <p:cNvSpPr>
            <a:spLocks noGrp="1"/>
          </p:cNvSpPr>
          <p:nvPr>
            <p:ph sz="quarter" idx="4"/>
          </p:nvPr>
        </p:nvSpPr>
        <p:spPr>
          <a:xfrm>
            <a:off x="4652169" y="1214422"/>
            <a:ext cx="3931920" cy="4714908"/>
          </a:xfrm>
        </p:spPr>
        <p:txBody>
          <a:bodyPr>
            <a:normAutofit/>
          </a:bodyPr>
          <a:lstStyle/>
          <a:p>
            <a:pPr>
              <a:buFont typeface="Wingdings" pitchFamily="2" charset="2"/>
              <a:buChar char="Ø"/>
            </a:pPr>
            <a:r>
              <a:rPr lang="en-GB" sz="1800" dirty="0" smtClean="0"/>
              <a:t>Discussion method</a:t>
            </a:r>
          </a:p>
          <a:p>
            <a:pPr>
              <a:buFont typeface="Wingdings" pitchFamily="2" charset="2"/>
              <a:buChar char="Ø"/>
            </a:pPr>
            <a:r>
              <a:rPr lang="en-GB" sz="1800" dirty="0" smtClean="0"/>
              <a:t>Demonstrations </a:t>
            </a:r>
          </a:p>
          <a:p>
            <a:pPr>
              <a:buFont typeface="Wingdings" pitchFamily="2" charset="2"/>
              <a:buChar char="Ø"/>
            </a:pPr>
            <a:r>
              <a:rPr lang="en-GB" sz="1800" dirty="0" smtClean="0"/>
              <a:t>Role-playing</a:t>
            </a:r>
          </a:p>
          <a:p>
            <a:pPr>
              <a:buFont typeface="Wingdings" pitchFamily="2" charset="2"/>
              <a:buChar char="Ø"/>
            </a:pPr>
            <a:r>
              <a:rPr lang="en-GB" sz="1800" dirty="0" smtClean="0"/>
              <a:t>Computer modelling </a:t>
            </a:r>
          </a:p>
          <a:p>
            <a:pPr>
              <a:buFont typeface="Wingdings" pitchFamily="2" charset="2"/>
              <a:buChar char="Ø"/>
            </a:pPr>
            <a:r>
              <a:rPr lang="en-GB" sz="1800" dirty="0" smtClean="0"/>
              <a:t>E</a:t>
            </a:r>
            <a:r>
              <a:rPr lang="en-GB" sz="1800" dirty="0" smtClean="0"/>
              <a:t>xperimental exercise</a:t>
            </a:r>
          </a:p>
          <a:p>
            <a:pPr>
              <a:buNone/>
            </a:pPr>
            <a:endParaRPr lang="en-GB" sz="1800" dirty="0" smtClean="0"/>
          </a:p>
          <a:p>
            <a:pPr>
              <a:buNone/>
            </a:pPr>
            <a:r>
              <a:rPr lang="en-GB" sz="1800" dirty="0" smtClean="0"/>
              <a:t>         Off-the-job </a:t>
            </a:r>
            <a:r>
              <a:rPr lang="en-GB" sz="1800" dirty="0" smtClean="0"/>
              <a:t>training is a type of education in which employees gain knowledge about their job or the latest developments in their area at a location other than their place of employment.</a:t>
            </a:r>
          </a:p>
          <a:p>
            <a:pPr>
              <a:buNone/>
            </a:pPr>
            <a:endParaRPr lang="en-GB" sz="1800" dirty="0" smtClean="0"/>
          </a:p>
          <a:p>
            <a:pPr>
              <a:buFont typeface="Wingdings" pitchFamily="2" charset="2"/>
              <a:buChar char="Ø"/>
            </a:pPr>
            <a:endParaRPr lang="en-GB" sz="1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normAutofit lnSpcReduction="10000"/>
          </a:bodyPr>
          <a:lstStyle/>
          <a:p>
            <a:pPr>
              <a:buNone/>
            </a:pPr>
            <a:r>
              <a:rPr lang="en-GB" sz="1800" dirty="0" smtClean="0"/>
              <a:t>Both methods of training have advantages and disadvantages</a:t>
            </a:r>
          </a:p>
          <a:p>
            <a:pPr>
              <a:buNone/>
            </a:pPr>
            <a:endParaRPr lang="en-GB" sz="1800" dirty="0" smtClean="0"/>
          </a:p>
          <a:p>
            <a:pPr>
              <a:buNone/>
            </a:pPr>
            <a:r>
              <a:rPr lang="en-GB" sz="1800" dirty="0" smtClean="0"/>
              <a:t>Advantages On-the-job training are:</a:t>
            </a:r>
          </a:p>
          <a:p>
            <a:pPr>
              <a:buFont typeface="Wingdings" pitchFamily="2" charset="2"/>
              <a:buChar char="Ø"/>
            </a:pPr>
            <a:r>
              <a:rPr lang="en-GB" sz="1800" dirty="0" smtClean="0"/>
              <a:t>It does no disrupt the normal operation </a:t>
            </a:r>
          </a:p>
          <a:p>
            <a:pPr>
              <a:buFont typeface="Wingdings" pitchFamily="2" charset="2"/>
              <a:buChar char="Ø"/>
            </a:pPr>
            <a:r>
              <a:rPr lang="en-GB" sz="1800" dirty="0" smtClean="0"/>
              <a:t>It is systematically organised</a:t>
            </a:r>
          </a:p>
          <a:p>
            <a:pPr>
              <a:buFont typeface="Wingdings" pitchFamily="2" charset="2"/>
              <a:buChar char="Ø"/>
            </a:pPr>
            <a:r>
              <a:rPr lang="en-GB" sz="1800" dirty="0" smtClean="0"/>
              <a:t>Efficiently created programs                                                      may add a lot of value</a:t>
            </a:r>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r>
              <a:rPr lang="en-GB" sz="1800" dirty="0" smtClean="0"/>
              <a:t>On the other hand has disadvantages such as:</a:t>
            </a:r>
          </a:p>
          <a:p>
            <a:pPr>
              <a:buFont typeface="Wingdings" pitchFamily="2" charset="2"/>
              <a:buChar char="Ø"/>
            </a:pPr>
            <a:r>
              <a:rPr lang="en-GB" sz="1800" dirty="0" smtClean="0"/>
              <a:t>It is not directly in the context of the job</a:t>
            </a:r>
          </a:p>
          <a:p>
            <a:pPr>
              <a:buFont typeface="Wingdings" pitchFamily="2" charset="2"/>
              <a:buChar char="Ø"/>
            </a:pPr>
            <a:r>
              <a:rPr lang="en-GB" sz="1800" dirty="0" smtClean="0"/>
              <a:t>It is often formal and expensive</a:t>
            </a:r>
          </a:p>
          <a:p>
            <a:pPr>
              <a:buFont typeface="Wingdings" pitchFamily="2" charset="2"/>
              <a:buChar char="Ø"/>
            </a:pPr>
            <a:r>
              <a:rPr lang="en-GB" sz="1800" dirty="0" smtClean="0"/>
              <a:t>Trainers may not be motivated</a:t>
            </a:r>
          </a:p>
          <a:p>
            <a:pPr>
              <a:buFont typeface="Wingdings" pitchFamily="2" charset="2"/>
              <a:buChar char="Ø"/>
            </a:pPr>
            <a:r>
              <a:rPr lang="en-GB" sz="1800" dirty="0" smtClean="0"/>
              <a:t>It is artificial in nature</a:t>
            </a:r>
          </a:p>
        </p:txBody>
      </p:sp>
      <p:pic>
        <p:nvPicPr>
          <p:cNvPr id="1026" name="Picture 2" descr="C:\Users\User\Desktop\pics\images (6).jfif"/>
          <p:cNvPicPr>
            <a:picLocks noChangeAspect="1" noChangeArrowheads="1"/>
          </p:cNvPicPr>
          <p:nvPr/>
        </p:nvPicPr>
        <p:blipFill>
          <a:blip r:embed="rId2"/>
          <a:srcRect/>
          <a:stretch>
            <a:fillRect/>
          </a:stretch>
        </p:blipFill>
        <p:spPr bwMode="auto">
          <a:xfrm>
            <a:off x="5572132" y="1500174"/>
            <a:ext cx="3014667" cy="2643206"/>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2920" y="3500438"/>
            <a:ext cx="8183880" cy="2357454"/>
          </a:xfrm>
        </p:spPr>
        <p:txBody>
          <a:bodyPr/>
          <a:lstStyle/>
          <a:p>
            <a:endParaRPr lang="en-GB" dirty="0"/>
          </a:p>
        </p:txBody>
      </p:sp>
      <p:sp>
        <p:nvSpPr>
          <p:cNvPr id="5" name="Text Placeholder 4"/>
          <p:cNvSpPr>
            <a:spLocks noGrp="1"/>
          </p:cNvSpPr>
          <p:nvPr>
            <p:ph type="body" idx="1"/>
          </p:nvPr>
        </p:nvSpPr>
        <p:spPr>
          <a:xfrm>
            <a:off x="607224" y="579438"/>
            <a:ext cx="7965304" cy="792162"/>
          </a:xfrm>
        </p:spPr>
        <p:txBody>
          <a:bodyPr>
            <a:normAutofit/>
          </a:bodyPr>
          <a:lstStyle/>
          <a:p>
            <a:r>
              <a:rPr lang="en-GB" sz="1800" b="0" dirty="0" smtClean="0"/>
              <a:t>Also On-the-job training has advantages but disadvantages too</a:t>
            </a:r>
            <a:endParaRPr lang="en-GB" sz="1800" b="0" dirty="0"/>
          </a:p>
        </p:txBody>
      </p:sp>
      <p:sp>
        <p:nvSpPr>
          <p:cNvPr id="3" name="Content Placeholder 2"/>
          <p:cNvSpPr>
            <a:spLocks noGrp="1"/>
          </p:cNvSpPr>
          <p:nvPr>
            <p:ph sz="quarter" idx="2"/>
          </p:nvPr>
        </p:nvSpPr>
        <p:spPr>
          <a:xfrm>
            <a:off x="607224" y="1447800"/>
            <a:ext cx="3931920" cy="1981200"/>
          </a:xfrm>
        </p:spPr>
        <p:txBody>
          <a:bodyPr>
            <a:normAutofit/>
          </a:bodyPr>
          <a:lstStyle/>
          <a:p>
            <a:pPr>
              <a:buNone/>
            </a:pPr>
            <a:r>
              <a:rPr lang="en-GB" sz="1800" dirty="0" smtClean="0"/>
              <a:t>Advantages:</a:t>
            </a:r>
          </a:p>
          <a:p>
            <a:pPr>
              <a:buFont typeface="Wingdings" pitchFamily="2" charset="2"/>
              <a:buChar char="Ø"/>
            </a:pPr>
            <a:r>
              <a:rPr lang="en-GB" sz="1800" dirty="0" smtClean="0"/>
              <a:t>Simple method of </a:t>
            </a:r>
            <a:r>
              <a:rPr lang="en-GB" sz="1800" dirty="0" err="1" smtClean="0"/>
              <a:t>lerning</a:t>
            </a:r>
            <a:r>
              <a:rPr lang="en-GB" sz="1800" dirty="0" smtClean="0"/>
              <a:t> </a:t>
            </a:r>
          </a:p>
          <a:p>
            <a:pPr>
              <a:buFont typeface="Wingdings" pitchFamily="2" charset="2"/>
              <a:buChar char="Ø"/>
            </a:pPr>
            <a:r>
              <a:rPr lang="en-GB" sz="1800" dirty="0" smtClean="0"/>
              <a:t>Has expert supervision</a:t>
            </a:r>
          </a:p>
          <a:p>
            <a:pPr>
              <a:buFont typeface="Wingdings" pitchFamily="2" charset="2"/>
              <a:buChar char="Ø"/>
            </a:pPr>
            <a:r>
              <a:rPr lang="en-GB" sz="1800" dirty="0" smtClean="0"/>
              <a:t>Improved productivity</a:t>
            </a:r>
          </a:p>
          <a:p>
            <a:pPr>
              <a:buFont typeface="Wingdings" pitchFamily="2" charset="2"/>
              <a:buChar char="Ø"/>
            </a:pPr>
            <a:r>
              <a:rPr lang="en-GB" sz="1800" dirty="0" smtClean="0"/>
              <a:t>Quicker learning</a:t>
            </a:r>
          </a:p>
          <a:p>
            <a:pPr>
              <a:buFont typeface="Wingdings" pitchFamily="2" charset="2"/>
              <a:buChar char="Ø"/>
            </a:pPr>
            <a:r>
              <a:rPr lang="en-GB" sz="1800" dirty="0" smtClean="0"/>
              <a:t>Is more effective</a:t>
            </a:r>
          </a:p>
          <a:p>
            <a:pPr>
              <a:buFont typeface="Wingdings" pitchFamily="2" charset="2"/>
              <a:buChar char="Ø"/>
            </a:pPr>
            <a:endParaRPr lang="en-GB" sz="1800" dirty="0" smtClean="0"/>
          </a:p>
        </p:txBody>
      </p:sp>
      <p:sp>
        <p:nvSpPr>
          <p:cNvPr id="7" name="Content Placeholder 6"/>
          <p:cNvSpPr>
            <a:spLocks noGrp="1"/>
          </p:cNvSpPr>
          <p:nvPr>
            <p:ph sz="quarter" idx="4"/>
          </p:nvPr>
        </p:nvSpPr>
        <p:spPr>
          <a:xfrm>
            <a:off x="4652169" y="1447800"/>
            <a:ext cx="3931920" cy="1909762"/>
          </a:xfrm>
        </p:spPr>
        <p:txBody>
          <a:bodyPr>
            <a:normAutofit/>
          </a:bodyPr>
          <a:lstStyle/>
          <a:p>
            <a:pPr>
              <a:buNone/>
            </a:pPr>
            <a:r>
              <a:rPr lang="en-GB" sz="1800" dirty="0" smtClean="0"/>
              <a:t>Disadvantages:</a:t>
            </a:r>
          </a:p>
          <a:p>
            <a:pPr>
              <a:buFont typeface="Wingdings" pitchFamily="2" charset="2"/>
              <a:buChar char="Ø"/>
            </a:pPr>
            <a:r>
              <a:rPr lang="en-GB" sz="1800" dirty="0" smtClean="0"/>
              <a:t>Productivity can be lowered</a:t>
            </a:r>
          </a:p>
          <a:p>
            <a:pPr>
              <a:buFont typeface="Wingdings" pitchFamily="2" charset="2"/>
              <a:buChar char="Ø"/>
            </a:pPr>
            <a:r>
              <a:rPr lang="en-GB" sz="1800" dirty="0" smtClean="0"/>
              <a:t>Team disturbances</a:t>
            </a:r>
          </a:p>
          <a:p>
            <a:pPr>
              <a:buFont typeface="Wingdings" pitchFamily="2" charset="2"/>
              <a:buChar char="Ø"/>
            </a:pPr>
            <a:r>
              <a:rPr lang="en-GB" sz="1800" dirty="0" smtClean="0"/>
              <a:t>It can be rushed</a:t>
            </a:r>
          </a:p>
          <a:p>
            <a:pPr>
              <a:buFont typeface="Wingdings" pitchFamily="2" charset="2"/>
              <a:buChar char="Ø"/>
            </a:pPr>
            <a:r>
              <a:rPr lang="en-GB" sz="1800" dirty="0" smtClean="0"/>
              <a:t>Higher risk of accidents</a:t>
            </a:r>
          </a:p>
          <a:p>
            <a:pPr>
              <a:buNone/>
            </a:pPr>
            <a:endParaRPr lang="en-GB" sz="1800" dirty="0" smtClean="0"/>
          </a:p>
          <a:p>
            <a:pPr>
              <a:buFont typeface="Wingdings" pitchFamily="2" charset="2"/>
              <a:buChar char="Ø"/>
            </a:pPr>
            <a:endParaRPr lang="en-GB" sz="1800" dirty="0" smtClean="0"/>
          </a:p>
          <a:p>
            <a:endParaRPr lang="en-GB" sz="1800" dirty="0"/>
          </a:p>
        </p:txBody>
      </p:sp>
      <p:pic>
        <p:nvPicPr>
          <p:cNvPr id="2050" name="Picture 2" descr="C:\Users\User\Desktop\pics\download (2).jfif"/>
          <p:cNvPicPr>
            <a:picLocks noChangeAspect="1" noChangeArrowheads="1"/>
          </p:cNvPicPr>
          <p:nvPr/>
        </p:nvPicPr>
        <p:blipFill>
          <a:blip r:embed="rId2"/>
          <a:srcRect/>
          <a:stretch>
            <a:fillRect/>
          </a:stretch>
        </p:blipFill>
        <p:spPr bwMode="auto">
          <a:xfrm>
            <a:off x="1714480" y="3571876"/>
            <a:ext cx="5857916" cy="194310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98978"/>
          </a:xfrm>
        </p:spPr>
        <p:txBody>
          <a:bodyPr/>
          <a:lstStyle/>
          <a:p>
            <a:pPr fontAlgn="base">
              <a:buNone/>
            </a:pPr>
            <a:r>
              <a:rPr lang="en-GB" sz="1800" dirty="0" smtClean="0"/>
              <a:t>We complain about things that are actually in our control. And, sometimes we stay in a situation, even if we don’t like it, just because it’s what’s comfortable. It’s what we are used to, it doesn’t require learning, it doesn’t require stepping out of our comfort zone.</a:t>
            </a:r>
          </a:p>
          <a:p>
            <a:pPr fontAlgn="base"/>
            <a:endParaRPr lang="en-GB" sz="1800" dirty="0" smtClean="0"/>
          </a:p>
          <a:p>
            <a:pPr fontAlgn="base"/>
            <a:endParaRPr lang="en-GB" sz="1800" dirty="0" smtClean="0"/>
          </a:p>
          <a:p>
            <a:pPr fontAlgn="base"/>
            <a:endParaRPr lang="en-GB" sz="1800" dirty="0" smtClean="0"/>
          </a:p>
          <a:p>
            <a:pPr fontAlgn="base"/>
            <a:endParaRPr lang="en-GB" sz="1800" dirty="0" smtClean="0"/>
          </a:p>
          <a:p>
            <a:pPr fontAlgn="base"/>
            <a:endParaRPr lang="en-GB" sz="1800" dirty="0" smtClean="0"/>
          </a:p>
          <a:p>
            <a:pPr fontAlgn="base"/>
            <a:endParaRPr lang="en-GB" sz="1800" dirty="0" smtClean="0"/>
          </a:p>
          <a:p>
            <a:pPr fontAlgn="base"/>
            <a:endParaRPr lang="en-GB" sz="1800" dirty="0" smtClean="0"/>
          </a:p>
          <a:p>
            <a:pPr fontAlgn="base">
              <a:buNone/>
            </a:pPr>
            <a:endParaRPr lang="en-GB" sz="1800" dirty="0" smtClean="0"/>
          </a:p>
          <a:p>
            <a:pPr fontAlgn="base">
              <a:buNone/>
            </a:pPr>
            <a:r>
              <a:rPr lang="en-GB" sz="1800" dirty="0" smtClean="0"/>
              <a:t>This quote symbolizes stepping out of our comfort zone. Do something different and obtain something different. Do something uncomfortable, taking a new leap of faith, experimenting with risk</a:t>
            </a:r>
            <a:r>
              <a:rPr lang="en-GB" dirty="0" smtClean="0"/>
              <a:t>.</a:t>
            </a:r>
          </a:p>
          <a:p>
            <a:pPr>
              <a:buNone/>
            </a:pPr>
            <a:endParaRPr lang="en-GB" dirty="0"/>
          </a:p>
        </p:txBody>
      </p:sp>
      <p:pic>
        <p:nvPicPr>
          <p:cNvPr id="3074" name="Picture 2" descr="C:\Users\User\Desktop\pics\cd1f2ef808e4f217bfee2071b4dc5d7a.jpg"/>
          <p:cNvPicPr>
            <a:picLocks noChangeAspect="1" noChangeArrowheads="1"/>
          </p:cNvPicPr>
          <p:nvPr/>
        </p:nvPicPr>
        <p:blipFill>
          <a:blip r:embed="rId2"/>
          <a:srcRect/>
          <a:stretch>
            <a:fillRect/>
          </a:stretch>
        </p:blipFill>
        <p:spPr bwMode="auto">
          <a:xfrm>
            <a:off x="4572000" y="2000240"/>
            <a:ext cx="3929090" cy="2223021"/>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animEffect transition="in" filter="wipe(down)">
                                      <p:cBhvr>
                                        <p:cTn id="11" dur="500"/>
                                        <p:tgtEl>
                                          <p:spTgt spid="3">
                                            <p:txEl>
                                              <p:pRg st="9" end="9"/>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3074"/>
                                        </p:tgtEl>
                                        <p:attrNameLst>
                                          <p:attrName>style.visibility</p:attrName>
                                        </p:attrNameLst>
                                      </p:cBhvr>
                                      <p:to>
                                        <p:strVal val="visible"/>
                                      </p:to>
                                    </p:set>
                                    <p:animEffect transition="in" filter="dissolve">
                                      <p:cBhvr>
                                        <p:cTn id="16"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normAutofit/>
          </a:bodyPr>
          <a:lstStyle/>
          <a:p>
            <a:pPr>
              <a:buNone/>
            </a:pPr>
            <a:r>
              <a:rPr lang="en-GB" sz="1800" dirty="0" smtClean="0"/>
              <a:t>Training process benefits both, the Organisation and the Employee.</a:t>
            </a:r>
          </a:p>
          <a:p>
            <a:pPr>
              <a:buNone/>
            </a:pPr>
            <a:endParaRPr lang="en-GB" sz="1800" dirty="0" smtClean="0"/>
          </a:p>
          <a:p>
            <a:pPr>
              <a:buNone/>
            </a:pPr>
            <a:r>
              <a:rPr lang="en-GB" sz="1800" dirty="0" smtClean="0"/>
              <a:t>Advantages for the Organisation:</a:t>
            </a:r>
          </a:p>
          <a:p>
            <a:pPr>
              <a:buNone/>
            </a:pPr>
            <a:endParaRPr lang="en-GB" sz="1800" dirty="0" smtClean="0"/>
          </a:p>
          <a:p>
            <a:pPr>
              <a:buNone/>
            </a:pPr>
            <a:r>
              <a:rPr lang="en-GB" sz="1800" dirty="0" smtClean="0"/>
              <a:t>Goldstein and Gillian presented six reasons why businesses believe that training investments might help them achieve a significant advantage.</a:t>
            </a:r>
          </a:p>
          <a:p>
            <a:pPr>
              <a:buNone/>
            </a:pPr>
            <a:endParaRPr lang="en-GB" sz="1800" dirty="0" smtClean="0"/>
          </a:p>
          <a:p>
            <a:pPr>
              <a:buFont typeface="Wingdings" pitchFamily="2" charset="2"/>
              <a:buChar char="Ø"/>
            </a:pPr>
            <a:r>
              <a:rPr lang="en-GB" sz="1800" dirty="0" smtClean="0"/>
              <a:t>Increased staff efficiency- Through training, individuals can develop confidence, which manifests itself in their production and results.</a:t>
            </a:r>
          </a:p>
          <a:p>
            <a:pPr>
              <a:buFont typeface="Wingdings" pitchFamily="2" charset="2"/>
              <a:buChar char="Ø"/>
            </a:pPr>
            <a:r>
              <a:rPr lang="en-GB" sz="1800" dirty="0" smtClean="0"/>
              <a:t>Reduce supervision- When an employee works, he or she must be </a:t>
            </a:r>
            <a:r>
              <a:rPr lang="en-GB" sz="1800" dirty="0" err="1" smtClean="0"/>
              <a:t>overseen.When</a:t>
            </a:r>
            <a:r>
              <a:rPr lang="en-GB" sz="1800" dirty="0" smtClean="0"/>
              <a:t> an employee receives enough training, the quantity of monitoring necessary is reduced, and errors are reduced.</a:t>
            </a:r>
            <a:endParaRPr lang="en-GB"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1"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1"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par>
                          <p:cTn id="12" fill="hold">
                            <p:stCondLst>
                              <p:cond delay="1000"/>
                            </p:stCondLst>
                            <p:childTnLst>
                              <p:par>
                                <p:cTn id="13" presetID="22" presetClass="entr" presetSubtype="4" fill="hold" grpId="1"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childTnLst>
                          </p:cTn>
                        </p:par>
                        <p:par>
                          <p:cTn id="16" fill="hold">
                            <p:stCondLst>
                              <p:cond delay="1500"/>
                            </p:stCondLst>
                            <p:childTnLst>
                              <p:par>
                                <p:cTn id="17" presetID="22" presetClass="entr" presetSubtype="4" fill="hold" grpId="1"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childTnLst>
                          </p:cTn>
                        </p:par>
                        <p:par>
                          <p:cTn id="20" fill="hold">
                            <p:stCondLst>
                              <p:cond delay="2000"/>
                            </p:stCondLst>
                            <p:childTnLst>
                              <p:par>
                                <p:cTn id="21" presetID="22" presetClass="entr" presetSubtype="4" fill="hold" grpId="1" nodeType="after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428604"/>
            <a:ext cx="8212484" cy="5429288"/>
          </a:xfrm>
        </p:spPr>
        <p:txBody>
          <a:bodyPr>
            <a:normAutofit/>
          </a:bodyPr>
          <a:lstStyle/>
          <a:p>
            <a:pPr>
              <a:buNone/>
            </a:pPr>
            <a:endParaRPr lang="en-GB" dirty="0" smtClean="0"/>
          </a:p>
          <a:p>
            <a:pPr>
              <a:buNone/>
            </a:pPr>
            <a:endParaRPr lang="en-GB" dirty="0" smtClean="0"/>
          </a:p>
          <a:p>
            <a:pPr>
              <a:buFont typeface="Wingdings" pitchFamily="2" charset="2"/>
              <a:buChar char="Ø"/>
            </a:pPr>
            <a:r>
              <a:rPr lang="en-GB" sz="1800" dirty="0" smtClean="0"/>
              <a:t>Less wastage: Training has a significant impact on reducing an employee's wastage, resulting in significant financial savings for the company.</a:t>
            </a:r>
          </a:p>
        </p:txBody>
      </p:sp>
      <p:pic>
        <p:nvPicPr>
          <p:cNvPr id="2050" name="Picture 2" descr="C:\Users\User\Desktop\pics\e1b6a36e6d0fef5e885ac55033973ba3.png"/>
          <p:cNvPicPr>
            <a:picLocks noChangeAspect="1" noChangeArrowheads="1"/>
          </p:cNvPicPr>
          <p:nvPr/>
        </p:nvPicPr>
        <p:blipFill>
          <a:blip r:embed="rId2"/>
          <a:srcRect/>
          <a:stretch>
            <a:fillRect/>
          </a:stretch>
        </p:blipFill>
        <p:spPr bwMode="auto">
          <a:xfrm>
            <a:off x="3714744" y="2643182"/>
            <a:ext cx="4119572" cy="2809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dissolve">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98978"/>
          </a:xfrm>
        </p:spPr>
        <p:txBody>
          <a:bodyPr>
            <a:normAutofit/>
          </a:bodyPr>
          <a:lstStyle/>
          <a:p>
            <a:pPr>
              <a:buFont typeface="Wingdings" pitchFamily="2" charset="2"/>
              <a:buChar char="Ø"/>
            </a:pPr>
            <a:r>
              <a:rPr lang="en-GB" sz="1800" dirty="0" smtClean="0"/>
              <a:t>Employees are happier and more likely to stay with the company if they are given the opportunity to advance through effective training</a:t>
            </a:r>
            <a:r>
              <a:rPr lang="en-GB" sz="1800" dirty="0" smtClean="0"/>
              <a:t>. As </a:t>
            </a:r>
            <a:r>
              <a:rPr lang="en-GB" sz="1800" dirty="0" smtClean="0"/>
              <a:t>a result of this, the company's workforce turnover will be reduced.</a:t>
            </a:r>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Font typeface="Wingdings" pitchFamily="2" charset="2"/>
              <a:buChar char="Ø"/>
            </a:pPr>
            <a:r>
              <a:rPr lang="en-GB" sz="1800" dirty="0" smtClean="0"/>
              <a:t>Aid in the smooth running of the business- New hires may not be familiar with how the company operates, but training can help them develop a better understanding of how it works for everyone in the firm, new or old.</a:t>
            </a:r>
          </a:p>
          <a:p>
            <a:pPr>
              <a:buNone/>
            </a:pPr>
            <a:endParaRPr lang="en-GB" dirty="0"/>
          </a:p>
        </p:txBody>
      </p:sp>
      <p:pic>
        <p:nvPicPr>
          <p:cNvPr id="1026" name="Picture 2" descr="C:\Users\User\Desktop\pics\__1__1135891575930802_ThreetoptipsMAIN.jpg"/>
          <p:cNvPicPr>
            <a:picLocks noChangeAspect="1" noChangeArrowheads="1"/>
          </p:cNvPicPr>
          <p:nvPr/>
        </p:nvPicPr>
        <p:blipFill>
          <a:blip r:embed="rId2"/>
          <a:srcRect/>
          <a:stretch>
            <a:fillRect/>
          </a:stretch>
        </p:blipFill>
        <p:spPr bwMode="auto">
          <a:xfrm>
            <a:off x="2143108" y="1785926"/>
            <a:ext cx="4357718" cy="218370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animEffect transition="in" filter="wipe(down)">
                                      <p:cBhvr>
                                        <p:cTn id="11" dur="500"/>
                                        <p:tgtEl>
                                          <p:spTgt spid="3">
                                            <p:txEl>
                                              <p:pRg st="9" end="9"/>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dissolve">
                                      <p:cBhvr>
                                        <p:cTn id="16"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98978"/>
          </a:xfrm>
        </p:spPr>
        <p:txBody>
          <a:bodyPr>
            <a:normAutofit/>
          </a:bodyPr>
          <a:lstStyle/>
          <a:p>
            <a:pPr>
              <a:buNone/>
            </a:pPr>
            <a:r>
              <a:rPr lang="en-GB" sz="1800" dirty="0" smtClean="0"/>
              <a:t>Advantages to the employee:</a:t>
            </a:r>
          </a:p>
          <a:p>
            <a:pPr>
              <a:buNone/>
            </a:pPr>
            <a:r>
              <a:rPr lang="en-GB" sz="1800" dirty="0" smtClean="0"/>
              <a:t>Mc </a:t>
            </a:r>
            <a:r>
              <a:rPr lang="en-GB" sz="1800" dirty="0" err="1" smtClean="0"/>
              <a:t>Namara</a:t>
            </a:r>
            <a:r>
              <a:rPr lang="en-GB" sz="1800" dirty="0" smtClean="0"/>
              <a:t> (2008) cited various benefits in his contribution to the argument over the general benefits of staff training and development.</a:t>
            </a:r>
          </a:p>
          <a:p>
            <a:pPr>
              <a:buNone/>
            </a:pPr>
            <a:endParaRPr lang="en-GB" sz="1800" dirty="0" smtClean="0"/>
          </a:p>
          <a:p>
            <a:pPr>
              <a:buFont typeface="Wingdings" pitchFamily="2" charset="2"/>
              <a:buChar char="Ø"/>
            </a:pPr>
            <a:r>
              <a:rPr lang="en-GB" sz="1800" dirty="0" smtClean="0"/>
              <a:t>Self-confidence- Employee self-confidence increases as a result of training</a:t>
            </a:r>
            <a:r>
              <a:rPr lang="en-GB" sz="1800" dirty="0" smtClean="0"/>
              <a:t>. The </a:t>
            </a:r>
            <a:r>
              <a:rPr lang="en-GB" sz="1800" dirty="0" smtClean="0"/>
              <a:t>individual is able to adapt his work environment and is not embarrassed in front of his superiors</a:t>
            </a:r>
            <a:r>
              <a:rPr lang="en-GB" sz="1800" dirty="0" smtClean="0"/>
              <a:t>. This </a:t>
            </a:r>
            <a:r>
              <a:rPr lang="en-GB" sz="1800" dirty="0" smtClean="0"/>
              <a:t>confidence translates into opportunities for employees to make more effective efforts in the future.</a:t>
            </a:r>
            <a:endParaRPr lang="en-GB" sz="1800" dirty="0"/>
          </a:p>
        </p:txBody>
      </p:sp>
      <p:pic>
        <p:nvPicPr>
          <p:cNvPr id="4098" name="Picture 2" descr="C:\Users\User\Desktop\pics\55680592-homme-d-affaires-debout-dans-le-miroir-avant-et-se-voir-réussir-vector-business-concept-homme-d-affa.jpg"/>
          <p:cNvPicPr>
            <a:picLocks noChangeAspect="1" noChangeArrowheads="1"/>
          </p:cNvPicPr>
          <p:nvPr/>
        </p:nvPicPr>
        <p:blipFill>
          <a:blip r:embed="rId2"/>
          <a:srcRect/>
          <a:stretch>
            <a:fillRect/>
          </a:stretch>
        </p:blipFill>
        <p:spPr bwMode="auto">
          <a:xfrm>
            <a:off x="4643438" y="3357562"/>
            <a:ext cx="3214710" cy="228671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dissolve">
                                      <p:cBhvr>
                                        <p:cTn id="2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72132" y="530352"/>
            <a:ext cx="3114668" cy="5398978"/>
          </a:xfrm>
        </p:spPr>
        <p:txBody>
          <a:bodyPr>
            <a:normAutofit/>
          </a:bodyPr>
          <a:lstStyle/>
          <a:p>
            <a:pPr marL="342900" indent="-342900">
              <a:buFont typeface="Wingdings" pitchFamily="2" charset="2"/>
              <a:buChar char="Ø"/>
            </a:pPr>
            <a:endParaRPr lang="en-GB" sz="1800" dirty="0" smtClean="0"/>
          </a:p>
          <a:p>
            <a:pPr marL="342900" indent="-342900">
              <a:buFont typeface="Wingdings" pitchFamily="2" charset="2"/>
              <a:buChar char="Ø"/>
            </a:pPr>
            <a:endParaRPr lang="en-GB" sz="1800" dirty="0" smtClean="0"/>
          </a:p>
          <a:p>
            <a:pPr marL="342900" indent="-342900">
              <a:buFont typeface="Wingdings" pitchFamily="2" charset="2"/>
              <a:buChar char="Ø"/>
            </a:pPr>
            <a:r>
              <a:rPr lang="en-GB" sz="1800" dirty="0" smtClean="0"/>
              <a:t>Boost motivational levels-Training instils a positive attitude in employees and boosts their motivation levels inside the organisation, ultimately boosting the organization's performance.</a:t>
            </a:r>
            <a:endParaRPr lang="en-GB" sz="1800" dirty="0"/>
          </a:p>
        </p:txBody>
      </p:sp>
      <p:pic>
        <p:nvPicPr>
          <p:cNvPr id="5122" name="Picture 2" descr="C:\Users\User\Desktop\pics\happy-to-help-og.jpg"/>
          <p:cNvPicPr>
            <a:picLocks noChangeAspect="1" noChangeArrowheads="1"/>
          </p:cNvPicPr>
          <p:nvPr/>
        </p:nvPicPr>
        <p:blipFill>
          <a:blip r:embed="rId2"/>
          <a:srcRect/>
          <a:stretch>
            <a:fillRect/>
          </a:stretch>
        </p:blipFill>
        <p:spPr bwMode="auto">
          <a:xfrm>
            <a:off x="714348" y="1428736"/>
            <a:ext cx="4814068" cy="34480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dissolve">
                                      <p:cBhvr>
                                        <p:cTn id="1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4071966" cy="5398978"/>
          </a:xfrm>
        </p:spPr>
        <p:txBody>
          <a:bodyPr>
            <a:normAutofit/>
          </a:bodyPr>
          <a:lstStyle/>
          <a:p>
            <a:pPr>
              <a:buFont typeface="Wingdings" pitchFamily="2" charset="2"/>
              <a:buChar char="Ø"/>
            </a:pPr>
            <a:endParaRPr lang="en-GB" sz="1800" dirty="0" smtClean="0"/>
          </a:p>
          <a:p>
            <a:pPr>
              <a:buFont typeface="Wingdings" pitchFamily="2" charset="2"/>
              <a:buChar char="Ø"/>
            </a:pPr>
            <a:endParaRPr lang="en-GB" sz="1800" dirty="0" smtClean="0"/>
          </a:p>
          <a:p>
            <a:pPr>
              <a:buFont typeface="Wingdings" pitchFamily="2" charset="2"/>
              <a:buChar char="Ø"/>
            </a:pPr>
            <a:r>
              <a:rPr lang="en-GB" sz="1800" dirty="0" smtClean="0"/>
              <a:t>High rewards:</a:t>
            </a:r>
          </a:p>
          <a:p>
            <a:pPr>
              <a:buFont typeface="Wingdings" pitchFamily="2" charset="2"/>
              <a:buChar char="Ø"/>
            </a:pPr>
            <a:endParaRPr lang="en-GB" sz="1800" dirty="0" smtClean="0"/>
          </a:p>
          <a:p>
            <a:pPr>
              <a:buNone/>
            </a:pPr>
            <a:r>
              <a:rPr lang="en-GB" sz="1800" dirty="0" smtClean="0"/>
              <a:t> </a:t>
            </a:r>
            <a:r>
              <a:rPr lang="en-GB" sz="1800" dirty="0" smtClean="0"/>
              <a:t>       A </a:t>
            </a:r>
            <a:r>
              <a:rPr lang="en-GB" sz="1800" dirty="0" smtClean="0"/>
              <a:t>well-designed training </a:t>
            </a:r>
            <a:r>
              <a:rPr lang="en-GB" sz="1800" dirty="0" smtClean="0"/>
              <a:t>program </a:t>
            </a:r>
            <a:r>
              <a:rPr lang="en-GB" sz="1800" dirty="0" smtClean="0"/>
              <a:t>enables employees to take advantage of the company's reward structure and incentives</a:t>
            </a:r>
            <a:r>
              <a:rPr lang="en-GB" sz="1800" dirty="0" smtClean="0"/>
              <a:t>. Thus</a:t>
            </a:r>
            <a:r>
              <a:rPr lang="en-GB" sz="1800" dirty="0" smtClean="0"/>
              <a:t>, the employee receives these benefits, which boosts his motivation levels.</a:t>
            </a:r>
          </a:p>
          <a:p>
            <a:pPr>
              <a:buNone/>
            </a:pPr>
            <a:endParaRPr lang="en-GB" sz="1800" dirty="0"/>
          </a:p>
        </p:txBody>
      </p:sp>
      <p:pic>
        <p:nvPicPr>
          <p:cNvPr id="6146" name="Picture 2" descr="C:\Users\User\Desktop\pics\images (5).jfif"/>
          <p:cNvPicPr>
            <a:picLocks noChangeAspect="1" noChangeArrowheads="1"/>
          </p:cNvPicPr>
          <p:nvPr/>
        </p:nvPicPr>
        <p:blipFill>
          <a:blip r:embed="rId2"/>
          <a:srcRect/>
          <a:stretch>
            <a:fillRect/>
          </a:stretch>
        </p:blipFill>
        <p:spPr bwMode="auto">
          <a:xfrm>
            <a:off x="4643438" y="1785926"/>
            <a:ext cx="3500442" cy="3143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wipe(down)">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ssolve">
                                      <p:cBhvr>
                                        <p:cTn id="16"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3211824" cy="5327540"/>
          </a:xfrm>
        </p:spPr>
        <p:txBody>
          <a:bodyPr>
            <a:normAutofit/>
          </a:bodyPr>
          <a:lstStyle/>
          <a:p>
            <a:pPr>
              <a:buFont typeface="Wingdings" pitchFamily="2" charset="2"/>
              <a:buChar char="Ø"/>
            </a:pPr>
            <a:r>
              <a:rPr lang="en-GB" sz="1800" dirty="0" smtClean="0"/>
              <a:t>Promotions:</a:t>
            </a:r>
          </a:p>
          <a:p>
            <a:pPr>
              <a:buFont typeface="Wingdings" pitchFamily="2" charset="2"/>
              <a:buChar char="Ø"/>
            </a:pPr>
            <a:endParaRPr lang="en-GB" sz="1800" dirty="0" smtClean="0"/>
          </a:p>
          <a:p>
            <a:pPr>
              <a:buNone/>
            </a:pPr>
            <a:r>
              <a:rPr lang="en-GB" sz="1800" dirty="0" smtClean="0"/>
              <a:t>      Effective training programmes improve performance and raise the likelihood of promotion</a:t>
            </a:r>
            <a:r>
              <a:rPr lang="en-GB" sz="1800" dirty="0" smtClean="0"/>
              <a:t>. Many </a:t>
            </a:r>
            <a:r>
              <a:rPr lang="en-GB" sz="1800" dirty="0" smtClean="0"/>
              <a:t>employees even enrol in a specific programme designed to increase their chances of promotion and advancement inside the organisation.</a:t>
            </a:r>
            <a:endParaRPr lang="en-GB" sz="1800" dirty="0"/>
          </a:p>
        </p:txBody>
      </p:sp>
      <p:pic>
        <p:nvPicPr>
          <p:cNvPr id="7170" name="Picture 2" descr="C:\Users\User\Desktop\pics\2016-10-24-employee-promotions-best-practices-1-1280x720.png"/>
          <p:cNvPicPr>
            <a:picLocks noChangeAspect="1" noChangeArrowheads="1"/>
          </p:cNvPicPr>
          <p:nvPr/>
        </p:nvPicPr>
        <p:blipFill>
          <a:blip r:embed="rId2"/>
          <a:srcRect/>
          <a:stretch>
            <a:fillRect/>
          </a:stretch>
        </p:blipFill>
        <p:spPr bwMode="auto">
          <a:xfrm>
            <a:off x="3929058" y="1357298"/>
            <a:ext cx="4714908" cy="337923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7170"/>
                                        </p:tgtEl>
                                        <p:attrNameLst>
                                          <p:attrName>style.visibility</p:attrName>
                                        </p:attrNameLst>
                                      </p:cBhvr>
                                      <p:to>
                                        <p:strVal val="visible"/>
                                      </p:to>
                                    </p:set>
                                    <p:animEffect transition="in" filter="dissolve">
                                      <p:cBhvr>
                                        <p:cTn id="16"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2"/>
          </p:nvPr>
        </p:nvSpPr>
        <p:spPr>
          <a:xfrm>
            <a:off x="607224" y="500042"/>
            <a:ext cx="3931920" cy="5429288"/>
          </a:xfrm>
        </p:spPr>
        <p:txBody>
          <a:bodyPr>
            <a:normAutofit fontScale="92500" lnSpcReduction="10000"/>
          </a:bodyPr>
          <a:lstStyle/>
          <a:p>
            <a:pPr algn="ctr">
              <a:buNone/>
            </a:pPr>
            <a:r>
              <a:rPr lang="en-GB" sz="2400" dirty="0" smtClean="0"/>
              <a:t>Principles of training</a:t>
            </a:r>
          </a:p>
          <a:p>
            <a:pPr>
              <a:buNone/>
            </a:pPr>
            <a:endParaRPr lang="en-GB" sz="2400" dirty="0" smtClean="0"/>
          </a:p>
          <a:p>
            <a:pPr>
              <a:buNone/>
            </a:pPr>
            <a:r>
              <a:rPr lang="en-GB" sz="1800" dirty="0" smtClean="0"/>
              <a:t>To achieve the desired effects, training must be ongoing, methodical, and result in positive outcomes for both employers and employees (</a:t>
            </a:r>
            <a:r>
              <a:rPr lang="en-GB" sz="1800" dirty="0" err="1" smtClean="0"/>
              <a:t>Planty</a:t>
            </a:r>
            <a:r>
              <a:rPr lang="en-GB" sz="1800" dirty="0" smtClean="0"/>
              <a:t>, McCord and </a:t>
            </a:r>
            <a:r>
              <a:rPr lang="en-GB" sz="1800" dirty="0" err="1" smtClean="0"/>
              <a:t>Efferson</a:t>
            </a:r>
            <a:r>
              <a:rPr lang="en-GB" sz="1800" dirty="0" smtClean="0"/>
              <a:t> 1948)</a:t>
            </a:r>
          </a:p>
          <a:p>
            <a:pPr>
              <a:buNone/>
            </a:pPr>
            <a:endParaRPr lang="en-GB" sz="1800" dirty="0" smtClean="0"/>
          </a:p>
          <a:p>
            <a:pPr>
              <a:buNone/>
            </a:pPr>
            <a:r>
              <a:rPr lang="en-GB" sz="1800" dirty="0" smtClean="0"/>
              <a:t>According to Littlefield</a:t>
            </a:r>
            <a:r>
              <a:rPr lang="en-GB" sz="1800" dirty="0" smtClean="0"/>
              <a:t>, C.I</a:t>
            </a:r>
            <a:r>
              <a:rPr lang="en-GB" sz="1800" dirty="0" smtClean="0"/>
              <a:t>. and Rachel, R., the following concepts must guide training programmes in order for them to be effective.</a:t>
            </a:r>
          </a:p>
          <a:p>
            <a:pPr>
              <a:buNone/>
            </a:pPr>
            <a:endParaRPr lang="en-GB" sz="1800" dirty="0" smtClean="0"/>
          </a:p>
          <a:p>
            <a:pPr>
              <a:buNone/>
            </a:pPr>
            <a:r>
              <a:rPr lang="en-GB" sz="1800" dirty="0" smtClean="0"/>
              <a:t>The most successful training occurs when the learning experience is replicated as closely as possible to the work environment.</a:t>
            </a:r>
            <a:endParaRPr lang="en-GB" sz="1800" dirty="0"/>
          </a:p>
        </p:txBody>
      </p:sp>
      <p:sp>
        <p:nvSpPr>
          <p:cNvPr id="8" name="Content Placeholder 7"/>
          <p:cNvSpPr>
            <a:spLocks noGrp="1"/>
          </p:cNvSpPr>
          <p:nvPr>
            <p:ph sz="quarter" idx="4"/>
          </p:nvPr>
        </p:nvSpPr>
        <p:spPr/>
        <p:txBody>
          <a:bodyPr/>
          <a:lstStyle/>
          <a:p>
            <a:endParaRPr lang="en-GB"/>
          </a:p>
        </p:txBody>
      </p:sp>
      <p:pic>
        <p:nvPicPr>
          <p:cNvPr id="8194" name="Picture 2" descr="C:\Users\User\Desktop\pics\effective-training.png"/>
          <p:cNvPicPr>
            <a:picLocks noChangeAspect="1" noChangeArrowheads="1"/>
          </p:cNvPicPr>
          <p:nvPr/>
        </p:nvPicPr>
        <p:blipFill>
          <a:blip r:embed="rId2"/>
          <a:srcRect/>
          <a:stretch>
            <a:fillRect/>
          </a:stretch>
        </p:blipFill>
        <p:spPr bwMode="auto">
          <a:xfrm>
            <a:off x="4429124" y="1571612"/>
            <a:ext cx="4030669" cy="32861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8194"/>
                                        </p:tgtEl>
                                        <p:attrNameLst>
                                          <p:attrName>style.visibility</p:attrName>
                                        </p:attrNameLst>
                                      </p:cBhvr>
                                      <p:to>
                                        <p:strVal val="visible"/>
                                      </p:to>
                                    </p:set>
                                    <p:animEffect transition="in" filter="dissolve">
                                      <p:cBhvr>
                                        <p:cTn id="24"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98978"/>
          </a:xfrm>
        </p:spPr>
        <p:txBody>
          <a:bodyPr>
            <a:normAutofit/>
          </a:bodyPr>
          <a:lstStyle/>
          <a:p>
            <a:pPr>
              <a:buNone/>
            </a:pPr>
            <a:endParaRPr lang="en-GB" sz="1800" dirty="0" smtClean="0"/>
          </a:p>
          <a:p>
            <a:pPr>
              <a:buNone/>
            </a:pPr>
            <a:endParaRPr lang="en-GB" sz="1800" dirty="0" smtClean="0"/>
          </a:p>
          <a:p>
            <a:pPr>
              <a:buNone/>
            </a:pPr>
            <a:r>
              <a:rPr lang="en-GB" sz="1800" dirty="0" smtClean="0"/>
              <a:t>Employees learn best when they are given personalised education and assistance that is helpful, polite, and mindful of their needs.</a:t>
            </a:r>
            <a:endParaRPr lang="en-GB" sz="1800" dirty="0"/>
          </a:p>
        </p:txBody>
      </p:sp>
      <p:pic>
        <p:nvPicPr>
          <p:cNvPr id="9218" name="Picture 2" descr="C:\Users\User\Desktop\pics\DQC-PL-Thumbnail-1024x645.jpg"/>
          <p:cNvPicPr>
            <a:picLocks noChangeAspect="1" noChangeArrowheads="1"/>
          </p:cNvPicPr>
          <p:nvPr/>
        </p:nvPicPr>
        <p:blipFill>
          <a:blip r:embed="rId2"/>
          <a:srcRect/>
          <a:stretch>
            <a:fillRect/>
          </a:stretch>
        </p:blipFill>
        <p:spPr bwMode="auto">
          <a:xfrm>
            <a:off x="2928926" y="2285992"/>
            <a:ext cx="5392747" cy="339679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dissolve">
                                      <p:cBhvr>
                                        <p:cTn id="1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normAutofit lnSpcReduction="10000"/>
          </a:bodyPr>
          <a:lstStyle/>
          <a:p>
            <a:pPr>
              <a:buNone/>
            </a:pPr>
            <a:endParaRPr lang="en-GB" sz="1800" dirty="0" smtClean="0"/>
          </a:p>
          <a:p>
            <a:pPr>
              <a:buNone/>
            </a:pPr>
            <a:r>
              <a:rPr lang="en-GB" sz="1800" dirty="0" smtClean="0"/>
              <a:t>            An evaluation of training requirements must take into account two factors:</a:t>
            </a:r>
          </a:p>
          <a:p>
            <a:pPr marL="514350" indent="-514350">
              <a:buFont typeface="+mj-lt"/>
              <a:buAutoNum type="alphaUcPeriod"/>
            </a:pPr>
            <a:r>
              <a:rPr lang="en-GB" sz="1800" dirty="0" smtClean="0"/>
              <a:t>Job requirements</a:t>
            </a:r>
          </a:p>
          <a:p>
            <a:pPr marL="514350" indent="-514350">
              <a:buFont typeface="+mj-lt"/>
              <a:buAutoNum type="alphaUcPeriod"/>
            </a:pPr>
            <a:r>
              <a:rPr lang="en-GB" sz="1800" dirty="0" smtClean="0"/>
              <a:t>Personal requirements</a:t>
            </a:r>
          </a:p>
          <a:p>
            <a:pPr marL="514350" indent="-514350">
              <a:buFont typeface="+mj-lt"/>
              <a:buAutoNum type="alphaUcPeriod"/>
            </a:pPr>
            <a:endParaRPr lang="en-GB" sz="1800" dirty="0" smtClean="0"/>
          </a:p>
          <a:p>
            <a:pPr marL="514350" indent="-514350">
              <a:buNone/>
            </a:pPr>
            <a:r>
              <a:rPr lang="en-GB" sz="1800" dirty="0" smtClean="0"/>
              <a:t>            However, Robbins and </a:t>
            </a:r>
            <a:r>
              <a:rPr lang="en-GB" sz="1800" dirty="0" err="1" smtClean="0"/>
              <a:t>Decenzo</a:t>
            </a:r>
            <a:r>
              <a:rPr lang="en-GB" sz="1800" dirty="0" smtClean="0"/>
              <a:t> claim that managers can identify an employee's specific training needs by answering four simple questions:</a:t>
            </a:r>
          </a:p>
          <a:p>
            <a:pPr marL="514350" indent="-514350">
              <a:buNone/>
            </a:pPr>
            <a:endParaRPr lang="en-GB" sz="1800" dirty="0" smtClean="0"/>
          </a:p>
          <a:p>
            <a:pPr marL="514350" indent="-514350">
              <a:buFont typeface="+mj-lt"/>
              <a:buAutoNum type="arabicPeriod"/>
            </a:pPr>
            <a:r>
              <a:rPr lang="en-GB" sz="1800" dirty="0" smtClean="0"/>
              <a:t>What are the Organisation’s goals?</a:t>
            </a:r>
          </a:p>
          <a:p>
            <a:pPr marL="514350" indent="-514350">
              <a:buFont typeface="+mj-lt"/>
              <a:buAutoNum type="arabicPeriod"/>
            </a:pPr>
            <a:r>
              <a:rPr lang="en-GB" sz="1800" dirty="0" smtClean="0"/>
              <a:t>What steps must be taken, in order to achieve these objectives?</a:t>
            </a:r>
          </a:p>
          <a:p>
            <a:pPr marL="514350" indent="-514350">
              <a:buFont typeface="+mj-lt"/>
              <a:buAutoNum type="arabicPeriod"/>
            </a:pPr>
            <a:r>
              <a:rPr lang="en-GB" sz="1800" dirty="0" smtClean="0"/>
              <a:t>What actions are required by each job holder to accomplish his or her allocated responsibilities?</a:t>
            </a:r>
          </a:p>
          <a:p>
            <a:pPr marL="514350" indent="-514350">
              <a:buFont typeface="+mj-lt"/>
              <a:buAutoNum type="arabicPeriod"/>
            </a:pPr>
            <a:r>
              <a:rPr lang="en-GB" sz="1800" dirty="0" smtClean="0"/>
              <a:t>Whether or not an employee is capable of doing the required behaviours depends on what abilities, knowledge, and attitudes he or she has.</a:t>
            </a:r>
          </a:p>
          <a:p>
            <a:pPr marL="514350" indent="-514350">
              <a:buNone/>
            </a:pPr>
            <a:endParaRPr lang="en-GB" sz="1800" dirty="0" smtClean="0"/>
          </a:p>
          <a:p>
            <a:pPr marL="514350" indent="-514350">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down)">
                                      <p:cBhvr>
                                        <p:cTn id="19" dur="500"/>
                                        <p:tgtEl>
                                          <p:spTgt spid="3">
                                            <p:txEl>
                                              <p:pRg st="5" end="5"/>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00"/>
                                        <p:tgtEl>
                                          <p:spTgt spid="3">
                                            <p:txEl>
                                              <p:pRg st="7" end="7"/>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wipe(down)">
                                      <p:cBhvr>
                                        <p:cTn id="31" dur="500"/>
                                        <p:tgtEl>
                                          <p:spTgt spid="3">
                                            <p:txEl>
                                              <p:pRg st="9" end="9"/>
                                            </p:tx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Effect transition="in" filter="wipe(down)">
                                      <p:cBhvr>
                                        <p:cTn id="3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348" y="571480"/>
            <a:ext cx="3571900" cy="5327540"/>
          </a:xfrm>
        </p:spPr>
        <p:txBody>
          <a:bodyPr>
            <a:normAutofit/>
          </a:bodyPr>
          <a:lstStyle/>
          <a:p>
            <a:pPr>
              <a:buNone/>
            </a:pPr>
            <a:r>
              <a:rPr lang="en-GB" sz="1800" dirty="0" smtClean="0"/>
              <a:t>       </a:t>
            </a:r>
          </a:p>
          <a:p>
            <a:pPr>
              <a:buNone/>
            </a:pPr>
            <a:r>
              <a:rPr lang="en-GB" sz="1800" dirty="0" smtClean="0"/>
              <a:t>  It is clear from these questions that human resources planning and training demands are inextricably linked. </a:t>
            </a:r>
          </a:p>
          <a:p>
            <a:pPr>
              <a:buNone/>
            </a:pPr>
            <a:endParaRPr lang="en-GB" sz="1800" dirty="0" smtClean="0"/>
          </a:p>
          <a:p>
            <a:pPr>
              <a:buNone/>
            </a:pPr>
            <a:r>
              <a:rPr lang="en-GB" sz="1800" dirty="0" smtClean="0"/>
              <a:t>        </a:t>
            </a:r>
            <a:endParaRPr lang="en-GB" sz="1800" dirty="0"/>
          </a:p>
        </p:txBody>
      </p:sp>
      <p:pic>
        <p:nvPicPr>
          <p:cNvPr id="10242" name="Picture 2" descr="C:\Users\User\Desktop\pics\Human-Resource-Functions-min123-min-220x134.jpg"/>
          <p:cNvPicPr>
            <a:picLocks noChangeAspect="1" noChangeArrowheads="1"/>
          </p:cNvPicPr>
          <p:nvPr/>
        </p:nvPicPr>
        <p:blipFill>
          <a:blip r:embed="rId2"/>
          <a:srcRect/>
          <a:stretch>
            <a:fillRect/>
          </a:stretch>
        </p:blipFill>
        <p:spPr bwMode="auto">
          <a:xfrm>
            <a:off x="1071538" y="3214686"/>
            <a:ext cx="2714644" cy="2428892"/>
          </a:xfrm>
          <a:prstGeom prst="rect">
            <a:avLst/>
          </a:prstGeom>
          <a:noFill/>
        </p:spPr>
      </p:pic>
      <p:pic>
        <p:nvPicPr>
          <p:cNvPr id="10243" name="Picture 3" descr="C:\Users\User\Desktop\pics\images (4).jfif"/>
          <p:cNvPicPr>
            <a:picLocks noChangeAspect="1" noChangeArrowheads="1"/>
          </p:cNvPicPr>
          <p:nvPr/>
        </p:nvPicPr>
        <p:blipFill>
          <a:blip r:embed="rId3"/>
          <a:srcRect/>
          <a:stretch>
            <a:fillRect/>
          </a:stretch>
        </p:blipFill>
        <p:spPr bwMode="auto">
          <a:xfrm>
            <a:off x="5286380" y="3071810"/>
            <a:ext cx="3047907" cy="2643206"/>
          </a:xfrm>
          <a:prstGeom prst="rect">
            <a:avLst/>
          </a:prstGeom>
          <a:noFill/>
        </p:spPr>
      </p:pic>
      <p:sp>
        <p:nvSpPr>
          <p:cNvPr id="6" name="Rectangle 5"/>
          <p:cNvSpPr/>
          <p:nvPr/>
        </p:nvSpPr>
        <p:spPr>
          <a:xfrm>
            <a:off x="5000628" y="785794"/>
            <a:ext cx="3643338" cy="2031325"/>
          </a:xfrm>
          <a:prstGeom prst="rect">
            <a:avLst/>
          </a:prstGeom>
        </p:spPr>
        <p:txBody>
          <a:bodyPr wrap="square">
            <a:spAutoFit/>
          </a:bodyPr>
          <a:lstStyle/>
          <a:p>
            <a:r>
              <a:rPr lang="en-GB" dirty="0" smtClean="0">
                <a:solidFill>
                  <a:prstClr val="black"/>
                </a:solidFill>
              </a:rPr>
              <a:t> When an organisation determines what type of labour is needed and what type of skills and knowledge are required, a training programme should automatically follow.</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dissolve">
                                      <p:cBhvr>
                                        <p:cTn id="12" dur="500"/>
                                        <p:tgtEl>
                                          <p:spTgt spid="1024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0242"/>
                                        </p:tgtEl>
                                        <p:attrNameLst>
                                          <p:attrName>style.visibility</p:attrName>
                                        </p:attrNameLst>
                                      </p:cBhvr>
                                      <p:to>
                                        <p:strVal val="visible"/>
                                      </p:to>
                                    </p:set>
                                    <p:animEffect transition="in" filter="dissolve">
                                      <p:cBhvr>
                                        <p:cTn id="32"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6314" y="530352"/>
            <a:ext cx="3900486" cy="5398978"/>
          </a:xfrm>
        </p:spPr>
        <p:txBody>
          <a:bodyPr>
            <a:normAutofit lnSpcReduction="10000"/>
          </a:bodyPr>
          <a:lstStyle/>
          <a:p>
            <a:pPr algn="ctr">
              <a:buNone/>
            </a:pPr>
            <a:r>
              <a:rPr lang="en-GB" sz="2400" dirty="0" smtClean="0"/>
              <a:t>Conclusion </a:t>
            </a:r>
          </a:p>
          <a:p>
            <a:pPr algn="ctr">
              <a:buNone/>
            </a:pPr>
            <a:endParaRPr lang="en-GB" sz="2400" dirty="0" smtClean="0"/>
          </a:p>
          <a:p>
            <a:pPr>
              <a:buNone/>
            </a:pPr>
            <a:endParaRPr lang="en-GB" sz="1800" dirty="0" smtClean="0"/>
          </a:p>
          <a:p>
            <a:pPr>
              <a:buNone/>
            </a:pPr>
            <a:r>
              <a:rPr lang="en-GB" sz="1800" dirty="0" smtClean="0"/>
              <a:t>         During the age of globalisation, knowledge is becoming a fundamental capital and a driving force for growth as a source of long-term competitive advantage.</a:t>
            </a:r>
          </a:p>
          <a:p>
            <a:pPr>
              <a:buNone/>
            </a:pPr>
            <a:endParaRPr lang="en-GB" sz="1800" dirty="0" smtClean="0"/>
          </a:p>
          <a:p>
            <a:pPr>
              <a:buNone/>
            </a:pPr>
            <a:r>
              <a:rPr lang="en-GB" sz="1800" dirty="0" smtClean="0"/>
              <a:t>         An employee's training is designed to help them perform their duties more </a:t>
            </a:r>
            <a:r>
              <a:rPr lang="en-GB" sz="1800" dirty="0" smtClean="0"/>
              <a:t>efficiently .</a:t>
            </a:r>
            <a:r>
              <a:rPr lang="en-GB" sz="1800" dirty="0" smtClean="0"/>
              <a:t>Employee training isn't ongoing, but it's scheduled and offered at a predetermined time.</a:t>
            </a:r>
          </a:p>
          <a:p>
            <a:pPr>
              <a:buNone/>
            </a:pPr>
            <a:endParaRPr lang="en-GB" sz="1800" dirty="0" smtClean="0"/>
          </a:p>
          <a:p>
            <a:pPr>
              <a:buNone/>
            </a:pPr>
            <a:endParaRPr lang="en-GB" sz="1800" dirty="0" smtClean="0"/>
          </a:p>
          <a:p>
            <a:pPr>
              <a:buNone/>
            </a:pPr>
            <a:endParaRPr lang="en-GB" sz="1800" dirty="0"/>
          </a:p>
        </p:txBody>
      </p:sp>
      <p:pic>
        <p:nvPicPr>
          <p:cNvPr id="3074" name="Picture 2" descr="C:\Users\User\Desktop\pics\download (3).jfif"/>
          <p:cNvPicPr>
            <a:picLocks noChangeAspect="1" noChangeArrowheads="1"/>
          </p:cNvPicPr>
          <p:nvPr/>
        </p:nvPicPr>
        <p:blipFill>
          <a:blip r:embed="rId2"/>
          <a:srcRect/>
          <a:stretch>
            <a:fillRect/>
          </a:stretch>
        </p:blipFill>
        <p:spPr bwMode="auto">
          <a:xfrm>
            <a:off x="928662" y="1928802"/>
            <a:ext cx="3857652" cy="35004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wipe(down)">
                                      <p:cBhvr>
                                        <p:cTn id="11" dur="500"/>
                                        <p:tgtEl>
                                          <p:spTgt spid="3">
                                            <p:txEl>
                                              <p:pRg st="3" end="3"/>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ipe(down)">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lstStyle/>
          <a:p>
            <a:pPr>
              <a:buNone/>
            </a:pPr>
            <a:endParaRPr lang="en-GB" sz="1800" dirty="0" smtClean="0"/>
          </a:p>
          <a:p>
            <a:pPr>
              <a:buNone/>
            </a:pPr>
            <a:r>
              <a:rPr lang="en-GB" sz="1800" dirty="0" smtClean="0"/>
              <a:t>Even if training can be time consuming, expensive, it can higher the risk of accidents and </a:t>
            </a:r>
            <a:r>
              <a:rPr lang="en-GB" sz="1800" dirty="0" err="1" smtClean="0"/>
              <a:t>and</a:t>
            </a:r>
            <a:r>
              <a:rPr lang="en-GB" sz="1800" dirty="0" smtClean="0"/>
              <a:t> can also lower the productivity, training </a:t>
            </a:r>
            <a:r>
              <a:rPr lang="en-GB" sz="1800" dirty="0" smtClean="0"/>
              <a:t>is necessary at every stage of the work process and for every employee and is also essential in keeping people up to date with the fact that new technology, concepts, values, and environments are constantly evolving.</a:t>
            </a:r>
          </a:p>
          <a:p>
            <a:pPr>
              <a:buNone/>
            </a:pPr>
            <a:endParaRPr lang="en-GB" dirty="0"/>
          </a:p>
        </p:txBody>
      </p:sp>
      <p:pic>
        <p:nvPicPr>
          <p:cNvPr id="4098" name="Picture 2" descr="C:\Users\User\Desktop\pics\download (4).jfif"/>
          <p:cNvPicPr>
            <a:picLocks noChangeAspect="1" noChangeArrowheads="1"/>
          </p:cNvPicPr>
          <p:nvPr/>
        </p:nvPicPr>
        <p:blipFill>
          <a:blip r:embed="rId2"/>
          <a:srcRect/>
          <a:stretch>
            <a:fillRect/>
          </a:stretch>
        </p:blipFill>
        <p:spPr bwMode="auto">
          <a:xfrm>
            <a:off x="3857620" y="2643182"/>
            <a:ext cx="4747740" cy="3119454"/>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27540"/>
          </a:xfrm>
        </p:spPr>
        <p:txBody>
          <a:bodyPr/>
          <a:lstStyle/>
          <a:p>
            <a:pPr>
              <a:buNone/>
            </a:pPr>
            <a:endParaRPr lang="en-GB" dirty="0"/>
          </a:p>
        </p:txBody>
      </p:sp>
      <p:pic>
        <p:nvPicPr>
          <p:cNvPr id="11266" name="Picture 2" descr="C:\Users\User\Desktop\pics\6021993_thanks_for_watching_any_questions_no_great.png"/>
          <p:cNvPicPr>
            <a:picLocks noChangeAspect="1" noChangeArrowheads="1"/>
          </p:cNvPicPr>
          <p:nvPr/>
        </p:nvPicPr>
        <p:blipFill>
          <a:blip r:embed="rId2"/>
          <a:srcRect/>
          <a:stretch>
            <a:fillRect/>
          </a:stretch>
        </p:blipFill>
        <p:spPr bwMode="auto">
          <a:xfrm>
            <a:off x="428596" y="428604"/>
            <a:ext cx="8286808" cy="553563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dissolve">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00042"/>
            <a:ext cx="8183880" cy="5357850"/>
          </a:xfrm>
        </p:spPr>
        <p:txBody>
          <a:bodyPr>
            <a:normAutofit/>
          </a:bodyPr>
          <a:lstStyle/>
          <a:p>
            <a:pPr algn="ctr">
              <a:buNone/>
            </a:pPr>
            <a:r>
              <a:rPr lang="en-GB" dirty="0" smtClean="0"/>
              <a:t>References </a:t>
            </a:r>
          </a:p>
          <a:p>
            <a:pPr algn="ctr">
              <a:buNone/>
            </a:pPr>
            <a:endParaRPr lang="en-GB" sz="1400" dirty="0" smtClean="0"/>
          </a:p>
          <a:p>
            <a:pPr marL="342900" indent="-342900">
              <a:buNone/>
            </a:pPr>
            <a:r>
              <a:rPr lang="en-GB" sz="1400" dirty="0" smtClean="0"/>
              <a:t>1.  Hannah </a:t>
            </a:r>
            <a:r>
              <a:rPr lang="en-GB" sz="1400" dirty="0" err="1" smtClean="0"/>
              <a:t>Skentelbery</a:t>
            </a:r>
            <a:r>
              <a:rPr lang="en-GB" sz="1400" b="1" dirty="0" smtClean="0"/>
              <a:t> </a:t>
            </a:r>
            <a:r>
              <a:rPr lang="en-GB" sz="1400" dirty="0" smtClean="0"/>
              <a:t>(2018)</a:t>
            </a:r>
            <a:r>
              <a:rPr lang="en-GB" sz="1400" i="1" dirty="0" smtClean="0"/>
              <a:t>The </a:t>
            </a:r>
            <a:r>
              <a:rPr lang="en-GB" sz="1400" i="1" dirty="0" smtClean="0"/>
              <a:t>Main Pros and Cons of On the Job </a:t>
            </a:r>
            <a:r>
              <a:rPr lang="en-GB" sz="1400" i="1" dirty="0" smtClean="0"/>
              <a:t>Training.</a:t>
            </a:r>
            <a:r>
              <a:rPr lang="en-GB" sz="1400" b="1" i="1" dirty="0" smtClean="0"/>
              <a:t> </a:t>
            </a:r>
            <a:r>
              <a:rPr lang="en-GB" sz="1400" dirty="0" smtClean="0"/>
              <a:t>Available at: </a:t>
            </a:r>
            <a:r>
              <a:rPr lang="en-GB" sz="1400" dirty="0" smtClean="0">
                <a:hlinkClick r:id="rId2"/>
              </a:rPr>
              <a:t>https</a:t>
            </a:r>
            <a:r>
              <a:rPr lang="en-GB" sz="1400" dirty="0" smtClean="0">
                <a:hlinkClick r:id="rId2"/>
              </a:rPr>
              <a:t>://www.warrington-worldwide.co.uk/2018/04/25/the-main-pros-and-cons-of-on-the-job-training</a:t>
            </a:r>
            <a:r>
              <a:rPr lang="en-GB" sz="1400" dirty="0" smtClean="0">
                <a:hlinkClick r:id="rId2"/>
              </a:rPr>
              <a:t>/</a:t>
            </a:r>
            <a:endParaRPr lang="en-GB" sz="1400" dirty="0" smtClean="0"/>
          </a:p>
          <a:p>
            <a:pPr marL="342900" indent="-342900">
              <a:buAutoNum type="arabicPeriod"/>
            </a:pPr>
            <a:endParaRPr lang="en-GB" sz="1400" dirty="0" smtClean="0"/>
          </a:p>
          <a:p>
            <a:pPr marL="342900" indent="-342900">
              <a:buNone/>
            </a:pPr>
            <a:r>
              <a:rPr lang="en-GB" sz="1400" dirty="0" smtClean="0"/>
              <a:t>2.  Quotes (2021) </a:t>
            </a:r>
            <a:r>
              <a:rPr lang="en-GB" sz="1400" i="1" dirty="0" smtClean="0"/>
              <a:t>B.B. King quotes</a:t>
            </a:r>
            <a:r>
              <a:rPr lang="en-GB" sz="1400" dirty="0" smtClean="0"/>
              <a:t>. Available at: </a:t>
            </a:r>
            <a:r>
              <a:rPr lang="en-GB" sz="1400" u="sng" dirty="0" smtClean="0">
                <a:hlinkClick r:id="rId3"/>
              </a:rPr>
              <a:t>https</a:t>
            </a:r>
            <a:r>
              <a:rPr lang="en-GB" sz="1400" u="sng" dirty="0" smtClean="0">
                <a:hlinkClick r:id="rId3"/>
              </a:rPr>
              <a:t>://</a:t>
            </a:r>
            <a:r>
              <a:rPr lang="en-GB" sz="1400" u="sng" dirty="0" smtClean="0">
                <a:hlinkClick r:id="rId3"/>
              </a:rPr>
              <a:t>www.brainyquote.com/quotes/b_b_king_102588</a:t>
            </a:r>
            <a:endParaRPr lang="en-GB" sz="1400" u="sng" dirty="0" smtClean="0"/>
          </a:p>
          <a:p>
            <a:pPr marL="342900" indent="-342900">
              <a:buAutoNum type="arabicPeriod"/>
            </a:pPr>
            <a:endParaRPr lang="en-GB" sz="1400" u="sng" dirty="0" smtClean="0"/>
          </a:p>
          <a:p>
            <a:pPr marL="342900" indent="-342900">
              <a:buFont typeface="Wingdings 2"/>
              <a:buAutoNum type="arabicPeriod"/>
            </a:pPr>
            <a:endParaRPr lang="en-GB" sz="1400" u="sng" dirty="0" smtClean="0"/>
          </a:p>
          <a:p>
            <a:pPr marL="342900" indent="-342900">
              <a:buNone/>
            </a:pPr>
            <a:r>
              <a:rPr lang="en-GB" sz="1400" dirty="0" smtClean="0"/>
              <a:t>3.  Coventry University (2020) </a:t>
            </a:r>
            <a:r>
              <a:rPr lang="en-GB" sz="1400" i="1" dirty="0" smtClean="0"/>
              <a:t>Of the job training.</a:t>
            </a:r>
            <a:r>
              <a:rPr lang="en-GB" sz="1400" dirty="0" smtClean="0"/>
              <a:t> Available at: </a:t>
            </a:r>
            <a:r>
              <a:rPr lang="en-GB" sz="1400" u="sng" dirty="0" smtClean="0">
                <a:hlinkClick r:id="rId4"/>
              </a:rPr>
              <a:t>https://</a:t>
            </a:r>
            <a:r>
              <a:rPr lang="en-GB" sz="1400" u="sng" dirty="0" smtClean="0">
                <a:hlinkClick r:id="rId4"/>
              </a:rPr>
              <a:t>www.futurelearn.com/info/courses/training-development-work/0/steps/88531</a:t>
            </a:r>
            <a:endParaRPr lang="en-GB" sz="1400" u="sng" dirty="0" smtClean="0"/>
          </a:p>
          <a:p>
            <a:pPr marL="342900" indent="-342900">
              <a:buNone/>
            </a:pPr>
            <a:r>
              <a:rPr lang="en-GB" sz="1400" dirty="0" smtClean="0"/>
              <a:t>4.  Training (2018) </a:t>
            </a:r>
            <a:r>
              <a:rPr lang="en-GB" sz="1400" i="1" dirty="0" smtClean="0"/>
              <a:t>Train the trainer. Available at: </a:t>
            </a:r>
            <a:r>
              <a:rPr lang="en-GB" sz="1400" u="sng" dirty="0" smtClean="0">
                <a:hlinkClick r:id="rId5"/>
              </a:rPr>
              <a:t>https://www.sos.state.co.us/pubs/elections/VotingSystems/systemsDocumentation/HartIntercivic/COApplicationDocs/F-GeneralDocumentation/03-TrainingMaterials/PollingPlaceOperations/TrainTheTrainer/6661-008-A-Verity-1-0-TTT-Handbook.pdf</a:t>
            </a:r>
            <a:endParaRPr lang="en-GB" sz="1400" dirty="0" smtClean="0"/>
          </a:p>
          <a:p>
            <a:pPr marL="342900" indent="-342900">
              <a:buFont typeface="Wingdings 2"/>
              <a:buAutoNum type="arabicPeriod"/>
            </a:pPr>
            <a:endParaRPr lang="en-GB" sz="1400" dirty="0" smtClean="0"/>
          </a:p>
          <a:p>
            <a:pPr marL="342900" indent="-342900">
              <a:buNone/>
            </a:pPr>
            <a:r>
              <a:rPr lang="en-GB" sz="1400" dirty="0" smtClean="0"/>
              <a:t>5.   Rolf P. Lynton, </a:t>
            </a:r>
            <a:r>
              <a:rPr lang="en-GB" sz="1400" dirty="0" err="1" smtClean="0"/>
              <a:t>Uday</a:t>
            </a:r>
            <a:r>
              <a:rPr lang="en-GB" sz="1400" dirty="0" smtClean="0"/>
              <a:t> </a:t>
            </a:r>
            <a:r>
              <a:rPr lang="en-GB" sz="1400" dirty="0" err="1" smtClean="0"/>
              <a:t>Pareek</a:t>
            </a:r>
            <a:r>
              <a:rPr lang="en-GB" sz="1400" dirty="0" smtClean="0"/>
              <a:t> (2011) </a:t>
            </a:r>
            <a:r>
              <a:rPr lang="en-GB" sz="1400" i="1" dirty="0" smtClean="0"/>
              <a:t>Training </a:t>
            </a:r>
            <a:r>
              <a:rPr lang="en-GB" sz="1400" i="1" dirty="0" smtClean="0"/>
              <a:t>for </a:t>
            </a:r>
            <a:r>
              <a:rPr lang="en-GB" sz="1400" i="1" dirty="0" smtClean="0"/>
              <a:t>development, </a:t>
            </a:r>
            <a:r>
              <a:rPr lang="en-GB" sz="1400" dirty="0" smtClean="0"/>
              <a:t>SAGE </a:t>
            </a:r>
            <a:r>
              <a:rPr lang="en-GB" sz="1400" dirty="0" smtClean="0"/>
              <a:t>Publishing,  India. 400 pg</a:t>
            </a:r>
            <a:endParaRPr lang="en-GB" sz="1400" i="1" dirty="0" smtClean="0"/>
          </a:p>
          <a:p>
            <a:pPr marL="342900" indent="-342900">
              <a:buFont typeface="Wingdings 2"/>
              <a:buAutoNum type="arabicPeriod"/>
            </a:pPr>
            <a:endParaRPr lang="en-GB" sz="1400" dirty="0" smtClean="0"/>
          </a:p>
          <a:p>
            <a:pPr marL="342900" indent="-342900">
              <a:buNone/>
            </a:pPr>
            <a:endParaRPr lang="en-GB" sz="1400" dirty="0" smtClean="0"/>
          </a:p>
          <a:p>
            <a:pPr marL="342900" indent="-342900">
              <a:buNone/>
            </a:pPr>
            <a:endParaRPr lang="en-GB" sz="1800" dirty="0" smtClean="0"/>
          </a:p>
          <a:p>
            <a:pPr marL="342900" indent="-342900">
              <a:buAutoNum type="arabicPeriod"/>
            </a:pPr>
            <a:endParaRPr lang="en-GB" sz="1800" dirty="0" smtClean="0"/>
          </a:p>
          <a:p>
            <a:pPr marL="342900" indent="-342900">
              <a:buAutoNum type="arabicPeriod"/>
            </a:pPr>
            <a:endParaRPr lang="en-GB" sz="1800" dirty="0" smtClean="0"/>
          </a:p>
          <a:p>
            <a:pPr marL="342900" indent="-342900">
              <a:buAutoNum type="arabicPeriod"/>
            </a:pPr>
            <a:endParaRPr lang="en-GB" sz="1800" dirty="0" smtClean="0"/>
          </a:p>
          <a:p>
            <a:pPr>
              <a:buNone/>
            </a:pPr>
            <a:endParaRPr lang="en-GB"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342900" indent="-342900">
              <a:buNone/>
            </a:pPr>
            <a:r>
              <a:rPr lang="en-GB" sz="1600" i="1" dirty="0" smtClean="0"/>
              <a:t>6. T</a:t>
            </a:r>
            <a:r>
              <a:rPr lang="en-GB" sz="1600" dirty="0" smtClean="0"/>
              <a:t>racey </a:t>
            </a:r>
            <a:r>
              <a:rPr lang="en-GB" sz="1600" dirty="0" smtClean="0"/>
              <a:t>W</a:t>
            </a:r>
            <a:r>
              <a:rPr lang="en-GB" sz="1600" dirty="0" smtClean="0"/>
              <a:t>illiams  R . (1992) </a:t>
            </a:r>
            <a:r>
              <a:rPr lang="en-GB" sz="1600" i="1" dirty="0" smtClean="0"/>
              <a:t>Designing </a:t>
            </a:r>
            <a:r>
              <a:rPr lang="en-GB" sz="1600" i="1" dirty="0" smtClean="0"/>
              <a:t>Training and Development Systems. Third </a:t>
            </a:r>
            <a:r>
              <a:rPr lang="en-GB" sz="1600" i="1" dirty="0" smtClean="0"/>
              <a:t>Edition. 503 p</a:t>
            </a:r>
          </a:p>
          <a:p>
            <a:pPr marL="342900" indent="-342900">
              <a:buNone/>
            </a:pPr>
            <a:r>
              <a:rPr lang="en-GB" sz="1600" i="1" dirty="0" smtClean="0"/>
              <a:t>7. </a:t>
            </a:r>
            <a:r>
              <a:rPr lang="en-GB" sz="1600" dirty="0" smtClean="0"/>
              <a:t>Shula, </a:t>
            </a:r>
            <a:r>
              <a:rPr lang="en-GB" sz="1600" dirty="0" smtClean="0"/>
              <a:t>Don, (2001) </a:t>
            </a:r>
            <a:r>
              <a:rPr lang="en-GB" sz="1600" i="1" dirty="0" smtClean="0"/>
              <a:t>The Little book of coaching : motivating people to be winners</a:t>
            </a:r>
            <a:r>
              <a:rPr lang="en-GB" sz="1600" i="1" dirty="0" smtClean="0"/>
              <a:t>. 117 p</a:t>
            </a:r>
          </a:p>
          <a:p>
            <a:pPr marL="342900" indent="-342900">
              <a:buNone/>
            </a:pPr>
            <a:r>
              <a:rPr lang="en-GB" sz="1600" i="1" dirty="0" smtClean="0"/>
              <a:t>8. </a:t>
            </a:r>
            <a:r>
              <a:rPr lang="en-GB" sz="1600" dirty="0" smtClean="0"/>
              <a:t>Blanchard, K. H., &amp; </a:t>
            </a:r>
            <a:r>
              <a:rPr lang="en-GB" sz="1600" dirty="0" err="1" smtClean="0"/>
              <a:t>Sargent</a:t>
            </a:r>
            <a:r>
              <a:rPr lang="en-GB" sz="1600" dirty="0" smtClean="0"/>
              <a:t>, A. G. (1984</a:t>
            </a:r>
            <a:r>
              <a:rPr lang="en-GB" sz="1600" dirty="0" smtClean="0"/>
              <a:t>).</a:t>
            </a:r>
            <a:r>
              <a:rPr lang="en-GB" sz="1600" i="1" dirty="0" smtClean="0"/>
              <a:t> The one minute manager is an androgynous manager</a:t>
            </a:r>
            <a:r>
              <a:rPr lang="en-GB" sz="1600" dirty="0" smtClean="0"/>
              <a:t>.</a:t>
            </a:r>
            <a:r>
              <a:rPr lang="en-GB" sz="1600" dirty="0" smtClean="0"/>
              <a:t> </a:t>
            </a:r>
            <a:r>
              <a:rPr lang="en-GB" sz="1600" i="1" dirty="0" smtClean="0"/>
              <a:t>Training </a:t>
            </a:r>
            <a:r>
              <a:rPr lang="en-GB" sz="1600" i="1" dirty="0" smtClean="0"/>
              <a:t>&amp; Development </a:t>
            </a:r>
            <a:r>
              <a:rPr lang="en-GB" sz="1600" i="1" dirty="0" smtClean="0"/>
              <a:t> Journal.</a:t>
            </a:r>
            <a:endParaRPr lang="en-GB" sz="1600" dirty="0" smtClean="0"/>
          </a:p>
          <a:p>
            <a:pPr marL="342900" indent="-342900">
              <a:buNone/>
            </a:pPr>
            <a:endParaRPr lang="en-GB" sz="1600" i="1" dirty="0" smtClean="0"/>
          </a:p>
          <a:p>
            <a:pPr>
              <a:buNone/>
            </a:pPr>
            <a:r>
              <a:rPr lang="en-GB" sz="1600" dirty="0" smtClean="0"/>
              <a:t>9. </a:t>
            </a:r>
            <a:r>
              <a:rPr lang="en-GB" sz="1600" dirty="0" smtClean="0"/>
              <a:t> </a:t>
            </a:r>
            <a:r>
              <a:rPr lang="en-GB" sz="1600" dirty="0" smtClean="0"/>
              <a:t>Kenneth H. Blanchard, Don </a:t>
            </a:r>
            <a:r>
              <a:rPr lang="en-GB" sz="1600" dirty="0" err="1" smtClean="0"/>
              <a:t>Schula</a:t>
            </a:r>
            <a:r>
              <a:rPr lang="en-GB" sz="1600" dirty="0" smtClean="0"/>
              <a:t> (2001) </a:t>
            </a:r>
            <a:r>
              <a:rPr lang="en-GB" sz="1600" i="1" dirty="0" smtClean="0"/>
              <a:t>The little book of coaching: Motivating people to be winners. </a:t>
            </a:r>
            <a:r>
              <a:rPr lang="en-GB" sz="1600" dirty="0" smtClean="0"/>
              <a:t>128 p</a:t>
            </a:r>
          </a:p>
          <a:p>
            <a:pPr>
              <a:buNone/>
            </a:pPr>
            <a:r>
              <a:rPr lang="en-GB" sz="1600" dirty="0" smtClean="0"/>
              <a:t>10. </a:t>
            </a:r>
            <a:r>
              <a:rPr lang="en-GB" sz="1600" dirty="0" smtClean="0"/>
              <a:t>Kenneth H. Blanchard, S</a:t>
            </a:r>
            <a:r>
              <a:rPr lang="en-GB" sz="1600" dirty="0" smtClean="0"/>
              <a:t>pencer  Johnson (2011) </a:t>
            </a:r>
            <a:r>
              <a:rPr lang="en-GB" sz="1600" i="1" dirty="0" smtClean="0"/>
              <a:t>The One Minute Manager - Increase Productivity, Profits And Your Own Prosperity</a:t>
            </a:r>
            <a:r>
              <a:rPr lang="en-GB" sz="1600" b="1" dirty="0" smtClean="0"/>
              <a:t> </a:t>
            </a:r>
            <a:r>
              <a:rPr lang="en-GB" sz="1600" dirty="0" smtClean="0"/>
              <a:t>. 112 p</a:t>
            </a:r>
            <a:endParaRPr lang="en-GB" sz="1600" b="1" dirty="0" smtClean="0"/>
          </a:p>
          <a:p>
            <a:pPr>
              <a:buNone/>
            </a:pPr>
            <a:endParaRPr lang="en-GB" sz="1600" dirty="0" smtClean="0"/>
          </a:p>
          <a:p>
            <a:pPr>
              <a:buNone/>
            </a:pPr>
            <a:endParaRPr lang="en-GB" sz="16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1028</TotalTime>
  <Words>1712</Words>
  <Application>Microsoft Office PowerPoint</Application>
  <PresentationFormat>On-screen Show (4:3)</PresentationFormat>
  <Paragraphs>222</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Aspect</vt:lpstr>
      <vt:lpstr>DEVELOPING RELATIONSHIPs and workplace   achievements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WORKPLACE RELATIONSHIPS</dc:title>
  <dc:creator>User</dc:creator>
  <cp:lastModifiedBy>User</cp:lastModifiedBy>
  <cp:revision>92</cp:revision>
  <dcterms:created xsi:type="dcterms:W3CDTF">2021-11-15T01:55:18Z</dcterms:created>
  <dcterms:modified xsi:type="dcterms:W3CDTF">2021-11-16T23:31:46Z</dcterms:modified>
</cp:coreProperties>
</file>