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753" r:id="rId5"/>
  </p:sldMasterIdLst>
  <p:notesMasterIdLst>
    <p:notesMasterId r:id="rId27"/>
  </p:notesMasterIdLst>
  <p:handoutMasterIdLst>
    <p:handoutMasterId r:id="rId28"/>
  </p:handoutMasterIdLst>
  <p:sldIdLst>
    <p:sldId id="307" r:id="rId6"/>
    <p:sldId id="265" r:id="rId7"/>
    <p:sldId id="272" r:id="rId8"/>
    <p:sldId id="297" r:id="rId9"/>
    <p:sldId id="306" r:id="rId10"/>
    <p:sldId id="286" r:id="rId11"/>
    <p:sldId id="287" r:id="rId12"/>
    <p:sldId id="288" r:id="rId13"/>
    <p:sldId id="289" r:id="rId14"/>
    <p:sldId id="290" r:id="rId15"/>
    <p:sldId id="291" r:id="rId16"/>
    <p:sldId id="292" r:id="rId17"/>
    <p:sldId id="293" r:id="rId18"/>
    <p:sldId id="298" r:id="rId19"/>
    <p:sldId id="302" r:id="rId20"/>
    <p:sldId id="299" r:id="rId21"/>
    <p:sldId id="303" r:id="rId22"/>
    <p:sldId id="296" r:id="rId23"/>
    <p:sldId id="300" r:id="rId24"/>
    <p:sldId id="304" r:id="rId25"/>
    <p:sldId id="305" r:id="rId26"/>
  </p:sldIdLst>
  <p:sldSz cx="9144000" cy="6858000" type="screen4x3"/>
  <p:notesSz cx="7315200" cy="9601200"/>
  <p:defaultTextStyle>
    <a:defPPr>
      <a:defRPr lang="en-US"/>
    </a:defPPr>
    <a:lvl1pPr algn="r" rtl="0" fontAlgn="base">
      <a:spcBef>
        <a:spcPct val="0"/>
      </a:spcBef>
      <a:spcAft>
        <a:spcPct val="0"/>
      </a:spcAft>
      <a:defRPr sz="1000" kern="1200">
        <a:solidFill>
          <a:schemeClr val="tx1"/>
        </a:solidFill>
        <a:latin typeface="HelveticaNeue-Light" pitchFamily="34" charset="0"/>
        <a:ea typeface="ＭＳ Ｐゴシック" pitchFamily="-112" charset="-128"/>
        <a:cs typeface="+mn-cs"/>
      </a:defRPr>
    </a:lvl1pPr>
    <a:lvl2pPr marL="457200" algn="r" rtl="0" fontAlgn="base">
      <a:spcBef>
        <a:spcPct val="0"/>
      </a:spcBef>
      <a:spcAft>
        <a:spcPct val="0"/>
      </a:spcAft>
      <a:defRPr sz="1000" kern="1200">
        <a:solidFill>
          <a:schemeClr val="tx1"/>
        </a:solidFill>
        <a:latin typeface="HelveticaNeue-Light" pitchFamily="34" charset="0"/>
        <a:ea typeface="ＭＳ Ｐゴシック" pitchFamily="-112" charset="-128"/>
        <a:cs typeface="+mn-cs"/>
      </a:defRPr>
    </a:lvl2pPr>
    <a:lvl3pPr marL="914400" algn="r" rtl="0" fontAlgn="base">
      <a:spcBef>
        <a:spcPct val="0"/>
      </a:spcBef>
      <a:spcAft>
        <a:spcPct val="0"/>
      </a:spcAft>
      <a:defRPr sz="1000" kern="1200">
        <a:solidFill>
          <a:schemeClr val="tx1"/>
        </a:solidFill>
        <a:latin typeface="HelveticaNeue-Light" pitchFamily="34" charset="0"/>
        <a:ea typeface="ＭＳ Ｐゴシック" pitchFamily="-112" charset="-128"/>
        <a:cs typeface="+mn-cs"/>
      </a:defRPr>
    </a:lvl3pPr>
    <a:lvl4pPr marL="1371600" algn="r" rtl="0" fontAlgn="base">
      <a:spcBef>
        <a:spcPct val="0"/>
      </a:spcBef>
      <a:spcAft>
        <a:spcPct val="0"/>
      </a:spcAft>
      <a:defRPr sz="1000" kern="1200">
        <a:solidFill>
          <a:schemeClr val="tx1"/>
        </a:solidFill>
        <a:latin typeface="HelveticaNeue-Light" pitchFamily="34" charset="0"/>
        <a:ea typeface="ＭＳ Ｐゴシック" pitchFamily="-112" charset="-128"/>
        <a:cs typeface="+mn-cs"/>
      </a:defRPr>
    </a:lvl4pPr>
    <a:lvl5pPr marL="1828800" algn="r" rtl="0" fontAlgn="base">
      <a:spcBef>
        <a:spcPct val="0"/>
      </a:spcBef>
      <a:spcAft>
        <a:spcPct val="0"/>
      </a:spcAft>
      <a:defRPr sz="1000" kern="1200">
        <a:solidFill>
          <a:schemeClr val="tx1"/>
        </a:solidFill>
        <a:latin typeface="HelveticaNeue-Light" pitchFamily="34" charset="0"/>
        <a:ea typeface="ＭＳ Ｐゴシック" pitchFamily="-112" charset="-128"/>
        <a:cs typeface="+mn-cs"/>
      </a:defRPr>
    </a:lvl5pPr>
    <a:lvl6pPr marL="2286000" algn="l" defTabSz="914400" rtl="0" eaLnBrk="1" latinLnBrk="0" hangingPunct="1">
      <a:defRPr sz="1000" kern="1200">
        <a:solidFill>
          <a:schemeClr val="tx1"/>
        </a:solidFill>
        <a:latin typeface="HelveticaNeue-Light" pitchFamily="34" charset="0"/>
        <a:ea typeface="ＭＳ Ｐゴシック" pitchFamily="-112" charset="-128"/>
        <a:cs typeface="+mn-cs"/>
      </a:defRPr>
    </a:lvl6pPr>
    <a:lvl7pPr marL="2743200" algn="l" defTabSz="914400" rtl="0" eaLnBrk="1" latinLnBrk="0" hangingPunct="1">
      <a:defRPr sz="1000" kern="1200">
        <a:solidFill>
          <a:schemeClr val="tx1"/>
        </a:solidFill>
        <a:latin typeface="HelveticaNeue-Light" pitchFamily="34" charset="0"/>
        <a:ea typeface="ＭＳ Ｐゴシック" pitchFamily="-112" charset="-128"/>
        <a:cs typeface="+mn-cs"/>
      </a:defRPr>
    </a:lvl7pPr>
    <a:lvl8pPr marL="3200400" algn="l" defTabSz="914400" rtl="0" eaLnBrk="1" latinLnBrk="0" hangingPunct="1">
      <a:defRPr sz="1000" kern="1200">
        <a:solidFill>
          <a:schemeClr val="tx1"/>
        </a:solidFill>
        <a:latin typeface="HelveticaNeue-Light" pitchFamily="34" charset="0"/>
        <a:ea typeface="ＭＳ Ｐゴシック" pitchFamily="-112" charset="-128"/>
        <a:cs typeface="+mn-cs"/>
      </a:defRPr>
    </a:lvl8pPr>
    <a:lvl9pPr marL="3657600" algn="l" defTabSz="914400" rtl="0" eaLnBrk="1" latinLnBrk="0" hangingPunct="1">
      <a:defRPr sz="1000" kern="1200">
        <a:solidFill>
          <a:schemeClr val="tx1"/>
        </a:solidFill>
        <a:latin typeface="HelveticaNeue-Light" pitchFamily="34" charset="0"/>
        <a:ea typeface="ＭＳ Ｐゴシック" pitchFamily="-112"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736B9"/>
    <a:srgbClr val="0033CC"/>
    <a:srgbClr val="BBE0E3"/>
    <a:srgbClr val="006983"/>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719" autoAdjust="0"/>
    <p:restoredTop sz="94660"/>
  </p:normalViewPr>
  <p:slideViewPr>
    <p:cSldViewPr>
      <p:cViewPr varScale="1">
        <p:scale>
          <a:sx n="73" d="100"/>
          <a:sy n="73" d="100"/>
        </p:scale>
        <p:origin x="1248" y="72"/>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notesViewPr>
    <p:cSldViewPr>
      <p:cViewPr varScale="1">
        <p:scale>
          <a:sx n="66" d="100"/>
          <a:sy n="66" d="100"/>
        </p:scale>
        <p:origin x="0" y="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 Type="http://schemas.openxmlformats.org/officeDocument/2006/relationships/customXml" Target="../customXml/item3.xml"/><Relationship Id="rId21" Type="http://schemas.openxmlformats.org/officeDocument/2006/relationships/slide" Target="slides/slide16.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tableStyles" Target="tableStyles.xml"/><Relationship Id="rId5" Type="http://schemas.openxmlformats.org/officeDocument/2006/relationships/slideMaster" Target="slideMasters/slideMaster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handoutMaster" Target="handoutMasters/handoutMaster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notesMaster" Target="notesMasters/notesMaster1.xml"/><Relationship Id="rId30"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1490" name="Rectangle 2"/>
          <p:cNvSpPr>
            <a:spLocks noGrp="1" noChangeArrowheads="1"/>
          </p:cNvSpPr>
          <p:nvPr>
            <p:ph type="hdr" sz="quarter"/>
          </p:nvPr>
        </p:nvSpPr>
        <p:spPr bwMode="auto">
          <a:xfrm>
            <a:off x="0" y="0"/>
            <a:ext cx="3170238" cy="47942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defRPr sz="1200" smtClean="0">
                <a:latin typeface="Arial" charset="0"/>
              </a:defRPr>
            </a:lvl1pPr>
          </a:lstStyle>
          <a:p>
            <a:pPr>
              <a:defRPr/>
            </a:pPr>
            <a:endParaRPr lang="en-US"/>
          </a:p>
        </p:txBody>
      </p:sp>
      <p:sp>
        <p:nvSpPr>
          <p:cNvPr id="191491" name="Rectangle 3"/>
          <p:cNvSpPr>
            <a:spLocks noGrp="1" noChangeArrowheads="1"/>
          </p:cNvSpPr>
          <p:nvPr>
            <p:ph type="dt" sz="quarter" idx="1"/>
          </p:nvPr>
        </p:nvSpPr>
        <p:spPr bwMode="auto">
          <a:xfrm>
            <a:off x="4143375" y="0"/>
            <a:ext cx="3170238" cy="47942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smtClean="0">
                <a:latin typeface="Arial" charset="0"/>
              </a:defRPr>
            </a:lvl1pPr>
          </a:lstStyle>
          <a:p>
            <a:pPr>
              <a:defRPr/>
            </a:pPr>
            <a:endParaRPr lang="en-US"/>
          </a:p>
        </p:txBody>
      </p:sp>
      <p:sp>
        <p:nvSpPr>
          <p:cNvPr id="191492" name="Rectangle 4"/>
          <p:cNvSpPr>
            <a:spLocks noGrp="1" noChangeArrowheads="1"/>
          </p:cNvSpPr>
          <p:nvPr>
            <p:ph type="ftr" sz="quarter" idx="2"/>
          </p:nvPr>
        </p:nvSpPr>
        <p:spPr bwMode="auto">
          <a:xfrm>
            <a:off x="0" y="9120188"/>
            <a:ext cx="3170238" cy="479425"/>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l">
              <a:defRPr sz="1200" smtClean="0">
                <a:latin typeface="Arial" charset="0"/>
              </a:defRPr>
            </a:lvl1pPr>
          </a:lstStyle>
          <a:p>
            <a:pPr>
              <a:defRPr/>
            </a:pPr>
            <a:endParaRPr lang="en-US"/>
          </a:p>
        </p:txBody>
      </p:sp>
      <p:sp>
        <p:nvSpPr>
          <p:cNvPr id="191493" name="Rectangle 5"/>
          <p:cNvSpPr>
            <a:spLocks noGrp="1" noChangeArrowheads="1"/>
          </p:cNvSpPr>
          <p:nvPr>
            <p:ph type="sldNum" sz="quarter" idx="3"/>
          </p:nvPr>
        </p:nvSpPr>
        <p:spPr bwMode="auto">
          <a:xfrm>
            <a:off x="4143375" y="9120188"/>
            <a:ext cx="3170238" cy="479425"/>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smtClean="0">
                <a:latin typeface="Arial" charset="0"/>
              </a:defRPr>
            </a:lvl1pPr>
          </a:lstStyle>
          <a:p>
            <a:pPr>
              <a:defRPr/>
            </a:pPr>
            <a:fld id="{28769152-11C1-4CCD-9F6B-57EF193DC90D}" type="slidenum">
              <a:rPr lang="en-US"/>
              <a:pPr>
                <a:defRPr/>
              </a:pPr>
              <a:t>‹#›</a:t>
            </a:fld>
            <a:endParaRPr lang="en-US"/>
          </a:p>
        </p:txBody>
      </p:sp>
    </p:spTree>
    <p:extLst>
      <p:ext uri="{BB962C8B-B14F-4D97-AF65-F5344CB8AC3E}">
        <p14:creationId xmlns:p14="http://schemas.microsoft.com/office/powerpoint/2010/main" val="6894983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8722" name="Rectangle 2"/>
          <p:cNvSpPr>
            <a:spLocks noGrp="1" noChangeArrowheads="1"/>
          </p:cNvSpPr>
          <p:nvPr>
            <p:ph type="hdr" sz="quarter"/>
          </p:nvPr>
        </p:nvSpPr>
        <p:spPr bwMode="auto">
          <a:xfrm>
            <a:off x="0" y="0"/>
            <a:ext cx="3170238" cy="479425"/>
          </a:xfrm>
          <a:prstGeom prst="rect">
            <a:avLst/>
          </a:prstGeom>
          <a:noFill/>
          <a:ln w="9525">
            <a:noFill/>
            <a:miter lim="800000"/>
            <a:headEnd/>
            <a:tailEnd/>
          </a:ln>
          <a:effectLst/>
        </p:spPr>
        <p:txBody>
          <a:bodyPr vert="horz" wrap="square" lIns="96661" tIns="48331" rIns="96661" bIns="48331" numCol="1" anchor="t" anchorCtr="0" compatLnSpc="1">
            <a:prstTxWarp prst="textNoShape">
              <a:avLst/>
            </a:prstTxWarp>
          </a:bodyPr>
          <a:lstStyle>
            <a:lvl1pPr algn="l" defTabSz="966788">
              <a:defRPr sz="1300" smtClean="0">
                <a:latin typeface="Arial" charset="0"/>
              </a:defRPr>
            </a:lvl1pPr>
          </a:lstStyle>
          <a:p>
            <a:pPr>
              <a:defRPr/>
            </a:pPr>
            <a:endParaRPr lang="en-US"/>
          </a:p>
        </p:txBody>
      </p:sp>
      <p:sp>
        <p:nvSpPr>
          <p:cNvPr id="158723" name="Rectangle 3"/>
          <p:cNvSpPr>
            <a:spLocks noGrp="1" noChangeArrowheads="1"/>
          </p:cNvSpPr>
          <p:nvPr>
            <p:ph type="dt" idx="1"/>
          </p:nvPr>
        </p:nvSpPr>
        <p:spPr bwMode="auto">
          <a:xfrm>
            <a:off x="4143375" y="0"/>
            <a:ext cx="3170238" cy="479425"/>
          </a:xfrm>
          <a:prstGeom prst="rect">
            <a:avLst/>
          </a:prstGeom>
          <a:noFill/>
          <a:ln w="9525">
            <a:noFill/>
            <a:miter lim="800000"/>
            <a:headEnd/>
            <a:tailEnd/>
          </a:ln>
          <a:effectLst/>
        </p:spPr>
        <p:txBody>
          <a:bodyPr vert="horz" wrap="square" lIns="96661" tIns="48331" rIns="96661" bIns="48331" numCol="1" anchor="t" anchorCtr="0" compatLnSpc="1">
            <a:prstTxWarp prst="textNoShape">
              <a:avLst/>
            </a:prstTxWarp>
          </a:bodyPr>
          <a:lstStyle>
            <a:lvl1pPr defTabSz="966788">
              <a:defRPr sz="1300" smtClean="0">
                <a:latin typeface="Arial" charset="0"/>
              </a:defRPr>
            </a:lvl1pPr>
          </a:lstStyle>
          <a:p>
            <a:pPr>
              <a:defRPr/>
            </a:pPr>
            <a:endParaRPr lang="en-US"/>
          </a:p>
        </p:txBody>
      </p:sp>
      <p:sp>
        <p:nvSpPr>
          <p:cNvPr id="6148" name="Rectangle 4"/>
          <p:cNvSpPr>
            <a:spLocks noGrp="1" noRot="1" noChangeAspect="1" noChangeArrowheads="1" noTextEdit="1"/>
          </p:cNvSpPr>
          <p:nvPr>
            <p:ph type="sldImg" idx="2"/>
          </p:nvPr>
        </p:nvSpPr>
        <p:spPr bwMode="auto">
          <a:xfrm>
            <a:off x="1257300" y="720725"/>
            <a:ext cx="4800600" cy="3600450"/>
          </a:xfrm>
          <a:prstGeom prst="rect">
            <a:avLst/>
          </a:prstGeom>
          <a:noFill/>
          <a:ln w="9525">
            <a:solidFill>
              <a:srgbClr val="000000"/>
            </a:solidFill>
            <a:miter lim="800000"/>
            <a:headEnd/>
            <a:tailEnd/>
          </a:ln>
        </p:spPr>
      </p:sp>
      <p:sp>
        <p:nvSpPr>
          <p:cNvPr id="158725" name="Rectangle 5"/>
          <p:cNvSpPr>
            <a:spLocks noGrp="1" noChangeArrowheads="1"/>
          </p:cNvSpPr>
          <p:nvPr>
            <p:ph type="body" sz="quarter" idx="3"/>
          </p:nvPr>
        </p:nvSpPr>
        <p:spPr bwMode="auto">
          <a:xfrm>
            <a:off x="731838" y="4560888"/>
            <a:ext cx="5851525" cy="4319587"/>
          </a:xfrm>
          <a:prstGeom prst="rect">
            <a:avLst/>
          </a:prstGeom>
          <a:noFill/>
          <a:ln w="9525">
            <a:noFill/>
            <a:miter lim="800000"/>
            <a:headEnd/>
            <a:tailEnd/>
          </a:ln>
          <a:effectLst/>
        </p:spPr>
        <p:txBody>
          <a:bodyPr vert="horz" wrap="square" lIns="96661" tIns="48331" rIns="96661" bIns="48331" numCol="1" anchor="t" anchorCtr="0" compatLnSpc="1">
            <a:prstTxWarp prst="textNoShape">
              <a:avLst/>
            </a:prstTxWarp>
          </a:body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p>
        </p:txBody>
      </p:sp>
      <p:sp>
        <p:nvSpPr>
          <p:cNvPr id="158726" name="Rectangle 6"/>
          <p:cNvSpPr>
            <a:spLocks noGrp="1" noChangeArrowheads="1"/>
          </p:cNvSpPr>
          <p:nvPr>
            <p:ph type="ftr" sz="quarter" idx="4"/>
          </p:nvPr>
        </p:nvSpPr>
        <p:spPr bwMode="auto">
          <a:xfrm>
            <a:off x="0" y="9120188"/>
            <a:ext cx="3170238" cy="479425"/>
          </a:xfrm>
          <a:prstGeom prst="rect">
            <a:avLst/>
          </a:prstGeom>
          <a:noFill/>
          <a:ln w="9525">
            <a:noFill/>
            <a:miter lim="800000"/>
            <a:headEnd/>
            <a:tailEnd/>
          </a:ln>
          <a:effectLst/>
        </p:spPr>
        <p:txBody>
          <a:bodyPr vert="horz" wrap="square" lIns="96661" tIns="48331" rIns="96661" bIns="48331" numCol="1" anchor="b" anchorCtr="0" compatLnSpc="1">
            <a:prstTxWarp prst="textNoShape">
              <a:avLst/>
            </a:prstTxWarp>
          </a:bodyPr>
          <a:lstStyle>
            <a:lvl1pPr algn="l" defTabSz="966788">
              <a:defRPr sz="1300" smtClean="0">
                <a:latin typeface="Arial" charset="0"/>
              </a:defRPr>
            </a:lvl1pPr>
          </a:lstStyle>
          <a:p>
            <a:pPr>
              <a:defRPr/>
            </a:pPr>
            <a:endParaRPr lang="en-US"/>
          </a:p>
        </p:txBody>
      </p:sp>
      <p:sp>
        <p:nvSpPr>
          <p:cNvPr id="158727" name="Rectangle 7"/>
          <p:cNvSpPr>
            <a:spLocks noGrp="1" noChangeArrowheads="1"/>
          </p:cNvSpPr>
          <p:nvPr>
            <p:ph type="sldNum" sz="quarter" idx="5"/>
          </p:nvPr>
        </p:nvSpPr>
        <p:spPr bwMode="auto">
          <a:xfrm>
            <a:off x="4143375" y="9120188"/>
            <a:ext cx="3170238" cy="479425"/>
          </a:xfrm>
          <a:prstGeom prst="rect">
            <a:avLst/>
          </a:prstGeom>
          <a:noFill/>
          <a:ln w="9525">
            <a:noFill/>
            <a:miter lim="800000"/>
            <a:headEnd/>
            <a:tailEnd/>
          </a:ln>
          <a:effectLst/>
        </p:spPr>
        <p:txBody>
          <a:bodyPr vert="horz" wrap="square" lIns="96661" tIns="48331" rIns="96661" bIns="48331" numCol="1" anchor="b" anchorCtr="0" compatLnSpc="1">
            <a:prstTxWarp prst="textNoShape">
              <a:avLst/>
            </a:prstTxWarp>
          </a:bodyPr>
          <a:lstStyle>
            <a:lvl1pPr defTabSz="966788">
              <a:defRPr sz="1300" smtClean="0">
                <a:latin typeface="Arial" charset="0"/>
              </a:defRPr>
            </a:lvl1pPr>
          </a:lstStyle>
          <a:p>
            <a:pPr>
              <a:defRPr/>
            </a:pPr>
            <a:fld id="{90918E54-CF06-43D6-899C-AEC13842EBAA}" type="slidenum">
              <a:rPr lang="en-US"/>
              <a:pPr>
                <a:defRPr/>
              </a:pPr>
              <a:t>‹#›</a:t>
            </a:fld>
            <a:endParaRPr lang="en-US"/>
          </a:p>
        </p:txBody>
      </p:sp>
    </p:spTree>
    <p:extLst>
      <p:ext uri="{BB962C8B-B14F-4D97-AF65-F5344CB8AC3E}">
        <p14:creationId xmlns:p14="http://schemas.microsoft.com/office/powerpoint/2010/main" val="412320487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itchFamily="-112" charset="0"/>
        <a:ea typeface="ＭＳ Ｐゴシック" pitchFamily="-112" charset="-128"/>
        <a:cs typeface="ＭＳ Ｐゴシック" pitchFamily="-112" charset="-128"/>
      </a:defRPr>
    </a:lvl1pPr>
    <a:lvl2pPr marL="457200" algn="l" rtl="0" eaLnBrk="0" fontAlgn="base" hangingPunct="0">
      <a:spcBef>
        <a:spcPct val="30000"/>
      </a:spcBef>
      <a:spcAft>
        <a:spcPct val="0"/>
      </a:spcAft>
      <a:defRPr sz="1200" kern="1200">
        <a:solidFill>
          <a:schemeClr val="tx1"/>
        </a:solidFill>
        <a:latin typeface="Arial" pitchFamily="-112" charset="0"/>
        <a:ea typeface="ＭＳ Ｐゴシック" pitchFamily="-112" charset="-128"/>
        <a:cs typeface="+mn-cs"/>
      </a:defRPr>
    </a:lvl2pPr>
    <a:lvl3pPr marL="914400" algn="l" rtl="0" eaLnBrk="0" fontAlgn="base" hangingPunct="0">
      <a:spcBef>
        <a:spcPct val="30000"/>
      </a:spcBef>
      <a:spcAft>
        <a:spcPct val="0"/>
      </a:spcAft>
      <a:defRPr sz="1200" kern="1200">
        <a:solidFill>
          <a:schemeClr val="tx1"/>
        </a:solidFill>
        <a:latin typeface="Arial" pitchFamily="-112" charset="0"/>
        <a:ea typeface="ＭＳ Ｐゴシック" pitchFamily="-112" charset="-128"/>
        <a:cs typeface="+mn-cs"/>
      </a:defRPr>
    </a:lvl3pPr>
    <a:lvl4pPr marL="1371600" algn="l" rtl="0" eaLnBrk="0" fontAlgn="base" hangingPunct="0">
      <a:spcBef>
        <a:spcPct val="30000"/>
      </a:spcBef>
      <a:spcAft>
        <a:spcPct val="0"/>
      </a:spcAft>
      <a:defRPr sz="1200" kern="1200">
        <a:solidFill>
          <a:schemeClr val="tx1"/>
        </a:solidFill>
        <a:latin typeface="Arial" pitchFamily="-112" charset="0"/>
        <a:ea typeface="ＭＳ Ｐゴシック" pitchFamily="-112" charset="-128"/>
        <a:cs typeface="+mn-cs"/>
      </a:defRPr>
    </a:lvl4pPr>
    <a:lvl5pPr marL="1828800" algn="l" rtl="0" eaLnBrk="0" fontAlgn="base" hangingPunct="0">
      <a:spcBef>
        <a:spcPct val="30000"/>
      </a:spcBef>
      <a:spcAft>
        <a:spcPct val="0"/>
      </a:spcAft>
      <a:defRPr sz="1200" kern="1200">
        <a:solidFill>
          <a:schemeClr val="tx1"/>
        </a:solidFill>
        <a:latin typeface="Arial" pitchFamily="-112" charset="0"/>
        <a:ea typeface="ＭＳ Ｐゴシック" pitchFamily="-112" charset="-128"/>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90918E54-CF06-43D6-899C-AEC13842EBAA}" type="slidenum">
              <a:rPr lang="en-US" smtClean="0"/>
              <a:pPr>
                <a:defRPr/>
              </a:pPr>
              <a:t>1</a:t>
            </a:fld>
            <a:endParaRPr lang="en-US"/>
          </a:p>
        </p:txBody>
      </p:sp>
    </p:spTree>
    <p:extLst>
      <p:ext uri="{BB962C8B-B14F-4D97-AF65-F5344CB8AC3E}">
        <p14:creationId xmlns:p14="http://schemas.microsoft.com/office/powerpoint/2010/main" val="155113308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_design background">
    <p:spTree>
      <p:nvGrpSpPr>
        <p:cNvPr id="1" name=""/>
        <p:cNvGrpSpPr/>
        <p:nvPr/>
      </p:nvGrpSpPr>
      <p:grpSpPr>
        <a:xfrm>
          <a:off x="0" y="0"/>
          <a:ext cx="0" cy="0"/>
          <a:chOff x="0" y="0"/>
          <a:chExt cx="0" cy="0"/>
        </a:xfrm>
      </p:grpSpPr>
    </p:spTree>
    <p:extLst>
      <p:ext uri="{BB962C8B-B14F-4D97-AF65-F5344CB8AC3E}">
        <p14:creationId xmlns:p14="http://schemas.microsoft.com/office/powerpoint/2010/main" val="14483581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_no design">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smtClean="0"/>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Tree>
    <p:extLst>
      <p:ext uri="{BB962C8B-B14F-4D97-AF65-F5344CB8AC3E}">
        <p14:creationId xmlns:p14="http://schemas.microsoft.com/office/powerpoint/2010/main" val="42610877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439CF85-8457-400C-A4F9-DC61A400AE11}" type="slidenum">
              <a:rPr lang="en-US" smtClean="0"/>
              <a:t>‹#›</a:t>
            </a:fld>
            <a:endParaRPr lang="en-US"/>
          </a:p>
        </p:txBody>
      </p:sp>
    </p:spTree>
    <p:extLst>
      <p:ext uri="{BB962C8B-B14F-4D97-AF65-F5344CB8AC3E}">
        <p14:creationId xmlns:p14="http://schemas.microsoft.com/office/powerpoint/2010/main" val="4022771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Chapter Slide">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smtClean="0"/>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lgn="ctr">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439CF85-8457-400C-A4F9-DC61A400AE11}" type="slidenum">
              <a:rPr lang="en-US" smtClean="0"/>
              <a:t>‹#›</a:t>
            </a:fld>
            <a:endParaRPr lang="en-US"/>
          </a:p>
        </p:txBody>
      </p:sp>
    </p:spTree>
    <p:extLst>
      <p:ext uri="{BB962C8B-B14F-4D97-AF65-F5344CB8AC3E}">
        <p14:creationId xmlns:p14="http://schemas.microsoft.com/office/powerpoint/2010/main" val="29912242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28650" y="2178120"/>
            <a:ext cx="3886200" cy="416322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29150" y="2178119"/>
            <a:ext cx="3886200" cy="416322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439CF85-8457-400C-A4F9-DC61A400AE11}" type="slidenum">
              <a:rPr lang="en-US" smtClean="0"/>
              <a:t>‹#›</a:t>
            </a:fld>
            <a:endParaRPr lang="en-US"/>
          </a:p>
        </p:txBody>
      </p:sp>
    </p:spTree>
    <p:extLst>
      <p:ext uri="{BB962C8B-B14F-4D97-AF65-F5344CB8AC3E}">
        <p14:creationId xmlns:p14="http://schemas.microsoft.com/office/powerpoint/2010/main" val="24468605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765817"/>
            <a:ext cx="7886700" cy="1325563"/>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629842" y="2102404"/>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29842" y="2937339"/>
            <a:ext cx="3868340" cy="340643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29150" y="2102398"/>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29150" y="2937327"/>
            <a:ext cx="3887391" cy="340644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439CF85-8457-400C-A4F9-DC61A400AE11}" type="slidenum">
              <a:rPr lang="en-US" smtClean="0"/>
              <a:t>‹#›</a:t>
            </a:fld>
            <a:endParaRPr lang="en-US"/>
          </a:p>
        </p:txBody>
      </p:sp>
    </p:spTree>
    <p:extLst>
      <p:ext uri="{BB962C8B-B14F-4D97-AF65-F5344CB8AC3E}">
        <p14:creationId xmlns:p14="http://schemas.microsoft.com/office/powerpoint/2010/main" val="19573518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439CF85-8457-400C-A4F9-DC61A400AE11}" type="slidenum">
              <a:rPr lang="en-US" smtClean="0"/>
              <a:t>‹#›</a:t>
            </a:fld>
            <a:endParaRPr lang="en-US"/>
          </a:p>
        </p:txBody>
      </p:sp>
    </p:spTree>
    <p:extLst>
      <p:ext uri="{BB962C8B-B14F-4D97-AF65-F5344CB8AC3E}">
        <p14:creationId xmlns:p14="http://schemas.microsoft.com/office/powerpoint/2010/main" val="39208379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439CF85-8457-400C-A4F9-DC61A400AE11}" type="slidenum">
              <a:rPr lang="en-US" smtClean="0"/>
              <a:t>‹#›</a:t>
            </a:fld>
            <a:endParaRPr lang="en-US"/>
          </a:p>
        </p:txBody>
      </p:sp>
    </p:spTree>
    <p:extLst>
      <p:ext uri="{BB962C8B-B14F-4D97-AF65-F5344CB8AC3E}">
        <p14:creationId xmlns:p14="http://schemas.microsoft.com/office/powerpoint/2010/main" val="24785731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9"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548680"/>
            <a:ext cx="7886700" cy="1325563"/>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28650" y="2060848"/>
            <a:ext cx="7886700" cy="4152952"/>
          </a:xfrm>
          <a:prstGeom prst="rect">
            <a:avLst/>
          </a:prstGeom>
        </p:spPr>
        <p:txBody>
          <a:bodyPr vert="horz" lIns="91440" tIns="45720" rIns="91440" bIns="45720" rtlCol="0">
            <a:normAutofit/>
          </a:bodyPr>
          <a:lstStyle/>
          <a:p>
            <a:pPr lvl="0"/>
            <a:r>
              <a:rPr lang="en-US" dirty="0" smtClean="0"/>
              <a:t>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439CF85-8457-400C-A4F9-DC61A400AE11}" type="slidenum">
              <a:rPr lang="en-US" smtClean="0"/>
              <a:t>‹#›</a:t>
            </a:fld>
            <a:endParaRPr lang="en-US"/>
          </a:p>
        </p:txBody>
      </p:sp>
    </p:spTree>
    <p:extLst>
      <p:ext uri="{BB962C8B-B14F-4D97-AF65-F5344CB8AC3E}">
        <p14:creationId xmlns:p14="http://schemas.microsoft.com/office/powerpoint/2010/main" val="2136060353"/>
      </p:ext>
    </p:extLst>
  </p:cSld>
  <p:clrMap bg1="lt1" tx1="dk1" bg2="lt2" tx2="dk2" accent1="accent1" accent2="accent2" accent3="accent3" accent4="accent4" accent5="accent5" accent6="accent6" hlink="hlink" folHlink="folHlink"/>
  <p:sldLayoutIdLst>
    <p:sldLayoutId id="2147483754" r:id="rId1"/>
    <p:sldLayoutId id="2147483755" r:id="rId2"/>
    <p:sldLayoutId id="2147483756" r:id="rId3"/>
    <p:sldLayoutId id="2147483757" r:id="rId4"/>
    <p:sldLayoutId id="2147483758" r:id="rId5"/>
    <p:sldLayoutId id="2147483759" r:id="rId6"/>
    <p:sldLayoutId id="2147483760" r:id="rId7"/>
    <p:sldLayoutId id="2147483761" r:id="rId8"/>
  </p:sldLayoutIdLst>
  <p:hf hdr="0" ftr="0" dt="0"/>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1pPr>
      <a:lvl2pPr marL="515938"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2pPr>
      <a:lvl3pPr marL="855663" indent="-279400" algn="l" defTabSz="914400" rtl="0" eaLnBrk="1" latinLnBrk="0" hangingPunct="1">
        <a:lnSpc>
          <a:spcPct val="100000"/>
        </a:lnSpc>
        <a:spcBef>
          <a:spcPts val="500"/>
        </a:spcBef>
        <a:buFont typeface="Courier New" panose="02070309020205020404" pitchFamily="49" charset="0"/>
        <a:buChar char="o"/>
        <a:defRPr sz="2200" kern="1200">
          <a:solidFill>
            <a:schemeClr val="tx1"/>
          </a:solidFill>
          <a:latin typeface="+mn-lt"/>
          <a:ea typeface="+mn-ea"/>
          <a:cs typeface="+mn-cs"/>
        </a:defRPr>
      </a:lvl3pPr>
      <a:lvl4pPr marL="1143000"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4pPr>
      <a:lvl5pPr marL="1490663" indent="-347663"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4"/>
          <p:cNvSpPr>
            <a:spLocks noGrp="1"/>
          </p:cNvSpPr>
          <p:nvPr>
            <p:ph idx="1"/>
          </p:nvPr>
        </p:nvSpPr>
        <p:spPr>
          <a:xfrm>
            <a:off x="4149199" y="2744886"/>
            <a:ext cx="4394166" cy="2340298"/>
          </a:xfrm>
        </p:spPr>
        <p:txBody>
          <a:bodyPr/>
          <a:lstStyle/>
          <a:p>
            <a:pPr marL="0" indent="0">
              <a:spcAft>
                <a:spcPts val="600"/>
              </a:spcAft>
              <a:buNone/>
            </a:pPr>
            <a:r>
              <a:rPr lang="en-GB" sz="3200" b="1" dirty="0" smtClean="0"/>
              <a:t>Consumer Behaviour</a:t>
            </a:r>
          </a:p>
          <a:p>
            <a:pPr>
              <a:buFont typeface="Arial" pitchFamily="34" charset="0"/>
              <a:buChar char="©"/>
            </a:pPr>
            <a:r>
              <a:rPr lang="en-US" sz="2000" dirty="0" smtClean="0"/>
              <a:t>Zubin </a:t>
            </a:r>
            <a:r>
              <a:rPr lang="en-US" sz="2000" dirty="0" err="1" smtClean="0"/>
              <a:t>Sethna</a:t>
            </a:r>
            <a:r>
              <a:rPr lang="en-US" sz="2000" dirty="0" smtClean="0"/>
              <a:t> &amp; Jim Blythe</a:t>
            </a:r>
            <a:endParaRPr lang="en-GB" sz="2000" dirty="0" smtClean="0"/>
          </a:p>
        </p:txBody>
      </p:sp>
      <p:pic>
        <p:nvPicPr>
          <p:cNvPr id="2" name="Picture 1"/>
          <p:cNvPicPr>
            <a:picLocks noChangeAspect="1"/>
          </p:cNvPicPr>
          <p:nvPr/>
        </p:nvPicPr>
        <p:blipFill rotWithShape="1">
          <a:blip r:embed="rId3">
            <a:extLst>
              <a:ext uri="{28A0092B-C50C-407E-A947-70E740481C1C}">
                <a14:useLocalDpi xmlns:a14="http://schemas.microsoft.com/office/drawing/2010/main" val="0"/>
              </a:ext>
            </a:extLst>
          </a:blip>
          <a:srcRect l="22049" t="12600" r="22301" b="12851"/>
          <a:stretch/>
        </p:blipFill>
        <p:spPr>
          <a:xfrm>
            <a:off x="630054" y="1667001"/>
            <a:ext cx="3221866" cy="4316086"/>
          </a:xfrm>
          <a:prstGeom prst="rect">
            <a:avLst/>
          </a:prstGeom>
        </p:spPr>
      </p:pic>
    </p:spTree>
    <p:extLst>
      <p:ext uri="{BB962C8B-B14F-4D97-AF65-F5344CB8AC3E}">
        <p14:creationId xmlns:p14="http://schemas.microsoft.com/office/powerpoint/2010/main" val="59769969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8"/>
          <p:cNvSpPr>
            <a:spLocks noGrp="1" noChangeArrowheads="1"/>
          </p:cNvSpPr>
          <p:nvPr>
            <p:ph type="ctrTitle"/>
          </p:nvPr>
        </p:nvSpPr>
        <p:spPr>
          <a:xfrm>
            <a:off x="685800" y="980728"/>
            <a:ext cx="7772400" cy="2387600"/>
          </a:xfrm>
          <a:noFill/>
        </p:spPr>
        <p:txBody>
          <a:bodyPr>
            <a:normAutofit/>
          </a:bodyPr>
          <a:lstStyle/>
          <a:p>
            <a:r>
              <a:rPr lang="en-US" sz="3600" b="1" dirty="0"/>
              <a:t>Chapter </a:t>
            </a:r>
            <a:r>
              <a:rPr lang="en-US" sz="3600" b="1" dirty="0" smtClean="0"/>
              <a:t>13</a:t>
            </a:r>
          </a:p>
        </p:txBody>
      </p:sp>
      <p:sp>
        <p:nvSpPr>
          <p:cNvPr id="4099" name="Rectangle 9"/>
          <p:cNvSpPr>
            <a:spLocks noGrp="1" noChangeArrowheads="1"/>
          </p:cNvSpPr>
          <p:nvPr>
            <p:ph type="subTitle" idx="1"/>
          </p:nvPr>
        </p:nvSpPr>
        <p:spPr>
          <a:noFill/>
        </p:spPr>
        <p:txBody>
          <a:bodyPr>
            <a:normAutofit/>
          </a:bodyPr>
          <a:lstStyle/>
          <a:p>
            <a:r>
              <a:rPr lang="en-US" sz="3600" b="1" dirty="0"/>
              <a:t>Culture and </a:t>
            </a:r>
            <a:r>
              <a:rPr lang="en-US" sz="3600" b="1" dirty="0" smtClean="0"/>
              <a:t>social mobility</a:t>
            </a: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pPr eaLnBrk="1" hangingPunct="1"/>
            <a:r>
              <a:rPr lang="en-US" dirty="0" smtClean="0"/>
              <a:t>Session objectives</a:t>
            </a:r>
          </a:p>
        </p:txBody>
      </p:sp>
      <p:sp>
        <p:nvSpPr>
          <p:cNvPr id="5123" name="Rectangle 3"/>
          <p:cNvSpPr>
            <a:spLocks noGrp="1" noChangeArrowheads="1"/>
          </p:cNvSpPr>
          <p:nvPr>
            <p:ph idx="1"/>
          </p:nvPr>
        </p:nvSpPr>
        <p:spPr>
          <a:xfrm>
            <a:off x="628650" y="2147906"/>
            <a:ext cx="8047038" cy="4067176"/>
          </a:xfrm>
        </p:spPr>
        <p:txBody>
          <a:bodyPr>
            <a:noAutofit/>
          </a:bodyPr>
          <a:lstStyle/>
          <a:p>
            <a:r>
              <a:rPr lang="en-GB" dirty="0" smtClean="0"/>
              <a:t>Explain what the constituent parts of the social environment are.</a:t>
            </a:r>
          </a:p>
          <a:p>
            <a:r>
              <a:rPr lang="en-GB" dirty="0" smtClean="0"/>
              <a:t>Understand what is meant by culture.</a:t>
            </a:r>
          </a:p>
          <a:p>
            <a:r>
              <a:rPr lang="en-GB" dirty="0" smtClean="0"/>
              <a:t>Explain how sub-cultural factors colour our purchasing behaviour.</a:t>
            </a:r>
          </a:p>
          <a:p>
            <a:r>
              <a:rPr lang="en-GB" dirty="0" smtClean="0"/>
              <a:t>Describe the difference between high-context cultures and low-context cultures.</a:t>
            </a:r>
          </a:p>
        </p:txBody>
      </p:sp>
      <p:sp>
        <p:nvSpPr>
          <p:cNvPr id="2" name="Slide Number Placeholder 1"/>
          <p:cNvSpPr>
            <a:spLocks noGrp="1"/>
          </p:cNvSpPr>
          <p:nvPr>
            <p:ph type="sldNum" sz="quarter" idx="12"/>
          </p:nvPr>
        </p:nvSpPr>
        <p:spPr/>
        <p:txBody>
          <a:bodyPr/>
          <a:lstStyle/>
          <a:p>
            <a:fld id="{C439CF85-8457-400C-A4F9-DC61A400AE11}" type="slidenum">
              <a:rPr lang="en-US" smtClean="0"/>
              <a:t>3</a:t>
            </a:fld>
            <a:endParaRPr 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pPr eaLnBrk="1" hangingPunct="1"/>
            <a:r>
              <a:rPr lang="en-US" dirty="0" smtClean="0"/>
              <a:t>Session objectives</a:t>
            </a:r>
          </a:p>
        </p:txBody>
      </p:sp>
      <p:sp>
        <p:nvSpPr>
          <p:cNvPr id="5123" name="Rectangle 3"/>
          <p:cNvSpPr>
            <a:spLocks noGrp="1" noChangeArrowheads="1"/>
          </p:cNvSpPr>
          <p:nvPr>
            <p:ph idx="1"/>
          </p:nvPr>
        </p:nvSpPr>
        <p:spPr>
          <a:xfrm>
            <a:off x="628650" y="2147906"/>
            <a:ext cx="8047038" cy="4067176"/>
          </a:xfrm>
        </p:spPr>
        <p:txBody>
          <a:bodyPr>
            <a:noAutofit/>
          </a:bodyPr>
          <a:lstStyle/>
          <a:p>
            <a:r>
              <a:rPr lang="en-GB" dirty="0" smtClean="0"/>
              <a:t>Discuss some approaches to studying culture and consumer culture theory.</a:t>
            </a:r>
          </a:p>
          <a:p>
            <a:r>
              <a:rPr lang="en-GB" dirty="0" smtClean="0"/>
              <a:t>Understand the problems raised for people who move from one culture to another by discussing acculturation.</a:t>
            </a:r>
          </a:p>
          <a:p>
            <a:r>
              <a:rPr lang="en-GB" dirty="0" smtClean="0"/>
              <a:t>Describe how social class distinctions have changed in the last 50 years, to take account of social mobility.</a:t>
            </a:r>
            <a:endParaRPr lang="en-GB" dirty="0"/>
          </a:p>
        </p:txBody>
      </p:sp>
      <p:sp>
        <p:nvSpPr>
          <p:cNvPr id="2" name="Slide Number Placeholder 1"/>
          <p:cNvSpPr>
            <a:spLocks noGrp="1"/>
          </p:cNvSpPr>
          <p:nvPr>
            <p:ph type="sldNum" sz="quarter" idx="12"/>
          </p:nvPr>
        </p:nvSpPr>
        <p:spPr/>
        <p:txBody>
          <a:bodyPr/>
          <a:lstStyle/>
          <a:p>
            <a:fld id="{C439CF85-8457-400C-A4F9-DC61A400AE11}" type="slidenum">
              <a:rPr lang="en-US" smtClean="0"/>
              <a:t>4</a:t>
            </a:fld>
            <a:endParaRPr lang="en-US"/>
          </a:p>
        </p:txBody>
      </p:sp>
    </p:spTree>
    <p:extLst>
      <p:ext uri="{BB962C8B-B14F-4D97-AF65-F5344CB8AC3E}">
        <p14:creationId xmlns:p14="http://schemas.microsoft.com/office/powerpoint/2010/main" val="39027772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p:cNvSpPr>
            <a:spLocks noGrp="1" noChangeArrowheads="1"/>
          </p:cNvSpPr>
          <p:nvPr>
            <p:ph type="title"/>
          </p:nvPr>
        </p:nvSpPr>
        <p:spPr>
          <a:xfrm>
            <a:off x="628650" y="548680"/>
            <a:ext cx="7886700" cy="1325563"/>
          </a:xfrm>
        </p:spPr>
        <p:txBody>
          <a:bodyPr/>
          <a:lstStyle/>
          <a:p>
            <a:r>
              <a:rPr lang="en-US" dirty="0"/>
              <a:t>Introduction</a:t>
            </a:r>
            <a:endParaRPr lang="en-US" dirty="0" smtClean="0"/>
          </a:p>
        </p:txBody>
      </p:sp>
      <p:sp>
        <p:nvSpPr>
          <p:cNvPr id="5" name="Rectangle 3"/>
          <p:cNvSpPr>
            <a:spLocks noGrp="1" noChangeArrowheads="1"/>
          </p:cNvSpPr>
          <p:nvPr>
            <p:ph idx="1"/>
          </p:nvPr>
        </p:nvSpPr>
        <p:spPr>
          <a:xfrm>
            <a:off x="628650" y="2147906"/>
            <a:ext cx="8047038" cy="4067176"/>
          </a:xfrm>
        </p:spPr>
        <p:txBody>
          <a:bodyPr>
            <a:noAutofit/>
          </a:bodyPr>
          <a:lstStyle/>
          <a:p>
            <a:r>
              <a:rPr lang="en-GB" dirty="0"/>
              <a:t>This session is about the contexts within which behaviour takes place. </a:t>
            </a:r>
            <a:endParaRPr lang="en-GB" dirty="0" smtClean="0"/>
          </a:p>
          <a:p>
            <a:r>
              <a:rPr lang="en-GB" dirty="0"/>
              <a:t>Individual decision-making always occurs within a social, cultural, or environmental context, since human beings interact and need to consider the responses of others. </a:t>
            </a:r>
          </a:p>
          <a:p>
            <a:r>
              <a:rPr lang="en-GB" dirty="0"/>
              <a:t>The social </a:t>
            </a:r>
            <a:r>
              <a:rPr lang="en-GB" dirty="0" smtClean="0"/>
              <a:t>environment:</a:t>
            </a:r>
            <a:endParaRPr lang="en-GB" dirty="0"/>
          </a:p>
          <a:p>
            <a:pPr lvl="1"/>
            <a:r>
              <a:rPr lang="en-GB" dirty="0" smtClean="0"/>
              <a:t>Includes all </a:t>
            </a:r>
            <a:r>
              <a:rPr lang="en-GB" dirty="0"/>
              <a:t>the behavioural inputs received from other people and</a:t>
            </a:r>
          </a:p>
          <a:p>
            <a:pPr lvl="1"/>
            <a:r>
              <a:rPr lang="en-GB" dirty="0" smtClean="0"/>
              <a:t>Can </a:t>
            </a:r>
            <a:r>
              <a:rPr lang="en-GB" dirty="0"/>
              <a:t>also be divided into macro- and micro-environments</a:t>
            </a:r>
            <a:r>
              <a:rPr lang="en-GB" dirty="0" smtClean="0"/>
              <a:t>.</a:t>
            </a:r>
            <a:endParaRPr lang="en-GB" dirty="0"/>
          </a:p>
          <a:p>
            <a:endParaRPr lang="en-GB" dirty="0"/>
          </a:p>
        </p:txBody>
      </p:sp>
      <p:sp>
        <p:nvSpPr>
          <p:cNvPr id="2" name="Slide Number Placeholder 1"/>
          <p:cNvSpPr>
            <a:spLocks noGrp="1"/>
          </p:cNvSpPr>
          <p:nvPr>
            <p:ph type="sldNum" sz="quarter" idx="12"/>
          </p:nvPr>
        </p:nvSpPr>
        <p:spPr/>
        <p:txBody>
          <a:bodyPr/>
          <a:lstStyle/>
          <a:p>
            <a:fld id="{C439CF85-8457-400C-A4F9-DC61A400AE11}" type="slidenum">
              <a:rPr lang="en-US" smtClean="0"/>
              <a:t>5</a:t>
            </a:fld>
            <a:endParaRPr lang="en-US"/>
          </a:p>
        </p:txBody>
      </p:sp>
    </p:spTree>
    <p:extLst>
      <p:ext uri="{BB962C8B-B14F-4D97-AF65-F5344CB8AC3E}">
        <p14:creationId xmlns:p14="http://schemas.microsoft.com/office/powerpoint/2010/main" val="17668519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sageltdsan01\Books_Directory\Subject Folders\Business &amp; Management\Book Files\Matt\Blythe - Consumer Behaviour 3e\Development\Online material\tables and figures for slides\fig 13.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7119" y="1996775"/>
            <a:ext cx="7589761" cy="3520457"/>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2"/>
          <p:cNvSpPr>
            <a:spLocks noGrp="1" noChangeArrowheads="1"/>
          </p:cNvSpPr>
          <p:nvPr>
            <p:ph type="title"/>
          </p:nvPr>
        </p:nvSpPr>
        <p:spPr>
          <a:xfrm>
            <a:off x="628650" y="548680"/>
            <a:ext cx="7886700" cy="1325563"/>
          </a:xfrm>
        </p:spPr>
        <p:txBody>
          <a:bodyPr/>
          <a:lstStyle/>
          <a:p>
            <a:pPr eaLnBrk="1" hangingPunct="1"/>
            <a:r>
              <a:rPr lang="en-US" dirty="0" smtClean="0"/>
              <a:t>The social environment</a:t>
            </a:r>
          </a:p>
        </p:txBody>
      </p:sp>
      <p:sp>
        <p:nvSpPr>
          <p:cNvPr id="2" name="Slide Number Placeholder 1"/>
          <p:cNvSpPr>
            <a:spLocks noGrp="1"/>
          </p:cNvSpPr>
          <p:nvPr>
            <p:ph type="sldNum" sz="quarter" idx="12"/>
          </p:nvPr>
        </p:nvSpPr>
        <p:spPr/>
        <p:txBody>
          <a:bodyPr/>
          <a:lstStyle/>
          <a:p>
            <a:fld id="{C439CF85-8457-400C-A4F9-DC61A400AE11}" type="slidenum">
              <a:rPr lang="en-US" smtClean="0"/>
              <a:t>6</a:t>
            </a:fld>
            <a:endParaRPr lang="en-US"/>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sageltdsan01\Books_Directory\Subject Folders\Business &amp; Management\Book Files\Matt\Blythe - Consumer Behaviour 3e\Development\Online material\tables and figures for slides\fig 13.2.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1560" y="1854199"/>
            <a:ext cx="7962900" cy="4048125"/>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r>
              <a:rPr lang="en-US" dirty="0"/>
              <a:t>Culture</a:t>
            </a:r>
          </a:p>
        </p:txBody>
      </p:sp>
      <p:sp>
        <p:nvSpPr>
          <p:cNvPr id="3" name="Slide Number Placeholder 2"/>
          <p:cNvSpPr>
            <a:spLocks noGrp="1"/>
          </p:cNvSpPr>
          <p:nvPr>
            <p:ph type="sldNum" sz="quarter" idx="12"/>
          </p:nvPr>
        </p:nvSpPr>
        <p:spPr/>
        <p:txBody>
          <a:bodyPr/>
          <a:lstStyle/>
          <a:p>
            <a:fld id="{C439CF85-8457-400C-A4F9-DC61A400AE11}" type="slidenum">
              <a:rPr lang="en-US" smtClean="0"/>
              <a:t>7</a:t>
            </a:fld>
            <a:endParaRPr lang="en-US"/>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sageltdsan01\Books_Directory\Subject Folders\Business &amp; Management\Book Files\Matt\Blythe - Consumer Behaviour 3e\Development\Online material\tables and figures for slides\fig 13.3.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78980" y="2132856"/>
            <a:ext cx="7344816" cy="3939492"/>
          </a:xfrm>
          <a:prstGeom prst="rect">
            <a:avLst/>
          </a:prstGeom>
          <a:noFill/>
          <a:extLst>
            <a:ext uri="{909E8E84-426E-40DD-AFC4-6F175D3DCCD1}">
              <a14:hiddenFill xmlns:a14="http://schemas.microsoft.com/office/drawing/2010/main">
                <a:solidFill>
                  <a:srgbClr val="FFFFFF"/>
                </a:solidFill>
              </a14:hiddenFill>
            </a:ext>
          </a:extLst>
        </p:spPr>
      </p:pic>
      <p:sp>
        <p:nvSpPr>
          <p:cNvPr id="4" name="Title 1"/>
          <p:cNvSpPr>
            <a:spLocks noGrp="1"/>
          </p:cNvSpPr>
          <p:nvPr>
            <p:ph type="title"/>
          </p:nvPr>
        </p:nvSpPr>
        <p:spPr>
          <a:xfrm>
            <a:off x="628650" y="548680"/>
            <a:ext cx="7886700" cy="1325563"/>
          </a:xfrm>
        </p:spPr>
        <p:txBody>
          <a:bodyPr/>
          <a:lstStyle/>
          <a:p>
            <a:r>
              <a:rPr lang="en-US" dirty="0"/>
              <a:t>Dimensions of culture</a:t>
            </a:r>
          </a:p>
        </p:txBody>
      </p:sp>
      <p:sp>
        <p:nvSpPr>
          <p:cNvPr id="2" name="Slide Number Placeholder 1"/>
          <p:cNvSpPr>
            <a:spLocks noGrp="1"/>
          </p:cNvSpPr>
          <p:nvPr>
            <p:ph type="sldNum" sz="quarter" idx="12"/>
          </p:nvPr>
        </p:nvSpPr>
        <p:spPr/>
        <p:txBody>
          <a:bodyPr/>
          <a:lstStyle/>
          <a:p>
            <a:fld id="{C439CF85-8457-400C-A4F9-DC61A400AE11}" type="slidenum">
              <a:rPr lang="en-US" smtClean="0"/>
              <a:t>8</a:t>
            </a:fld>
            <a:endParaRPr 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3" name="Rectangle 3"/>
          <p:cNvSpPr>
            <a:spLocks noGrp="1" noChangeArrowheads="1"/>
          </p:cNvSpPr>
          <p:nvPr>
            <p:ph idx="1"/>
          </p:nvPr>
        </p:nvSpPr>
        <p:spPr>
          <a:xfrm>
            <a:off x="628650" y="2027236"/>
            <a:ext cx="8047038" cy="4044970"/>
          </a:xfrm>
        </p:spPr>
        <p:txBody>
          <a:bodyPr/>
          <a:lstStyle/>
          <a:p>
            <a:pPr lvl="0"/>
            <a:r>
              <a:rPr lang="en-GB" i="1" dirty="0" smtClean="0">
                <a:solidFill>
                  <a:srgbClr val="1736B9"/>
                </a:solidFill>
              </a:rPr>
              <a:t>Taxonomies of culture</a:t>
            </a:r>
            <a:r>
              <a:rPr lang="en-GB" dirty="0" smtClean="0"/>
              <a:t>. This involves dividing cultures into different levels and/or into high-context or low-context cultures.</a:t>
            </a:r>
          </a:p>
          <a:p>
            <a:r>
              <a:rPr lang="en-GB" i="1" dirty="0" smtClean="0">
                <a:solidFill>
                  <a:srgbClr val="1736B9"/>
                </a:solidFill>
              </a:rPr>
              <a:t>Lifestyle analysis</a:t>
            </a:r>
            <a:r>
              <a:rPr lang="en-GB" dirty="0" smtClean="0">
                <a:solidFill>
                  <a:srgbClr val="1736B9"/>
                </a:solidFill>
              </a:rPr>
              <a:t>. </a:t>
            </a:r>
            <a:r>
              <a:rPr lang="en-GB" dirty="0" smtClean="0"/>
              <a:t>This involves examining the way people live within the culture and looking for commonalities.</a:t>
            </a:r>
          </a:p>
          <a:p>
            <a:r>
              <a:rPr lang="en-GB" i="1" dirty="0" smtClean="0">
                <a:solidFill>
                  <a:srgbClr val="1736B9"/>
                </a:solidFill>
              </a:rPr>
              <a:t>Identification of cultural universals</a:t>
            </a:r>
            <a:r>
              <a:rPr lang="en-GB" dirty="0" smtClean="0">
                <a:solidFill>
                  <a:srgbClr val="1736B9"/>
                </a:solidFill>
              </a:rPr>
              <a:t>. </a:t>
            </a:r>
            <a:r>
              <a:rPr lang="en-GB" dirty="0" smtClean="0"/>
              <a:t>These are aspects of culture found in all societies. </a:t>
            </a:r>
          </a:p>
          <a:p>
            <a:endParaRPr lang="en-GB" sz="2000" dirty="0" smtClean="0"/>
          </a:p>
        </p:txBody>
      </p:sp>
      <p:sp>
        <p:nvSpPr>
          <p:cNvPr id="4" name="Title 1"/>
          <p:cNvSpPr>
            <a:spLocks noGrp="1"/>
          </p:cNvSpPr>
          <p:nvPr>
            <p:ph type="title"/>
          </p:nvPr>
        </p:nvSpPr>
        <p:spPr>
          <a:xfrm>
            <a:off x="628650" y="548680"/>
            <a:ext cx="7886700" cy="1325563"/>
          </a:xfrm>
        </p:spPr>
        <p:txBody>
          <a:bodyPr/>
          <a:lstStyle/>
          <a:p>
            <a:r>
              <a:rPr lang="en-US" dirty="0"/>
              <a:t>Approaches to studying culture</a:t>
            </a:r>
          </a:p>
        </p:txBody>
      </p:sp>
      <p:sp>
        <p:nvSpPr>
          <p:cNvPr id="2" name="Slide Number Placeholder 1"/>
          <p:cNvSpPr>
            <a:spLocks noGrp="1"/>
          </p:cNvSpPr>
          <p:nvPr>
            <p:ph type="sldNum" sz="quarter" idx="12"/>
          </p:nvPr>
        </p:nvSpPr>
        <p:spPr/>
        <p:txBody>
          <a:bodyPr/>
          <a:lstStyle/>
          <a:p>
            <a:fld id="{C439CF85-8457-400C-A4F9-DC61A400AE11}" type="slidenum">
              <a:rPr lang="en-US" smtClean="0"/>
              <a:t>9</a:t>
            </a:fld>
            <a:endParaRPr lang="en-US"/>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3" name="Rectangle 3"/>
          <p:cNvSpPr>
            <a:spLocks noGrp="1" noChangeArrowheads="1"/>
          </p:cNvSpPr>
          <p:nvPr>
            <p:ph idx="1"/>
          </p:nvPr>
        </p:nvSpPr>
        <p:spPr>
          <a:xfrm>
            <a:off x="628650" y="2027236"/>
            <a:ext cx="8047038" cy="4044970"/>
          </a:xfrm>
        </p:spPr>
        <p:txBody>
          <a:bodyPr>
            <a:normAutofit/>
          </a:bodyPr>
          <a:lstStyle/>
          <a:p>
            <a:r>
              <a:rPr lang="en-GB" dirty="0" smtClean="0"/>
              <a:t>High-context cultures are those in which norms of behaviour and values are deeply embedded in the members of the culture, and thus do not need to be explained in any specific way</a:t>
            </a:r>
          </a:p>
          <a:p>
            <a:r>
              <a:rPr lang="en-GB" dirty="0" smtClean="0"/>
              <a:t>Low-context cultures are much less rigid, but require more effort of their members. They have the following features:</a:t>
            </a:r>
          </a:p>
          <a:p>
            <a:pPr lvl="1"/>
            <a:r>
              <a:rPr lang="en-GB" dirty="0" smtClean="0"/>
              <a:t>They are individualistic rather than collectivistic.</a:t>
            </a:r>
          </a:p>
          <a:p>
            <a:pPr lvl="1"/>
            <a:r>
              <a:rPr lang="en-GB" dirty="0" smtClean="0"/>
              <a:t>Members communicate using clearly coded messages.</a:t>
            </a:r>
          </a:p>
          <a:p>
            <a:pPr lvl="1"/>
            <a:r>
              <a:rPr lang="en-GB" dirty="0" smtClean="0"/>
              <a:t>Members’ values, attitudes, perceptions and patterns of behaviour are diverse and liable to change quickly.</a:t>
            </a:r>
          </a:p>
          <a:p>
            <a:endParaRPr lang="en-GB" dirty="0" smtClean="0"/>
          </a:p>
          <a:p>
            <a:endParaRPr lang="en-GB" dirty="0" smtClean="0"/>
          </a:p>
        </p:txBody>
      </p:sp>
      <p:sp>
        <p:nvSpPr>
          <p:cNvPr id="2" name="Title 1"/>
          <p:cNvSpPr>
            <a:spLocks noGrp="1"/>
          </p:cNvSpPr>
          <p:nvPr>
            <p:ph type="title"/>
          </p:nvPr>
        </p:nvSpPr>
        <p:spPr/>
        <p:txBody>
          <a:bodyPr/>
          <a:lstStyle/>
          <a:p>
            <a:r>
              <a:rPr lang="en-US" dirty="0" smtClean="0"/>
              <a:t>High-/low-context </a:t>
            </a:r>
            <a:r>
              <a:rPr lang="en-US" dirty="0"/>
              <a:t>cultures</a:t>
            </a:r>
          </a:p>
        </p:txBody>
      </p:sp>
      <p:sp>
        <p:nvSpPr>
          <p:cNvPr id="3" name="Slide Number Placeholder 2"/>
          <p:cNvSpPr>
            <a:spLocks noGrp="1"/>
          </p:cNvSpPr>
          <p:nvPr>
            <p:ph type="sldNum" sz="quarter" idx="12"/>
          </p:nvPr>
        </p:nvSpPr>
        <p:spPr/>
        <p:txBody>
          <a:bodyPr/>
          <a:lstStyle/>
          <a:p>
            <a:fld id="{C439CF85-8457-400C-A4F9-DC61A400AE11}" type="slidenum">
              <a:rPr lang="en-US" smtClean="0"/>
              <a:t>10</a:t>
            </a:fld>
            <a:endParaRPr lang="en-US"/>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3" name="Rectangle 3"/>
          <p:cNvSpPr>
            <a:spLocks noGrp="1" noChangeArrowheads="1"/>
          </p:cNvSpPr>
          <p:nvPr>
            <p:ph idx="1"/>
          </p:nvPr>
        </p:nvSpPr>
        <p:spPr>
          <a:xfrm>
            <a:off x="628650" y="2027236"/>
            <a:ext cx="8047038" cy="4044970"/>
          </a:xfrm>
        </p:spPr>
        <p:txBody>
          <a:bodyPr>
            <a:normAutofit/>
          </a:bodyPr>
          <a:lstStyle/>
          <a:p>
            <a:r>
              <a:rPr lang="en-GB" dirty="0" smtClean="0"/>
              <a:t>Ethnocentrism is the belief that one’s own culture is the ‘right’ one, and others are mere copies. </a:t>
            </a:r>
          </a:p>
          <a:p>
            <a:r>
              <a:rPr lang="en-GB" dirty="0" smtClean="0"/>
              <a:t>The degree to which people are ethnocentric affects behaviour.</a:t>
            </a:r>
          </a:p>
          <a:p>
            <a:r>
              <a:rPr lang="en-GB" dirty="0" smtClean="0"/>
              <a:t>It has been shown that ethnocentric people are much more likely to be loyal to products from their own countries; by the same token, people who are culturally </a:t>
            </a:r>
            <a:r>
              <a:rPr lang="en-GB" dirty="0" smtClean="0"/>
              <a:t>sensitive.</a:t>
            </a:r>
            <a:endParaRPr lang="en-GB" dirty="0" smtClean="0"/>
          </a:p>
        </p:txBody>
      </p:sp>
      <p:sp>
        <p:nvSpPr>
          <p:cNvPr id="2" name="Title 1"/>
          <p:cNvSpPr>
            <a:spLocks noGrp="1"/>
          </p:cNvSpPr>
          <p:nvPr>
            <p:ph type="title"/>
          </p:nvPr>
        </p:nvSpPr>
        <p:spPr/>
        <p:txBody>
          <a:bodyPr/>
          <a:lstStyle/>
          <a:p>
            <a:r>
              <a:rPr lang="en-US" dirty="0"/>
              <a:t>Ethnocentrism</a:t>
            </a:r>
          </a:p>
        </p:txBody>
      </p:sp>
      <p:sp>
        <p:nvSpPr>
          <p:cNvPr id="3" name="Slide Number Placeholder 2"/>
          <p:cNvSpPr>
            <a:spLocks noGrp="1"/>
          </p:cNvSpPr>
          <p:nvPr>
            <p:ph type="sldNum" sz="quarter" idx="12"/>
          </p:nvPr>
        </p:nvSpPr>
        <p:spPr/>
        <p:txBody>
          <a:bodyPr/>
          <a:lstStyle/>
          <a:p>
            <a:fld id="{C439CF85-8457-400C-A4F9-DC61A400AE11}" type="slidenum">
              <a:rPr lang="en-US" smtClean="0"/>
              <a:t>11</a:t>
            </a:fld>
            <a:endParaRPr lang="en-US"/>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3" name="Rectangle 3"/>
          <p:cNvSpPr>
            <a:spLocks noGrp="1" noChangeArrowheads="1"/>
          </p:cNvSpPr>
          <p:nvPr>
            <p:ph idx="1"/>
          </p:nvPr>
        </p:nvSpPr>
        <p:spPr>
          <a:xfrm>
            <a:off x="628650" y="2027236"/>
            <a:ext cx="8047038" cy="4044970"/>
          </a:xfrm>
        </p:spPr>
        <p:txBody>
          <a:bodyPr>
            <a:normAutofit/>
          </a:bodyPr>
          <a:lstStyle/>
          <a:p>
            <a:r>
              <a:rPr lang="en-GB" dirty="0" smtClean="0"/>
              <a:t>Theoretical perspectives of ‘culture’ which, when combined as a group, start to investigate how consumers interact with the markets that they find themselves in.</a:t>
            </a:r>
          </a:p>
          <a:p>
            <a:r>
              <a:rPr lang="en-GB" dirty="0" smtClean="0"/>
              <a:t>Thompson (2005) noted that consumer culture represents a ‘social arrangement in which the relations between lived culture and social resources and between meaningful ways of life and the symbolic and material resources on which they depend are mediated through markets’.</a:t>
            </a:r>
          </a:p>
        </p:txBody>
      </p:sp>
      <p:sp>
        <p:nvSpPr>
          <p:cNvPr id="4" name="Title 1"/>
          <p:cNvSpPr>
            <a:spLocks noGrp="1"/>
          </p:cNvSpPr>
          <p:nvPr>
            <p:ph type="title"/>
          </p:nvPr>
        </p:nvSpPr>
        <p:spPr>
          <a:xfrm>
            <a:off x="628650" y="548680"/>
            <a:ext cx="7886700" cy="1325563"/>
          </a:xfrm>
        </p:spPr>
        <p:txBody>
          <a:bodyPr/>
          <a:lstStyle/>
          <a:p>
            <a:r>
              <a:rPr lang="en-US" dirty="0"/>
              <a:t>Consumer </a:t>
            </a:r>
            <a:r>
              <a:rPr lang="en-US" dirty="0" smtClean="0"/>
              <a:t>culture theory</a:t>
            </a:r>
            <a:endParaRPr lang="en-US" dirty="0"/>
          </a:p>
        </p:txBody>
      </p:sp>
      <p:sp>
        <p:nvSpPr>
          <p:cNvPr id="2" name="Slide Number Placeholder 1"/>
          <p:cNvSpPr>
            <a:spLocks noGrp="1"/>
          </p:cNvSpPr>
          <p:nvPr>
            <p:ph type="sldNum" sz="quarter" idx="12"/>
          </p:nvPr>
        </p:nvSpPr>
        <p:spPr/>
        <p:txBody>
          <a:bodyPr/>
          <a:lstStyle/>
          <a:p>
            <a:fld id="{C439CF85-8457-400C-A4F9-DC61A400AE11}" type="slidenum">
              <a:rPr lang="en-US" smtClean="0"/>
              <a:t>12</a:t>
            </a:fld>
            <a:endParaRPr lang="en-US"/>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a:t>Arnould</a:t>
            </a:r>
            <a:r>
              <a:rPr lang="en-US" dirty="0"/>
              <a:t> and Thompson (2005)</a:t>
            </a:r>
          </a:p>
        </p:txBody>
      </p:sp>
      <p:sp>
        <p:nvSpPr>
          <p:cNvPr id="5" name="Rectangle 3"/>
          <p:cNvSpPr txBox="1">
            <a:spLocks noChangeArrowheads="1"/>
          </p:cNvSpPr>
          <p:nvPr/>
        </p:nvSpPr>
        <p:spPr>
          <a:xfrm>
            <a:off x="628650" y="2027236"/>
            <a:ext cx="8047038" cy="4044970"/>
          </a:xfrm>
          <a:prstGeom prst="rect">
            <a:avLst/>
          </a:prstGeom>
        </p:spPr>
        <p:txBody>
          <a:bodyPr vert="horz" lIns="91440" tIns="45720" rIns="91440" bIns="45720" rtlCol="0">
            <a:normAutofit/>
          </a:bodyPr>
          <a:lstStyle>
            <a:lvl1pPr marL="228600" indent="-228600"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1pPr>
            <a:lvl2pPr marL="515938"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2pPr>
            <a:lvl3pPr marL="855663" indent="-279400" algn="l" defTabSz="914400" rtl="0" eaLnBrk="1" latinLnBrk="0" hangingPunct="1">
              <a:lnSpc>
                <a:spcPct val="100000"/>
              </a:lnSpc>
              <a:spcBef>
                <a:spcPts val="500"/>
              </a:spcBef>
              <a:buFont typeface="Courier New" panose="02070309020205020404" pitchFamily="49" charset="0"/>
              <a:buChar char="o"/>
              <a:defRPr sz="2200" kern="1200">
                <a:solidFill>
                  <a:schemeClr val="tx1"/>
                </a:solidFill>
                <a:latin typeface="+mn-lt"/>
                <a:ea typeface="+mn-ea"/>
                <a:cs typeface="+mn-cs"/>
              </a:defRPr>
            </a:lvl3pPr>
            <a:lvl4pPr marL="1143000"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4pPr>
            <a:lvl5pPr marL="1490663" indent="-347663"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Suggested four distinct areas which could contribute to theory </a:t>
            </a:r>
            <a:r>
              <a:rPr lang="en-GB" dirty="0" smtClean="0"/>
              <a:t>building:</a:t>
            </a:r>
          </a:p>
          <a:p>
            <a:pPr lvl="1"/>
            <a:r>
              <a:rPr lang="en-GB" dirty="0" err="1"/>
              <a:t>Sociohistoric</a:t>
            </a:r>
            <a:r>
              <a:rPr lang="en-GB" dirty="0"/>
              <a:t> </a:t>
            </a:r>
            <a:r>
              <a:rPr lang="en-GB" dirty="0" smtClean="0"/>
              <a:t>pattern </a:t>
            </a:r>
            <a:r>
              <a:rPr lang="en-GB" dirty="0"/>
              <a:t>of </a:t>
            </a:r>
            <a:r>
              <a:rPr lang="en-GB" dirty="0" smtClean="0"/>
              <a:t>consumption </a:t>
            </a:r>
            <a:endParaRPr lang="en-GB" dirty="0"/>
          </a:p>
          <a:p>
            <a:pPr lvl="1"/>
            <a:r>
              <a:rPr lang="en-GB" dirty="0"/>
              <a:t>Consumer </a:t>
            </a:r>
            <a:r>
              <a:rPr lang="en-GB" dirty="0" smtClean="0"/>
              <a:t>identity</a:t>
            </a:r>
            <a:endParaRPr lang="en-GB" dirty="0"/>
          </a:p>
          <a:p>
            <a:pPr lvl="1"/>
            <a:r>
              <a:rPr lang="en-GB" dirty="0"/>
              <a:t>Marketplace </a:t>
            </a:r>
            <a:r>
              <a:rPr lang="en-GB" dirty="0" smtClean="0"/>
              <a:t>cultures</a:t>
            </a:r>
          </a:p>
          <a:p>
            <a:pPr lvl="1"/>
            <a:r>
              <a:rPr lang="en-GB" dirty="0"/>
              <a:t>Consumers’ </a:t>
            </a:r>
            <a:r>
              <a:rPr lang="en-GB" dirty="0" smtClean="0"/>
              <a:t>interpretive strategies</a:t>
            </a:r>
            <a:endParaRPr lang="en-GB" dirty="0"/>
          </a:p>
          <a:p>
            <a:pPr lvl="1"/>
            <a:endParaRPr lang="en-GB" dirty="0"/>
          </a:p>
        </p:txBody>
      </p:sp>
      <p:sp>
        <p:nvSpPr>
          <p:cNvPr id="3" name="Slide Number Placeholder 2"/>
          <p:cNvSpPr>
            <a:spLocks noGrp="1"/>
          </p:cNvSpPr>
          <p:nvPr>
            <p:ph type="sldNum" sz="quarter" idx="12"/>
          </p:nvPr>
        </p:nvSpPr>
        <p:spPr/>
        <p:txBody>
          <a:bodyPr/>
          <a:lstStyle/>
          <a:p>
            <a:fld id="{C439CF85-8457-400C-A4F9-DC61A400AE11}" type="slidenum">
              <a:rPr lang="en-US" smtClean="0"/>
              <a:t>13</a:t>
            </a:fld>
            <a:endParaRPr lang="en-US"/>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a:xfrm>
            <a:off x="628650" y="548680"/>
            <a:ext cx="7886700" cy="1325563"/>
          </a:xfrm>
        </p:spPr>
        <p:txBody>
          <a:bodyPr/>
          <a:lstStyle/>
          <a:p>
            <a:r>
              <a:rPr lang="en-US" dirty="0" err="1"/>
              <a:t>Arnould</a:t>
            </a:r>
            <a:r>
              <a:rPr lang="en-US" dirty="0"/>
              <a:t> and Thompson (2005)</a:t>
            </a:r>
          </a:p>
        </p:txBody>
      </p:sp>
      <p:sp>
        <p:nvSpPr>
          <p:cNvPr id="7" name="Rectangle 3"/>
          <p:cNvSpPr txBox="1">
            <a:spLocks noChangeArrowheads="1"/>
          </p:cNvSpPr>
          <p:nvPr/>
        </p:nvSpPr>
        <p:spPr>
          <a:xfrm>
            <a:off x="628650" y="2027236"/>
            <a:ext cx="8047038" cy="4044970"/>
          </a:xfrm>
          <a:prstGeom prst="rect">
            <a:avLst/>
          </a:prstGeom>
        </p:spPr>
        <p:txBody>
          <a:bodyPr vert="horz" lIns="91440" tIns="45720" rIns="91440" bIns="45720" rtlCol="0">
            <a:normAutofit/>
          </a:bodyPr>
          <a:lstStyle>
            <a:lvl1pPr marL="228600" indent="-228600"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1pPr>
            <a:lvl2pPr marL="515938"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2pPr>
            <a:lvl3pPr marL="855663" indent="-279400" algn="l" defTabSz="914400" rtl="0" eaLnBrk="1" latinLnBrk="0" hangingPunct="1">
              <a:lnSpc>
                <a:spcPct val="100000"/>
              </a:lnSpc>
              <a:spcBef>
                <a:spcPts val="500"/>
              </a:spcBef>
              <a:buFont typeface="Courier New" panose="02070309020205020404" pitchFamily="49" charset="0"/>
              <a:buChar char="o"/>
              <a:defRPr sz="2200" kern="1200">
                <a:solidFill>
                  <a:schemeClr val="tx1"/>
                </a:solidFill>
                <a:latin typeface="+mn-lt"/>
                <a:ea typeface="+mn-ea"/>
                <a:cs typeface="+mn-cs"/>
              </a:defRPr>
            </a:lvl3pPr>
            <a:lvl4pPr marL="1143000"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4pPr>
            <a:lvl5pPr marL="1490663" indent="-347663"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fontAlgn="auto">
              <a:spcAft>
                <a:spcPts val="0"/>
              </a:spcAft>
            </a:pPr>
            <a:r>
              <a:rPr lang="en-GB" dirty="0"/>
              <a:t>But there are problems with CCT</a:t>
            </a:r>
            <a:r>
              <a:rPr lang="en-GB" dirty="0" smtClean="0"/>
              <a:t>:</a:t>
            </a:r>
          </a:p>
          <a:p>
            <a:pPr lvl="1" fontAlgn="auto">
              <a:spcAft>
                <a:spcPts val="0"/>
              </a:spcAft>
            </a:pPr>
            <a:r>
              <a:rPr lang="en-GB" dirty="0"/>
              <a:t>Consumer (marketplace) culture tends to erode national cultures because the culture associated with specific brands becomes more important than the ‘naturally occurring’ cultural identity of the individual.</a:t>
            </a:r>
          </a:p>
          <a:p>
            <a:pPr lvl="1" fontAlgn="auto">
              <a:spcAft>
                <a:spcPts val="0"/>
              </a:spcAft>
            </a:pPr>
            <a:r>
              <a:rPr lang="en-GB" dirty="0"/>
              <a:t>Consumer culture creates superficial social interactions and encourages people to be competitive rather than cooperative. </a:t>
            </a:r>
          </a:p>
          <a:p>
            <a:pPr lvl="1" fontAlgn="auto">
              <a:spcAft>
                <a:spcPts val="0"/>
              </a:spcAft>
            </a:pPr>
            <a:r>
              <a:rPr lang="en-GB" dirty="0"/>
              <a:t>Consumerism is regarded as bad for the environment because it encourages excessive use of natural </a:t>
            </a:r>
            <a:r>
              <a:rPr lang="en-GB" dirty="0" smtClean="0"/>
              <a:t>resources.</a:t>
            </a:r>
            <a:endParaRPr lang="en-GB" dirty="0"/>
          </a:p>
        </p:txBody>
      </p:sp>
      <p:sp>
        <p:nvSpPr>
          <p:cNvPr id="2" name="Slide Number Placeholder 1"/>
          <p:cNvSpPr>
            <a:spLocks noGrp="1"/>
          </p:cNvSpPr>
          <p:nvPr>
            <p:ph type="sldNum" sz="quarter" idx="12"/>
          </p:nvPr>
        </p:nvSpPr>
        <p:spPr/>
        <p:txBody>
          <a:bodyPr/>
          <a:lstStyle/>
          <a:p>
            <a:fld id="{C439CF85-8457-400C-A4F9-DC61A400AE11}" type="slidenum">
              <a:rPr lang="en-US" smtClean="0"/>
              <a:t>14</a:t>
            </a:fld>
            <a:endParaRPr lang="en-US"/>
          </a:p>
        </p:txBody>
      </p:sp>
    </p:spTree>
    <p:extLst>
      <p:ext uri="{BB962C8B-B14F-4D97-AF65-F5344CB8AC3E}">
        <p14:creationId xmlns:p14="http://schemas.microsoft.com/office/powerpoint/2010/main" val="26310723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a:xfrm>
            <a:off x="628650" y="548680"/>
            <a:ext cx="7886700" cy="1325563"/>
          </a:xfrm>
        </p:spPr>
        <p:txBody>
          <a:bodyPr/>
          <a:lstStyle/>
          <a:p>
            <a:pPr fontAlgn="auto">
              <a:spcAft>
                <a:spcPts val="0"/>
              </a:spcAft>
            </a:pPr>
            <a:r>
              <a:rPr lang="en-US" dirty="0"/>
              <a:t>Subcultures</a:t>
            </a:r>
          </a:p>
        </p:txBody>
      </p:sp>
      <p:sp>
        <p:nvSpPr>
          <p:cNvPr id="6" name="Rectangle 3"/>
          <p:cNvSpPr txBox="1">
            <a:spLocks noChangeArrowheads="1"/>
          </p:cNvSpPr>
          <p:nvPr/>
        </p:nvSpPr>
        <p:spPr>
          <a:xfrm>
            <a:off x="628650" y="2027236"/>
            <a:ext cx="8047038" cy="4044970"/>
          </a:xfrm>
          <a:prstGeom prst="rect">
            <a:avLst/>
          </a:prstGeom>
        </p:spPr>
        <p:txBody>
          <a:bodyPr vert="horz" lIns="91440" tIns="45720" rIns="91440" bIns="45720" rtlCol="0">
            <a:normAutofit/>
          </a:bodyPr>
          <a:lstStyle>
            <a:lvl1pPr marL="228600" indent="-228600"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1pPr>
            <a:lvl2pPr marL="515938"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2pPr>
            <a:lvl3pPr marL="855663" indent="-279400" algn="l" defTabSz="914400" rtl="0" eaLnBrk="1" latinLnBrk="0" hangingPunct="1">
              <a:lnSpc>
                <a:spcPct val="100000"/>
              </a:lnSpc>
              <a:spcBef>
                <a:spcPts val="500"/>
              </a:spcBef>
              <a:buFont typeface="Courier New" panose="02070309020205020404" pitchFamily="49" charset="0"/>
              <a:buChar char="o"/>
              <a:defRPr sz="2200" kern="1200">
                <a:solidFill>
                  <a:schemeClr val="tx1"/>
                </a:solidFill>
                <a:latin typeface="+mn-lt"/>
                <a:ea typeface="+mn-ea"/>
                <a:cs typeface="+mn-cs"/>
              </a:defRPr>
            </a:lvl3pPr>
            <a:lvl4pPr marL="1143000"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4pPr>
            <a:lvl5pPr marL="1490663" indent="-347663"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2900" lvl="0" indent="-342900" eaLnBrk="0" hangingPunct="0">
              <a:spcBef>
                <a:spcPct val="20000"/>
              </a:spcBef>
            </a:pPr>
            <a:r>
              <a:rPr lang="en-GB" dirty="0"/>
              <a:t>Subcultures are distinctive groups of people within a society who share common cultural meanings, behaviours and environmental factors. </a:t>
            </a:r>
            <a:endParaRPr lang="en-GB" dirty="0" smtClean="0"/>
          </a:p>
          <a:p>
            <a:pPr marL="342900" indent="-342900" eaLnBrk="0" hangingPunct="0">
              <a:spcBef>
                <a:spcPct val="20000"/>
              </a:spcBef>
            </a:pPr>
            <a:r>
              <a:rPr lang="en-GB" dirty="0"/>
              <a:t>Although a subculture shares most of the mainstream culture within which it is embedded, its members have a distinct and identifiable set of behavioural norms, customs, scripts and so forth which distinguish them from the rest of the culture</a:t>
            </a:r>
            <a:r>
              <a:rPr lang="en-GB" dirty="0" smtClean="0"/>
              <a:t>.</a:t>
            </a:r>
            <a:endParaRPr lang="en-GB" dirty="0"/>
          </a:p>
        </p:txBody>
      </p:sp>
      <p:sp>
        <p:nvSpPr>
          <p:cNvPr id="2" name="Slide Number Placeholder 1"/>
          <p:cNvSpPr>
            <a:spLocks noGrp="1"/>
          </p:cNvSpPr>
          <p:nvPr>
            <p:ph type="sldNum" sz="quarter" idx="12"/>
          </p:nvPr>
        </p:nvSpPr>
        <p:spPr/>
        <p:txBody>
          <a:bodyPr/>
          <a:lstStyle/>
          <a:p>
            <a:fld id="{C439CF85-8457-400C-A4F9-DC61A400AE11}" type="slidenum">
              <a:rPr lang="en-US" smtClean="0"/>
              <a:t>15</a:t>
            </a:fld>
            <a:endParaRPr lang="en-US"/>
          </a:p>
        </p:txBody>
      </p:sp>
    </p:spTree>
    <p:extLst>
      <p:ext uri="{BB962C8B-B14F-4D97-AF65-F5344CB8AC3E}">
        <p14:creationId xmlns:p14="http://schemas.microsoft.com/office/powerpoint/2010/main" val="82122708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sageltdsan01\Books_Directory\Subject Folders\Business &amp; Management\Book Files\Matt\Blythe - Consumer Behaviour 3e\Development\Online material\tables and figures for slides\fig 13.5.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91014" y="1916832"/>
            <a:ext cx="6720747" cy="4320480"/>
          </a:xfrm>
          <a:prstGeom prst="rect">
            <a:avLst/>
          </a:prstGeom>
          <a:noFill/>
          <a:extLst>
            <a:ext uri="{909E8E84-426E-40DD-AFC4-6F175D3DCCD1}">
              <a14:hiddenFill xmlns:a14="http://schemas.microsoft.com/office/drawing/2010/main">
                <a:solidFill>
                  <a:srgbClr val="FFFFFF"/>
                </a:solidFill>
              </a14:hiddenFill>
            </a:ext>
          </a:extLst>
        </p:spPr>
      </p:pic>
      <p:sp>
        <p:nvSpPr>
          <p:cNvPr id="7" name="Title 1"/>
          <p:cNvSpPr>
            <a:spLocks noGrp="1"/>
          </p:cNvSpPr>
          <p:nvPr>
            <p:ph type="title"/>
          </p:nvPr>
        </p:nvSpPr>
        <p:spPr>
          <a:xfrm>
            <a:off x="628650" y="548680"/>
            <a:ext cx="7886700" cy="1325563"/>
          </a:xfrm>
        </p:spPr>
        <p:txBody>
          <a:bodyPr/>
          <a:lstStyle/>
          <a:p>
            <a:pPr fontAlgn="auto">
              <a:spcAft>
                <a:spcPts val="0"/>
              </a:spcAft>
            </a:pPr>
            <a:r>
              <a:rPr lang="en-US" dirty="0"/>
              <a:t>Subcultures</a:t>
            </a:r>
          </a:p>
        </p:txBody>
      </p:sp>
      <p:sp>
        <p:nvSpPr>
          <p:cNvPr id="2" name="Slide Number Placeholder 1"/>
          <p:cNvSpPr>
            <a:spLocks noGrp="1"/>
          </p:cNvSpPr>
          <p:nvPr>
            <p:ph type="sldNum" sz="quarter" idx="12"/>
          </p:nvPr>
        </p:nvSpPr>
        <p:spPr/>
        <p:txBody>
          <a:bodyPr/>
          <a:lstStyle/>
          <a:p>
            <a:fld id="{C439CF85-8457-400C-A4F9-DC61A400AE11}" type="slidenum">
              <a:rPr lang="en-US" smtClean="0"/>
              <a:t>16</a:t>
            </a:fld>
            <a:endParaRPr lang="en-US"/>
          </a:p>
        </p:txBody>
      </p:sp>
    </p:spTree>
    <p:extLst>
      <p:ext uri="{BB962C8B-B14F-4D97-AF65-F5344CB8AC3E}">
        <p14:creationId xmlns:p14="http://schemas.microsoft.com/office/powerpoint/2010/main" val="131521570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628650" y="548680"/>
            <a:ext cx="7886700" cy="1325563"/>
          </a:xfrm>
        </p:spPr>
        <p:txBody>
          <a:bodyPr/>
          <a:lstStyle/>
          <a:p>
            <a:pPr fontAlgn="auto">
              <a:spcAft>
                <a:spcPts val="0"/>
              </a:spcAft>
            </a:pPr>
            <a:r>
              <a:rPr lang="en-US" dirty="0"/>
              <a:t>Ethnic subcultures</a:t>
            </a:r>
          </a:p>
        </p:txBody>
      </p:sp>
      <p:sp>
        <p:nvSpPr>
          <p:cNvPr id="5" name="Rectangle 3"/>
          <p:cNvSpPr txBox="1">
            <a:spLocks noChangeArrowheads="1"/>
          </p:cNvSpPr>
          <p:nvPr/>
        </p:nvSpPr>
        <p:spPr>
          <a:xfrm>
            <a:off x="628650" y="2027236"/>
            <a:ext cx="8047038" cy="4044970"/>
          </a:xfrm>
          <a:prstGeom prst="rect">
            <a:avLst/>
          </a:prstGeom>
        </p:spPr>
        <p:txBody>
          <a:bodyPr vert="horz" lIns="91440" tIns="45720" rIns="91440" bIns="45720" rtlCol="0">
            <a:normAutofit/>
          </a:bodyPr>
          <a:lstStyle>
            <a:lvl1pPr marL="228600" indent="-228600"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1pPr>
            <a:lvl2pPr marL="515938"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2pPr>
            <a:lvl3pPr marL="855663" indent="-279400" algn="l" defTabSz="914400" rtl="0" eaLnBrk="1" latinLnBrk="0" hangingPunct="1">
              <a:lnSpc>
                <a:spcPct val="100000"/>
              </a:lnSpc>
              <a:spcBef>
                <a:spcPts val="500"/>
              </a:spcBef>
              <a:buFont typeface="Courier New" panose="02070309020205020404" pitchFamily="49" charset="0"/>
              <a:buChar char="o"/>
              <a:defRPr sz="2200" kern="1200">
                <a:solidFill>
                  <a:schemeClr val="tx1"/>
                </a:solidFill>
                <a:latin typeface="+mn-lt"/>
                <a:ea typeface="+mn-ea"/>
                <a:cs typeface="+mn-cs"/>
              </a:defRPr>
            </a:lvl3pPr>
            <a:lvl4pPr marL="1143000"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4pPr>
            <a:lvl5pPr marL="1490663" indent="-347663"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2900" lvl="0" indent="-342900" eaLnBrk="0" hangingPunct="0">
              <a:spcBef>
                <a:spcPct val="20000"/>
              </a:spcBef>
            </a:pPr>
            <a:r>
              <a:rPr lang="en-GB" dirty="0"/>
              <a:t>Bulmer (1996): </a:t>
            </a:r>
            <a:r>
              <a:rPr lang="en-GB" dirty="0" smtClean="0"/>
              <a:t>‘An </a:t>
            </a:r>
            <a:r>
              <a:rPr lang="en-GB" dirty="0"/>
              <a:t>ethnic group is a collectivity within a larger population having real or putative common ancestry, memories of a shared past, and a cultural focus upon one or more symbolic elements which define the group’s identity, such as kinship, religion, language, shared territory, nationality or physical appearance. Members of an ethnic group are conscious of belonging to an ethnic </a:t>
            </a:r>
            <a:r>
              <a:rPr lang="en-GB" dirty="0" smtClean="0"/>
              <a:t>group.’</a:t>
            </a:r>
          </a:p>
          <a:p>
            <a:r>
              <a:rPr lang="en-US" dirty="0"/>
              <a:t>Acculturation: The process of adopting a new culture</a:t>
            </a:r>
            <a:endParaRPr lang="en-GB" dirty="0"/>
          </a:p>
        </p:txBody>
      </p:sp>
      <p:sp>
        <p:nvSpPr>
          <p:cNvPr id="2" name="Slide Number Placeholder 1"/>
          <p:cNvSpPr>
            <a:spLocks noGrp="1"/>
          </p:cNvSpPr>
          <p:nvPr>
            <p:ph type="sldNum" sz="quarter" idx="12"/>
          </p:nvPr>
        </p:nvSpPr>
        <p:spPr/>
        <p:txBody>
          <a:bodyPr/>
          <a:lstStyle/>
          <a:p>
            <a:fld id="{C439CF85-8457-400C-A4F9-DC61A400AE11}" type="slidenum">
              <a:rPr lang="en-US" smtClean="0"/>
              <a:t>17</a:t>
            </a:fld>
            <a:endParaRPr lang="en-US"/>
          </a:p>
        </p:txBody>
      </p:sp>
    </p:spTree>
    <p:extLst>
      <p:ext uri="{BB962C8B-B14F-4D97-AF65-F5344CB8AC3E}">
        <p14:creationId xmlns:p14="http://schemas.microsoft.com/office/powerpoint/2010/main" val="353275293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2"/>
          <p:cNvSpPr txBox="1">
            <a:spLocks noChangeArrowheads="1"/>
          </p:cNvSpPr>
          <p:nvPr/>
        </p:nvSpPr>
        <p:spPr>
          <a:xfrm>
            <a:off x="827088" y="785794"/>
            <a:ext cx="7848600" cy="1214437"/>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3600" kern="1200">
                <a:solidFill>
                  <a:schemeClr val="tx1"/>
                </a:solidFill>
                <a:latin typeface="+mj-lt"/>
                <a:ea typeface="+mj-ea"/>
                <a:cs typeface="+mj-cs"/>
              </a:defRPr>
            </a:lvl1pPr>
          </a:lstStyle>
          <a:p>
            <a:pPr fontAlgn="auto">
              <a:spcAft>
                <a:spcPts val="0"/>
              </a:spcAft>
            </a:pPr>
            <a:endParaRPr lang="en-US" dirty="0" smtClean="0"/>
          </a:p>
        </p:txBody>
      </p:sp>
      <p:sp>
        <p:nvSpPr>
          <p:cNvPr id="8" name="Rectangle 3"/>
          <p:cNvSpPr>
            <a:spLocks noGrp="1" noChangeArrowheads="1"/>
          </p:cNvSpPr>
          <p:nvPr>
            <p:ph idx="1"/>
          </p:nvPr>
        </p:nvSpPr>
        <p:spPr>
          <a:xfrm>
            <a:off x="628650" y="2027236"/>
            <a:ext cx="8047038" cy="4044970"/>
          </a:xfrm>
        </p:spPr>
        <p:txBody>
          <a:bodyPr/>
          <a:lstStyle/>
          <a:p>
            <a:r>
              <a:rPr lang="en-GB" kern="0" dirty="0">
                <a:cs typeface="ＭＳ Ｐゴシック" pitchFamily="-112" charset="-128"/>
              </a:rPr>
              <a:t>Some sociologists regard class as being one of the central concepts of the discipline, yet it is an ill-defined and ambiguous concept. For non-sociologists the concept of class is now very much </a:t>
            </a:r>
            <a:r>
              <a:rPr lang="en-GB" kern="0" dirty="0" smtClean="0">
                <a:cs typeface="ＭＳ Ｐゴシック" pitchFamily="-112" charset="-128"/>
              </a:rPr>
              <a:t>outmoded.</a:t>
            </a:r>
          </a:p>
          <a:p>
            <a:r>
              <a:rPr lang="en-GB" kern="0" dirty="0">
                <a:cs typeface="ＭＳ Ｐゴシック" pitchFamily="-112" charset="-128"/>
              </a:rPr>
              <a:t>Mobility implies a movement of position in the power </a:t>
            </a:r>
            <a:r>
              <a:rPr lang="en-GB" kern="0" dirty="0" smtClean="0">
                <a:cs typeface="ＭＳ Ｐゴシック" pitchFamily="-112" charset="-128"/>
              </a:rPr>
              <a:t>hierarchy.</a:t>
            </a:r>
          </a:p>
          <a:p>
            <a:endParaRPr lang="en-GB" sz="2400" dirty="0" smtClean="0"/>
          </a:p>
        </p:txBody>
      </p:sp>
      <p:sp>
        <p:nvSpPr>
          <p:cNvPr id="9" name="Title 1"/>
          <p:cNvSpPr>
            <a:spLocks noGrp="1"/>
          </p:cNvSpPr>
          <p:nvPr>
            <p:ph type="title"/>
          </p:nvPr>
        </p:nvSpPr>
        <p:spPr>
          <a:xfrm>
            <a:off x="628650" y="548680"/>
            <a:ext cx="7886700" cy="1325563"/>
          </a:xfrm>
        </p:spPr>
        <p:txBody>
          <a:bodyPr/>
          <a:lstStyle/>
          <a:p>
            <a:pPr fontAlgn="auto">
              <a:spcAft>
                <a:spcPts val="0"/>
              </a:spcAft>
            </a:pPr>
            <a:r>
              <a:rPr lang="en-US" dirty="0"/>
              <a:t>Social mobility (</a:t>
            </a:r>
            <a:r>
              <a:rPr lang="en-US" dirty="0" smtClean="0"/>
              <a:t>a.k.a. </a:t>
            </a:r>
            <a:r>
              <a:rPr lang="en-US" dirty="0"/>
              <a:t>class)</a:t>
            </a:r>
          </a:p>
        </p:txBody>
      </p:sp>
      <p:sp>
        <p:nvSpPr>
          <p:cNvPr id="2" name="Slide Number Placeholder 1"/>
          <p:cNvSpPr>
            <a:spLocks noGrp="1"/>
          </p:cNvSpPr>
          <p:nvPr>
            <p:ph type="sldNum" sz="quarter" idx="12"/>
          </p:nvPr>
        </p:nvSpPr>
        <p:spPr/>
        <p:txBody>
          <a:bodyPr/>
          <a:lstStyle/>
          <a:p>
            <a:fld id="{C439CF85-8457-400C-A4F9-DC61A400AE11}" type="slidenum">
              <a:rPr lang="en-US" smtClean="0"/>
              <a:t>18</a:t>
            </a:fld>
            <a:endParaRPr lang="en-US"/>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sageltdsan01\Books_Directory\Subject Folders\Business &amp; Management\Book Files\Matt\Blythe - Consumer Behaviour 3e\Development\Online material\tables and figures for slides\table 13.3.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91680" y="4010549"/>
            <a:ext cx="5235541" cy="2160240"/>
          </a:xfrm>
          <a:prstGeom prst="rect">
            <a:avLst/>
          </a:prstGeom>
          <a:noFill/>
          <a:extLst>
            <a:ext uri="{909E8E84-426E-40DD-AFC4-6F175D3DCCD1}">
              <a14:hiddenFill xmlns:a14="http://schemas.microsoft.com/office/drawing/2010/main">
                <a:solidFill>
                  <a:srgbClr val="FFFFFF"/>
                </a:solidFill>
              </a14:hiddenFill>
            </a:ext>
          </a:extLst>
        </p:spPr>
      </p:pic>
      <p:pic>
        <p:nvPicPr>
          <p:cNvPr id="5123" name="Picture 3" descr="\\sageltdsan01\Books_Directory\Subject Folders\Business &amp; Management\Book Files\Matt\Blythe - Consumer Behaviour 3e\Development\Online material\tables and figures for slides\table 13.4.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91680" y="1772816"/>
            <a:ext cx="5235541" cy="2183325"/>
          </a:xfrm>
          <a:prstGeom prst="rect">
            <a:avLst/>
          </a:prstGeom>
          <a:noFill/>
          <a:extLst>
            <a:ext uri="{909E8E84-426E-40DD-AFC4-6F175D3DCCD1}">
              <a14:hiddenFill xmlns:a14="http://schemas.microsoft.com/office/drawing/2010/main">
                <a:solidFill>
                  <a:srgbClr val="FFFFFF"/>
                </a:solidFill>
              </a14:hiddenFill>
            </a:ext>
          </a:extLst>
        </p:spPr>
      </p:pic>
      <p:sp>
        <p:nvSpPr>
          <p:cNvPr id="8" name="Title 1"/>
          <p:cNvSpPr>
            <a:spLocks noGrp="1"/>
          </p:cNvSpPr>
          <p:nvPr>
            <p:ph type="title"/>
          </p:nvPr>
        </p:nvSpPr>
        <p:spPr>
          <a:xfrm>
            <a:off x="628650" y="548680"/>
            <a:ext cx="7886700" cy="1325563"/>
          </a:xfrm>
        </p:spPr>
        <p:txBody>
          <a:bodyPr/>
          <a:lstStyle/>
          <a:p>
            <a:pPr fontAlgn="auto">
              <a:spcAft>
                <a:spcPts val="0"/>
              </a:spcAft>
            </a:pPr>
            <a:r>
              <a:rPr lang="en-US" dirty="0"/>
              <a:t>Social mobility (</a:t>
            </a:r>
            <a:r>
              <a:rPr lang="en-US" dirty="0" smtClean="0"/>
              <a:t>a.k.a. </a:t>
            </a:r>
            <a:r>
              <a:rPr lang="en-US" dirty="0"/>
              <a:t>class)</a:t>
            </a:r>
          </a:p>
        </p:txBody>
      </p:sp>
      <p:sp>
        <p:nvSpPr>
          <p:cNvPr id="3" name="Slide Number Placeholder 2"/>
          <p:cNvSpPr>
            <a:spLocks noGrp="1"/>
          </p:cNvSpPr>
          <p:nvPr>
            <p:ph type="sldNum" sz="quarter" idx="12"/>
          </p:nvPr>
        </p:nvSpPr>
        <p:spPr/>
        <p:txBody>
          <a:bodyPr/>
          <a:lstStyle/>
          <a:p>
            <a:fld id="{C439CF85-8457-400C-A4F9-DC61A400AE11}" type="slidenum">
              <a:rPr lang="en-US" smtClean="0"/>
              <a:t>19</a:t>
            </a:fld>
            <a:endParaRPr lang="en-US"/>
          </a:p>
        </p:txBody>
      </p:sp>
    </p:spTree>
    <p:extLst>
      <p:ext uri="{BB962C8B-B14F-4D97-AF65-F5344CB8AC3E}">
        <p14:creationId xmlns:p14="http://schemas.microsoft.com/office/powerpoint/2010/main" val="292136808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a:spLocks noGrp="1" noChangeArrowheads="1"/>
          </p:cNvSpPr>
          <p:nvPr>
            <p:ph idx="1"/>
          </p:nvPr>
        </p:nvSpPr>
        <p:spPr>
          <a:xfrm>
            <a:off x="628650" y="2027236"/>
            <a:ext cx="8047038" cy="4044970"/>
          </a:xfrm>
        </p:spPr>
        <p:txBody>
          <a:bodyPr/>
          <a:lstStyle/>
          <a:p>
            <a:r>
              <a:rPr lang="en-GB" dirty="0"/>
              <a:t>The social environment can be divided into macro- and micro-environments where the macro-environment has three components: culture, subculture and social class.</a:t>
            </a:r>
          </a:p>
          <a:p>
            <a:r>
              <a:rPr lang="en-GB" dirty="0"/>
              <a:t>Culture provides the social environment within which people live</a:t>
            </a:r>
            <a:r>
              <a:rPr lang="en-GB" dirty="0" smtClean="0"/>
              <a:t>.</a:t>
            </a:r>
          </a:p>
          <a:p>
            <a:r>
              <a:rPr lang="en-GB" dirty="0"/>
              <a:t>Cultural factors colour all our behaviour, not just our purchasing behaviour.</a:t>
            </a:r>
          </a:p>
          <a:p>
            <a:r>
              <a:rPr lang="en-GB" dirty="0"/>
              <a:t>Consumer </a:t>
            </a:r>
            <a:r>
              <a:rPr lang="en-GB" dirty="0" smtClean="0"/>
              <a:t>culture theory </a:t>
            </a:r>
            <a:r>
              <a:rPr lang="en-GB" dirty="0"/>
              <a:t>(CCT) starts to investigate how consumers interact with the markets in which they find themselves</a:t>
            </a:r>
            <a:r>
              <a:rPr lang="en-GB" dirty="0" smtClean="0"/>
              <a:t>.</a:t>
            </a:r>
            <a:endParaRPr lang="en-GB" dirty="0"/>
          </a:p>
          <a:p>
            <a:endParaRPr lang="en-GB" sz="2400" dirty="0" smtClean="0"/>
          </a:p>
        </p:txBody>
      </p:sp>
      <p:sp>
        <p:nvSpPr>
          <p:cNvPr id="7" name="Title 1"/>
          <p:cNvSpPr>
            <a:spLocks noGrp="1"/>
          </p:cNvSpPr>
          <p:nvPr>
            <p:ph type="title"/>
          </p:nvPr>
        </p:nvSpPr>
        <p:spPr>
          <a:xfrm>
            <a:off x="628650" y="548680"/>
            <a:ext cx="7886700" cy="1325563"/>
          </a:xfrm>
        </p:spPr>
        <p:txBody>
          <a:bodyPr/>
          <a:lstStyle/>
          <a:p>
            <a:pPr fontAlgn="auto">
              <a:spcAft>
                <a:spcPts val="0"/>
              </a:spcAft>
            </a:pPr>
            <a:r>
              <a:rPr lang="en-US" dirty="0"/>
              <a:t>Summary</a:t>
            </a:r>
          </a:p>
        </p:txBody>
      </p:sp>
      <p:sp>
        <p:nvSpPr>
          <p:cNvPr id="2" name="Slide Number Placeholder 1"/>
          <p:cNvSpPr>
            <a:spLocks noGrp="1"/>
          </p:cNvSpPr>
          <p:nvPr>
            <p:ph type="sldNum" sz="quarter" idx="12"/>
          </p:nvPr>
        </p:nvSpPr>
        <p:spPr/>
        <p:txBody>
          <a:bodyPr/>
          <a:lstStyle/>
          <a:p>
            <a:fld id="{C439CF85-8457-400C-A4F9-DC61A400AE11}" type="slidenum">
              <a:rPr lang="en-US" smtClean="0"/>
              <a:t>20</a:t>
            </a:fld>
            <a:endParaRPr lang="en-US"/>
          </a:p>
        </p:txBody>
      </p:sp>
    </p:spTree>
    <p:extLst>
      <p:ext uri="{BB962C8B-B14F-4D97-AF65-F5344CB8AC3E}">
        <p14:creationId xmlns:p14="http://schemas.microsoft.com/office/powerpoint/2010/main" val="257527226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a:spLocks noGrp="1" noChangeArrowheads="1"/>
          </p:cNvSpPr>
          <p:nvPr>
            <p:ph idx="1"/>
          </p:nvPr>
        </p:nvSpPr>
        <p:spPr>
          <a:xfrm>
            <a:off x="628650" y="2027236"/>
            <a:ext cx="8047038" cy="4044970"/>
          </a:xfrm>
        </p:spPr>
        <p:txBody>
          <a:bodyPr>
            <a:normAutofit/>
          </a:bodyPr>
          <a:lstStyle/>
          <a:p>
            <a:r>
              <a:rPr lang="en-GB" dirty="0"/>
              <a:t>Subcultures are distinctive groups of people within a society who share common cultural meanings, behaviours and environmental factors.</a:t>
            </a:r>
          </a:p>
          <a:p>
            <a:r>
              <a:rPr lang="en-GB" dirty="0"/>
              <a:t>Moving from one culture to another is almost always problematic in terms of learning to be a consumer.</a:t>
            </a:r>
          </a:p>
          <a:p>
            <a:r>
              <a:rPr lang="en-GB" dirty="0"/>
              <a:t>Class now has a very limited relevance to marketing activities, and social mobility continues to erode the old distinctions between classes that were valid 50 years ago</a:t>
            </a:r>
            <a:r>
              <a:rPr lang="en-GB" dirty="0" smtClean="0"/>
              <a:t>.</a:t>
            </a:r>
            <a:endParaRPr lang="en-GB" dirty="0"/>
          </a:p>
        </p:txBody>
      </p:sp>
      <p:sp>
        <p:nvSpPr>
          <p:cNvPr id="7" name="Title 1"/>
          <p:cNvSpPr>
            <a:spLocks noGrp="1"/>
          </p:cNvSpPr>
          <p:nvPr>
            <p:ph type="title"/>
          </p:nvPr>
        </p:nvSpPr>
        <p:spPr>
          <a:xfrm>
            <a:off x="628650" y="548680"/>
            <a:ext cx="7886700" cy="1325563"/>
          </a:xfrm>
        </p:spPr>
        <p:txBody>
          <a:bodyPr/>
          <a:lstStyle/>
          <a:p>
            <a:pPr fontAlgn="auto">
              <a:spcAft>
                <a:spcPts val="0"/>
              </a:spcAft>
            </a:pPr>
            <a:r>
              <a:rPr lang="en-US" dirty="0"/>
              <a:t>Summary</a:t>
            </a:r>
          </a:p>
        </p:txBody>
      </p:sp>
      <p:sp>
        <p:nvSpPr>
          <p:cNvPr id="2" name="Slide Number Placeholder 1"/>
          <p:cNvSpPr>
            <a:spLocks noGrp="1"/>
          </p:cNvSpPr>
          <p:nvPr>
            <p:ph type="sldNum" sz="quarter" idx="12"/>
          </p:nvPr>
        </p:nvSpPr>
        <p:spPr/>
        <p:txBody>
          <a:bodyPr/>
          <a:lstStyle/>
          <a:p>
            <a:fld id="{C439CF85-8457-400C-A4F9-DC61A400AE11}" type="slidenum">
              <a:rPr lang="en-US" smtClean="0"/>
              <a:t>21</a:t>
            </a:fld>
            <a:endParaRPr lang="en-US"/>
          </a:p>
        </p:txBody>
      </p:sp>
    </p:spTree>
    <p:extLst>
      <p:ext uri="{BB962C8B-B14F-4D97-AF65-F5344CB8AC3E}">
        <p14:creationId xmlns:p14="http://schemas.microsoft.com/office/powerpoint/2010/main" val="4236798575"/>
      </p:ext>
    </p:extLst>
  </p:cSld>
  <p:clrMapOvr>
    <a:masterClrMapping/>
  </p:clrMapOvr>
</p:sld>
</file>

<file path=ppt/theme/theme1.xml><?xml version="1.0" encoding="utf-8"?>
<a:theme xmlns:a="http://schemas.openxmlformats.org/drawingml/2006/main" name="CDC PPT master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DC PPT master theme" id="{54717623-23ED-4358-9C73-6518671C19EC}" vid="{8348790F-27F1-4F39-885D-2376FA45C8DD}"/>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LongProperties xmlns="http://schemas.microsoft.com/office/2006/metadata/long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FD63E9B4B9F7A94F9FA8633D9CB63939" ma:contentTypeVersion="3" ma:contentTypeDescription="Create a new document." ma:contentTypeScope="" ma:versionID="92e314e7d452253f1c83e89f17b49655">
  <xsd:schema xmlns:xsd="http://www.w3.org/2001/XMLSchema" xmlns:p="http://schemas.microsoft.com/office/2006/metadata/properties" xmlns:ns1="222221df-2d11-4f4f-86cd-f7ac7d5e56ae" targetNamespace="http://schemas.microsoft.com/office/2006/metadata/properties" ma:root="true" ma:fieldsID="3039d5cb0fbabd38dbadf8998714136a" ns1:_="">
    <xsd:import namespace="222221df-2d11-4f4f-86cd-f7ac7d5e56ae"/>
    <xsd:element name="properties">
      <xsd:complexType>
        <xsd:sequence>
          <xsd:element name="documentManagement">
            <xsd:complexType>
              <xsd:all>
                <xsd:element ref="ns1:Category" minOccurs="0"/>
                <xsd:element ref="ns1:Doc_x0020_or_x0020_form" minOccurs="0"/>
              </xsd:all>
            </xsd:complexType>
          </xsd:element>
        </xsd:sequence>
      </xsd:complexType>
    </xsd:element>
  </xsd:schema>
  <xsd:schema xmlns:xsd="http://www.w3.org/2001/XMLSchema" xmlns:dms="http://schemas.microsoft.com/office/2006/documentManagement/types" targetNamespace="222221df-2d11-4f4f-86cd-f7ac7d5e56ae" elementFormDefault="qualified">
    <xsd:import namespace="http://schemas.microsoft.com/office/2006/documentManagement/types"/>
    <xsd:element name="Category" ma:index="0" nillable="true" ma:displayName="Category" ma:default="Vision &amp; Values" ma:format="RadioButtons" ma:internalName="Category">
      <xsd:simpleType>
        <xsd:union memberTypes="dms:Text">
          <xsd:simpleType>
            <xsd:restriction base="dms:Choice">
              <xsd:enumeration value="Vision &amp; Values"/>
              <xsd:enumeration value="Company History &amp; Structure"/>
              <xsd:enumeration value="Department Overviews"/>
              <xsd:enumeration value="Information"/>
              <xsd:enumeration value="SAGE Overseas"/>
              <xsd:enumeration value="Company Templates"/>
              <xsd:enumeration value="Printable Organisational Charts"/>
            </xsd:restriction>
          </xsd:simpleType>
        </xsd:union>
      </xsd:simpleType>
    </xsd:element>
    <xsd:element name="Doc_x0020_or_x0020_form" ma:index="3" nillable="true" ma:displayName="Doc or form" ma:default="Document" ma:format="RadioButtons" ma:internalName="Doc_x0020_or_x0020_form">
      <xsd:simpleType>
        <xsd:restriction base="dms:Choice">
          <xsd:enumeration value="Document"/>
          <xsd:enumeration value="Form"/>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office/internal/2005/internalDocumentation"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6" ma:displayName="Content Type" ma:readOnly="true"/>
        <xsd:element ref="dc:title" minOccurs="0" maxOccurs="1" ma:index="2"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lastPrinted" minOccurs="0" maxOccurs="1" type="xsd:dateTime"/>
        <xsd:element name="contentStatus" minOccurs="0" maxOccurs="1" type="xsd:string"/>
      </xsd:all>
    </xsd:complexType>
  </xsd:schema>
</ct:contentTypeSchema>
</file>

<file path=customXml/item4.xml><?xml version="1.0" encoding="utf-8"?>
<p:properties xmlns:p="http://schemas.microsoft.com/office/2006/metadata/properties" xmlns:xsi="http://www.w3.org/2001/XMLSchema-instance">
  <documentManagement>
    <Category xmlns="222221df-2d11-4f4f-86cd-f7ac7d5e56ae">Company Templates</Category>
    <Doc_x0020_or_x0020_form xmlns="222221df-2d11-4f4f-86cd-f7ac7d5e56ae">Document</Doc_x0020_or_x0020_form>
  </documentManagement>
</p:properties>
</file>

<file path=customXml/itemProps1.xml><?xml version="1.0" encoding="utf-8"?>
<ds:datastoreItem xmlns:ds="http://schemas.openxmlformats.org/officeDocument/2006/customXml" ds:itemID="{2C07771A-7F07-4F11-8AAD-0069E1EA977E}">
  <ds:schemaRefs>
    <ds:schemaRef ds:uri="http://schemas.microsoft.com/office/2006/metadata/longProperties"/>
  </ds:schemaRefs>
</ds:datastoreItem>
</file>

<file path=customXml/itemProps2.xml><?xml version="1.0" encoding="utf-8"?>
<ds:datastoreItem xmlns:ds="http://schemas.openxmlformats.org/officeDocument/2006/customXml" ds:itemID="{037EE024-4EAF-4CFD-8CAD-2F96E63DEC96}">
  <ds:schemaRefs>
    <ds:schemaRef ds:uri="http://schemas.microsoft.com/sharepoint/v3/contenttype/forms"/>
  </ds:schemaRefs>
</ds:datastoreItem>
</file>

<file path=customXml/itemProps3.xml><?xml version="1.0" encoding="utf-8"?>
<ds:datastoreItem xmlns:ds="http://schemas.openxmlformats.org/officeDocument/2006/customXml" ds:itemID="{0A236885-C7F3-4209-BC43-39A5E43BE84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22221df-2d11-4f4f-86cd-f7ac7d5e56ae"/>
    <ds:schemaRef ds:uri="http://schemas.microsoft.com/office/2006/documentManagement/types"/>
    <ds:schemaRef ds:uri="http://schemas.openxmlformats.org/package/2006/metadata/core-properties"/>
    <ds:schemaRef ds:uri="http://purl.org/dc/elements/1.1/"/>
    <ds:schemaRef ds:uri="http://purl.org/dc/terms/"/>
    <ds:schemaRef ds:uri="http://schemas.microsoft.com/office/internal/2005/internalDocumentation"/>
  </ds:schemaRefs>
</ds:datastoreItem>
</file>

<file path=customXml/itemProps4.xml><?xml version="1.0" encoding="utf-8"?>
<ds:datastoreItem xmlns:ds="http://schemas.openxmlformats.org/officeDocument/2006/customXml" ds:itemID="{8B5E02A0-1D66-493B-8D0A-9C1F293F322B}">
  <ds:schemaRefs>
    <ds:schemaRef ds:uri="http://purl.org/dc/terms/"/>
    <ds:schemaRef ds:uri="http://schemas.openxmlformats.org/package/2006/metadata/core-properties"/>
    <ds:schemaRef ds:uri="http://schemas.microsoft.com/office/2006/documentManagement/types"/>
    <ds:schemaRef ds:uri="222221df-2d11-4f4f-86cd-f7ac7d5e56ae"/>
    <ds:schemaRef ds:uri="http://purl.org/dc/elements/1.1/"/>
    <ds:schemaRef ds:uri="http://schemas.microsoft.com/office/2006/metadata/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
  <TotalTime>5954</TotalTime>
  <Words>934</Words>
  <Application>Microsoft Office PowerPoint</Application>
  <PresentationFormat>On-screen Show (4:3)</PresentationFormat>
  <Paragraphs>90</Paragraphs>
  <Slides>21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21</vt:i4>
      </vt:variant>
    </vt:vector>
  </HeadingPairs>
  <TitlesOfParts>
    <vt:vector size="26" baseType="lpstr">
      <vt:lpstr>ＭＳ Ｐゴシック</vt:lpstr>
      <vt:lpstr>Arial</vt:lpstr>
      <vt:lpstr>Courier New</vt:lpstr>
      <vt:lpstr>HelveticaNeue-Light</vt:lpstr>
      <vt:lpstr>CDC PPT master theme</vt:lpstr>
      <vt:lpstr>PowerPoint Presentation</vt:lpstr>
      <vt:lpstr>Chapter 13</vt:lpstr>
      <vt:lpstr>Session objectives</vt:lpstr>
      <vt:lpstr>Session objectives</vt:lpstr>
      <vt:lpstr>Introduction</vt:lpstr>
      <vt:lpstr>The social environment</vt:lpstr>
      <vt:lpstr>Culture</vt:lpstr>
      <vt:lpstr>Dimensions of culture</vt:lpstr>
      <vt:lpstr>Approaches to studying culture</vt:lpstr>
      <vt:lpstr>High-/low-context cultures</vt:lpstr>
      <vt:lpstr>Ethnocentrism</vt:lpstr>
      <vt:lpstr>Consumer culture theory</vt:lpstr>
      <vt:lpstr>Arnould and Thompson (2005)</vt:lpstr>
      <vt:lpstr>Arnould and Thompson (2005)</vt:lpstr>
      <vt:lpstr>Subcultures</vt:lpstr>
      <vt:lpstr>Subcultures</vt:lpstr>
      <vt:lpstr>Ethnic subcultures</vt:lpstr>
      <vt:lpstr>Social mobility (a.k.a. class)</vt:lpstr>
      <vt:lpstr>Social mobility (a.k.a. class)</vt:lpstr>
      <vt:lpstr>Summary</vt:lpstr>
      <vt:lpstr>Summary</vt:lpstr>
    </vt:vector>
  </TitlesOfParts>
  <Company>Sage Publications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SAGE PowerPoint Template</dc:title>
  <dc:creator>Dr Zubin Sethna</dc:creator>
  <cp:lastModifiedBy>Nicola Carrier</cp:lastModifiedBy>
  <cp:revision>45</cp:revision>
  <dcterms:created xsi:type="dcterms:W3CDTF">2008-06-18T10:11:10Z</dcterms:created>
  <dcterms:modified xsi:type="dcterms:W3CDTF">2019-06-03T13:43:33Z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
    <vt:lpwstr>Document</vt:lpwstr>
  </property>
</Properties>
</file>