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97" r:id="rId2"/>
    <p:sldId id="263" r:id="rId3"/>
    <p:sldId id="264" r:id="rId4"/>
    <p:sldId id="265" r:id="rId5"/>
    <p:sldId id="266" r:id="rId6"/>
    <p:sldId id="267" r:id="rId7"/>
    <p:sldId id="268" r:id="rId8"/>
    <p:sldId id="288" r:id="rId9"/>
    <p:sldId id="269" r:id="rId10"/>
    <p:sldId id="270" r:id="rId11"/>
    <p:sldId id="271" r:id="rId12"/>
    <p:sldId id="272" r:id="rId13"/>
    <p:sldId id="273" r:id="rId14"/>
    <p:sldId id="274" r:id="rId15"/>
    <p:sldId id="275" r:id="rId16"/>
    <p:sldId id="276" r:id="rId17"/>
    <p:sldId id="295" r:id="rId18"/>
    <p:sldId id="277" r:id="rId19"/>
    <p:sldId id="278" r:id="rId20"/>
    <p:sldId id="296" r:id="rId21"/>
    <p:sldId id="279" r:id="rId22"/>
    <p:sldId id="289" r:id="rId23"/>
    <p:sldId id="290" r:id="rId24"/>
    <p:sldId id="282" r:id="rId25"/>
    <p:sldId id="298" r:id="rId26"/>
    <p:sldId id="299" r:id="rId27"/>
    <p:sldId id="283" r:id="rId28"/>
    <p:sldId id="284" r:id="rId29"/>
    <p:sldId id="300" r:id="rId30"/>
    <p:sldId id="301" r:id="rId31"/>
    <p:sldId id="302" r:id="rId32"/>
    <p:sldId id="303" r:id="rId33"/>
    <p:sldId id="304" r:id="rId34"/>
    <p:sldId id="305" r:id="rId35"/>
    <p:sldId id="306" r:id="rId36"/>
    <p:sldId id="307" r:id="rId37"/>
    <p:sldId id="308" r:id="rId38"/>
    <p:sldId id="309" r:id="rId39"/>
    <p:sldId id="285" r:id="rId40"/>
    <p:sldId id="28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04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45" autoAdjust="0"/>
  </p:normalViewPr>
  <p:slideViewPr>
    <p:cSldViewPr>
      <p:cViewPr varScale="1">
        <p:scale>
          <a:sx n="72" d="100"/>
          <a:sy n="72" d="100"/>
        </p:scale>
        <p:origin x="1335" y="2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28569F-D51B-4E85-AFBA-6E6BFBAE2DC5}" type="datetimeFigureOut">
              <a:rPr lang="en-GB" smtClean="0"/>
              <a:t>27/10/2022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2EE16-FF58-492B-9179-EFBA61ED9D4C}" type="slidenum">
              <a:rPr lang="en-GB" smtClean="0"/>
              <a:t>‹#›</a:t>
            </a:fld>
            <a:endParaRPr lang="en-GB"/>
          </a:p>
        </p:txBody>
      </p:sp>
    </p:spTree>
    <p:extLst>
      <p:ext uri="{BB962C8B-B14F-4D97-AF65-F5344CB8AC3E}">
        <p14:creationId xmlns:p14="http://schemas.microsoft.com/office/powerpoint/2010/main" val="262430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954894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9</a:t>
            </a:fld>
            <a:endParaRPr lang="en-GB"/>
          </a:p>
        </p:txBody>
      </p:sp>
    </p:spTree>
    <p:extLst>
      <p:ext uri="{BB962C8B-B14F-4D97-AF65-F5344CB8AC3E}">
        <p14:creationId xmlns:p14="http://schemas.microsoft.com/office/powerpoint/2010/main" val="308704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11</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22</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23</a:t>
            </a:fld>
            <a:endParaRPr lang="en-GB"/>
          </a:p>
        </p:txBody>
      </p:sp>
    </p:spTree>
    <p:extLst>
      <p:ext uri="{BB962C8B-B14F-4D97-AF65-F5344CB8AC3E}">
        <p14:creationId xmlns:p14="http://schemas.microsoft.com/office/powerpoint/2010/main" val="806133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25</a:t>
            </a:fld>
            <a:endParaRPr lang="en-GB"/>
          </a:p>
        </p:txBody>
      </p:sp>
    </p:spTree>
    <p:extLst>
      <p:ext uri="{BB962C8B-B14F-4D97-AF65-F5344CB8AC3E}">
        <p14:creationId xmlns:p14="http://schemas.microsoft.com/office/powerpoint/2010/main" val="2422082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30</a:t>
            </a:fld>
            <a:endParaRPr lang="en-GB"/>
          </a:p>
        </p:txBody>
      </p:sp>
    </p:spTree>
    <p:extLst>
      <p:ext uri="{BB962C8B-B14F-4D97-AF65-F5344CB8AC3E}">
        <p14:creationId xmlns:p14="http://schemas.microsoft.com/office/powerpoint/2010/main" val="350180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34</a:t>
            </a:fld>
            <a:endParaRPr lang="en-GB"/>
          </a:p>
        </p:txBody>
      </p:sp>
    </p:spTree>
    <p:extLst>
      <p:ext uri="{BB962C8B-B14F-4D97-AF65-F5344CB8AC3E}">
        <p14:creationId xmlns:p14="http://schemas.microsoft.com/office/powerpoint/2010/main" val="3817938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35</a:t>
            </a:fld>
            <a:endParaRPr lang="en-GB"/>
          </a:p>
        </p:txBody>
      </p:sp>
    </p:spTree>
    <p:extLst>
      <p:ext uri="{BB962C8B-B14F-4D97-AF65-F5344CB8AC3E}">
        <p14:creationId xmlns:p14="http://schemas.microsoft.com/office/powerpoint/2010/main" val="98202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t>27/10/2022</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t>27/10/2022</a:t>
            </a:fld>
            <a:endParaRPr lang="en-GB"/>
          </a:p>
        </p:txBody>
      </p:sp>
      <p:sp>
        <p:nvSpPr>
          <p:cNvPr id="9" name="Slide Number Placeholder 8"/>
          <p:cNvSpPr>
            <a:spLocks noGrp="1"/>
          </p:cNvSpPr>
          <p:nvPr>
            <p:ph type="sldNum" sz="quarter" idx="15"/>
          </p:nvPr>
        </p:nvSpPr>
        <p:spPr/>
        <p:txBody>
          <a:bodyPr rtlCol="0"/>
          <a:lstStyle/>
          <a:p>
            <a:fld id="{3CF19CE5-3B6D-4CDB-A886-C88CF57D7E52}"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t>27/10/2022</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19CE5-3B6D-4CDB-A886-C88CF57D7E52}"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t>27/10/2022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19CE5-3B6D-4CDB-A886-C88CF57D7E52}"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t>27/10/2022</a:t>
            </a:fld>
            <a:endParaRPr lang="en-GB"/>
          </a:p>
        </p:txBody>
      </p:sp>
      <p:sp>
        <p:nvSpPr>
          <p:cNvPr id="7" name="Slide Number Placeholder 6"/>
          <p:cNvSpPr>
            <a:spLocks noGrp="1"/>
          </p:cNvSpPr>
          <p:nvPr>
            <p:ph type="sldNum" sz="quarter" idx="11"/>
          </p:nvPr>
        </p:nvSpPr>
        <p:spPr/>
        <p:txBody>
          <a:bodyPr rtlCol="0"/>
          <a:lstStyle/>
          <a:p>
            <a:fld id="{3CF19CE5-3B6D-4CDB-A886-C88CF57D7E52}"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t>27/10/2022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t>27/10/2022</a:t>
            </a:fld>
            <a:endParaRPr lang="en-GB"/>
          </a:p>
        </p:txBody>
      </p:sp>
      <p:sp>
        <p:nvSpPr>
          <p:cNvPr id="22" name="Slide Number Placeholder 21"/>
          <p:cNvSpPr>
            <a:spLocks noGrp="1"/>
          </p:cNvSpPr>
          <p:nvPr>
            <p:ph type="sldNum" sz="quarter" idx="15"/>
          </p:nvPr>
        </p:nvSpPr>
        <p:spPr/>
        <p:txBody>
          <a:bodyPr rtlCol="0"/>
          <a:lstStyle/>
          <a:p>
            <a:fld id="{3CF19CE5-3B6D-4CDB-A886-C88CF57D7E52}"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D910256-AA1F-45E7-9332-174294B017E0}" type="datetimeFigureOut">
              <a:rPr lang="en-GB" smtClean="0"/>
              <a:t>27/10/2022</a:t>
            </a:fld>
            <a:endParaRPr lang="en-GB"/>
          </a:p>
        </p:txBody>
      </p:sp>
      <p:sp>
        <p:nvSpPr>
          <p:cNvPr id="18" name="Slide Number Placeholder 17"/>
          <p:cNvSpPr>
            <a:spLocks noGrp="1"/>
          </p:cNvSpPr>
          <p:nvPr>
            <p:ph type="sldNum" sz="quarter" idx="11"/>
          </p:nvPr>
        </p:nvSpPr>
        <p:spPr/>
        <p:txBody>
          <a:bodyPr rtlCol="0"/>
          <a:lstStyle/>
          <a:p>
            <a:fld id="{3CF19CE5-3B6D-4CDB-A886-C88CF57D7E52}"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t>27/10/2022</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library.austincc.edu/gen-info/facplagiarism.htm" TargetMode="External"/><Relationship Id="rId2" Type="http://schemas.openxmlformats.org/officeDocument/2006/relationships/hyperlink" Target="http://www.lancs.ac.uk/depts/celt/sldc/materials.writing/referencing.htm" TargetMode="External"/><Relationship Id="rId1" Type="http://schemas.openxmlformats.org/officeDocument/2006/relationships/slideLayout" Target="../slideLayouts/slideLayout2.xml"/><Relationship Id="rId4" Type="http://schemas.openxmlformats.org/officeDocument/2006/relationships/hyperlink" Target="https://ilearn.csumb.edu/mod/forum/discuss.php?d=542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a:solidFill>
                  <a:schemeClr val="accent1"/>
                </a:solidFill>
                <a:latin typeface="Arial" panose="020B0604020202020204" pitchFamily="34" charset="0"/>
                <a:cs typeface="Arial" panose="020B0604020202020204" pitchFamily="34" charset="0"/>
              </a:rPr>
              <a:t>ECGE4003Q</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a:solidFill>
                  <a:schemeClr val="accent1"/>
                </a:solidFill>
                <a:latin typeface="Arial" panose="020B0604020202020204" pitchFamily="34" charset="0"/>
                <a:cs typeface="Arial" panose="020B0604020202020204" pitchFamily="34" charset="0"/>
              </a:rPr>
              <a:t>27.11.22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0354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Gorolwg </a:t>
            </a:r>
            <a:br>
              <a:rPr lang="en-GB" dirty="0">
                <a:solidFill>
                  <a:schemeClr val="accent1"/>
                </a:solidFill>
              </a:rPr>
            </a:br>
            <a:r>
              <a:rPr lang="en-GB" dirty="0"/>
              <a:t> Overview</a:t>
            </a:r>
          </a:p>
        </p:txBody>
      </p:sp>
      <p:sp>
        <p:nvSpPr>
          <p:cNvPr id="4" name="Content Placeholder 3"/>
          <p:cNvSpPr>
            <a:spLocks noGrp="1"/>
          </p:cNvSpPr>
          <p:nvPr>
            <p:ph sz="half" idx="1"/>
          </p:nvPr>
        </p:nvSpPr>
        <p:spPr>
          <a:xfrm>
            <a:off x="457200" y="1600200"/>
            <a:ext cx="3657600" cy="3052936"/>
          </a:xfrm>
        </p:spPr>
        <p:style>
          <a:lnRef idx="2">
            <a:schemeClr val="accent4"/>
          </a:lnRef>
          <a:fillRef idx="1">
            <a:schemeClr val="lt1"/>
          </a:fillRef>
          <a:effectRef idx="0">
            <a:schemeClr val="accent4"/>
          </a:effectRef>
          <a:fontRef idx="minor">
            <a:schemeClr val="dk1"/>
          </a:fontRef>
        </p:style>
        <p:txBody>
          <a:bodyPr/>
          <a:lstStyle/>
          <a:p>
            <a:r>
              <a:rPr lang="en-GB" dirty="0" err="1">
                <a:latin typeface="Arial" panose="020B0604020202020204" pitchFamily="34" charset="0"/>
                <a:cs typeface="Arial" panose="020B0604020202020204" pitchFamily="34" charset="0"/>
              </a:rPr>
              <a:t>Cyfeirnodi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llên-ladrad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goroesi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prifysgol</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Gweler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llawlyfr</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270248" y="1600200"/>
            <a:ext cx="3657600" cy="3052936"/>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Referencing</a:t>
            </a:r>
          </a:p>
          <a:p>
            <a:r>
              <a:rPr lang="en-GB" i="1" dirty="0">
                <a:latin typeface="Arial" panose="020B0604020202020204" pitchFamily="34" charset="0"/>
                <a:cs typeface="Arial" panose="020B0604020202020204" pitchFamily="34" charset="0"/>
              </a:rPr>
              <a:t>Avoiding plagiarism</a:t>
            </a:r>
          </a:p>
          <a:p>
            <a:r>
              <a:rPr lang="en-GB" i="1" dirty="0">
                <a:latin typeface="Arial" panose="020B0604020202020204" pitchFamily="34" charset="0"/>
                <a:cs typeface="Arial" panose="020B0604020202020204" pitchFamily="34" charset="0"/>
              </a:rPr>
              <a:t>These are essential survival skills for university</a:t>
            </a:r>
          </a:p>
          <a:p>
            <a:r>
              <a:rPr lang="en-GB" i="1" dirty="0">
                <a:latin typeface="Arial" panose="020B0604020202020204" pitchFamily="34" charset="0"/>
                <a:cs typeface="Arial" panose="020B0604020202020204" pitchFamily="34" charset="0"/>
              </a:rPr>
              <a:t>Refer to referencing handbook</a:t>
            </a:r>
          </a:p>
        </p:txBody>
      </p:sp>
      <p:pic>
        <p:nvPicPr>
          <p:cNvPr id="1026" name="Picture 2" descr="C:\Users\l.roberts\AppData\Local\Microsoft\Windows\Temporary Internet Files\Content.IE5\EEQLKL9O\MP90044829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2723" y="4953000"/>
            <a:ext cx="4558553"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29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a:solidFill>
                  <a:schemeClr val="accent1"/>
                </a:solidFill>
              </a:rPr>
              <a:t>Cyfeirnodi</a:t>
            </a:r>
            <a:r>
              <a:rPr lang="en-GB" dirty="0">
                <a:solidFill>
                  <a:schemeClr val="accent1"/>
                </a:solidFill>
              </a:rPr>
              <a:t> </a:t>
            </a:r>
            <a:br>
              <a:rPr lang="en-GB" dirty="0">
                <a:solidFill>
                  <a:schemeClr val="accent1"/>
                </a:solidFill>
              </a:rPr>
            </a:br>
            <a:r>
              <a:rPr lang="en-GB" dirty="0"/>
              <a:t> Referencing</a:t>
            </a:r>
          </a:p>
        </p:txBody>
      </p:sp>
      <p:sp>
        <p:nvSpPr>
          <p:cNvPr id="5" name="Content Placeholder 4"/>
          <p:cNvSpPr>
            <a:spLocks noGrp="1"/>
          </p:cNvSpPr>
          <p:nvPr>
            <p:ph sz="half" idx="1"/>
          </p:nvPr>
        </p:nvSpPr>
        <p:spPr>
          <a:xfrm>
            <a:off x="323528" y="1700808"/>
            <a:ext cx="4038600" cy="4572000"/>
          </a:xfrm>
        </p:spPr>
        <p:style>
          <a:lnRef idx="2">
            <a:schemeClr val="accent4"/>
          </a:lnRef>
          <a:fillRef idx="1">
            <a:schemeClr val="lt1"/>
          </a:fillRef>
          <a:effectRef idx="0">
            <a:schemeClr val="accent4"/>
          </a:effectRef>
          <a:fontRef idx="minor">
            <a:schemeClr val="dk1"/>
          </a:fontRef>
        </p:style>
        <p:txBody>
          <a:bodyPr>
            <a:normAutofit lnSpcReduction="10000"/>
          </a:bodyPr>
          <a:lstStyle/>
          <a:p>
            <a:pPr marL="365760" indent="-256032">
              <a:lnSpc>
                <a:spcPct val="110000"/>
              </a:lnSpc>
              <a:buFont typeface="Wingdings 3"/>
              <a:buChar char=""/>
              <a:defRPr/>
            </a:pPr>
            <a:r>
              <a:rPr lang="en-US" dirty="0" err="1">
                <a:latin typeface="Arial" panose="020B0604020202020204" pitchFamily="34" charset="0"/>
                <a:cs typeface="Arial" panose="020B0604020202020204" pitchFamily="34" charset="0"/>
              </a:rPr>
              <a:t>Mewn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ysgrifennu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mae’n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hanfodol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gwneud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eglur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chi a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pobl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eraill</a:t>
            </a:r>
            <a:endParaRPr lang="en-US" dirty="0">
              <a:latin typeface="Arial" panose="020B0604020202020204" pitchFamily="34" charset="0"/>
              <a:cs typeface="Arial" panose="020B0604020202020204" pitchFamily="34" charset="0"/>
            </a:endParaRPr>
          </a:p>
          <a:p>
            <a:pPr marL="365760" indent="-256032">
              <a:lnSpc>
                <a:spcPct val="110000"/>
              </a:lnSpc>
              <a:buFont typeface="Wingdings 3"/>
              <a:buChar char=""/>
              <a:defRPr/>
            </a:pPr>
            <a:r>
              <a:rPr lang="en-US" dirty="0">
                <a:latin typeface="Arial" panose="020B0604020202020204" pitchFamily="34" charset="0"/>
                <a:cs typeface="Arial" panose="020B0604020202020204" pitchFamily="34" charset="0"/>
              </a:rPr>
              <a:t>Mae ‘</a:t>
            </a:r>
            <a:r>
              <a:rPr lang="en-US" dirty="0" err="1">
                <a:latin typeface="Arial" panose="020B0604020202020204" pitchFamily="34" charset="0"/>
                <a:cs typeface="Arial" panose="020B0604020202020204" pitchFamily="34" charset="0"/>
              </a:rPr>
              <a:t>cyfeirnodi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neu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ddyfynnu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golygu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dangos</a:t>
            </a:r>
            <a:r>
              <a:rPr lang="en-US" dirty="0">
                <a:latin typeface="Arial" panose="020B0604020202020204" pitchFamily="34" charset="0"/>
                <a:cs typeface="Arial" panose="020B0604020202020204" pitchFamily="34" charset="0"/>
              </a:rPr>
              <a:t> o </a:t>
            </a:r>
            <a:r>
              <a:rPr lang="en-US" dirty="0" err="1">
                <a:latin typeface="Arial" panose="020B0604020202020204" pitchFamily="34" charset="0"/>
                <a:cs typeface="Arial" panose="020B0604020202020204" pitchFamily="34" charset="0"/>
              </a:rPr>
              <a:t>ble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cawsoch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gwybodaeth</a:t>
            </a:r>
            <a:endParaRPr lang="en-US"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499992" y="1700808"/>
            <a:ext cx="3657600" cy="4572000"/>
          </a:xfrm>
        </p:spPr>
        <p:style>
          <a:lnRef idx="2">
            <a:schemeClr val="dk1"/>
          </a:lnRef>
          <a:fillRef idx="1">
            <a:schemeClr val="lt1"/>
          </a:fillRef>
          <a:effectRef idx="0">
            <a:schemeClr val="dk1"/>
          </a:effectRef>
          <a:fontRef idx="minor">
            <a:schemeClr val="dk1"/>
          </a:fontRef>
        </p:style>
        <p:txBody>
          <a:bodyPr>
            <a:normAutofit lnSpcReduction="10000"/>
          </a:bodyPr>
          <a:lstStyle/>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In academic writing it is vital that you clearly note which are your ideas and which are other people’s ideas</a:t>
            </a:r>
          </a:p>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‘Referencing’ or ‘quoting’ means that you are showing where your ideas / information has come from.</a:t>
            </a:r>
          </a:p>
          <a:p>
            <a:endParaRPr lang="en-GB" dirty="0"/>
          </a:p>
        </p:txBody>
      </p:sp>
    </p:spTree>
    <p:extLst>
      <p:ext uri="{BB962C8B-B14F-4D97-AF65-F5344CB8AC3E}">
        <p14:creationId xmlns:p14="http://schemas.microsoft.com/office/powerpoint/2010/main" val="567462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Rhestr</a:t>
            </a:r>
            <a:r>
              <a:rPr lang="en-GB" dirty="0">
                <a:solidFill>
                  <a:schemeClr val="accent1"/>
                </a:solidFill>
              </a:rPr>
              <a:t> </a:t>
            </a:r>
            <a:r>
              <a:rPr lang="en-GB" dirty="0" err="1">
                <a:solidFill>
                  <a:schemeClr val="accent1"/>
                </a:solidFill>
              </a:rPr>
              <a:t>gyfeirnodi</a:t>
            </a:r>
            <a:br>
              <a:rPr lang="en-GB" dirty="0">
                <a:solidFill>
                  <a:schemeClr val="accent1"/>
                </a:solidFill>
              </a:rPr>
            </a:br>
            <a:r>
              <a:rPr lang="en-GB" dirty="0"/>
              <a:t>Reference list</a:t>
            </a:r>
          </a:p>
        </p:txBody>
      </p:sp>
      <p:sp>
        <p:nvSpPr>
          <p:cNvPr id="3" name="Content Placeholder 2"/>
          <p:cNvSpPr>
            <a:spLocks noGrp="1"/>
          </p:cNvSpPr>
          <p:nvPr>
            <p:ph sz="half" idx="1"/>
          </p:nvPr>
        </p:nvSpPr>
        <p:spPr>
          <a:xfrm>
            <a:off x="457200" y="1600200"/>
            <a:ext cx="3657600" cy="2908920"/>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darn o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gyfeirnodi</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ymlaen</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600200"/>
            <a:ext cx="3657600" cy="2908920"/>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At the end of each piece of academic work, a reference list is required</a:t>
            </a:r>
          </a:p>
          <a:p>
            <a:r>
              <a:rPr lang="en-GB" i="1" dirty="0">
                <a:latin typeface="Arial" panose="020B0604020202020204" pitchFamily="34" charset="0"/>
                <a:cs typeface="Arial" panose="020B0604020202020204" pitchFamily="34" charset="0"/>
              </a:rPr>
              <a:t>We will discuss this later</a:t>
            </a:r>
          </a:p>
        </p:txBody>
      </p:sp>
      <p:pic>
        <p:nvPicPr>
          <p:cNvPr id="2050" name="Picture 2" descr="C:\Users\l.roberts\AppData\Local\Microsoft\Windows\Temporary Internet Files\Content.IE5\FX8L93BW\MP90038777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484453">
            <a:off x="2629671" y="4907447"/>
            <a:ext cx="2721372" cy="136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84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accent1"/>
                </a:solidFill>
                <a:latin typeface="Lucida Sans Unicode"/>
              </a:rPr>
              <a:t>Pam </a:t>
            </a:r>
            <a:r>
              <a:rPr lang="en-US" sz="2800" b="1" dirty="0" err="1">
                <a:solidFill>
                  <a:schemeClr val="accent1"/>
                </a:solidFill>
                <a:latin typeface="Lucida Sans Unicode"/>
              </a:rPr>
              <a:t>Defnyddio</a:t>
            </a:r>
            <a:r>
              <a:rPr lang="en-US" sz="2800" b="1" dirty="0">
                <a:solidFill>
                  <a:schemeClr val="accent1"/>
                </a:solidFill>
                <a:latin typeface="Lucida Sans Unicode"/>
              </a:rPr>
              <a:t> Gwaith </a:t>
            </a:r>
            <a:r>
              <a:rPr lang="en-US" sz="2800" b="1" dirty="0" err="1">
                <a:solidFill>
                  <a:schemeClr val="accent1"/>
                </a:solidFill>
                <a:latin typeface="Lucida Sans Unicode"/>
              </a:rPr>
              <a:t>Awduron</a:t>
            </a:r>
            <a:r>
              <a:rPr lang="en-US" sz="2800" b="1" dirty="0">
                <a:solidFill>
                  <a:schemeClr val="accent1"/>
                </a:solidFill>
                <a:latin typeface="Lucida Sans Unicode"/>
              </a:rPr>
              <a:t> </a:t>
            </a:r>
            <a:r>
              <a:rPr lang="en-US" sz="2800" b="1" dirty="0" err="1">
                <a:solidFill>
                  <a:schemeClr val="accent1"/>
                </a:solidFill>
                <a:latin typeface="Lucida Sans Unicode"/>
              </a:rPr>
              <a:t>Eraill</a:t>
            </a:r>
            <a:r>
              <a:rPr lang="en-US" sz="2800" b="1" dirty="0">
                <a:solidFill>
                  <a:schemeClr val="accent1"/>
                </a:solidFill>
                <a:latin typeface="Lucida Sans Unicode"/>
              </a:rPr>
              <a:t>?</a:t>
            </a:r>
            <a:br>
              <a:rPr lang="en-US" sz="2800" b="1" dirty="0">
                <a:solidFill>
                  <a:schemeClr val="accent1"/>
                </a:solidFill>
                <a:latin typeface="Lucida Sans Unicode"/>
              </a:rPr>
            </a:br>
            <a:r>
              <a:rPr lang="en-US" sz="2800" b="1" i="1" dirty="0">
                <a:solidFill>
                  <a:srgbClr val="464646"/>
                </a:solidFill>
                <a:latin typeface="Lucida Sans Unicode"/>
              </a:rPr>
              <a:t>Why Use Other Authors’ Work?</a:t>
            </a:r>
            <a:endParaRPr lang="en-GB" dirty="0"/>
          </a:p>
        </p:txBody>
      </p:sp>
      <p:sp>
        <p:nvSpPr>
          <p:cNvPr id="3" name="Content Placeholder 2"/>
          <p:cNvSpPr>
            <a:spLocks noGrp="1"/>
          </p:cNvSpPr>
          <p:nvPr>
            <p:ph sz="half" idx="1"/>
          </p:nvPr>
        </p:nvSpPr>
        <p:spPr>
          <a:xfrm>
            <a:off x="323528" y="1628800"/>
            <a:ext cx="4038600" cy="4785515"/>
          </a:xfrm>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deall</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prif</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wedi</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darllen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eang</a:t>
            </a:r>
            <a:r>
              <a:rPr lang="en-US" sz="2200" dirty="0">
                <a:solidFill>
                  <a:prstClr val="black"/>
                </a:solidFill>
                <a:latin typeface="Arial" panose="020B0604020202020204" pitchFamily="34" charset="0"/>
                <a:cs typeface="Arial" panose="020B0604020202020204" pitchFamily="34" charset="0"/>
              </a:rPr>
              <a:t> am </a:t>
            </a:r>
            <a:r>
              <a:rPr lang="en-US" sz="2200" dirty="0" err="1">
                <a:solidFill>
                  <a:prstClr val="black"/>
                </a:solidFill>
                <a:latin typeface="Arial" panose="020B0604020202020204" pitchFamily="34" charset="0"/>
                <a:cs typeface="Arial" panose="020B0604020202020204" pitchFamily="34" charset="0"/>
              </a:rPr>
              <a:t>bwnc</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fyfyriwr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brentisiaeth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angen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pynciau</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bwysleisio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pwyntiau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rydych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ceisio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gwneud</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llenyddiaeth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darparu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tystiolaeth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o’ch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endParaRPr lang="en-US" sz="2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499992" y="1628800"/>
            <a:ext cx="3657600" cy="4752528"/>
          </a:xfrm>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understand the main ideas in our area of study</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have read widely about a subject- being a student is an apprenticeship where you need to study subjects</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underline points that you are trying to make- literature provides evidence for your ideas</a:t>
            </a:r>
          </a:p>
          <a:p>
            <a:endParaRPr lang="en-GB" dirty="0"/>
          </a:p>
        </p:txBody>
      </p:sp>
    </p:spTree>
    <p:extLst>
      <p:ext uri="{BB962C8B-B14F-4D97-AF65-F5344CB8AC3E}">
        <p14:creationId xmlns:p14="http://schemas.microsoft.com/office/powerpoint/2010/main" val="1273768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Ble</a:t>
            </a:r>
            <a:r>
              <a:rPr lang="en-GB" sz="4000" dirty="0">
                <a:solidFill>
                  <a:schemeClr val="accent1"/>
                </a:solidFill>
              </a:rPr>
              <a:t> </a:t>
            </a:r>
            <a:r>
              <a:rPr lang="en-GB" sz="4000" dirty="0" err="1">
                <a:solidFill>
                  <a:schemeClr val="accent1"/>
                </a:solidFill>
              </a:rPr>
              <a:t>Dwi’n</a:t>
            </a:r>
            <a:r>
              <a:rPr lang="en-GB" sz="4000" dirty="0">
                <a:solidFill>
                  <a:schemeClr val="accent1"/>
                </a:solidFill>
              </a:rPr>
              <a:t> </a:t>
            </a:r>
            <a:r>
              <a:rPr lang="en-GB" sz="4000" dirty="0" err="1">
                <a:solidFill>
                  <a:schemeClr val="accent1"/>
                </a:solidFill>
              </a:rPr>
              <a:t>Dechrau</a:t>
            </a:r>
            <a:r>
              <a:rPr lang="en-GB" sz="4000" dirty="0">
                <a:solidFill>
                  <a:schemeClr val="accent1"/>
                </a:solidFill>
              </a:rPr>
              <a:t>?</a:t>
            </a:r>
            <a:br>
              <a:rPr lang="en-GB" sz="4000" dirty="0">
                <a:solidFill>
                  <a:schemeClr val="accent1"/>
                </a:solidFill>
              </a:rPr>
            </a:br>
            <a:r>
              <a:rPr lang="en-GB" sz="4000" dirty="0"/>
              <a:t>Where Do I Start?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Tra’n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paratoi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gyfer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aseiniadau</a:t>
            </a:r>
            <a:r>
              <a:rPr lang="en-US" dirty="0">
                <a:solidFill>
                  <a:prstClr val="black"/>
                </a:solidFill>
                <a:latin typeface="Arial" panose="020B0604020202020204" pitchFamily="34" charset="0"/>
                <a:cs typeface="Arial" panose="020B0604020202020204" pitchFamily="34" charset="0"/>
              </a:rPr>
              <a:t>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PWYSIG</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YSGRIFENNWCH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Pwy</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ddywedodd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Beth </a:t>
            </a:r>
            <a:r>
              <a:rPr lang="en-US" dirty="0" err="1">
                <a:solidFill>
                  <a:prstClr val="black"/>
                </a:solidFill>
                <a:latin typeface="Arial" panose="020B0604020202020204" pitchFamily="34" charset="0"/>
                <a:cs typeface="Arial" panose="020B0604020202020204" pitchFamily="34" charset="0"/>
              </a:rPr>
              <a:t>sydd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yn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cael</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ei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ddweud</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Ble</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ddywedwyd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Whilst preparing for an assignment</a:t>
            </a:r>
          </a:p>
          <a:p>
            <a:pPr marL="365760" lvl="0" indent="-256032">
              <a:spcBef>
                <a:spcPts val="400"/>
              </a:spcBef>
              <a:buClr>
                <a:srgbClr val="2DA2BF"/>
              </a:buClr>
              <a:buSzPct val="68000"/>
              <a:buFont typeface="Wingdings 3"/>
              <a:buChar char=""/>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IMPORTANT </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WRITE</a:t>
            </a:r>
          </a:p>
          <a:p>
            <a:pPr marL="109728" lvl="0" indent="0">
              <a:spcBef>
                <a:spcPts val="400"/>
              </a:spcBef>
              <a:buClr>
                <a:srgbClr val="2DA2BF"/>
              </a:buClr>
              <a:buSzPct val="68000"/>
              <a:buNone/>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Who said this?</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What are they saying?</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Where have they said it?</a:t>
            </a:r>
          </a:p>
          <a:p>
            <a:endParaRPr lang="en-GB" dirty="0"/>
          </a:p>
        </p:txBody>
      </p:sp>
    </p:spTree>
    <p:extLst>
      <p:ext uri="{BB962C8B-B14F-4D97-AF65-F5344CB8AC3E}">
        <p14:creationId xmlns:p14="http://schemas.microsoft.com/office/powerpoint/2010/main" val="4073888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Beth ? </a:t>
            </a:r>
            <a:br>
              <a:rPr lang="en-GB" dirty="0">
                <a:solidFill>
                  <a:schemeClr val="accent1"/>
                </a:solidFill>
              </a:rPr>
            </a:br>
            <a:r>
              <a:rPr lang="en-GB" dirty="0"/>
              <a:t>What?</a:t>
            </a:r>
          </a:p>
        </p:txBody>
      </p:sp>
      <p:sp>
        <p:nvSpPr>
          <p:cNvPr id="3" name="Content Placeholder 2"/>
          <p:cNvSpPr>
            <a:spLocks noGrp="1"/>
          </p:cNvSpPr>
          <p:nvPr>
            <p:ph sz="half" idx="1"/>
          </p:nvPr>
        </p:nvSpPr>
        <p:spPr>
          <a:xfrm>
            <a:off x="457200" y="1600200"/>
            <a:ext cx="3657600" cy="2764904"/>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Cyfeiriwch</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Dyfynnwch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600200"/>
            <a:ext cx="3657600" cy="2764904"/>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 to other authors’ work in your own work</a:t>
            </a:r>
          </a:p>
          <a:p>
            <a:r>
              <a:rPr lang="en-GB" i="1" dirty="0">
                <a:latin typeface="Arial" panose="020B0604020202020204" pitchFamily="34" charset="0"/>
                <a:cs typeface="Arial" panose="020B0604020202020204" pitchFamily="34" charset="0"/>
              </a:rPr>
              <a:t>Quote other authors’ work in your own work</a:t>
            </a:r>
          </a:p>
        </p:txBody>
      </p:sp>
      <p:pic>
        <p:nvPicPr>
          <p:cNvPr id="3074" name="Picture 2" descr="C:\Users\l.roberts\AppData\Local\Microsoft\Windows\Temporary Internet Files\Content.IE5\EME09GLO\MP90017496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4724400"/>
            <a:ext cx="36576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69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Gwybodaeth</a:t>
            </a:r>
            <a:r>
              <a:rPr lang="en-GB" dirty="0">
                <a:solidFill>
                  <a:schemeClr val="accent1"/>
                </a:solidFill>
              </a:rPr>
              <a:t> </a:t>
            </a:r>
            <a:r>
              <a:rPr lang="en-GB" dirty="0" err="1">
                <a:solidFill>
                  <a:schemeClr val="accent1"/>
                </a:solidFill>
              </a:rPr>
              <a:t>Allweddol</a:t>
            </a:r>
            <a:br>
              <a:rPr lang="en-GB" dirty="0">
                <a:solidFill>
                  <a:schemeClr val="accent1"/>
                </a:solidFill>
              </a:rPr>
            </a:br>
            <a:r>
              <a:rPr lang="en-GB" dirty="0"/>
              <a:t>Key information </a:t>
            </a:r>
          </a:p>
        </p:txBody>
      </p:sp>
      <p:sp>
        <p:nvSpPr>
          <p:cNvPr id="3" name="Content Placeholder 2"/>
          <p:cNvSpPr>
            <a:spLocks noGrp="1"/>
          </p:cNvSpPr>
          <p:nvPr>
            <p:ph sz="quarter" idx="1"/>
          </p:nvPr>
        </p:nvSpPr>
        <p:spPr>
          <a:xfrm>
            <a:off x="457200" y="1600200"/>
            <a:ext cx="3657600" cy="4565104"/>
          </a:xfrm>
        </p:spPr>
        <p:style>
          <a:lnRef idx="2">
            <a:schemeClr val="accent2"/>
          </a:lnRef>
          <a:fillRef idx="1">
            <a:schemeClr val="lt1"/>
          </a:fillRef>
          <a:effectRef idx="0">
            <a:schemeClr val="accent2"/>
          </a:effectRef>
          <a:fontRef idx="minor">
            <a:schemeClr val="dk1"/>
          </a:fontRef>
        </p:style>
        <p:txBody>
          <a:bodyPr/>
          <a:lstStyle/>
          <a:p>
            <a:r>
              <a:rPr lang="en-GB" dirty="0"/>
              <a:t>Mae </a:t>
            </a:r>
            <a:r>
              <a:rPr lang="en-GB" dirty="0" err="1"/>
              <a:t>cyfeirnod</a:t>
            </a:r>
            <a:r>
              <a:rPr lang="en-GB" dirty="0"/>
              <a:t> </a:t>
            </a:r>
            <a:r>
              <a:rPr lang="en-GB" dirty="0" err="1"/>
              <a:t>fel</a:t>
            </a:r>
            <a:r>
              <a:rPr lang="en-GB" dirty="0"/>
              <a:t> </a:t>
            </a:r>
            <a:r>
              <a:rPr lang="en-GB" dirty="0" err="1"/>
              <a:t>arfer</a:t>
            </a:r>
            <a:r>
              <a:rPr lang="en-GB" dirty="0"/>
              <a:t> </a:t>
            </a:r>
            <a:r>
              <a:rPr lang="en-GB" dirty="0" err="1"/>
              <a:t>yn</a:t>
            </a:r>
            <a:r>
              <a:rPr lang="en-GB" dirty="0"/>
              <a:t> </a:t>
            </a:r>
            <a:r>
              <a:rPr lang="en-GB" dirty="0" err="1"/>
              <a:t>cynnwys</a:t>
            </a:r>
            <a:r>
              <a:rPr lang="en-GB" dirty="0"/>
              <a:t>:</a:t>
            </a:r>
          </a:p>
          <a:p>
            <a:pPr lvl="1"/>
            <a:r>
              <a:rPr lang="en-GB" dirty="0" err="1"/>
              <a:t>Cyfenw’r</a:t>
            </a:r>
            <a:r>
              <a:rPr lang="en-GB" dirty="0"/>
              <a:t> </a:t>
            </a:r>
            <a:r>
              <a:rPr lang="en-GB" dirty="0" err="1"/>
              <a:t>awdur</a:t>
            </a:r>
            <a:r>
              <a:rPr lang="en-GB" dirty="0"/>
              <a:t> YN UNIG</a:t>
            </a:r>
          </a:p>
          <a:p>
            <a:pPr lvl="1"/>
            <a:r>
              <a:rPr lang="en-GB" dirty="0" err="1"/>
              <a:t>Blwyddyn</a:t>
            </a:r>
            <a:r>
              <a:rPr lang="en-GB" dirty="0"/>
              <a:t> </a:t>
            </a:r>
            <a:r>
              <a:rPr lang="en-GB" dirty="0" err="1"/>
              <a:t>cyhoeddi</a:t>
            </a:r>
            <a:endParaRPr lang="en-GB" dirty="0"/>
          </a:p>
          <a:p>
            <a:pPr lvl="1"/>
            <a:r>
              <a:rPr lang="en-GB" dirty="0" err="1"/>
              <a:t>Rhif</a:t>
            </a:r>
            <a:r>
              <a:rPr lang="en-GB" dirty="0"/>
              <a:t> </a:t>
            </a:r>
            <a:r>
              <a:rPr lang="en-GB" dirty="0" err="1"/>
              <a:t>tudalen</a:t>
            </a:r>
            <a:r>
              <a:rPr lang="en-GB" dirty="0"/>
              <a:t> (</a:t>
            </a:r>
            <a:r>
              <a:rPr lang="en-GB" dirty="0" err="1"/>
              <a:t>ar</a:t>
            </a:r>
            <a:r>
              <a:rPr lang="en-GB" dirty="0"/>
              <a:t> </a:t>
            </a:r>
            <a:r>
              <a:rPr lang="en-GB" dirty="0" err="1"/>
              <a:t>gyfer</a:t>
            </a:r>
            <a:r>
              <a:rPr lang="en-GB" dirty="0"/>
              <a:t> </a:t>
            </a:r>
            <a:r>
              <a:rPr lang="en-GB" dirty="0" err="1"/>
              <a:t>syniadau</a:t>
            </a:r>
            <a:r>
              <a:rPr lang="en-GB" dirty="0"/>
              <a:t> </a:t>
            </a:r>
            <a:r>
              <a:rPr lang="en-GB" dirty="0" err="1"/>
              <a:t>penodol</a:t>
            </a:r>
            <a:r>
              <a:rPr lang="en-GB" dirty="0"/>
              <a:t>/ </a:t>
            </a:r>
            <a:r>
              <a:rPr lang="en-GB" dirty="0" err="1"/>
              <a:t>dyfyniadau</a:t>
            </a:r>
            <a:r>
              <a:rPr lang="en-GB" dirty="0"/>
              <a:t> </a:t>
            </a:r>
            <a:r>
              <a:rPr lang="en-GB" dirty="0" err="1"/>
              <a:t>uniongyrchol</a:t>
            </a:r>
            <a:r>
              <a:rPr lang="en-GB" dirty="0"/>
              <a:t>)</a:t>
            </a:r>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A reference includes some key information:</a:t>
            </a:r>
          </a:p>
          <a:p>
            <a:pPr lvl="1"/>
            <a:r>
              <a:rPr lang="en-GB" dirty="0"/>
              <a:t>Author’s surname ONLY</a:t>
            </a:r>
          </a:p>
          <a:p>
            <a:pPr lvl="1"/>
            <a:r>
              <a:rPr lang="en-GB" dirty="0"/>
              <a:t>Year of publication</a:t>
            </a:r>
          </a:p>
          <a:p>
            <a:pPr lvl="1"/>
            <a:r>
              <a:rPr lang="en-GB" dirty="0"/>
              <a:t>Page number (for specific ideas/direct quotations) </a:t>
            </a:r>
          </a:p>
        </p:txBody>
      </p:sp>
    </p:spTree>
    <p:extLst>
      <p:ext uri="{BB962C8B-B14F-4D97-AF65-F5344CB8AC3E}">
        <p14:creationId xmlns:p14="http://schemas.microsoft.com/office/powerpoint/2010/main" val="2201920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accent1"/>
                </a:solidFill>
              </a:rPr>
              <a:t>Cyfeirio</a:t>
            </a:r>
            <a:r>
              <a:rPr lang="en-GB" dirty="0">
                <a:solidFill>
                  <a:schemeClr val="accent1"/>
                </a:solidFill>
              </a:rPr>
              <a:t> at </a:t>
            </a:r>
            <a:r>
              <a:rPr lang="en-GB" dirty="0" err="1">
                <a:solidFill>
                  <a:schemeClr val="accent1"/>
                </a:solidFill>
              </a:rPr>
              <a:t>waith</a:t>
            </a:r>
            <a:r>
              <a:rPr lang="en-GB" dirty="0">
                <a:solidFill>
                  <a:schemeClr val="accent1"/>
                </a:solidFill>
              </a:rPr>
              <a:t> </a:t>
            </a:r>
            <a:r>
              <a:rPr lang="en-GB" dirty="0" err="1">
                <a:solidFill>
                  <a:schemeClr val="accent1"/>
                </a:solidFill>
              </a:rPr>
              <a:t>awduron</a:t>
            </a:r>
            <a:r>
              <a:rPr lang="en-GB" dirty="0">
                <a:solidFill>
                  <a:schemeClr val="accent1"/>
                </a:solidFill>
              </a:rPr>
              <a:t> </a:t>
            </a:r>
            <a:r>
              <a:rPr lang="en-GB" dirty="0" err="1">
                <a:solidFill>
                  <a:schemeClr val="accent1"/>
                </a:solidFill>
              </a:rPr>
              <a:t>eraill</a:t>
            </a:r>
            <a:br>
              <a:rPr lang="en-GB" dirty="0">
                <a:solidFill>
                  <a:schemeClr val="accent1"/>
                </a:solidFill>
              </a:rPr>
            </a:br>
            <a:r>
              <a:rPr lang="en-GB" dirty="0"/>
              <a:t>Referring to other authors’ works</a:t>
            </a:r>
          </a:p>
        </p:txBody>
      </p:sp>
      <p:sp>
        <p:nvSpPr>
          <p:cNvPr id="6" name="Content Placeholder 5"/>
          <p:cNvSpPr>
            <a:spLocks noGrp="1"/>
          </p:cNvSpPr>
          <p:nvPr>
            <p:ph idx="1"/>
          </p:nvPr>
        </p:nvSpPr>
        <p:spPr/>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200" dirty="0">
                <a:solidFill>
                  <a:prstClr val="black"/>
                </a:solidFill>
                <a:latin typeface="Arial" panose="020B0604020202020204" pitchFamily="34" charset="0"/>
                <a:cs typeface="Arial" panose="020B0604020202020204" pitchFamily="34" charset="0"/>
              </a:rPr>
              <a:t>Plagiarism in higher education has been debated at length (Neville, 2007).</a:t>
            </a:r>
          </a:p>
          <a:p>
            <a:pPr marL="365125" lvl="0" indent="-255588" fontAlgn="base">
              <a:spcBef>
                <a:spcPts val="400"/>
              </a:spcBef>
              <a:spcAft>
                <a:spcPct val="0"/>
              </a:spcAft>
              <a:buClr>
                <a:srgbClr val="2DA2BF"/>
              </a:buClr>
              <a:buSzPct val="68000"/>
              <a:buFont typeface="Wingdings 3" pitchFamily="18" charset="2"/>
              <a:buChar char=""/>
            </a:pPr>
            <a:r>
              <a:rPr lang="en-US" altLang="en-US" sz="2200" i="1" dirty="0">
                <a:solidFill>
                  <a:schemeClr val="accent3"/>
                </a:solidFill>
                <a:latin typeface="Arial" panose="020B0604020202020204" pitchFamily="34" charset="0"/>
                <a:cs typeface="Arial" panose="020B0604020202020204" pitchFamily="34" charset="0"/>
              </a:rPr>
              <a:t>Mae </a:t>
            </a:r>
            <a:r>
              <a:rPr lang="en-US" altLang="en-US" sz="2200" i="1" dirty="0" err="1">
                <a:solidFill>
                  <a:schemeClr val="accent3"/>
                </a:solidFill>
                <a:latin typeface="Arial" panose="020B0604020202020204" pitchFamily="34" charset="0"/>
                <a:cs typeface="Arial" panose="020B0604020202020204" pitchFamily="34" charset="0"/>
              </a:rPr>
              <a:t>llên-ladrad</a:t>
            </a:r>
            <a:r>
              <a:rPr lang="en-US" altLang="en-US" sz="2200" i="1" dirty="0">
                <a:solidFill>
                  <a:schemeClr val="accent3"/>
                </a:solidFill>
                <a:latin typeface="Arial" panose="020B0604020202020204" pitchFamily="34" charset="0"/>
                <a:cs typeface="Arial" panose="020B0604020202020204" pitchFamily="34" charset="0"/>
              </a:rPr>
              <a:t> o </a:t>
            </a:r>
            <a:r>
              <a:rPr lang="en-US" altLang="en-US" sz="2200" i="1" dirty="0" err="1">
                <a:solidFill>
                  <a:schemeClr val="accent3"/>
                </a:solidFill>
                <a:latin typeface="Arial" panose="020B0604020202020204" pitchFamily="34" charset="0"/>
                <a:cs typeface="Arial" panose="020B0604020202020204" pitchFamily="34" charset="0"/>
              </a:rPr>
              <a:t>fewn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addysg</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uwch</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wedi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ei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ddadlau</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yn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drylwyr</a:t>
            </a:r>
            <a:r>
              <a:rPr lang="en-US" altLang="en-US" sz="2200" i="1" dirty="0">
                <a:solidFill>
                  <a:schemeClr val="accent3"/>
                </a:solidFill>
                <a:latin typeface="Arial" panose="020B0604020202020204" pitchFamily="34" charset="0"/>
                <a:cs typeface="Arial" panose="020B0604020202020204" pitchFamily="34" charset="0"/>
              </a:rPr>
              <a:t> (Neville, 2007).</a:t>
            </a:r>
          </a:p>
          <a:p>
            <a:pPr marL="109537" lvl="0" indent="0"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None/>
            </a:pPr>
            <a:r>
              <a:rPr lang="en-US" altLang="en-US" sz="2700" dirty="0" err="1">
                <a:solidFill>
                  <a:schemeClr val="accent1"/>
                </a:solidFill>
                <a:latin typeface="Arial" panose="020B0604020202020204" pitchFamily="34" charset="0"/>
                <a:cs typeface="Arial" panose="020B0604020202020204" pitchFamily="34" charset="0"/>
              </a:rPr>
              <a:t>Neu</a:t>
            </a:r>
            <a:r>
              <a:rPr lang="en-US" altLang="en-US" sz="2700" dirty="0">
                <a:solidFill>
                  <a:prstClr val="black"/>
                </a:solidFill>
                <a:latin typeface="Arial" panose="020B0604020202020204" pitchFamily="34" charset="0"/>
                <a:cs typeface="Arial" panose="020B0604020202020204" pitchFamily="34" charset="0"/>
              </a:rPr>
              <a:t>/Or</a:t>
            </a:r>
          </a:p>
          <a:p>
            <a:pPr marL="365125" lvl="0" indent="-255588"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365125" lvl="0" indent="-255588" fontAlgn="base">
              <a:spcBef>
                <a:spcPts val="400"/>
              </a:spcBef>
              <a:spcAft>
                <a:spcPct val="0"/>
              </a:spcAft>
              <a:buClr>
                <a:srgbClr val="2DA2BF"/>
              </a:buClr>
              <a:buSzPct val="68000"/>
              <a:buFont typeface="Wingdings 3" pitchFamily="18" charset="2"/>
              <a:buChar char=""/>
            </a:pP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ol</a:t>
            </a:r>
            <a:r>
              <a:rPr lang="en-US" altLang="en-US" i="1" dirty="0">
                <a:solidFill>
                  <a:schemeClr val="accent3"/>
                </a:solidFill>
                <a:latin typeface="Arial" panose="020B0604020202020204" pitchFamily="34" charset="0"/>
                <a:cs typeface="Arial" panose="020B0604020202020204" pitchFamily="34" charset="0"/>
              </a:rPr>
              <a:t> Neville (2007) </a:t>
            </a:r>
            <a:r>
              <a:rPr lang="en-US" altLang="en-US" i="1" dirty="0" err="1">
                <a:solidFill>
                  <a:schemeClr val="accent3"/>
                </a:solidFill>
                <a:latin typeface="Arial" panose="020B0604020202020204" pitchFamily="34" charset="0"/>
                <a:cs typeface="Arial" panose="020B0604020202020204" pitchFamily="34" charset="0"/>
              </a:rPr>
              <a:t>mae</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llên-ladrad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mewn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addysg</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uwch</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wedi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ei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drafod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drylwyr</a:t>
            </a:r>
            <a:r>
              <a:rPr lang="en-US" altLang="en-US" i="1" dirty="0">
                <a:solidFill>
                  <a:schemeClr val="accent3"/>
                </a:solidFill>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p:txBody>
      </p:sp>
      <p:sp>
        <p:nvSpPr>
          <p:cNvPr id="2" name="Up Arrow 1"/>
          <p:cNvSpPr/>
          <p:nvPr/>
        </p:nvSpPr>
        <p:spPr>
          <a:xfrm rot="1787334">
            <a:off x="2395645" y="3070826"/>
            <a:ext cx="432048" cy="9196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Up Arrow 2"/>
          <p:cNvSpPr/>
          <p:nvPr/>
        </p:nvSpPr>
        <p:spPr>
          <a:xfrm rot="11744801">
            <a:off x="3805447" y="3382249"/>
            <a:ext cx="379630" cy="97726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081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88640"/>
            <a:ext cx="7467600" cy="1143000"/>
          </a:xfrm>
        </p:spPr>
        <p:txBody>
          <a:bodyPr/>
          <a:lstStyle/>
          <a:p>
            <a:pPr algn="ctr"/>
            <a:r>
              <a:rPr lang="cy-GB" dirty="0">
                <a:solidFill>
                  <a:schemeClr val="accent1"/>
                </a:solidFill>
              </a:rPr>
              <a:t>Cefnogaeth academaidd</a:t>
            </a:r>
            <a:br>
              <a:rPr lang="cy-GB" dirty="0">
                <a:solidFill>
                  <a:schemeClr val="accent1"/>
                </a:solidFill>
              </a:rPr>
            </a:br>
            <a:r>
              <a:rPr lang="cy-GB" dirty="0">
                <a:solidFill>
                  <a:srgbClr val="050403"/>
                </a:solidFill>
              </a:rPr>
              <a:t>Academic credibility </a:t>
            </a:r>
          </a:p>
        </p:txBody>
      </p:sp>
      <p:sp>
        <p:nvSpPr>
          <p:cNvPr id="5" name="Content Placeholder 4"/>
          <p:cNvSpPr>
            <a:spLocks noGrp="1"/>
          </p:cNvSpPr>
          <p:nvPr>
            <p:ph sz="half" idx="1"/>
          </p:nvPr>
        </p:nvSpPr>
        <p:spPr>
          <a:xfrm>
            <a:off x="395536" y="3284984"/>
            <a:ext cx="3657600" cy="2836912"/>
          </a:xfrm>
        </p:spPr>
        <p:style>
          <a:lnRef idx="2">
            <a:schemeClr val="accent2"/>
          </a:lnRef>
          <a:fillRef idx="1">
            <a:schemeClr val="lt1"/>
          </a:fillRef>
          <a:effectRef idx="0">
            <a:schemeClr val="accent2"/>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dyfynnu’n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uniongyrchol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Dysgwch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gywir</a:t>
            </a:r>
            <a:endParaRPr lang="cy-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270248" y="3284984"/>
            <a:ext cx="3657600" cy="2887216"/>
          </a:xfrm>
        </p:spPr>
        <p:style>
          <a:lnRef idx="2">
            <a:schemeClr val="dk1"/>
          </a:lnRef>
          <a:fillRef idx="1">
            <a:schemeClr val="lt1"/>
          </a:fillRef>
          <a:effectRef idx="0">
            <a:schemeClr val="dk1"/>
          </a:effectRef>
          <a:fontRef idx="minor">
            <a:schemeClr val="dk1"/>
          </a:fontRef>
        </p:style>
        <p:txBody>
          <a:bodyPr>
            <a:normAutofit/>
          </a:bodyPr>
          <a:lstStyle/>
          <a:p>
            <a:r>
              <a:rPr lang="en-GB" i="1" dirty="0">
                <a:latin typeface="Arial" panose="020B0604020202020204" pitchFamily="34" charset="0"/>
                <a:cs typeface="Arial" panose="020B0604020202020204" pitchFamily="34" charset="0"/>
              </a:rPr>
              <a:t>You will be referring to other authors’ work much more often than directly quoting their work</a:t>
            </a:r>
          </a:p>
          <a:p>
            <a:r>
              <a:rPr lang="en-GB" i="1" dirty="0">
                <a:latin typeface="Arial" panose="020B0604020202020204" pitchFamily="34" charset="0"/>
                <a:cs typeface="Arial" panose="020B0604020202020204" pitchFamily="34" charset="0"/>
              </a:rPr>
              <a:t>Learn to do this accurately</a:t>
            </a:r>
            <a:endParaRPr lang="cy-GB" i="1" dirty="0">
              <a:latin typeface="Arial" panose="020B0604020202020204" pitchFamily="34" charset="0"/>
              <a:cs typeface="Arial" panose="020B0604020202020204" pitchFamily="34" charset="0"/>
            </a:endParaRPr>
          </a:p>
        </p:txBody>
      </p:sp>
      <p:pic>
        <p:nvPicPr>
          <p:cNvPr id="1028" name="Picture 4" descr="http://stud.carlisle.ac.uk/images/noun/referenc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79466">
            <a:off x="3119328" y="1472273"/>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448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ctr"/>
            <a:br>
              <a:rPr lang="cy-GB" dirty="0"/>
            </a:br>
            <a:br>
              <a:rPr lang="cy-GB" dirty="0"/>
            </a:br>
            <a:r>
              <a:rPr lang="cy-GB" sz="3600" dirty="0">
                <a:solidFill>
                  <a:schemeClr val="accent1"/>
                </a:solidFill>
              </a:rPr>
              <a:t>Ymarfer Cyfeirnodi</a:t>
            </a:r>
            <a:br>
              <a:rPr lang="cy-GB" sz="3600" dirty="0">
                <a:solidFill>
                  <a:schemeClr val="accent1"/>
                </a:solidFill>
              </a:rPr>
            </a:br>
            <a:r>
              <a:rPr lang="cy-GB" sz="3600" dirty="0"/>
              <a:t>Referencing Practise</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1339" y="404664"/>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TERRY\AppData\Local\Microsoft\Windows\INetCache\IE\C75X736V\4048627635_1ea64cf383_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564904"/>
            <a:ext cx="2877468" cy="2877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41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t> </a:t>
            </a:r>
            <a:br>
              <a:rPr lang="en-GB" dirty="0"/>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Perthnasol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pwnc</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bwysleisio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safbwynt</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effeithiol</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gyflwyno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testun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neu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gloi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traethawd</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Relevant to the subject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to emphasize a point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effective way to introduce a subject or to close an essay</a:t>
            </a:r>
          </a:p>
          <a:p>
            <a:endParaRPr lang="en-GB" dirty="0"/>
          </a:p>
        </p:txBody>
      </p:sp>
    </p:spTree>
    <p:extLst>
      <p:ext uri="{BB962C8B-B14F-4D97-AF65-F5344CB8AC3E}">
        <p14:creationId xmlns:p14="http://schemas.microsoft.com/office/powerpoint/2010/main" val="967425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solidFill>
                  <a:schemeClr val="accent1"/>
                </a:solidFill>
              </a:rPr>
              <a:t> </a:t>
            </a:r>
            <a:br>
              <a:rPr lang="en-GB" dirty="0">
                <a:solidFill>
                  <a:schemeClr val="accent1"/>
                </a:solidFill>
              </a:rPr>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wych</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eirio’r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pwynt</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gyflwynir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Peidiwch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gor-ddefnyddio</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Ni </a:t>
            </a:r>
            <a:r>
              <a:rPr lang="en-US" altLang="en-US" sz="2800" dirty="0" err="1">
                <a:solidFill>
                  <a:prstClr val="black"/>
                </a:solidFill>
                <a:latin typeface="Arial" panose="020B0604020202020204" pitchFamily="34" charset="0"/>
                <a:cs typeface="Arial" panose="020B0604020202020204" pitchFamily="34" charset="0"/>
              </a:rPr>
              <a:t>ddylid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am </a:t>
            </a:r>
            <a:r>
              <a:rPr lang="en-US" altLang="en-US" sz="2800" dirty="0" err="1">
                <a:solidFill>
                  <a:prstClr val="black"/>
                </a:solidFill>
                <a:latin typeface="Arial" panose="020B0604020202020204" pitchFamily="34" charset="0"/>
                <a:cs typeface="Arial" panose="020B0604020202020204" pitchFamily="34" charset="0"/>
              </a:rPr>
              <a:t>na</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fedrwch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grynhoi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geiriau’r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awdur</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 great way to word the point that you are making</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Do not use too many</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They shouldn’t be used because you’re unable to </a:t>
            </a:r>
            <a:r>
              <a:rPr lang="en-US" altLang="en-US" sz="2800" i="1" dirty="0" err="1">
                <a:solidFill>
                  <a:prstClr val="black"/>
                </a:solidFill>
                <a:latin typeface="Arial" panose="020B0604020202020204" pitchFamily="34" charset="0"/>
                <a:cs typeface="Arial" panose="020B0604020202020204" pitchFamily="34" charset="0"/>
              </a:rPr>
              <a:t>summarise</a:t>
            </a:r>
            <a:r>
              <a:rPr lang="en-US" altLang="en-US" sz="2800" i="1" dirty="0">
                <a:solidFill>
                  <a:prstClr val="black"/>
                </a:solidFill>
                <a:latin typeface="Arial" panose="020B0604020202020204" pitchFamily="34" charset="0"/>
                <a:cs typeface="Arial" panose="020B0604020202020204" pitchFamily="34" charset="0"/>
              </a:rPr>
              <a:t> the author’s words</a:t>
            </a:r>
          </a:p>
          <a:p>
            <a:endParaRPr lang="en-GB" dirty="0"/>
          </a:p>
        </p:txBody>
      </p:sp>
    </p:spTree>
    <p:extLst>
      <p:ext uri="{BB962C8B-B14F-4D97-AF65-F5344CB8AC3E}">
        <p14:creationId xmlns:p14="http://schemas.microsoft.com/office/powerpoint/2010/main" val="2675878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Dyfyniadau</a:t>
            </a:r>
            <a:r>
              <a:rPr lang="en-GB" sz="4000" dirty="0">
                <a:solidFill>
                  <a:schemeClr val="accent1"/>
                </a:solidFill>
              </a:rPr>
              <a:t> </a:t>
            </a:r>
            <a:r>
              <a:rPr lang="en-GB" sz="4000" dirty="0" err="1">
                <a:solidFill>
                  <a:schemeClr val="accent1"/>
                </a:solidFill>
              </a:rPr>
              <a:t>Uniongyrchol</a:t>
            </a:r>
            <a:r>
              <a:rPr lang="en-GB" sz="4000" dirty="0">
                <a:solidFill>
                  <a:schemeClr val="accent1"/>
                </a:solidFill>
              </a:rPr>
              <a:t> </a:t>
            </a:r>
            <a:br>
              <a:rPr lang="en-GB" sz="4000" dirty="0">
                <a:solidFill>
                  <a:schemeClr val="accent1"/>
                </a:solidFill>
              </a:rPr>
            </a:br>
            <a:r>
              <a:rPr lang="en-GB" sz="4000" dirty="0"/>
              <a:t> 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fod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iddynt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cyfeirnodi’n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ddiwedd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aseiniad</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cyferinodi’n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y </a:t>
            </a:r>
            <a:r>
              <a:rPr lang="en-US" sz="3200" dirty="0" err="1">
                <a:solidFill>
                  <a:prstClr val="black"/>
                </a:solidFill>
                <a:latin typeface="Arial" panose="020B0604020202020204" pitchFamily="34" charset="0"/>
                <a:cs typeface="Arial" panose="020B0604020202020204" pitchFamily="34" charset="0"/>
              </a:rPr>
              <a:t>testun</a:t>
            </a:r>
            <a:endParaRPr lang="en-US" sz="3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fully referenced at the end of the  assignment</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accurately referenced in the text</a:t>
            </a:r>
          </a:p>
          <a:p>
            <a:pPr marL="365760" lvl="0" indent="-256032">
              <a:spcBef>
                <a:spcPts val="400"/>
              </a:spcBef>
              <a:buClr>
                <a:srgbClr val="2DA2BF"/>
              </a:buClr>
              <a:buSzPct val="68000"/>
              <a:buFont typeface="Wingdings 3"/>
              <a:buChar char=""/>
              <a:defRPr/>
            </a:pPr>
            <a:endParaRPr lang="en-US" sz="2800" i="1" dirty="0">
              <a:solidFill>
                <a:prstClr val="black"/>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7578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solidFill>
                  <a:schemeClr val="accent1"/>
                </a:solidFill>
              </a:rPr>
              <a:t>Dyfyniadau</a:t>
            </a:r>
            <a:r>
              <a:rPr lang="en-GB" sz="3600" dirty="0">
                <a:solidFill>
                  <a:schemeClr val="accent1"/>
                </a:solidFill>
              </a:rPr>
              <a:t> </a:t>
            </a:r>
            <a:r>
              <a:rPr lang="en-GB" sz="3600" dirty="0" err="1">
                <a:solidFill>
                  <a:schemeClr val="accent1"/>
                </a:solidFill>
              </a:rPr>
              <a:t>Uniongyrchol</a:t>
            </a:r>
            <a:br>
              <a:rPr lang="en-GB" sz="3600" dirty="0">
                <a:solidFill>
                  <a:schemeClr val="accent1"/>
                </a:solidFill>
              </a:rPr>
            </a:br>
            <a:r>
              <a:rPr lang="en-GB" sz="3600" dirty="0"/>
              <a:t>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dirty="0">
                <a:solidFill>
                  <a:prstClr val="black"/>
                </a:solidFill>
                <a:latin typeface="Arial" panose="020B0604020202020204" pitchFamily="34" charset="0"/>
                <a:cs typeface="Arial" panose="020B0604020202020204" pitchFamily="34" charset="0"/>
              </a:rPr>
              <a:t>RHAID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mewn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dyfynodau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os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llai</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na</a:t>
            </a:r>
            <a:r>
              <a:rPr lang="en-US" sz="3200" dirty="0">
                <a:solidFill>
                  <a:prstClr val="black"/>
                </a:solidFill>
                <a:latin typeface="Arial" panose="020B0604020202020204" pitchFamily="34" charset="0"/>
                <a:cs typeface="Arial" panose="020B0604020202020204" pitchFamily="34" charset="0"/>
              </a:rPr>
              <a:t> 2 </a:t>
            </a:r>
            <a:r>
              <a:rPr lang="en-US" sz="3200" dirty="0" err="1">
                <a:solidFill>
                  <a:prstClr val="black"/>
                </a:solidFill>
                <a:latin typeface="Arial" panose="020B0604020202020204" pitchFamily="34" charset="0"/>
                <a:cs typeface="Arial" panose="020B0604020202020204" pitchFamily="34" charset="0"/>
              </a:rPr>
              <a:t>linell</a:t>
            </a:r>
            <a:r>
              <a:rPr lang="en-US" sz="3200" dirty="0">
                <a:solidFill>
                  <a:prstClr val="black"/>
                </a:solidFill>
                <a:latin typeface="Arial" panose="020B0604020202020204" pitchFamily="34" charset="0"/>
                <a:cs typeface="Arial" panose="020B0604020202020204" pitchFamily="34" charset="0"/>
              </a:rPr>
              <a:t> o </a:t>
            </a:r>
            <a:r>
              <a:rPr lang="en-US" sz="3200" dirty="0" err="1">
                <a:solidFill>
                  <a:prstClr val="black"/>
                </a:solidFill>
                <a:latin typeface="Arial" panose="020B0604020202020204" pitchFamily="34" charset="0"/>
                <a:cs typeface="Arial" panose="020B0604020202020204" pitchFamily="34" charset="0"/>
              </a:rPr>
              <a:t>hyd</a:t>
            </a:r>
            <a:r>
              <a:rPr lang="en-US" sz="3200"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rhif</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tudalen</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iaith</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wreiddiol</a:t>
            </a:r>
            <a:endParaRPr lang="en-US" sz="3200" dirty="0">
              <a:solidFill>
                <a:prstClr val="black"/>
              </a:solidFill>
              <a:latin typeface="Arial" panose="020B0604020202020204" pitchFamily="34" charset="0"/>
              <a:cs typeface="Arial" panose="020B0604020202020204" pitchFamily="34" charset="0"/>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MUST be in quotation marks (if less than 2 lines long)</a:t>
            </a:r>
          </a:p>
          <a:p>
            <a:pPr marL="365760" lvl="0" indent="-256032">
              <a:spcBef>
                <a:spcPts val="400"/>
              </a:spcBef>
              <a:buClr>
                <a:srgbClr val="2DA2BF"/>
              </a:buClr>
              <a:buSzPct val="68000"/>
              <a:buFont typeface="Wingdings 3"/>
              <a:buChar char=""/>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Need to include the page number</a:t>
            </a:r>
          </a:p>
          <a:p>
            <a:pPr marL="109728" lvl="0" indent="0">
              <a:spcBef>
                <a:spcPts val="400"/>
              </a:spcBef>
              <a:buClr>
                <a:srgbClr val="2DA2BF"/>
              </a:buClr>
              <a:buSzPct val="68000"/>
              <a:buNone/>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In the original language</a:t>
            </a:r>
          </a:p>
          <a:p>
            <a:endParaRPr lang="en-GB" dirty="0"/>
          </a:p>
        </p:txBody>
      </p:sp>
    </p:spTree>
    <p:extLst>
      <p:ext uri="{BB962C8B-B14F-4D97-AF65-F5344CB8AC3E}">
        <p14:creationId xmlns:p14="http://schemas.microsoft.com/office/powerpoint/2010/main" val="1429370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184887" cy="864096"/>
          </a:xfrm>
        </p:spPr>
        <p:txBody>
          <a:bodyPr>
            <a:normAutofit/>
          </a:bodyPr>
          <a:lstStyle/>
          <a:p>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a:t>Consistent use of speech mark</a:t>
            </a:r>
          </a:p>
        </p:txBody>
      </p:sp>
      <p:sp>
        <p:nvSpPr>
          <p:cNvPr id="8" name="TextBox 7"/>
          <p:cNvSpPr txBox="1"/>
          <p:nvPr/>
        </p:nvSpPr>
        <p:spPr>
          <a:xfrm>
            <a:off x="3347864" y="3946924"/>
            <a:ext cx="2711893" cy="646331"/>
          </a:xfrm>
          <a:prstGeom prst="rect">
            <a:avLst/>
          </a:prstGeom>
          <a:noFill/>
        </p:spPr>
        <p:txBody>
          <a:bodyPr wrap="square" rtlCol="0">
            <a:spAutoFit/>
          </a:bodyPr>
          <a:lstStyle/>
          <a:p>
            <a:r>
              <a:rPr lang="en-GB" dirty="0"/>
              <a:t>Speech mark opened and closed</a:t>
            </a:r>
          </a:p>
        </p:txBody>
      </p:sp>
      <p:sp>
        <p:nvSpPr>
          <p:cNvPr id="9" name="Down Arrow 8"/>
          <p:cNvSpPr/>
          <p:nvPr/>
        </p:nvSpPr>
        <p:spPr>
          <a:xfrm rot="883708">
            <a:off x="5203563" y="1070079"/>
            <a:ext cx="432048" cy="169305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646331"/>
          </a:xfrm>
          <a:prstGeom prst="rect">
            <a:avLst/>
          </a:prstGeom>
          <a:noFill/>
        </p:spPr>
        <p:txBody>
          <a:bodyPr wrap="square" rtlCol="0">
            <a:spAutoFit/>
          </a:bodyPr>
          <a:lstStyle/>
          <a:p>
            <a:r>
              <a:rPr lang="en-GB" dirty="0"/>
              <a:t>Use commas to separate items</a:t>
            </a:r>
          </a:p>
        </p:txBody>
      </p:sp>
      <p:sp>
        <p:nvSpPr>
          <p:cNvPr id="11" name="TextBox 10"/>
          <p:cNvSpPr txBox="1"/>
          <p:nvPr/>
        </p:nvSpPr>
        <p:spPr>
          <a:xfrm>
            <a:off x="6732240" y="764704"/>
            <a:ext cx="1656184" cy="923330"/>
          </a:xfrm>
          <a:prstGeom prst="rect">
            <a:avLst/>
          </a:prstGeom>
          <a:noFill/>
        </p:spPr>
        <p:txBody>
          <a:bodyPr wrap="square" rtlCol="0">
            <a:spAutoFit/>
          </a:bodyPr>
          <a:lstStyle/>
          <a:p>
            <a:r>
              <a:rPr lang="en-GB" dirty="0"/>
              <a:t>Surname, Year, Page Number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646331"/>
          </a:xfrm>
          <a:prstGeom prst="rect">
            <a:avLst/>
          </a:prstGeom>
          <a:noFill/>
        </p:spPr>
        <p:txBody>
          <a:bodyPr wrap="square" rtlCol="0">
            <a:spAutoFit/>
          </a:bodyPr>
          <a:lstStyle/>
          <a:p>
            <a:r>
              <a:rPr lang="en-GB" dirty="0"/>
              <a:t>Full stop at end</a:t>
            </a:r>
          </a:p>
        </p:txBody>
      </p:sp>
    </p:spTree>
    <p:extLst>
      <p:ext uri="{BB962C8B-B14F-4D97-AF65-F5344CB8AC3E}">
        <p14:creationId xmlns:p14="http://schemas.microsoft.com/office/powerpoint/2010/main" val="42353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800201" cy="864096"/>
          </a:xfrm>
        </p:spPr>
        <p:txBody>
          <a:bodyPr>
            <a:normAutofit/>
          </a:bodyPr>
          <a:lstStyle/>
          <a:p>
            <a:r>
              <a:rPr lang="en-GB" dirty="0" err="1"/>
              <a:t>E.e.</a:t>
            </a:r>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err="1"/>
              <a:t>Defnydd</a:t>
            </a:r>
            <a:r>
              <a:rPr lang="en-GB" dirty="0"/>
              <a:t> </a:t>
            </a:r>
            <a:r>
              <a:rPr lang="en-GB" dirty="0" err="1"/>
              <a:t>cyson</a:t>
            </a:r>
            <a:r>
              <a:rPr lang="en-GB" dirty="0"/>
              <a:t> </a:t>
            </a:r>
            <a:r>
              <a:rPr lang="en-GB" dirty="0" err="1"/>
              <a:t>o’r</a:t>
            </a:r>
            <a:r>
              <a:rPr lang="en-GB" dirty="0"/>
              <a:t> </a:t>
            </a:r>
            <a:r>
              <a:rPr lang="en-GB" dirty="0" err="1"/>
              <a:t>dyfynod</a:t>
            </a:r>
            <a:r>
              <a:rPr lang="en-GB" dirty="0"/>
              <a:t>. </a:t>
            </a:r>
          </a:p>
        </p:txBody>
      </p:sp>
      <p:sp>
        <p:nvSpPr>
          <p:cNvPr id="8" name="TextBox 7"/>
          <p:cNvSpPr txBox="1"/>
          <p:nvPr/>
        </p:nvSpPr>
        <p:spPr>
          <a:xfrm>
            <a:off x="3373794" y="4019002"/>
            <a:ext cx="2711893" cy="646331"/>
          </a:xfrm>
          <a:prstGeom prst="rect">
            <a:avLst/>
          </a:prstGeom>
          <a:noFill/>
        </p:spPr>
        <p:txBody>
          <a:bodyPr wrap="square" rtlCol="0">
            <a:spAutoFit/>
          </a:bodyPr>
          <a:lstStyle/>
          <a:p>
            <a:r>
              <a:rPr lang="en-GB" dirty="0" err="1"/>
              <a:t>Dyfyniadau</a:t>
            </a:r>
            <a:r>
              <a:rPr lang="en-GB" dirty="0"/>
              <a:t> </a:t>
            </a:r>
            <a:r>
              <a:rPr lang="en-GB" dirty="0" err="1"/>
              <a:t>wedi</a:t>
            </a:r>
            <a:r>
              <a:rPr lang="en-GB" dirty="0"/>
              <a:t> </a:t>
            </a:r>
            <a:r>
              <a:rPr lang="en-GB" dirty="0" err="1"/>
              <a:t>agor</a:t>
            </a:r>
            <a:r>
              <a:rPr lang="en-GB" dirty="0"/>
              <a:t> a </a:t>
            </a:r>
            <a:r>
              <a:rPr lang="en-GB" dirty="0" err="1"/>
              <a:t>chau</a:t>
            </a:r>
            <a:r>
              <a:rPr lang="en-GB" dirty="0"/>
              <a:t>.</a:t>
            </a:r>
          </a:p>
        </p:txBody>
      </p:sp>
      <p:sp>
        <p:nvSpPr>
          <p:cNvPr id="9" name="Down Arrow 8"/>
          <p:cNvSpPr/>
          <p:nvPr/>
        </p:nvSpPr>
        <p:spPr>
          <a:xfrm rot="883708">
            <a:off x="5146270" y="1513380"/>
            <a:ext cx="432048" cy="12423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1200329"/>
          </a:xfrm>
          <a:prstGeom prst="rect">
            <a:avLst/>
          </a:prstGeom>
          <a:noFill/>
        </p:spPr>
        <p:txBody>
          <a:bodyPr wrap="square" rtlCol="0">
            <a:spAutoFit/>
          </a:bodyPr>
          <a:lstStyle/>
          <a:p>
            <a:r>
              <a:rPr lang="en-GB" dirty="0" err="1"/>
              <a:t>Defnyddio</a:t>
            </a:r>
            <a:r>
              <a:rPr lang="en-GB" dirty="0"/>
              <a:t> </a:t>
            </a:r>
            <a:r>
              <a:rPr lang="en-GB" dirty="0" err="1"/>
              <a:t>atalnodau</a:t>
            </a:r>
            <a:r>
              <a:rPr lang="en-GB" dirty="0"/>
              <a:t> </a:t>
            </a:r>
            <a:r>
              <a:rPr lang="en-GB" dirty="0" err="1"/>
              <a:t>i</a:t>
            </a:r>
            <a:r>
              <a:rPr lang="en-GB" dirty="0"/>
              <a:t> </a:t>
            </a:r>
            <a:r>
              <a:rPr lang="en-GB" dirty="0" err="1"/>
              <a:t>wahanu</a:t>
            </a:r>
            <a:r>
              <a:rPr lang="en-GB" dirty="0"/>
              <a:t> </a:t>
            </a:r>
            <a:r>
              <a:rPr lang="en-GB" dirty="0" err="1"/>
              <a:t>eitemau</a:t>
            </a:r>
            <a:r>
              <a:rPr lang="en-GB" dirty="0"/>
              <a:t> </a:t>
            </a:r>
            <a:r>
              <a:rPr lang="en-GB" dirty="0" err="1"/>
              <a:t>mewn</a:t>
            </a:r>
            <a:r>
              <a:rPr lang="en-GB" dirty="0"/>
              <a:t> </a:t>
            </a:r>
            <a:r>
              <a:rPr lang="en-GB" dirty="0" err="1"/>
              <a:t>rhestr</a:t>
            </a:r>
            <a:r>
              <a:rPr lang="en-GB" dirty="0"/>
              <a:t>. </a:t>
            </a:r>
          </a:p>
        </p:txBody>
      </p:sp>
      <p:sp>
        <p:nvSpPr>
          <p:cNvPr id="11" name="TextBox 10"/>
          <p:cNvSpPr txBox="1"/>
          <p:nvPr/>
        </p:nvSpPr>
        <p:spPr>
          <a:xfrm>
            <a:off x="7103873" y="626204"/>
            <a:ext cx="1656184" cy="923330"/>
          </a:xfrm>
          <a:prstGeom prst="rect">
            <a:avLst/>
          </a:prstGeom>
          <a:noFill/>
        </p:spPr>
        <p:txBody>
          <a:bodyPr wrap="square" rtlCol="0">
            <a:spAutoFit/>
          </a:bodyPr>
          <a:lstStyle/>
          <a:p>
            <a:r>
              <a:rPr lang="en-GB" dirty="0" err="1"/>
              <a:t>Cyfenw</a:t>
            </a:r>
            <a:r>
              <a:rPr lang="en-GB" dirty="0"/>
              <a:t>, </a:t>
            </a:r>
            <a:r>
              <a:rPr lang="en-GB" dirty="0" err="1"/>
              <a:t>blwyddyn</a:t>
            </a:r>
            <a:r>
              <a:rPr lang="en-GB" dirty="0"/>
              <a:t>, </a:t>
            </a:r>
            <a:r>
              <a:rPr lang="en-GB" dirty="0" err="1"/>
              <a:t>tudalen</a:t>
            </a:r>
            <a:r>
              <a:rPr lang="en-GB" dirty="0"/>
              <a:t>.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923330"/>
          </a:xfrm>
          <a:prstGeom prst="rect">
            <a:avLst/>
          </a:prstGeom>
          <a:noFill/>
        </p:spPr>
        <p:txBody>
          <a:bodyPr wrap="square" rtlCol="0">
            <a:spAutoFit/>
          </a:bodyPr>
          <a:lstStyle/>
          <a:p>
            <a:r>
              <a:rPr lang="en-GB" dirty="0" err="1"/>
              <a:t>Atalnod</a:t>
            </a:r>
            <a:r>
              <a:rPr lang="en-GB" dirty="0"/>
              <a:t> </a:t>
            </a:r>
            <a:r>
              <a:rPr lang="en-GB" dirty="0" err="1"/>
              <a:t>llawn</a:t>
            </a:r>
            <a:r>
              <a:rPr lang="en-GB" dirty="0"/>
              <a:t> </a:t>
            </a:r>
            <a:r>
              <a:rPr lang="en-GB" dirty="0" err="1"/>
              <a:t>ar</a:t>
            </a:r>
            <a:r>
              <a:rPr lang="en-GB" dirty="0"/>
              <a:t> y </a:t>
            </a:r>
            <a:r>
              <a:rPr lang="en-GB" dirty="0" err="1"/>
              <a:t>diwedd</a:t>
            </a:r>
            <a:r>
              <a:rPr lang="en-GB" dirty="0"/>
              <a:t>.</a:t>
            </a:r>
          </a:p>
        </p:txBody>
      </p:sp>
    </p:spTree>
    <p:extLst>
      <p:ext uri="{BB962C8B-B14F-4D97-AF65-F5344CB8AC3E}">
        <p14:creationId xmlns:p14="http://schemas.microsoft.com/office/powerpoint/2010/main" val="136168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solidFill>
                  <a:schemeClr val="accent1"/>
                </a:solidFill>
              </a:rPr>
              <a:t>Beth </a:t>
            </a:r>
            <a:r>
              <a:rPr lang="en-GB" dirty="0" err="1">
                <a:solidFill>
                  <a:schemeClr val="accent1"/>
                </a:solidFill>
              </a:rPr>
              <a:t>yw</a:t>
            </a:r>
            <a:r>
              <a:rPr lang="en-GB" dirty="0">
                <a:solidFill>
                  <a:schemeClr val="accent1"/>
                </a:solidFill>
              </a:rPr>
              <a:t> </a:t>
            </a:r>
            <a:r>
              <a:rPr lang="en-GB" dirty="0" err="1">
                <a:solidFill>
                  <a:schemeClr val="accent1"/>
                </a:solidFill>
              </a:rPr>
              <a:t>dyfyniad</a:t>
            </a:r>
            <a:r>
              <a:rPr lang="en-GB" dirty="0">
                <a:solidFill>
                  <a:schemeClr val="accent1"/>
                </a:solidFill>
              </a:rPr>
              <a:t> </a:t>
            </a:r>
            <a:r>
              <a:rPr lang="en-GB" dirty="0" err="1">
                <a:solidFill>
                  <a:schemeClr val="accent1"/>
                </a:solidFill>
              </a:rPr>
              <a:t>hir</a:t>
            </a:r>
            <a:r>
              <a:rPr lang="en-GB" dirty="0">
                <a:solidFill>
                  <a:schemeClr val="accent1"/>
                </a:solidFill>
              </a:rPr>
              <a:t>?</a:t>
            </a:r>
            <a:br>
              <a:rPr lang="en-GB" dirty="0">
                <a:solidFill>
                  <a:schemeClr val="accent1"/>
                </a:solidFill>
              </a:rPr>
            </a:br>
            <a:r>
              <a:rPr lang="en-GB" dirty="0"/>
              <a:t>What is a long quotation?</a:t>
            </a:r>
          </a:p>
        </p:txBody>
      </p:sp>
      <p:sp>
        <p:nvSpPr>
          <p:cNvPr id="5" name="Content Placeholder 4"/>
          <p:cNvSpPr>
            <a:spLocks noGrp="1"/>
          </p:cNvSpPr>
          <p:nvPr>
            <p:ph sz="half" idx="1"/>
          </p:nvPr>
        </p:nvSpPr>
        <p:spPr>
          <a:xfrm>
            <a:off x="467544" y="2276872"/>
            <a:ext cx="3657600" cy="2260848"/>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linell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llinell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sengl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ddyfynodau</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644008" y="2276872"/>
            <a:ext cx="3657600" cy="226084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i="1" dirty="0">
                <a:latin typeface="Arial" panose="020B0604020202020204" pitchFamily="34" charset="0"/>
                <a:cs typeface="Arial" panose="020B0604020202020204" pitchFamily="34" charset="0"/>
              </a:rPr>
              <a:t>If more than two lines long, quotations should be indented, justified, single line spacing, with no quotation marks</a:t>
            </a:r>
          </a:p>
        </p:txBody>
      </p:sp>
    </p:spTree>
    <p:extLst>
      <p:ext uri="{BB962C8B-B14F-4D97-AF65-F5344CB8AC3E}">
        <p14:creationId xmlns:p14="http://schemas.microsoft.com/office/powerpoint/2010/main" val="47017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a:t>Indent</a:t>
            </a:r>
          </a:p>
        </p:txBody>
      </p:sp>
      <p:sp>
        <p:nvSpPr>
          <p:cNvPr id="10" name="TextBox 9"/>
          <p:cNvSpPr txBox="1"/>
          <p:nvPr/>
        </p:nvSpPr>
        <p:spPr>
          <a:xfrm>
            <a:off x="3347864" y="620688"/>
            <a:ext cx="1368152" cy="646331"/>
          </a:xfrm>
          <a:prstGeom prst="rect">
            <a:avLst/>
          </a:prstGeom>
          <a:noFill/>
        </p:spPr>
        <p:txBody>
          <a:bodyPr wrap="square" rtlCol="0">
            <a:spAutoFit/>
          </a:bodyPr>
          <a:lstStyle/>
          <a:p>
            <a:pPr algn="ctr"/>
            <a:r>
              <a:rPr lang="en-GB" b="1" dirty="0"/>
              <a:t>No speech marks</a:t>
            </a:r>
          </a:p>
        </p:txBody>
      </p:sp>
      <p:sp>
        <p:nvSpPr>
          <p:cNvPr id="12" name="TextBox 11"/>
          <p:cNvSpPr txBox="1"/>
          <p:nvPr/>
        </p:nvSpPr>
        <p:spPr>
          <a:xfrm>
            <a:off x="5763900" y="2715652"/>
            <a:ext cx="1832435" cy="646331"/>
          </a:xfrm>
          <a:prstGeom prst="rect">
            <a:avLst/>
          </a:prstGeom>
          <a:noFill/>
        </p:spPr>
        <p:txBody>
          <a:bodyPr wrap="square" rtlCol="0">
            <a:spAutoFit/>
          </a:bodyPr>
          <a:lstStyle/>
          <a:p>
            <a:pPr algn="ctr"/>
            <a:r>
              <a:rPr lang="en-GB" b="1" dirty="0"/>
              <a:t>Single Line Spacing</a:t>
            </a:r>
          </a:p>
        </p:txBody>
      </p:sp>
      <p:sp>
        <p:nvSpPr>
          <p:cNvPr id="13" name="TextBox 12"/>
          <p:cNvSpPr txBox="1"/>
          <p:nvPr/>
        </p:nvSpPr>
        <p:spPr>
          <a:xfrm>
            <a:off x="2344712" y="6068872"/>
            <a:ext cx="2069645" cy="646331"/>
          </a:xfrm>
          <a:prstGeom prst="rect">
            <a:avLst/>
          </a:prstGeom>
          <a:noFill/>
        </p:spPr>
        <p:txBody>
          <a:bodyPr wrap="square" rtlCol="0">
            <a:spAutoFit/>
          </a:bodyPr>
          <a:lstStyle/>
          <a:p>
            <a:pPr algn="ctr"/>
            <a:r>
              <a:rPr lang="en-GB" b="1" dirty="0"/>
              <a:t>Surname, Year, Page Number. </a:t>
            </a:r>
          </a:p>
        </p:txBody>
      </p:sp>
    </p:spTree>
    <p:extLst>
      <p:ext uri="{BB962C8B-B14F-4D97-AF65-F5344CB8AC3E}">
        <p14:creationId xmlns:p14="http://schemas.microsoft.com/office/powerpoint/2010/main" val="300797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E.e.</a:t>
            </a:r>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err="1"/>
              <a:t>Unioni</a:t>
            </a:r>
            <a:endParaRPr lang="en-GB" b="1" dirty="0"/>
          </a:p>
        </p:txBody>
      </p:sp>
      <p:sp>
        <p:nvSpPr>
          <p:cNvPr id="10" name="TextBox 9"/>
          <p:cNvSpPr txBox="1"/>
          <p:nvPr/>
        </p:nvSpPr>
        <p:spPr>
          <a:xfrm>
            <a:off x="3347864" y="620688"/>
            <a:ext cx="1512168" cy="646331"/>
          </a:xfrm>
          <a:prstGeom prst="rect">
            <a:avLst/>
          </a:prstGeom>
          <a:noFill/>
        </p:spPr>
        <p:txBody>
          <a:bodyPr wrap="square" rtlCol="0">
            <a:spAutoFit/>
          </a:bodyPr>
          <a:lstStyle/>
          <a:p>
            <a:pPr algn="ctr"/>
            <a:r>
              <a:rPr lang="en-GB" b="1" dirty="0"/>
              <a:t>Dim </a:t>
            </a:r>
            <a:r>
              <a:rPr lang="en-GB" b="1" dirty="0" err="1"/>
              <a:t>dyfynodau</a:t>
            </a:r>
            <a:endParaRPr lang="en-GB" b="1" dirty="0"/>
          </a:p>
        </p:txBody>
      </p:sp>
      <p:sp>
        <p:nvSpPr>
          <p:cNvPr id="12" name="TextBox 11"/>
          <p:cNvSpPr txBox="1"/>
          <p:nvPr/>
        </p:nvSpPr>
        <p:spPr>
          <a:xfrm>
            <a:off x="5763900" y="2715652"/>
            <a:ext cx="1832435" cy="369332"/>
          </a:xfrm>
          <a:prstGeom prst="rect">
            <a:avLst/>
          </a:prstGeom>
          <a:noFill/>
        </p:spPr>
        <p:txBody>
          <a:bodyPr wrap="square" rtlCol="0">
            <a:spAutoFit/>
          </a:bodyPr>
          <a:lstStyle/>
          <a:p>
            <a:pPr algn="ctr"/>
            <a:r>
              <a:rPr lang="en-GB" b="1" dirty="0" err="1"/>
              <a:t>Llinell</a:t>
            </a:r>
            <a:r>
              <a:rPr lang="en-GB" b="1" dirty="0"/>
              <a:t> </a:t>
            </a:r>
            <a:r>
              <a:rPr lang="en-GB" b="1" dirty="0" err="1"/>
              <a:t>sengl</a:t>
            </a:r>
            <a:endParaRPr lang="en-GB" b="1" dirty="0"/>
          </a:p>
        </p:txBody>
      </p:sp>
      <p:sp>
        <p:nvSpPr>
          <p:cNvPr id="13" name="TextBox 12"/>
          <p:cNvSpPr txBox="1"/>
          <p:nvPr/>
        </p:nvSpPr>
        <p:spPr>
          <a:xfrm>
            <a:off x="2344712" y="5726506"/>
            <a:ext cx="2069645" cy="923330"/>
          </a:xfrm>
          <a:prstGeom prst="rect">
            <a:avLst/>
          </a:prstGeom>
          <a:noFill/>
        </p:spPr>
        <p:txBody>
          <a:bodyPr wrap="square" rtlCol="0">
            <a:spAutoFit/>
          </a:bodyPr>
          <a:lstStyle/>
          <a:p>
            <a:pPr algn="ctr"/>
            <a:r>
              <a:rPr lang="en-GB" b="1" dirty="0" err="1"/>
              <a:t>Cyfenw</a:t>
            </a:r>
            <a:r>
              <a:rPr lang="en-GB" b="1" dirty="0"/>
              <a:t>, </a:t>
            </a:r>
            <a:r>
              <a:rPr lang="en-GB" b="1" dirty="0" err="1"/>
              <a:t>blwyddyn</a:t>
            </a:r>
            <a:r>
              <a:rPr lang="en-GB" b="1" dirty="0"/>
              <a:t>, </a:t>
            </a:r>
            <a:r>
              <a:rPr lang="en-GB" b="1" dirty="0" err="1"/>
              <a:t>tudalen</a:t>
            </a:r>
            <a:r>
              <a:rPr lang="en-GB" b="1" dirty="0"/>
              <a:t>.  </a:t>
            </a:r>
          </a:p>
        </p:txBody>
      </p:sp>
    </p:spTree>
    <p:extLst>
      <p:ext uri="{BB962C8B-B14F-4D97-AF65-F5344CB8AC3E}">
        <p14:creationId xmlns:p14="http://schemas.microsoft.com/office/powerpoint/2010/main" val="33350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Yn</a:t>
            </a:r>
            <a:r>
              <a:rPr lang="en-GB" dirty="0">
                <a:solidFill>
                  <a:schemeClr val="accent1"/>
                </a:solidFill>
              </a:rPr>
              <a:t> </a:t>
            </a:r>
            <a:r>
              <a:rPr lang="en-GB" dirty="0" err="1">
                <a:solidFill>
                  <a:schemeClr val="accent1"/>
                </a:solidFill>
              </a:rPr>
              <a:t>yr</a:t>
            </a:r>
            <a:r>
              <a:rPr lang="en-GB" dirty="0">
                <a:solidFill>
                  <a:schemeClr val="accent1"/>
                </a:solidFill>
              </a:rPr>
              <a:t> </a:t>
            </a:r>
            <a:r>
              <a:rPr lang="en-GB" dirty="0" err="1">
                <a:solidFill>
                  <a:schemeClr val="accent1"/>
                </a:solidFill>
              </a:rPr>
              <a:t>iaith</a:t>
            </a:r>
            <a:r>
              <a:rPr lang="en-GB" dirty="0">
                <a:solidFill>
                  <a:schemeClr val="accent1"/>
                </a:solidFill>
              </a:rPr>
              <a:t> </a:t>
            </a:r>
            <a:r>
              <a:rPr lang="en-GB" dirty="0" err="1">
                <a:solidFill>
                  <a:schemeClr val="accent1"/>
                </a:solidFill>
              </a:rPr>
              <a:t>wreiddiol</a:t>
            </a:r>
            <a:endParaRPr lang="en-GB" dirty="0">
              <a:solidFill>
                <a:schemeClr val="accent1"/>
              </a:solidFill>
            </a:endParaRPr>
          </a:p>
        </p:txBody>
      </p:sp>
      <p:sp>
        <p:nvSpPr>
          <p:cNvPr id="3" name="Content Placeholder 2"/>
          <p:cNvSpPr>
            <a:spLocks noGrp="1"/>
          </p:cNvSpPr>
          <p:nvPr>
            <p:ph idx="1"/>
          </p:nvPr>
        </p:nvSpPr>
        <p:spPr/>
        <p:txBody>
          <a:bodyPr>
            <a:normAutofit/>
          </a:bodyPr>
          <a:lstStyle/>
          <a:p>
            <a:pPr marL="0" indent="0">
              <a:lnSpc>
                <a:spcPct val="160000"/>
              </a:lnSpc>
              <a:buNone/>
            </a:pPr>
            <a:r>
              <a:rPr lang="cy-GB" dirty="0">
                <a:latin typeface="Arial" panose="020B0604020202020204" pitchFamily="34" charset="0"/>
                <a:cs typeface="Arial" panose="020B0604020202020204" pitchFamily="34" charset="0"/>
              </a:rPr>
              <a:t>Ni ymddengys fod pob person ifanc yn wrthryfelgar fel y portreadir yn aml yn y cyfryngau.</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Fel y noda Miles (2005):</a:t>
            </a:r>
            <a:endParaRPr lang="en-GB" dirty="0">
              <a:latin typeface="Arial" panose="020B0604020202020204" pitchFamily="34" charset="0"/>
              <a:cs typeface="Arial" panose="020B0604020202020204" pitchFamily="34" charset="0"/>
            </a:endParaRPr>
          </a:p>
          <a:p>
            <a:pPr marL="365760" lvl="1" indent="0">
              <a:buNone/>
            </a:pPr>
            <a:r>
              <a:rPr lang="cy-GB" dirty="0">
                <a:latin typeface="Arial" panose="020B0604020202020204" pitchFamily="34" charset="0"/>
                <a:cs typeface="Arial" panose="020B0604020202020204" pitchFamily="34" charset="0"/>
              </a:rPr>
              <a:t>Young </a:t>
            </a:r>
            <a:r>
              <a:rPr lang="cy-GB" dirty="0" err="1">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always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rebellious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simply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on</a:t>
            </a:r>
            <a:r>
              <a:rPr lang="cy-GB" dirty="0">
                <a:latin typeface="Arial" panose="020B0604020202020204" pitchFamily="34" charset="0"/>
                <a:cs typeface="Arial" panose="020B0604020202020204" pitchFamily="34" charset="0"/>
              </a:rPr>
              <a:t> a </a:t>
            </a:r>
            <a:r>
              <a:rPr lang="cy-GB" dirty="0" err="1">
                <a:latin typeface="Arial" panose="020B0604020202020204" pitchFamily="34" charset="0"/>
                <a:cs typeface="Arial" panose="020B0604020202020204" pitchFamily="34" charset="0"/>
              </a:rPr>
              <a:t>mission</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undermine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appears</a:t>
            </a:r>
            <a:r>
              <a:rPr lang="cy-GB" dirty="0">
                <a:latin typeface="Arial" panose="020B0604020202020204" pitchFamily="34" charset="0"/>
                <a:cs typeface="Arial" panose="020B0604020202020204" pitchFamily="34" charset="0"/>
              </a:rPr>
              <a:t> to be </a:t>
            </a:r>
            <a:r>
              <a:rPr lang="cy-GB" dirty="0" err="1">
                <a:latin typeface="Arial" panose="020B0604020202020204" pitchFamily="34" charset="0"/>
                <a:cs typeface="Arial" panose="020B0604020202020204" pitchFamily="34" charset="0"/>
              </a:rPr>
              <a:t>represented</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them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their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parents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Nor</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possible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even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desirable</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generalise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about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constitutes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because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is far more </a:t>
            </a:r>
            <a:r>
              <a:rPr lang="cy-GB" dirty="0" err="1">
                <a:latin typeface="Arial" panose="020B0604020202020204" pitchFamily="34" charset="0"/>
                <a:cs typeface="Arial" panose="020B0604020202020204" pitchFamily="34" charset="0"/>
              </a:rPr>
              <a:t>complicated</a:t>
            </a:r>
            <a:r>
              <a:rPr lang="cy-GB" dirty="0">
                <a:latin typeface="Arial" panose="020B0604020202020204" pitchFamily="34" charset="0"/>
                <a:cs typeface="Arial" panose="020B0604020202020204" pitchFamily="34" charset="0"/>
              </a:rPr>
              <a:t> than a </a:t>
            </a:r>
            <a:r>
              <a:rPr lang="cy-GB" dirty="0" err="1">
                <a:latin typeface="Arial" panose="020B0604020202020204" pitchFamily="34" charset="0"/>
                <a:cs typeface="Arial" panose="020B0604020202020204" pitchFamily="34" charset="0"/>
              </a:rPr>
              <a:t>single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inevitable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implies</a:t>
            </a:r>
            <a:r>
              <a:rPr lang="cy-GB" dirty="0">
                <a:latin typeface="Arial" panose="020B0604020202020204" pitchFamily="34" charset="0"/>
                <a:cs typeface="Arial" panose="020B0604020202020204" pitchFamily="34" charset="0"/>
              </a:rPr>
              <a:t> (Miles, 2005, t.1). </a:t>
            </a:r>
            <a:endParaRPr lang="en-GB" dirty="0">
              <a:latin typeface="Arial" panose="020B0604020202020204" pitchFamily="34" charset="0"/>
              <a:cs typeface="Arial" panose="020B0604020202020204" pitchFamily="34" charset="0"/>
            </a:endParaRPr>
          </a:p>
          <a:p>
            <a:pPr marL="365760" lvl="1" indent="0">
              <a:buNone/>
            </a:pPr>
            <a:r>
              <a:rPr lang="en-GB" b="1" dirty="0"/>
              <a:t> </a:t>
            </a:r>
            <a:endParaRPr lang="en-GB" dirty="0"/>
          </a:p>
          <a:p>
            <a:endParaRPr lang="en-GB" dirty="0"/>
          </a:p>
        </p:txBody>
      </p:sp>
    </p:spTree>
    <p:extLst>
      <p:ext uri="{BB962C8B-B14F-4D97-AF65-F5344CB8AC3E}">
        <p14:creationId xmlns:p14="http://schemas.microsoft.com/office/powerpoint/2010/main" val="3691858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cy-GB" dirty="0">
                <a:solidFill>
                  <a:schemeClr val="accent1"/>
                </a:solidFill>
              </a:rPr>
              <a:t>Mwy o ymarfer</a:t>
            </a:r>
            <a:br>
              <a:rPr lang="cy-GB" dirty="0">
                <a:solidFill>
                  <a:schemeClr val="accent1"/>
                </a:solidFill>
              </a:rPr>
            </a:br>
            <a:r>
              <a:rPr lang="cy-GB" dirty="0">
                <a:solidFill>
                  <a:schemeClr val="tx1"/>
                </a:solidFill>
              </a:rPr>
              <a:t>Practise makes perfect! </a:t>
            </a:r>
          </a:p>
        </p:txBody>
      </p:sp>
      <p:sp>
        <p:nvSpPr>
          <p:cNvPr id="2" name="Content Placeholder 1"/>
          <p:cNvSpPr>
            <a:spLocks noGrp="1"/>
          </p:cNvSpPr>
          <p:nvPr>
            <p:ph sz="quarter" idx="1"/>
          </p:nvPr>
        </p:nvSpPr>
        <p:spPr>
          <a:xfrm>
            <a:off x="457200" y="1600200"/>
            <a:ext cx="3657600" cy="4997152"/>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t>Ysgrifennwch</a:t>
            </a:r>
            <a:r>
              <a:rPr lang="en-GB" dirty="0"/>
              <a:t> </a:t>
            </a:r>
            <a:r>
              <a:rPr lang="en-GB" dirty="0" err="1"/>
              <a:t>frawddegau</a:t>
            </a:r>
            <a:r>
              <a:rPr lang="en-GB" dirty="0"/>
              <a:t> </a:t>
            </a:r>
            <a:r>
              <a:rPr lang="en-GB" dirty="0" err="1"/>
              <a:t>sy’n</a:t>
            </a:r>
            <a:r>
              <a:rPr lang="en-GB" dirty="0"/>
              <a:t> </a:t>
            </a:r>
            <a:r>
              <a:rPr lang="en-GB" dirty="0" err="1"/>
              <a:t>cyflwyno</a:t>
            </a:r>
            <a:r>
              <a:rPr lang="en-GB" dirty="0"/>
              <a:t> </a:t>
            </a:r>
            <a:r>
              <a:rPr lang="en-GB" dirty="0" err="1"/>
              <a:t>dyfyniadau</a:t>
            </a:r>
            <a:r>
              <a:rPr lang="en-GB" dirty="0"/>
              <a:t> union:</a:t>
            </a:r>
          </a:p>
          <a:p>
            <a:pPr lvl="1"/>
            <a:r>
              <a:rPr lang="en-GB" dirty="0"/>
              <a:t>…</a:t>
            </a:r>
            <a:r>
              <a:rPr lang="en-GB" dirty="0" err="1"/>
              <a:t>yn</a:t>
            </a:r>
            <a:r>
              <a:rPr lang="en-GB" dirty="0"/>
              <a:t> </a:t>
            </a:r>
            <a:r>
              <a:rPr lang="en-GB" dirty="0" err="1"/>
              <a:t>awgrymu</a:t>
            </a:r>
            <a:r>
              <a:rPr lang="en-GB" dirty="0"/>
              <a:t>…</a:t>
            </a:r>
          </a:p>
          <a:p>
            <a:pPr lvl="1"/>
            <a:r>
              <a:rPr lang="en-GB" dirty="0"/>
              <a:t>…</a:t>
            </a:r>
            <a:r>
              <a:rPr lang="en-GB" dirty="0" err="1"/>
              <a:t>yn</a:t>
            </a:r>
            <a:r>
              <a:rPr lang="en-GB" dirty="0"/>
              <a:t> </a:t>
            </a:r>
            <a:r>
              <a:rPr lang="en-GB" dirty="0" err="1"/>
              <a:t>dadlau</a:t>
            </a:r>
            <a:r>
              <a:rPr lang="en-GB" dirty="0"/>
              <a:t>…</a:t>
            </a:r>
          </a:p>
          <a:p>
            <a:pPr lvl="1"/>
            <a:r>
              <a:rPr lang="en-GB" dirty="0" err="1"/>
              <a:t>Esbonia</a:t>
            </a:r>
            <a:r>
              <a:rPr lang="en-GB" dirty="0"/>
              <a:t>…</a:t>
            </a:r>
          </a:p>
          <a:p>
            <a:pPr lvl="1"/>
            <a:r>
              <a:rPr lang="en-GB" dirty="0"/>
              <a:t>Mae X </a:t>
            </a:r>
            <a:r>
              <a:rPr lang="en-GB" dirty="0" err="1"/>
              <a:t>yn</a:t>
            </a:r>
            <a:r>
              <a:rPr lang="en-GB" dirty="0"/>
              <a:t> </a:t>
            </a:r>
            <a:r>
              <a:rPr lang="en-GB" dirty="0" err="1"/>
              <a:t>dangos</a:t>
            </a:r>
            <a:r>
              <a:rPr lang="en-GB" dirty="0"/>
              <a:t> bod…</a:t>
            </a:r>
          </a:p>
          <a:p>
            <a:pPr lvl="1"/>
            <a:r>
              <a:rPr lang="en-GB" dirty="0" err="1"/>
              <a:t>Awgrymir</a:t>
            </a:r>
            <a:r>
              <a:rPr lang="en-GB" dirty="0"/>
              <a:t> X…</a:t>
            </a:r>
          </a:p>
          <a:p>
            <a:pPr lvl="1"/>
            <a:r>
              <a:rPr lang="en-GB" dirty="0" err="1"/>
              <a:t>Yn</a:t>
            </a:r>
            <a:r>
              <a:rPr lang="en-GB" dirty="0"/>
              <a:t> </a:t>
            </a:r>
            <a:r>
              <a:rPr lang="en-GB" dirty="0" err="1"/>
              <a:t>ôl</a:t>
            </a:r>
            <a:r>
              <a:rPr lang="en-GB" dirty="0"/>
              <a:t>…</a:t>
            </a:r>
          </a:p>
          <a:p>
            <a:pPr lvl="1"/>
            <a:r>
              <a:rPr lang="en-GB" dirty="0" err="1"/>
              <a:t>Wrth</a:t>
            </a:r>
            <a:r>
              <a:rPr lang="en-GB" dirty="0"/>
              <a:t> </a:t>
            </a:r>
            <a:r>
              <a:rPr lang="en-GB" dirty="0" err="1"/>
              <a:t>gyfeirio</a:t>
            </a:r>
            <a:r>
              <a:rPr lang="en-GB" dirty="0"/>
              <a:t> at… </a:t>
            </a:r>
            <a:r>
              <a:rPr lang="en-GB" dirty="0" err="1"/>
              <a:t>mae</a:t>
            </a:r>
            <a:r>
              <a:rPr lang="en-GB" dirty="0"/>
              <a:t> X </a:t>
            </a:r>
            <a:r>
              <a:rPr lang="en-GB" dirty="0" err="1"/>
              <a:t>yn</a:t>
            </a:r>
            <a:r>
              <a:rPr lang="en-GB" dirty="0"/>
              <a:t> </a:t>
            </a:r>
            <a:r>
              <a:rPr lang="en-GB" dirty="0" err="1"/>
              <a:t>ddweud</a:t>
            </a:r>
            <a:r>
              <a:rPr lang="en-GB" dirty="0"/>
              <a:t>…</a:t>
            </a:r>
          </a:p>
          <a:p>
            <a:endParaRPr lang="en-GB" dirty="0"/>
          </a:p>
        </p:txBody>
      </p:sp>
      <p:sp>
        <p:nvSpPr>
          <p:cNvPr id="3" name="Content Placeholder 2"/>
          <p:cNvSpPr>
            <a:spLocks noGrp="1"/>
          </p:cNvSpPr>
          <p:nvPr>
            <p:ph sz="quarter" idx="2"/>
          </p:nvPr>
        </p:nvSpPr>
        <p:spPr>
          <a:xfrm>
            <a:off x="4270248" y="1600200"/>
            <a:ext cx="3657600" cy="4997152"/>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Practise introducing direct quotations. Try using some of these sentences:</a:t>
            </a:r>
          </a:p>
          <a:p>
            <a:pPr lvl="1"/>
            <a:r>
              <a:rPr lang="en-GB" dirty="0"/>
              <a:t>… suggests that…</a:t>
            </a:r>
          </a:p>
          <a:p>
            <a:pPr lvl="1"/>
            <a:r>
              <a:rPr lang="en-GB" dirty="0"/>
              <a:t>…argues that…</a:t>
            </a:r>
          </a:p>
          <a:p>
            <a:pPr lvl="1"/>
            <a:r>
              <a:rPr lang="en-GB" dirty="0"/>
              <a:t>…explains that…</a:t>
            </a:r>
          </a:p>
          <a:p>
            <a:pPr lvl="1"/>
            <a:r>
              <a:rPr lang="en-GB" dirty="0"/>
              <a:t>…shows us that…</a:t>
            </a:r>
          </a:p>
          <a:p>
            <a:pPr lvl="1"/>
            <a:r>
              <a:rPr lang="en-GB" dirty="0"/>
              <a:t>As X points out…</a:t>
            </a:r>
          </a:p>
          <a:p>
            <a:pPr lvl="1"/>
            <a:r>
              <a:rPr lang="en-GB" dirty="0"/>
              <a:t>According to X…</a:t>
            </a:r>
          </a:p>
          <a:p>
            <a:pPr lvl="1"/>
            <a:r>
              <a:rPr lang="en-GB" dirty="0"/>
              <a:t>X makes the point that…</a:t>
            </a:r>
          </a:p>
          <a:p>
            <a:pPr lvl="1"/>
            <a:r>
              <a:rPr lang="en-GB" dirty="0"/>
              <a:t>Referring to… X says that…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0143" y="332656"/>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0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540" y="415490"/>
            <a:ext cx="7467600" cy="1143000"/>
          </a:xfrm>
        </p:spPr>
        <p:txBody>
          <a:bodyPr/>
          <a:lstStyle/>
          <a:p>
            <a:pPr algn="ctr"/>
            <a:r>
              <a:rPr lang="en-GB" dirty="0" err="1">
                <a:solidFill>
                  <a:schemeClr val="bg2"/>
                </a:solidFill>
              </a:rPr>
              <a:t>Ymarfer</a:t>
            </a:r>
            <a:r>
              <a:rPr lang="en-GB" dirty="0">
                <a:solidFill>
                  <a:schemeClr val="bg2"/>
                </a:solidFill>
              </a:rPr>
              <a:t> </a:t>
            </a:r>
            <a:r>
              <a:rPr lang="en-GB" dirty="0" err="1">
                <a:solidFill>
                  <a:schemeClr val="bg2"/>
                </a:solidFill>
              </a:rPr>
              <a:t>Arall</a:t>
            </a:r>
            <a:r>
              <a:rPr lang="en-GB" dirty="0">
                <a:solidFill>
                  <a:schemeClr val="bg2"/>
                </a:solidFill>
              </a:rPr>
              <a:t> </a:t>
            </a:r>
            <a:r>
              <a:rPr lang="en-GB" dirty="0" err="1">
                <a:solidFill>
                  <a:schemeClr val="bg2"/>
                </a:solidFill>
              </a:rPr>
              <a:t>Eirio</a:t>
            </a:r>
            <a:br>
              <a:rPr lang="en-GB" dirty="0">
                <a:solidFill>
                  <a:schemeClr val="bg2"/>
                </a:solidFill>
              </a:rPr>
            </a:br>
            <a:r>
              <a:rPr lang="en-GB" dirty="0"/>
              <a:t>Paraphrasing Practise!</a:t>
            </a:r>
          </a:p>
        </p:txBody>
      </p:sp>
      <p:pic>
        <p:nvPicPr>
          <p:cNvPr id="6"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476672"/>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Users\TERRY\AppData\Local\Microsoft\Windows\INetCache\IE\RCMPPI9Y\book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2492896"/>
            <a:ext cx="3362325" cy="293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09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picture of thie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8993" y="1844824"/>
            <a:ext cx="59436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AD7FD35-BB42-488A-BA3A-633DA570CCF6}"/>
              </a:ext>
            </a:extLst>
          </p:cNvPr>
          <p:cNvSpPr/>
          <p:nvPr/>
        </p:nvSpPr>
        <p:spPr>
          <a:xfrm>
            <a:off x="2411760" y="921494"/>
            <a:ext cx="3916458" cy="923330"/>
          </a:xfrm>
          <a:prstGeom prst="rect">
            <a:avLst/>
          </a:prstGeom>
          <a:noFill/>
        </p:spPr>
        <p:txBody>
          <a:bodyPr wrap="none" lIns="91440" tIns="45720" rIns="91440" bIns="45720">
            <a:spAutoFit/>
          </a:bodyPr>
          <a:lstStyle/>
          <a:p>
            <a:pPr algn="ctr"/>
            <a:r>
              <a:rPr lang="en-US" sz="5400" b="1" cap="none" spc="0"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Llên-ladrad</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692265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4"/>
          <p:cNvSpPr>
            <a:spLocks noGrp="1" noChangeArrowheads="1"/>
          </p:cNvSpPr>
          <p:nvPr>
            <p:ph type="title"/>
          </p:nvPr>
        </p:nvSpPr>
        <p:spPr/>
        <p:txBody>
          <a:bodyPr>
            <a:normAutofit/>
          </a:bodyPr>
          <a:lstStyle/>
          <a:p>
            <a:pPr algn="ctr"/>
            <a:r>
              <a:rPr lang="en-GB" sz="3200" dirty="0" err="1">
                <a:solidFill>
                  <a:schemeClr val="accent1"/>
                </a:solidFill>
              </a:rPr>
              <a:t>Gweithgaredd</a:t>
            </a:r>
            <a:r>
              <a:rPr lang="en-GB" sz="3200" dirty="0">
                <a:solidFill>
                  <a:schemeClr val="accent1"/>
                </a:solidFill>
              </a:rPr>
              <a:t> </a:t>
            </a:r>
            <a:r>
              <a:rPr lang="en-GB" sz="3200" dirty="0" err="1">
                <a:solidFill>
                  <a:schemeClr val="accent1"/>
                </a:solidFill>
              </a:rPr>
              <a:t>Grwp</a:t>
            </a:r>
            <a:r>
              <a:rPr lang="en-GB" sz="3200" dirty="0">
                <a:solidFill>
                  <a:schemeClr val="accent1"/>
                </a:solidFill>
              </a:rPr>
              <a:t> </a:t>
            </a:r>
            <a:br>
              <a:rPr lang="en-GB" sz="3200" dirty="0">
                <a:solidFill>
                  <a:schemeClr val="accent1"/>
                </a:solidFill>
              </a:rPr>
            </a:br>
            <a:r>
              <a:rPr lang="en-GB" sz="3200" dirty="0"/>
              <a:t> Group Activity</a:t>
            </a:r>
            <a:endParaRPr lang="en-GB" sz="3200" b="1" dirty="0"/>
          </a:p>
        </p:txBody>
      </p:sp>
      <p:sp>
        <p:nvSpPr>
          <p:cNvPr id="14338" name="Rectangle 5"/>
          <p:cNvSpPr>
            <a:spLocks noGrp="1" noChangeArrowheads="1"/>
          </p:cNvSpPr>
          <p:nvPr>
            <p:ph sz="quarter" idx="1"/>
          </p:nvPr>
        </p:nvSpPr>
        <p:spPr/>
        <p:txBody>
          <a:bodyPr/>
          <a:lstStyle/>
          <a:p>
            <a:r>
              <a:rPr lang="en-GB" sz="2800" dirty="0" err="1"/>
              <a:t>Rhowch</a:t>
            </a:r>
            <a:r>
              <a:rPr lang="en-GB" sz="2800" dirty="0"/>
              <a:t> </a:t>
            </a:r>
            <a:r>
              <a:rPr lang="en-GB" sz="2800" dirty="0" err="1"/>
              <a:t>ddyfyniad</a:t>
            </a:r>
            <a:r>
              <a:rPr lang="en-GB" sz="2800" dirty="0"/>
              <a:t> o </a:t>
            </a:r>
            <a:r>
              <a:rPr lang="en-US" sz="2800" dirty="0" err="1">
                <a:latin typeface="Arial" panose="020B0604020202020204" pitchFamily="34" charset="0"/>
                <a:cs typeface="Arial" panose="020B0604020202020204" pitchFamily="34" charset="0"/>
              </a:rPr>
              <a:t>lên-Ladra</a:t>
            </a:r>
            <a:r>
              <a:rPr lang="en-GB" sz="2800" dirty="0"/>
              <a:t>d</a:t>
            </a:r>
          </a:p>
        </p:txBody>
      </p:sp>
      <p:sp>
        <p:nvSpPr>
          <p:cNvPr id="2" name="Content Placeholder 1"/>
          <p:cNvSpPr>
            <a:spLocks noGrp="1"/>
          </p:cNvSpPr>
          <p:nvPr>
            <p:ph sz="quarter" idx="2"/>
          </p:nvPr>
        </p:nvSpPr>
        <p:spPr/>
        <p:txBody>
          <a:bodyPr/>
          <a:lstStyle/>
          <a:p>
            <a:r>
              <a:rPr lang="en-GB" sz="2800" dirty="0"/>
              <a:t>Definition of plagiarism.</a:t>
            </a:r>
          </a:p>
          <a:p>
            <a:endParaRPr lang="en-GB" dirty="0"/>
          </a:p>
        </p:txBody>
      </p:sp>
    </p:spTree>
    <p:extLst>
      <p:ext uri="{BB962C8B-B14F-4D97-AF65-F5344CB8AC3E}">
        <p14:creationId xmlns:p14="http://schemas.microsoft.com/office/powerpoint/2010/main" val="3130357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endParaRPr lang="cy-GB" sz="3200" b="1" dirty="0"/>
          </a:p>
        </p:txBody>
      </p:sp>
      <p:sp>
        <p:nvSpPr>
          <p:cNvPr id="15362" name="Rectangle 4"/>
          <p:cNvSpPr>
            <a:spLocks noGrp="1" noChangeArrowheads="1"/>
          </p:cNvSpPr>
          <p:nvPr>
            <p:ph idx="1"/>
          </p:nvPr>
        </p:nvSpPr>
        <p:spPr/>
        <p:txBody>
          <a:bodyPr/>
          <a:lstStyle/>
          <a:p>
            <a:pPr eaLnBrk="1" hangingPunct="1"/>
            <a:r>
              <a:rPr lang="en-GB" sz="2400" dirty="0"/>
              <a:t>‘Plagiarism is using the work of others without acknowledging your source of information or inspiration’.</a:t>
            </a:r>
          </a:p>
          <a:p>
            <a:pPr eaLnBrk="1" hangingPunct="1">
              <a:buFont typeface="Wingdings" pitchFamily="2" charset="2"/>
              <a:buNone/>
            </a:pPr>
            <a:endParaRPr lang="en-GB" sz="2400" dirty="0"/>
          </a:p>
          <a:p>
            <a:pPr algn="r" eaLnBrk="1" hangingPunct="1">
              <a:buFont typeface="Wingdings" pitchFamily="2" charset="2"/>
              <a:buNone/>
            </a:pPr>
            <a:r>
              <a:rPr lang="en-GB" sz="2400" dirty="0"/>
              <a:t>(Cottrell, 2008, p. 128)</a:t>
            </a:r>
          </a:p>
          <a:p>
            <a:pPr eaLnBrk="1" hangingPunct="1">
              <a:buFont typeface="Wingdings" pitchFamily="2" charset="2"/>
              <a:buNone/>
            </a:pPr>
            <a:r>
              <a:rPr lang="en-GB" sz="2100" dirty="0"/>
              <a:t> </a:t>
            </a:r>
          </a:p>
        </p:txBody>
      </p:sp>
      <p:sp>
        <p:nvSpPr>
          <p:cNvPr id="15363" name="Rectangle 5"/>
          <p:cNvSpPr>
            <a:spLocks noGrp="1" noChangeArrowheads="1"/>
          </p:cNvSpPr>
          <p:nvPr>
            <p:ph type="body" sz="half" idx="4294967295"/>
          </p:nvPr>
        </p:nvSpPr>
        <p:spPr>
          <a:xfrm>
            <a:off x="5562600" y="1827213"/>
            <a:ext cx="3581400" cy="4114800"/>
          </a:xfrm>
        </p:spPr>
        <p:txBody>
          <a:bodyPr/>
          <a:lstStyle/>
          <a:p>
            <a:pPr eaLnBrk="1" hangingPunct="1">
              <a:buFont typeface="Wingdings" pitchFamily="2" charset="2"/>
              <a:buNone/>
            </a:pPr>
            <a:r>
              <a:rPr lang="en-GB" sz="2100" dirty="0"/>
              <a:t> </a:t>
            </a:r>
          </a:p>
        </p:txBody>
      </p:sp>
    </p:spTree>
    <p:extLst>
      <p:ext uri="{BB962C8B-B14F-4D97-AF65-F5344CB8AC3E}">
        <p14:creationId xmlns:p14="http://schemas.microsoft.com/office/powerpoint/2010/main" val="2849301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sz="3700" dirty="0">
                <a:solidFill>
                  <a:schemeClr val="accent1"/>
                </a:solidFill>
                <a:latin typeface="Arial" panose="020B0604020202020204" pitchFamily="34" charset="0"/>
                <a:cs typeface="Arial" panose="020B0604020202020204" pitchFamily="34" charset="0"/>
              </a:rPr>
              <a:t>Beth </a:t>
            </a:r>
            <a:r>
              <a:rPr lang="en-US" sz="3700" dirty="0" err="1">
                <a:solidFill>
                  <a:schemeClr val="accent1"/>
                </a:solidFill>
                <a:latin typeface="Arial" panose="020B0604020202020204" pitchFamily="34" charset="0"/>
                <a:cs typeface="Arial" panose="020B0604020202020204" pitchFamily="34" charset="0"/>
              </a:rPr>
              <a:t>yw</a:t>
            </a:r>
            <a:r>
              <a:rPr lang="en-US" sz="3700" dirty="0">
                <a:solidFill>
                  <a:schemeClr val="accent1"/>
                </a:solidFill>
                <a:latin typeface="Arial" panose="020B0604020202020204" pitchFamily="34" charset="0"/>
                <a:cs typeface="Arial" panose="020B0604020202020204" pitchFamily="34" charset="0"/>
              </a:rPr>
              <a:t> Llên-Ladrad? </a:t>
            </a:r>
            <a:br>
              <a:rPr lang="en-US" sz="3700" dirty="0">
                <a:solidFill>
                  <a:schemeClr val="accent1"/>
                </a:solidFill>
                <a:latin typeface="Arial" panose="020B0604020202020204" pitchFamily="34" charset="0"/>
                <a:cs typeface="Arial" panose="020B0604020202020204" pitchFamily="34" charset="0"/>
              </a:rPr>
            </a:br>
            <a:r>
              <a:rPr lang="en-US" sz="3700" dirty="0">
                <a:solidFill>
                  <a:srgbClr val="464646"/>
                </a:solidFill>
                <a:latin typeface="Arial" panose="020B0604020202020204" pitchFamily="34" charset="0"/>
                <a:cs typeface="Arial" panose="020B0604020202020204" pitchFamily="34" charset="0"/>
              </a:rPr>
              <a:t> </a:t>
            </a:r>
            <a:r>
              <a:rPr lang="en-US" sz="3700" i="1" dirty="0">
                <a:solidFill>
                  <a:srgbClr val="464646"/>
                </a:solidFill>
                <a:latin typeface="Arial" panose="020B0604020202020204" pitchFamily="34" charset="0"/>
                <a:cs typeface="Arial" panose="020B0604020202020204" pitchFamily="34" charset="0"/>
              </a:rPr>
              <a:t>What is Plagiarism?</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Cymryd</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person </a:t>
            </a:r>
            <a:r>
              <a:rPr lang="en-US" altLang="en-US" sz="2800" dirty="0" err="1">
                <a:solidFill>
                  <a:prstClr val="black"/>
                </a:solidFill>
                <a:latin typeface="Arial" panose="020B0604020202020204" pitchFamily="34" charset="0"/>
                <a:cs typeface="Arial" panose="020B0604020202020204" pitchFamily="34" charset="0"/>
              </a:rPr>
              <a:t>arall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gan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honni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yn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fwriadol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mai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chi </a:t>
            </a:r>
            <a:r>
              <a:rPr lang="en-US" altLang="en-US" sz="2800" dirty="0" err="1">
                <a:solidFill>
                  <a:prstClr val="black"/>
                </a:solidFill>
                <a:latin typeface="Arial" panose="020B0604020202020204" pitchFamily="34" charset="0"/>
                <a:cs typeface="Arial" panose="020B0604020202020204" pitchFamily="34" charset="0"/>
              </a:rPr>
              <a:t>ydyw</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Trosedd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academaidd</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Cosbau</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Proses </a:t>
            </a:r>
            <a:r>
              <a:rPr lang="en-US" altLang="en-US" sz="2800" dirty="0" err="1">
                <a:solidFill>
                  <a:prstClr val="black"/>
                </a:solidFill>
                <a:latin typeface="Arial" panose="020B0604020202020204" pitchFamily="34" charset="0"/>
                <a:cs typeface="Arial" panose="020B0604020202020204" pitchFamily="34" charset="0"/>
              </a:rPr>
              <a:t>Prifysgol</a:t>
            </a:r>
            <a:endParaRPr lang="en-US" altLang="en-US" sz="2800" dirty="0">
              <a:solidFill>
                <a:prstClr val="black"/>
              </a:solidFill>
              <a:latin typeface="Arial" panose="020B0604020202020204" pitchFamily="34" charset="0"/>
              <a:cs typeface="Arial" panose="020B0604020202020204" pitchFamily="34" charset="0"/>
            </a:endParaRPr>
          </a:p>
          <a:p>
            <a:endParaRPr lang="en-GB" sz="3200" dirty="0"/>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Taking and using another person’s work deliberately and allege that it’s your own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academic offence</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Consequences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University Process</a:t>
            </a:r>
          </a:p>
          <a:p>
            <a:endParaRPr lang="en-GB" dirty="0"/>
          </a:p>
        </p:txBody>
      </p:sp>
    </p:spTree>
    <p:extLst>
      <p:ext uri="{BB962C8B-B14F-4D97-AF65-F5344CB8AC3E}">
        <p14:creationId xmlns:p14="http://schemas.microsoft.com/office/powerpoint/2010/main" val="70732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bg2"/>
                </a:solidFill>
              </a:rPr>
              <a:t>Pwysig</a:t>
            </a:r>
            <a:r>
              <a:rPr lang="en-GB" dirty="0">
                <a:solidFill>
                  <a:schemeClr val="bg2"/>
                </a:solidFill>
              </a:rPr>
              <a:t>!</a:t>
            </a:r>
            <a:br>
              <a:rPr lang="en-GB" dirty="0"/>
            </a:br>
            <a:r>
              <a:rPr lang="en-GB" dirty="0"/>
              <a:t>Important!</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Cyfeirnodwch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bob </a:t>
            </a:r>
            <a:r>
              <a:rPr lang="en-US" altLang="en-US" sz="2800" dirty="0" err="1">
                <a:solidFill>
                  <a:prstClr val="black"/>
                </a:solidFill>
                <a:latin typeface="Arial" panose="020B0604020202020204" pitchFamily="34" charset="0"/>
                <a:cs typeface="Arial" panose="020B0604020202020204" pitchFamily="34" charset="0"/>
              </a:rPr>
              <a:t>amser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Cofiwch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gynnwys</a:t>
            </a:r>
            <a:r>
              <a:rPr lang="en-US" altLang="en-US" sz="2800" dirty="0">
                <a:solidFill>
                  <a:prstClr val="black"/>
                </a:solidFill>
                <a:latin typeface="Arial" panose="020B0604020202020204" pitchFamily="34" charset="0"/>
                <a:cs typeface="Arial" panose="020B0604020202020204" pitchFamily="34" charset="0"/>
              </a:rPr>
              <a:t> LLYFRYDDIAETH</a:t>
            </a: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Defnyddiwch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syniadau</a:t>
            </a:r>
            <a:r>
              <a:rPr lang="en-US" altLang="en-US" sz="2800" dirty="0">
                <a:solidFill>
                  <a:prstClr val="black"/>
                </a:solidFill>
                <a:latin typeface="Arial" panose="020B0604020202020204" pitchFamily="34" charset="0"/>
                <a:cs typeface="Arial" panose="020B0604020202020204" pitchFamily="34" charset="0"/>
              </a:rPr>
              <a:t> GWREIDDIOL</a:t>
            </a:r>
          </a:p>
          <a:p>
            <a:pPr marL="0" indent="0">
              <a:buNone/>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Always reference your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Remember to include REFERENCES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ORIGINAL ideas</a:t>
            </a:r>
          </a:p>
          <a:p>
            <a:pPr marL="0" indent="0">
              <a:buNone/>
            </a:pPr>
            <a:endParaRPr lang="en-GB" dirty="0"/>
          </a:p>
        </p:txBody>
      </p:sp>
      <p:pic>
        <p:nvPicPr>
          <p:cNvPr id="5123" name="Picture 3" descr="C:\Users\l.roberts\AppData\Local\Microsoft\Windows\Temporary Internet Files\Content.IE5\FX8L93BW\MC9002516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5800" y="4800600"/>
            <a:ext cx="35052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186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normAutofit fontScale="90000"/>
          </a:bodyPr>
          <a:lstStyle/>
          <a:p>
            <a:br>
              <a:rPr lang="en-GB" sz="2400" b="1" dirty="0"/>
            </a:br>
            <a:r>
              <a:rPr lang="en-GB" sz="2400" dirty="0">
                <a:solidFill>
                  <a:schemeClr val="accent1"/>
                </a:solidFill>
              </a:rPr>
              <a:t>Beth </a:t>
            </a:r>
            <a:r>
              <a:rPr lang="en-GB" sz="2400" dirty="0" err="1">
                <a:solidFill>
                  <a:schemeClr val="accent1"/>
                </a:solidFill>
              </a:rPr>
              <a:t>yw</a:t>
            </a:r>
            <a:r>
              <a:rPr lang="en-GB" sz="2400" dirty="0">
                <a:solidFill>
                  <a:schemeClr val="accent1"/>
                </a:solidFill>
              </a:rPr>
              <a:t> </a:t>
            </a:r>
            <a:r>
              <a:rPr lang="en-GB" sz="2400" dirty="0" err="1">
                <a:solidFill>
                  <a:schemeClr val="accent1"/>
                </a:solidFill>
              </a:rPr>
              <a:t>Llen-ladrad</a:t>
            </a:r>
            <a:r>
              <a:rPr lang="en-GB" sz="2400" dirty="0">
                <a:solidFill>
                  <a:schemeClr val="accent1"/>
                </a:solidFill>
              </a:rPr>
              <a:t>? Mae </a:t>
            </a:r>
            <a:r>
              <a:rPr lang="en-GB" sz="2400" dirty="0" err="1">
                <a:solidFill>
                  <a:schemeClr val="accent1"/>
                </a:solidFill>
              </a:rPr>
              <a:t>hyn</a:t>
            </a:r>
            <a:r>
              <a:rPr lang="en-GB" sz="2400" dirty="0">
                <a:solidFill>
                  <a:schemeClr val="accent1"/>
                </a:solidFill>
              </a:rPr>
              <a:t> </a:t>
            </a:r>
            <a:r>
              <a:rPr lang="en-GB" sz="2400" dirty="0" err="1">
                <a:solidFill>
                  <a:schemeClr val="accent1"/>
                </a:solidFill>
              </a:rPr>
              <a:t>yn</a:t>
            </a:r>
            <a:r>
              <a:rPr lang="en-GB" sz="2400" dirty="0">
                <a:solidFill>
                  <a:schemeClr val="accent1"/>
                </a:solidFill>
              </a:rPr>
              <a:t> </a:t>
            </a:r>
            <a:r>
              <a:rPr lang="en-GB" sz="2400" dirty="0" err="1">
                <a:solidFill>
                  <a:schemeClr val="accent1"/>
                </a:solidFill>
              </a:rPr>
              <a:t>cynnwys</a:t>
            </a:r>
            <a:r>
              <a:rPr lang="en-GB" sz="2400" dirty="0">
                <a:solidFill>
                  <a:schemeClr val="accent1"/>
                </a:solidFill>
              </a:rPr>
              <a:t>:</a:t>
            </a:r>
            <a:br>
              <a:rPr lang="en-GB" sz="2400" dirty="0">
                <a:solidFill>
                  <a:schemeClr val="accent1"/>
                </a:solidFill>
              </a:rPr>
            </a:br>
            <a:r>
              <a:rPr lang="en-GB" sz="2400" dirty="0"/>
              <a:t>What is plagiarism?  This includes:</a:t>
            </a:r>
            <a:endParaRPr lang="en-GB" sz="2400" b="1" dirty="0"/>
          </a:p>
        </p:txBody>
      </p:sp>
      <p:sp>
        <p:nvSpPr>
          <p:cNvPr id="16386" name="Rectangle 5"/>
          <p:cNvSpPr>
            <a:spLocks noGrp="1" noChangeArrowheads="1"/>
          </p:cNvSpPr>
          <p:nvPr>
            <p:ph type="body" sz="half" idx="1"/>
          </p:nvPr>
        </p:nvSpPr>
        <p:spPr>
          <a:xfrm>
            <a:off x="827088" y="1700808"/>
            <a:ext cx="3960935" cy="5157192"/>
          </a:xfrm>
        </p:spPr>
        <p:txBody>
          <a:bodyPr>
            <a:normAutofit/>
          </a:bodyPr>
          <a:lstStyle/>
          <a:p>
            <a:pPr>
              <a:lnSpc>
                <a:spcPct val="80000"/>
              </a:lnSpc>
            </a:pPr>
            <a:r>
              <a:rPr lang="cy-GB" sz="2000" dirty="0">
                <a:latin typeface="+mj-lt"/>
              </a:rPr>
              <a:t>Defnyddio geiriau fwy neu lai yn union yr un ffordd ag y’u defnyddiwyd mewn erthyglau, darlithoedd, rhaglenni teledu, llyfrau neu unrhyw le arall</a:t>
            </a:r>
          </a:p>
          <a:p>
            <a:pPr>
              <a:lnSpc>
                <a:spcPct val="80000"/>
              </a:lnSpc>
            </a:pPr>
            <a:r>
              <a:rPr lang="cy-GB" sz="2000" dirty="0">
                <a:latin typeface="+mj-lt"/>
              </a:rPr>
              <a:t>Defnyddio syniadau neu ddamcaniaethau pobl eraill heb ddweud pwy a’u piau </a:t>
            </a:r>
          </a:p>
          <a:p>
            <a:pPr>
              <a:lnSpc>
                <a:spcPct val="80000"/>
              </a:lnSpc>
            </a:pPr>
            <a:r>
              <a:rPr lang="cy-GB" sz="2000" dirty="0">
                <a:latin typeface="+mj-lt"/>
              </a:rPr>
              <a:t>Aralleirio’r hyn rydych yn ei ddarllen neu’n ei glywed heb ddweud o ble mae’n deillio </a:t>
            </a:r>
          </a:p>
          <a:p>
            <a:pPr>
              <a:lnSpc>
                <a:spcPct val="80000"/>
              </a:lnSpc>
            </a:pPr>
            <a:r>
              <a:rPr lang="cy-GB" sz="2000" dirty="0">
                <a:latin typeface="+mj-lt"/>
              </a:rPr>
              <a:t>Hyd yn oed os byddwch yn newid geiriau neu frawddegau rydych wedi’u ‘benthyg’, neu’n eu haildrefnu, llên-ladrad yw hynny o hyd </a:t>
            </a:r>
          </a:p>
          <a:p>
            <a:pPr>
              <a:lnSpc>
                <a:spcPct val="80000"/>
              </a:lnSpc>
            </a:pPr>
            <a:r>
              <a:rPr lang="cy-GB" sz="2000" dirty="0">
                <a:latin typeface="+mj-lt"/>
              </a:rPr>
              <a:t>Ystyrir llên-ladrad yn beth difrifol iawn</a:t>
            </a:r>
            <a:r>
              <a:rPr lang="en-GB" sz="2000" dirty="0">
                <a:latin typeface="+mj-lt"/>
              </a:rPr>
              <a:t>			</a:t>
            </a:r>
          </a:p>
          <a:p>
            <a:pPr algn="r">
              <a:lnSpc>
                <a:spcPct val="80000"/>
              </a:lnSpc>
              <a:buNone/>
            </a:pPr>
            <a:r>
              <a:rPr lang="en-GB" sz="2000" dirty="0">
                <a:latin typeface="+mj-lt"/>
              </a:rPr>
              <a:t>(Cottrell, 2008, t. 128)</a:t>
            </a:r>
          </a:p>
          <a:p>
            <a:pPr eaLnBrk="1" hangingPunct="1">
              <a:lnSpc>
                <a:spcPct val="80000"/>
              </a:lnSpc>
              <a:buFont typeface="Wingdings" pitchFamily="2" charset="2"/>
              <a:buNone/>
            </a:pPr>
            <a:endParaRPr lang="en-GB" sz="1650" dirty="0">
              <a:latin typeface="+mj-lt"/>
            </a:endParaRPr>
          </a:p>
          <a:p>
            <a:pPr eaLnBrk="1" hangingPunct="1">
              <a:lnSpc>
                <a:spcPct val="80000"/>
              </a:lnSpc>
              <a:buFont typeface="Wingdings" pitchFamily="2" charset="2"/>
              <a:buNone/>
            </a:pPr>
            <a:endParaRPr lang="en-GB" sz="900" dirty="0"/>
          </a:p>
        </p:txBody>
      </p:sp>
      <p:sp>
        <p:nvSpPr>
          <p:cNvPr id="16387" name="Rectangle 6"/>
          <p:cNvSpPr>
            <a:spLocks noGrp="1" noChangeArrowheads="1"/>
          </p:cNvSpPr>
          <p:nvPr>
            <p:ph type="body" sz="half" idx="2"/>
          </p:nvPr>
        </p:nvSpPr>
        <p:spPr>
          <a:xfrm>
            <a:off x="4860032" y="1700808"/>
            <a:ext cx="3960440" cy="5112568"/>
          </a:xfrm>
        </p:spPr>
        <p:txBody>
          <a:bodyPr>
            <a:normAutofit fontScale="92500" lnSpcReduction="10000"/>
          </a:bodyPr>
          <a:lstStyle/>
          <a:p>
            <a:pPr>
              <a:lnSpc>
                <a:spcPct val="80000"/>
              </a:lnSpc>
            </a:pPr>
            <a:r>
              <a:rPr lang="en-GB" sz="2000" dirty="0">
                <a:latin typeface="+mj-lt"/>
              </a:rPr>
              <a:t>Using words more or less exactly as they have been used in articles, lectures, television programmes, books or anywhere else</a:t>
            </a:r>
          </a:p>
          <a:p>
            <a:pPr>
              <a:lnSpc>
                <a:spcPct val="80000"/>
              </a:lnSpc>
            </a:pPr>
            <a:r>
              <a:rPr lang="en-GB" sz="2000" dirty="0">
                <a:latin typeface="+mj-lt"/>
              </a:rPr>
              <a:t>Using other people’s ideas or theories without saying whose ideas they are</a:t>
            </a:r>
          </a:p>
          <a:p>
            <a:pPr>
              <a:lnSpc>
                <a:spcPct val="80000"/>
              </a:lnSpc>
            </a:pPr>
            <a:r>
              <a:rPr lang="en-GB" sz="2000" dirty="0">
                <a:latin typeface="+mj-lt"/>
              </a:rPr>
              <a:t>Paraphrasing what you read or hear without stating where it comes from </a:t>
            </a:r>
          </a:p>
          <a:p>
            <a:pPr>
              <a:lnSpc>
                <a:spcPct val="80000"/>
              </a:lnSpc>
            </a:pPr>
            <a:r>
              <a:rPr lang="en-GB" sz="2000" dirty="0">
                <a:latin typeface="+mj-lt"/>
              </a:rPr>
              <a:t>Even if you change words or sentences you have ‘borrowed’ or put in a different order, the result is still plagiarism</a:t>
            </a:r>
          </a:p>
          <a:p>
            <a:pPr>
              <a:lnSpc>
                <a:spcPct val="80000"/>
              </a:lnSpc>
            </a:pPr>
            <a:r>
              <a:rPr lang="en-GB" sz="2000" dirty="0">
                <a:latin typeface="+mj-lt"/>
              </a:rPr>
              <a:t>Plagiarism is treated very seriously</a:t>
            </a:r>
          </a:p>
          <a:p>
            <a:pPr algn="r">
              <a:lnSpc>
                <a:spcPct val="80000"/>
              </a:lnSpc>
              <a:buNone/>
            </a:pPr>
            <a:r>
              <a:rPr lang="en-GB" sz="2000" dirty="0">
                <a:latin typeface="+mj-lt"/>
              </a:rPr>
              <a:t>		</a:t>
            </a:r>
          </a:p>
          <a:p>
            <a:pPr algn="r">
              <a:lnSpc>
                <a:spcPct val="80000"/>
              </a:lnSpc>
              <a:buNone/>
            </a:pPr>
            <a:endParaRPr lang="en-GB" sz="2000" dirty="0">
              <a:latin typeface="+mj-lt"/>
            </a:endParaRPr>
          </a:p>
          <a:p>
            <a:pPr algn="r">
              <a:lnSpc>
                <a:spcPct val="80000"/>
              </a:lnSpc>
              <a:buNone/>
            </a:pPr>
            <a:endParaRPr lang="en-GB" sz="2000" dirty="0">
              <a:latin typeface="+mj-lt"/>
            </a:endParaRPr>
          </a:p>
          <a:p>
            <a:pPr algn="r">
              <a:lnSpc>
                <a:spcPct val="80000"/>
              </a:lnSpc>
              <a:buNone/>
            </a:pPr>
            <a:r>
              <a:rPr lang="en-GB" sz="2000" dirty="0">
                <a:latin typeface="+mj-lt"/>
              </a:rPr>
              <a:t>(Cottrell, 2008, p. 128)</a:t>
            </a:r>
          </a:p>
          <a:p>
            <a:pPr eaLnBrk="1" hangingPunct="1">
              <a:lnSpc>
                <a:spcPct val="80000"/>
              </a:lnSpc>
            </a:pPr>
            <a:endParaRPr lang="en-GB" sz="2000" dirty="0">
              <a:latin typeface="+mj-lt"/>
            </a:endParaRPr>
          </a:p>
        </p:txBody>
      </p:sp>
    </p:spTree>
    <p:extLst>
      <p:ext uri="{BB962C8B-B14F-4D97-AF65-F5344CB8AC3E}">
        <p14:creationId xmlns:p14="http://schemas.microsoft.com/office/powerpoint/2010/main" val="36379629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dirty="0" err="1">
                <a:latin typeface="+mj-lt"/>
              </a:rPr>
              <a:t>Mae’r</a:t>
            </a:r>
            <a:r>
              <a:rPr lang="en-GB" dirty="0">
                <a:latin typeface="+mj-lt"/>
              </a:rPr>
              <a:t> </a:t>
            </a:r>
            <a:r>
              <a:rPr lang="en-GB" dirty="0" err="1">
                <a:latin typeface="+mj-lt"/>
              </a:rPr>
              <a:t>Brifysgol</a:t>
            </a:r>
            <a:r>
              <a:rPr lang="en-GB" dirty="0">
                <a:latin typeface="+mj-lt"/>
              </a:rPr>
              <a:t> </a:t>
            </a:r>
            <a:r>
              <a:rPr lang="en-GB" dirty="0" err="1">
                <a:latin typeface="+mj-lt"/>
              </a:rPr>
              <a:t>yn</a:t>
            </a:r>
            <a:r>
              <a:rPr lang="en-GB" dirty="0">
                <a:latin typeface="+mj-lt"/>
              </a:rPr>
              <a:t> </a:t>
            </a:r>
            <a:r>
              <a:rPr lang="en-GB" dirty="0" err="1">
                <a:latin typeface="+mj-lt"/>
              </a:rPr>
              <a:t>defnyddio</a:t>
            </a:r>
            <a:r>
              <a:rPr lang="en-GB" dirty="0">
                <a:latin typeface="+mj-lt"/>
              </a:rPr>
              <a:t> </a:t>
            </a:r>
            <a:r>
              <a:rPr lang="en-GB" dirty="0" err="1">
                <a:latin typeface="+mj-lt"/>
              </a:rPr>
              <a:t>amryw</a:t>
            </a:r>
            <a:r>
              <a:rPr lang="en-GB" dirty="0">
                <a:latin typeface="+mj-lt"/>
              </a:rPr>
              <a:t> </a:t>
            </a:r>
            <a:r>
              <a:rPr lang="en-GB" dirty="0" err="1">
                <a:latin typeface="+mj-lt"/>
              </a:rPr>
              <a:t>gosbau</a:t>
            </a:r>
            <a:r>
              <a:rPr lang="en-GB" dirty="0">
                <a:latin typeface="+mj-lt"/>
              </a:rPr>
              <a:t>, </a:t>
            </a:r>
            <a:r>
              <a:rPr lang="en-GB" dirty="0" err="1">
                <a:latin typeface="+mj-lt"/>
              </a:rPr>
              <a:t>sy’n</a:t>
            </a:r>
            <a:r>
              <a:rPr lang="en-GB" dirty="0">
                <a:latin typeface="+mj-lt"/>
              </a:rPr>
              <a:t> </a:t>
            </a:r>
            <a:r>
              <a:rPr lang="en-GB" dirty="0" err="1">
                <a:latin typeface="+mj-lt"/>
              </a:rPr>
              <a:t>amrywio</a:t>
            </a:r>
            <a:r>
              <a:rPr lang="en-GB" dirty="0">
                <a:latin typeface="+mj-lt"/>
              </a:rPr>
              <a:t> o ran </a:t>
            </a:r>
            <a:r>
              <a:rPr lang="en-GB" dirty="0" err="1">
                <a:latin typeface="+mj-lt"/>
              </a:rPr>
              <a:t>eu</a:t>
            </a:r>
            <a:r>
              <a:rPr lang="en-GB" dirty="0">
                <a:latin typeface="+mj-lt"/>
              </a:rPr>
              <a:t> </a:t>
            </a:r>
            <a:r>
              <a:rPr lang="en-GB" dirty="0" err="1">
                <a:latin typeface="+mj-lt"/>
              </a:rPr>
              <a:t>llymder</a:t>
            </a:r>
            <a:r>
              <a:rPr lang="en-GB" dirty="0">
                <a:latin typeface="+mj-lt"/>
              </a:rPr>
              <a:t>, </a:t>
            </a:r>
            <a:r>
              <a:rPr lang="en-GB" dirty="0" err="1">
                <a:latin typeface="+mj-lt"/>
              </a:rPr>
              <a:t>mewn</a:t>
            </a:r>
            <a:r>
              <a:rPr lang="en-GB" dirty="0">
                <a:latin typeface="+mj-lt"/>
              </a:rPr>
              <a:t> </a:t>
            </a:r>
            <a:r>
              <a:rPr lang="en-GB" dirty="0" err="1">
                <a:latin typeface="+mj-lt"/>
              </a:rPr>
              <a:t>achosion</a:t>
            </a:r>
            <a:r>
              <a:rPr lang="en-GB" dirty="0">
                <a:latin typeface="+mj-lt"/>
              </a:rPr>
              <a:t> </a:t>
            </a:r>
            <a:r>
              <a:rPr lang="en-GB" dirty="0" err="1">
                <a:latin typeface="+mj-lt"/>
              </a:rPr>
              <a:t>lle</a:t>
            </a:r>
            <a:r>
              <a:rPr lang="en-GB" dirty="0">
                <a:latin typeface="+mj-lt"/>
              </a:rPr>
              <a:t> </a:t>
            </a:r>
            <a:r>
              <a:rPr lang="en-GB" dirty="0" err="1">
                <a:latin typeface="+mj-lt"/>
              </a:rPr>
              <a:t>mae</a:t>
            </a:r>
            <a:r>
              <a:rPr lang="en-GB" dirty="0">
                <a:latin typeface="+mj-lt"/>
              </a:rPr>
              <a:t> </a:t>
            </a:r>
            <a:r>
              <a:rPr lang="en-GB" dirty="0" err="1">
                <a:latin typeface="+mj-lt"/>
              </a:rPr>
              <a:t>arfer</a:t>
            </a:r>
            <a:r>
              <a:rPr lang="en-GB" dirty="0">
                <a:latin typeface="+mj-lt"/>
              </a:rPr>
              <a:t> </a:t>
            </a:r>
            <a:r>
              <a:rPr lang="en-GB" dirty="0" err="1">
                <a:latin typeface="+mj-lt"/>
              </a:rPr>
              <a:t>annheg</a:t>
            </a:r>
            <a:r>
              <a:rPr lang="en-GB" dirty="0">
                <a:latin typeface="+mj-lt"/>
              </a:rPr>
              <a:t> </a:t>
            </a:r>
            <a:r>
              <a:rPr lang="en-GB" dirty="0" err="1">
                <a:latin typeface="+mj-lt"/>
              </a:rPr>
              <a:t>wedi’i</a:t>
            </a:r>
            <a:r>
              <a:rPr lang="en-GB" dirty="0">
                <a:latin typeface="+mj-lt"/>
              </a:rPr>
              <a:t> </a:t>
            </a:r>
            <a:r>
              <a:rPr lang="en-GB" dirty="0" err="1">
                <a:latin typeface="+mj-lt"/>
              </a:rPr>
              <a:t>gadarnhau</a:t>
            </a:r>
            <a:r>
              <a:rPr lang="en-GB" dirty="0">
                <a:latin typeface="+mj-lt"/>
              </a:rPr>
              <a:t>.</a:t>
            </a:r>
          </a:p>
          <a:p>
            <a:r>
              <a:rPr lang="en-GB" dirty="0" err="1">
                <a:latin typeface="+mj-lt"/>
              </a:rPr>
              <a:t>Cyfeiriwch</a:t>
            </a:r>
            <a:r>
              <a:rPr lang="en-GB" dirty="0">
                <a:latin typeface="+mj-lt"/>
              </a:rPr>
              <a:t> at </a:t>
            </a:r>
            <a:r>
              <a:rPr lang="en-GB" dirty="0" err="1">
                <a:latin typeface="+mj-lt"/>
              </a:rPr>
              <a:t>eich</a:t>
            </a:r>
            <a:r>
              <a:rPr lang="en-GB" dirty="0">
                <a:latin typeface="+mj-lt"/>
              </a:rPr>
              <a:t> </a:t>
            </a:r>
            <a:r>
              <a:rPr lang="en-GB" dirty="0" err="1">
                <a:latin typeface="+mj-lt"/>
              </a:rPr>
              <a:t>copi</a:t>
            </a:r>
            <a:r>
              <a:rPr lang="en-GB" dirty="0">
                <a:latin typeface="+mj-lt"/>
              </a:rPr>
              <a:t> o “</a:t>
            </a:r>
            <a:r>
              <a:rPr lang="en-GB" dirty="0" err="1">
                <a:latin typeface="+mj-lt"/>
              </a:rPr>
              <a:t>Reoliadau’r</a:t>
            </a:r>
            <a:r>
              <a:rPr lang="en-GB" dirty="0">
                <a:latin typeface="+mj-lt"/>
              </a:rPr>
              <a:t> </a:t>
            </a:r>
            <a:r>
              <a:rPr lang="en-GB" dirty="0" err="1">
                <a:latin typeface="+mj-lt"/>
              </a:rPr>
              <a:t>Brifysgol</a:t>
            </a:r>
            <a:r>
              <a:rPr lang="en-GB" dirty="0">
                <a:latin typeface="+mj-lt"/>
              </a:rPr>
              <a:t>: </a:t>
            </a:r>
            <a:r>
              <a:rPr lang="en-GB" dirty="0" err="1">
                <a:latin typeface="+mj-lt"/>
              </a:rPr>
              <a:t>Canllaw</a:t>
            </a:r>
            <a:r>
              <a:rPr lang="en-GB" dirty="0">
                <a:latin typeface="+mj-lt"/>
              </a:rPr>
              <a:t> </a:t>
            </a:r>
            <a:r>
              <a:rPr lang="en-GB" dirty="0" err="1">
                <a:latin typeface="+mj-lt"/>
              </a:rPr>
              <a:t>i</a:t>
            </a:r>
            <a:r>
              <a:rPr lang="en-GB" dirty="0">
                <a:latin typeface="+mj-lt"/>
              </a:rPr>
              <a:t> </a:t>
            </a:r>
            <a:r>
              <a:rPr lang="en-GB" dirty="0" err="1">
                <a:latin typeface="+mj-lt"/>
              </a:rPr>
              <a:t>Fyfyrwyr</a:t>
            </a:r>
            <a:r>
              <a:rPr lang="en-GB" dirty="0">
                <a:latin typeface="+mj-lt"/>
              </a:rPr>
              <a:t> </a:t>
            </a:r>
            <a:r>
              <a:rPr lang="en-GB" dirty="0" err="1">
                <a:latin typeface="+mj-lt"/>
              </a:rPr>
              <a:t>Israddedig</a:t>
            </a:r>
            <a:r>
              <a:rPr lang="en-GB" dirty="0">
                <a:latin typeface="+mj-lt"/>
              </a:rPr>
              <a:t>”</a:t>
            </a:r>
          </a:p>
          <a:p>
            <a:endParaRPr lang="en-GB" dirty="0"/>
          </a:p>
        </p:txBody>
      </p:sp>
      <p:sp>
        <p:nvSpPr>
          <p:cNvPr id="4" name="Content Placeholder 3"/>
          <p:cNvSpPr>
            <a:spLocks noGrp="1"/>
          </p:cNvSpPr>
          <p:nvPr>
            <p:ph sz="half" idx="2"/>
          </p:nvPr>
        </p:nvSpPr>
        <p:spPr/>
        <p:txBody>
          <a:bodyPr>
            <a:normAutofit/>
          </a:bodyPr>
          <a:lstStyle/>
          <a:p>
            <a:r>
              <a:rPr lang="en-GB" dirty="0">
                <a:latin typeface="+mj-lt"/>
              </a:rPr>
              <a:t>The University applies a range of penalties, varying in severity, where unfair practice is confirmed</a:t>
            </a:r>
          </a:p>
          <a:p>
            <a:r>
              <a:rPr lang="en-GB" dirty="0">
                <a:latin typeface="+mj-lt"/>
              </a:rPr>
              <a:t>Please refer to your copy of the “University Regulations: Undergraduate Student Guide”</a:t>
            </a:r>
          </a:p>
          <a:p>
            <a:endParaRPr lang="en-GB" sz="2400" dirty="0">
              <a:latin typeface="+mj-lt"/>
            </a:endParaRPr>
          </a:p>
        </p:txBody>
      </p:sp>
    </p:spTree>
    <p:extLst>
      <p:ext uri="{BB962C8B-B14F-4D97-AF65-F5344CB8AC3E}">
        <p14:creationId xmlns:p14="http://schemas.microsoft.com/office/powerpoint/2010/main" val="3779611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5"/>
          <p:cNvSpPr>
            <a:spLocks noGrp="1" noChangeArrowheads="1"/>
          </p:cNvSpPr>
          <p:nvPr>
            <p:ph type="title"/>
          </p:nvPr>
        </p:nvSpPr>
        <p:spPr/>
        <p:txBody>
          <a:bodyPr/>
          <a:lstStyle/>
          <a:p>
            <a:pPr eaLnBrk="1" hangingPunct="1"/>
            <a:endParaRPr lang="en-US"/>
          </a:p>
        </p:txBody>
      </p:sp>
      <p:pic>
        <p:nvPicPr>
          <p:cNvPr id="17410" name="Picture 4"/>
          <p:cNvPicPr>
            <a:picLocks noGrp="1" noChangeAspect="1" noChangeArrowheads="1"/>
          </p:cNvPicPr>
          <p:nvPr>
            <p:ph idx="1"/>
          </p:nvPr>
        </p:nvPicPr>
        <p:blipFill>
          <a:blip r:embed="rId2" cstate="print"/>
          <a:srcRect/>
          <a:stretch>
            <a:fillRect/>
          </a:stretch>
        </p:blipFill>
        <p:spPr>
          <a:xfrm>
            <a:off x="684213" y="260350"/>
            <a:ext cx="8208962" cy="6219825"/>
          </a:xfrm>
        </p:spPr>
      </p:pic>
    </p:spTree>
    <p:extLst>
      <p:ext uri="{BB962C8B-B14F-4D97-AF65-F5344CB8AC3E}">
        <p14:creationId xmlns:p14="http://schemas.microsoft.com/office/powerpoint/2010/main" val="4003805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p:cNvPicPr>
            <a:picLocks noGrp="1" noChangeAspect="1" noChangeArrowheads="1"/>
          </p:cNvPicPr>
          <p:nvPr>
            <p:ph idx="1"/>
          </p:nvPr>
        </p:nvPicPr>
        <p:blipFill>
          <a:blip r:embed="rId2" cstate="print"/>
          <a:srcRect/>
          <a:stretch>
            <a:fillRect/>
          </a:stretch>
        </p:blipFill>
        <p:spPr>
          <a:xfrm>
            <a:off x="827088" y="260350"/>
            <a:ext cx="7921625" cy="6337300"/>
          </a:xfrm>
        </p:spPr>
      </p:pic>
    </p:spTree>
    <p:extLst>
      <p:ext uri="{BB962C8B-B14F-4D97-AF65-F5344CB8AC3E}">
        <p14:creationId xmlns:p14="http://schemas.microsoft.com/office/powerpoint/2010/main" val="37807959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a:xfrm>
            <a:off x="683568" y="301625"/>
            <a:ext cx="8000057" cy="1182688"/>
          </a:xfrm>
        </p:spPr>
        <p:txBody>
          <a:bodyPr>
            <a:normAutofit fontScale="90000"/>
          </a:bodyPr>
          <a:lstStyle/>
          <a:p>
            <a:r>
              <a:rPr lang="cy-GB" sz="2800" dirty="0">
                <a:solidFill>
                  <a:schemeClr val="accent1"/>
                </a:solidFill>
              </a:rPr>
              <a:t>Magwch hyder yn eich </a:t>
            </a:r>
            <a:r>
              <a:rPr lang="cy-GB" sz="2800" dirty="0" err="1">
                <a:solidFill>
                  <a:schemeClr val="accent1"/>
                </a:solidFill>
              </a:rPr>
              <a:t>geiriau’ch</a:t>
            </a:r>
            <a:r>
              <a:rPr lang="cy-GB" sz="2800" dirty="0">
                <a:solidFill>
                  <a:schemeClr val="accent1"/>
                </a:solidFill>
              </a:rPr>
              <a:t> hun.</a:t>
            </a:r>
            <a:br>
              <a:rPr lang="cy-GB" sz="2800" dirty="0"/>
            </a:br>
            <a:r>
              <a:rPr lang="en-GB" sz="2800" dirty="0"/>
              <a:t>Develop confidence in your own words. </a:t>
            </a:r>
            <a:br>
              <a:rPr lang="en-GB" sz="2800" b="1" dirty="0"/>
            </a:br>
            <a:endParaRPr lang="cy-GB" sz="2800" b="1" dirty="0"/>
          </a:p>
        </p:txBody>
      </p:sp>
      <p:sp>
        <p:nvSpPr>
          <p:cNvPr id="19458" name="Rectangle 4"/>
          <p:cNvSpPr>
            <a:spLocks noGrp="1" noChangeArrowheads="1"/>
          </p:cNvSpPr>
          <p:nvPr>
            <p:ph type="body" sz="half" idx="1"/>
          </p:nvPr>
        </p:nvSpPr>
        <p:spPr/>
        <p:txBody>
          <a:bodyPr/>
          <a:lstStyle/>
          <a:p>
            <a:r>
              <a:rPr lang="cy-GB" sz="2100" dirty="0"/>
              <a:t>Defnyddiwch eich </a:t>
            </a:r>
            <a:r>
              <a:rPr lang="cy-GB" sz="2100" dirty="0" err="1"/>
              <a:t>geiriau’ch</a:t>
            </a:r>
            <a:r>
              <a:rPr lang="cy-GB" sz="2100" dirty="0"/>
              <a:t> hun, hyd yn oed os nad ydych yn meddwl eich bod yn ysgrifennu’n dda – maent yn cyfrif yn fwy na thestun a gopïwyd.</a:t>
            </a:r>
          </a:p>
          <a:p>
            <a:pPr eaLnBrk="1" hangingPunct="1">
              <a:buFont typeface="Wingdings" pitchFamily="2" charset="2"/>
              <a:buNone/>
            </a:pPr>
            <a:endParaRPr lang="en-GB" sz="2100" dirty="0"/>
          </a:p>
          <a:p>
            <a:pPr eaLnBrk="1" hangingPunct="1">
              <a:buFont typeface="Wingdings" pitchFamily="2" charset="2"/>
              <a:buNone/>
            </a:pPr>
            <a:endParaRPr lang="en-GB" sz="2100" dirty="0"/>
          </a:p>
          <a:p>
            <a:pPr eaLnBrk="1" hangingPunct="1">
              <a:buFont typeface="Wingdings" pitchFamily="2" charset="2"/>
              <a:buNone/>
            </a:pPr>
            <a:endParaRPr lang="en-GB" sz="2100" dirty="0"/>
          </a:p>
          <a:p>
            <a:pPr eaLnBrk="1" hangingPunct="1">
              <a:buFont typeface="Wingdings" pitchFamily="2" charset="2"/>
              <a:buNone/>
            </a:pPr>
            <a:endParaRPr lang="en-GB" sz="2100" dirty="0"/>
          </a:p>
        </p:txBody>
      </p:sp>
      <p:sp>
        <p:nvSpPr>
          <p:cNvPr id="19459" name="Rectangle 5"/>
          <p:cNvSpPr>
            <a:spLocks noGrp="1" noChangeArrowheads="1"/>
          </p:cNvSpPr>
          <p:nvPr>
            <p:ph type="body" sz="half" idx="2"/>
          </p:nvPr>
        </p:nvSpPr>
        <p:spPr/>
        <p:txBody>
          <a:bodyPr/>
          <a:lstStyle/>
          <a:p>
            <a:r>
              <a:rPr lang="en-GB" sz="2100" dirty="0"/>
              <a:t>Use your own words, even if you don’t think you write well – they count more than copied text.</a:t>
            </a:r>
          </a:p>
          <a:p>
            <a:pPr marL="0" indent="0" eaLnBrk="1" hangingPunct="1">
              <a:buNone/>
            </a:pPr>
            <a:r>
              <a:rPr lang="en-GB" sz="2100" dirty="0"/>
              <a:t>		</a:t>
            </a:r>
          </a:p>
          <a:p>
            <a:pPr eaLnBrk="1" hangingPunct="1">
              <a:buFont typeface="Wingdings" pitchFamily="2" charset="2"/>
              <a:buNone/>
            </a:pPr>
            <a:r>
              <a:rPr lang="en-GB" sz="2100" dirty="0"/>
              <a:t>	</a:t>
            </a:r>
          </a:p>
          <a:p>
            <a:pPr eaLnBrk="1" hangingPunct="1">
              <a:buFont typeface="Wingdings" pitchFamily="2" charset="2"/>
              <a:buNone/>
            </a:pPr>
            <a:endParaRPr lang="en-GB" sz="2100" dirty="0"/>
          </a:p>
          <a:p>
            <a:pPr eaLnBrk="1" hangingPunct="1">
              <a:buFont typeface="Wingdings" pitchFamily="2" charset="2"/>
              <a:buNone/>
            </a:pPr>
            <a:endParaRPr lang="en-GB" sz="2100" dirty="0"/>
          </a:p>
          <a:p>
            <a:pPr algn="r" eaLnBrk="1" hangingPunct="1">
              <a:buFont typeface="Wingdings" pitchFamily="2" charset="2"/>
              <a:buNone/>
            </a:pPr>
            <a:r>
              <a:rPr lang="en-GB" sz="2100" dirty="0"/>
              <a:t>		</a:t>
            </a:r>
            <a:r>
              <a:rPr lang="en-GB" sz="1200" dirty="0"/>
              <a:t>(Cottrell, 2008, p.128)</a:t>
            </a:r>
            <a:endParaRPr lang="en-GB" sz="2100" dirty="0"/>
          </a:p>
        </p:txBody>
      </p:sp>
    </p:spTree>
    <p:extLst>
      <p:ext uri="{BB962C8B-B14F-4D97-AF65-F5344CB8AC3E}">
        <p14:creationId xmlns:p14="http://schemas.microsoft.com/office/powerpoint/2010/main" val="716934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395536" y="301625"/>
            <a:ext cx="8288089" cy="1543050"/>
          </a:xfrm>
        </p:spPr>
        <p:txBody>
          <a:bodyPr>
            <a:normAutofit fontScale="90000"/>
          </a:bodyPr>
          <a:lstStyle/>
          <a:p>
            <a:r>
              <a:rPr lang="cy-GB" sz="3200" dirty="0">
                <a:solidFill>
                  <a:schemeClr val="accent1"/>
                </a:solidFill>
              </a:rPr>
              <a:t>Sut i osgoi llên-ladrad:</a:t>
            </a:r>
            <a:br>
              <a:rPr lang="cy-GB" sz="3200" dirty="0"/>
            </a:br>
            <a:r>
              <a:rPr lang="cy-GB" sz="3200" dirty="0"/>
              <a:t>H</a:t>
            </a:r>
            <a:r>
              <a:rPr lang="en-GB" sz="3200" dirty="0"/>
              <a:t>ow to avoid plagiarism:</a:t>
            </a:r>
            <a:br>
              <a:rPr lang="en-GB" sz="3200" b="1" dirty="0"/>
            </a:br>
            <a:endParaRPr lang="cy-GB" sz="3200" dirty="0"/>
          </a:p>
        </p:txBody>
      </p:sp>
      <p:sp>
        <p:nvSpPr>
          <p:cNvPr id="20482" name="Rectangle 4"/>
          <p:cNvSpPr>
            <a:spLocks noGrp="1" noChangeArrowheads="1"/>
          </p:cNvSpPr>
          <p:nvPr>
            <p:ph type="body" sz="half" idx="1"/>
          </p:nvPr>
        </p:nvSpPr>
        <p:spPr>
          <a:xfrm>
            <a:off x="755651" y="1628775"/>
            <a:ext cx="3528318" cy="4824413"/>
          </a:xfrm>
        </p:spPr>
        <p:txBody>
          <a:bodyPr>
            <a:normAutofit fontScale="92500" lnSpcReduction="10000"/>
          </a:bodyPr>
          <a:lstStyle/>
          <a:p>
            <a:pPr>
              <a:lnSpc>
                <a:spcPct val="80000"/>
              </a:lnSpc>
            </a:pPr>
            <a:r>
              <a:rPr lang="cy-GB" sz="1800" dirty="0"/>
              <a:t>Ysgrifennwch yr holl nodiadau yn eich </a:t>
            </a:r>
            <a:r>
              <a:rPr lang="cy-GB" sz="1800" dirty="0" err="1"/>
              <a:t>geiriau’ch</a:t>
            </a:r>
            <a:r>
              <a:rPr lang="cy-GB" sz="1800" dirty="0"/>
              <a:t> hun.</a:t>
            </a:r>
          </a:p>
          <a:p>
            <a:pPr>
              <a:lnSpc>
                <a:spcPct val="80000"/>
              </a:lnSpc>
            </a:pPr>
            <a:r>
              <a:rPr lang="cy-GB" sz="1800" dirty="0"/>
              <a:t>Nodwch ble yn union y darllenwyd y wybodaeth a roddwyd yn eich nodiadau.</a:t>
            </a:r>
          </a:p>
          <a:p>
            <a:pPr>
              <a:lnSpc>
                <a:spcPct val="80000"/>
              </a:lnSpc>
            </a:pPr>
            <a:r>
              <a:rPr lang="cy-GB" sz="1800" dirty="0"/>
              <a:t>Yn eich aseiniad, ysgrifennwch o ble y mae syniadau a gwybodaeth yn deillio</a:t>
            </a:r>
          </a:p>
          <a:p>
            <a:pPr>
              <a:lnSpc>
                <a:spcPct val="80000"/>
              </a:lnSpc>
            </a:pPr>
            <a:r>
              <a:rPr lang="cy-GB" sz="1800" dirty="0"/>
              <a:t>Cyfeirnodwch eich gwaith</a:t>
            </a:r>
          </a:p>
          <a:p>
            <a:pPr>
              <a:lnSpc>
                <a:spcPct val="80000"/>
              </a:lnSpc>
            </a:pPr>
            <a:r>
              <a:rPr lang="cy-GB" sz="1800" dirty="0"/>
              <a:t>Gwnewch hi’n eglur pan fyddwch yn defnyddio dyfyniad uniongyrchol trwy ddefnyddio dyfynodau, ac ychwanegwch y ffynhonnell at eich rhestr gyfeiriadau (nid yw peidio â gwneud unrhyw un neu ddim ond gwneud un yn dderbyniol)</a:t>
            </a:r>
          </a:p>
          <a:p>
            <a:pPr>
              <a:lnSpc>
                <a:spcPct val="80000"/>
              </a:lnSpc>
            </a:pPr>
            <a:r>
              <a:rPr lang="cy-GB" sz="1800" dirty="0"/>
              <a:t>Lluniwch restr gyfeirnodi gyflawn (yr holl lyfrau a deunyddiau eraill a ddefnyddiwyd gennych).</a:t>
            </a:r>
            <a:r>
              <a:rPr lang="en-GB" sz="800" dirty="0"/>
              <a:t>	</a:t>
            </a:r>
          </a:p>
        </p:txBody>
      </p:sp>
      <p:sp>
        <p:nvSpPr>
          <p:cNvPr id="20483" name="Rectangle 5"/>
          <p:cNvSpPr>
            <a:spLocks noGrp="1" noChangeArrowheads="1"/>
          </p:cNvSpPr>
          <p:nvPr>
            <p:ph type="body" sz="half" idx="2"/>
          </p:nvPr>
        </p:nvSpPr>
        <p:spPr>
          <a:xfrm>
            <a:off x="4643438" y="1628775"/>
            <a:ext cx="3816994" cy="4913313"/>
          </a:xfrm>
        </p:spPr>
        <p:txBody>
          <a:bodyPr/>
          <a:lstStyle/>
          <a:p>
            <a:pPr>
              <a:lnSpc>
                <a:spcPct val="80000"/>
              </a:lnSpc>
            </a:pPr>
            <a:r>
              <a:rPr lang="en-GB" sz="1700" dirty="0"/>
              <a:t>Write all notes in your own words.</a:t>
            </a:r>
          </a:p>
          <a:p>
            <a:pPr>
              <a:lnSpc>
                <a:spcPct val="80000"/>
              </a:lnSpc>
            </a:pPr>
            <a:r>
              <a:rPr lang="en-GB" sz="1700" dirty="0"/>
              <a:t>Note down exactly where you read the information you put in your notes.</a:t>
            </a:r>
          </a:p>
          <a:p>
            <a:pPr>
              <a:lnSpc>
                <a:spcPct val="80000"/>
              </a:lnSpc>
            </a:pPr>
            <a:r>
              <a:rPr lang="en-GB" sz="1700" dirty="0"/>
              <a:t>In your assignment, write out where ideas and information come from</a:t>
            </a:r>
          </a:p>
          <a:p>
            <a:pPr>
              <a:lnSpc>
                <a:spcPct val="80000"/>
              </a:lnSpc>
            </a:pPr>
            <a:r>
              <a:rPr lang="en-GB" sz="1700" dirty="0"/>
              <a:t>Reference your work</a:t>
            </a:r>
          </a:p>
          <a:p>
            <a:pPr>
              <a:lnSpc>
                <a:spcPct val="80000"/>
              </a:lnSpc>
            </a:pPr>
            <a:r>
              <a:rPr lang="en-GB" sz="1700" dirty="0"/>
              <a:t>Make clear when you are using a direct quotation by using quotation marks, and include the source in your list of references (doing none or only one of these is not acceptable)</a:t>
            </a:r>
          </a:p>
          <a:p>
            <a:pPr>
              <a:lnSpc>
                <a:spcPct val="80000"/>
              </a:lnSpc>
            </a:pPr>
            <a:r>
              <a:rPr lang="en-GB" sz="1700" dirty="0"/>
              <a:t>Write a full reference list (all the books and other material you used).			</a:t>
            </a:r>
          </a:p>
          <a:p>
            <a:pPr>
              <a:lnSpc>
                <a:spcPct val="80000"/>
              </a:lnSpc>
              <a:buNone/>
            </a:pPr>
            <a:endParaRPr lang="en-GB" sz="1700" dirty="0"/>
          </a:p>
          <a:p>
            <a:pPr>
              <a:lnSpc>
                <a:spcPct val="80000"/>
              </a:lnSpc>
              <a:buNone/>
            </a:pPr>
            <a:r>
              <a:rPr lang="en-GB" sz="1700" dirty="0"/>
              <a:t>		(Cottrell, 2008, p.128)</a:t>
            </a:r>
          </a:p>
          <a:p>
            <a:pPr eaLnBrk="1" hangingPunct="1">
              <a:lnSpc>
                <a:spcPct val="80000"/>
              </a:lnSpc>
              <a:buFont typeface="Wingdings" pitchFamily="2" charset="2"/>
              <a:buNone/>
            </a:pPr>
            <a:r>
              <a:rPr lang="en-GB" sz="800" dirty="0"/>
              <a:t>	</a:t>
            </a:r>
          </a:p>
        </p:txBody>
      </p:sp>
    </p:spTree>
    <p:extLst>
      <p:ext uri="{BB962C8B-B14F-4D97-AF65-F5344CB8AC3E}">
        <p14:creationId xmlns:p14="http://schemas.microsoft.com/office/powerpoint/2010/main" val="13398479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a:bodyPr>
          <a:lstStyle/>
          <a:p>
            <a:r>
              <a:rPr lang="cy-GB" sz="3200" dirty="0">
                <a:solidFill>
                  <a:schemeClr val="accent1"/>
                </a:solidFill>
              </a:rPr>
              <a:t>Sut i osgoi llên-ladrad:</a:t>
            </a:r>
            <a:br>
              <a:rPr lang="cy-GB" sz="3200" dirty="0"/>
            </a:br>
            <a:r>
              <a:rPr lang="cy-GB" sz="3200" dirty="0"/>
              <a:t>H</a:t>
            </a:r>
            <a:r>
              <a:rPr lang="en-GB" sz="3200" dirty="0"/>
              <a:t>ow to avoid plagiarism:</a:t>
            </a:r>
            <a:endParaRPr lang="cy-GB" sz="3200" dirty="0"/>
          </a:p>
        </p:txBody>
      </p:sp>
      <p:sp>
        <p:nvSpPr>
          <p:cNvPr id="21506" name="Rectangle 4"/>
          <p:cNvSpPr>
            <a:spLocks noGrp="1" noChangeArrowheads="1"/>
          </p:cNvSpPr>
          <p:nvPr>
            <p:ph type="body" sz="half" idx="1"/>
          </p:nvPr>
        </p:nvSpPr>
        <p:spPr>
          <a:xfrm>
            <a:off x="971550" y="1557338"/>
            <a:ext cx="3978275" cy="4824412"/>
          </a:xfrm>
        </p:spPr>
        <p:txBody>
          <a:bodyPr>
            <a:normAutofit lnSpcReduction="10000"/>
          </a:bodyPr>
          <a:lstStyle/>
          <a:p>
            <a:pPr>
              <a:lnSpc>
                <a:spcPct val="80000"/>
              </a:lnSpc>
            </a:pPr>
            <a:r>
              <a:rPr lang="cy-GB" sz="2000" dirty="0"/>
              <a:t>Wrth ddefnyddio deunydd ar y rhyngrwyd, gwnewch nodyn o’r ffynhonnell (awdur, teitl, URL ac ati) a’r dyddiad y darllenwyd y dudalen</a:t>
            </a:r>
          </a:p>
          <a:p>
            <a:pPr>
              <a:lnSpc>
                <a:spcPct val="80000"/>
              </a:lnSpc>
            </a:pPr>
            <a:r>
              <a:rPr lang="cy-GB" sz="2000" dirty="0"/>
              <a:t>Peidiwch â defnyddio gwaith rhywun arall a rhyw fân newidiadau cosmetig yn unig, er enghraifft defnyddio ‘cryf’ yn lle ‘cadarn’ neu newid trefn brawddeg </a:t>
            </a:r>
          </a:p>
          <a:p>
            <a:pPr>
              <a:lnSpc>
                <a:spcPct val="80000"/>
              </a:lnSpc>
            </a:pPr>
            <a:r>
              <a:rPr lang="cy-GB" sz="2000" dirty="0"/>
              <a:t>Wrth aralleirio, defnyddiwch eiriau neu ffurf brawddeg sy’n wahanol i’r gwaith gwreiddiol gan gydnabod y ffynhonnell trwy ddyfyniad yn y testun yn union ar ôl yr aralleiriad</a:t>
            </a:r>
            <a:r>
              <a:rPr lang="en-GB" sz="2000" dirty="0"/>
              <a:t>.</a:t>
            </a:r>
          </a:p>
          <a:p>
            <a:pPr>
              <a:lnSpc>
                <a:spcPct val="80000"/>
              </a:lnSpc>
            </a:pPr>
            <a:endParaRPr lang="en-GB" sz="2000" dirty="0"/>
          </a:p>
          <a:p>
            <a:pPr algn="r">
              <a:lnSpc>
                <a:spcPct val="80000"/>
              </a:lnSpc>
              <a:buNone/>
            </a:pPr>
            <a:r>
              <a:rPr lang="en-GB" sz="1400" dirty="0"/>
              <a:t>(Pears &amp; Shields, 2010)</a:t>
            </a:r>
          </a:p>
          <a:p>
            <a:pPr>
              <a:lnSpc>
                <a:spcPct val="80000"/>
              </a:lnSpc>
            </a:pPr>
            <a:endParaRPr lang="en-US" sz="1050" dirty="0"/>
          </a:p>
          <a:p>
            <a:pPr eaLnBrk="1" hangingPunct="1">
              <a:lnSpc>
                <a:spcPct val="80000"/>
              </a:lnSpc>
            </a:pPr>
            <a:endParaRPr lang="en-GB" sz="1900" dirty="0"/>
          </a:p>
        </p:txBody>
      </p:sp>
      <p:sp>
        <p:nvSpPr>
          <p:cNvPr id="21507" name="Rectangle 5"/>
          <p:cNvSpPr>
            <a:spLocks noGrp="1" noChangeArrowheads="1"/>
          </p:cNvSpPr>
          <p:nvPr>
            <p:ph type="body" sz="half" idx="2"/>
          </p:nvPr>
        </p:nvSpPr>
        <p:spPr>
          <a:xfrm>
            <a:off x="4859339" y="1628775"/>
            <a:ext cx="3889126" cy="4313238"/>
          </a:xfrm>
        </p:spPr>
        <p:txBody>
          <a:bodyPr>
            <a:normAutofit fontScale="92500" lnSpcReduction="10000"/>
          </a:bodyPr>
          <a:lstStyle/>
          <a:p>
            <a:pPr>
              <a:lnSpc>
                <a:spcPct val="80000"/>
              </a:lnSpc>
            </a:pPr>
            <a:r>
              <a:rPr lang="en-GB" sz="2000" dirty="0"/>
              <a:t>When using material on the internet, make a note of the source (author, title, URL and so on) and the date that you accessed the page</a:t>
            </a:r>
          </a:p>
          <a:p>
            <a:pPr>
              <a:lnSpc>
                <a:spcPct val="80000"/>
              </a:lnSpc>
            </a:pPr>
            <a:r>
              <a:rPr lang="en-GB" sz="2000" dirty="0"/>
              <a:t>Avoid using someone else’s work with only minor cosmetic changes, for example using ‘strong’ for ‘robust’ or changing a sentence around</a:t>
            </a:r>
          </a:p>
          <a:p>
            <a:pPr>
              <a:lnSpc>
                <a:spcPct val="80000"/>
              </a:lnSpc>
            </a:pPr>
            <a:r>
              <a:rPr lang="en-GB" sz="2000" dirty="0"/>
              <a:t>When paraphrasing, use words or a sentence structure different from the original work and acknowledge the source through in-text citation immediately following the paraphrase.</a:t>
            </a:r>
          </a:p>
          <a:p>
            <a:pPr marL="0" indent="0" algn="r">
              <a:lnSpc>
                <a:spcPct val="80000"/>
              </a:lnSpc>
              <a:buNone/>
            </a:pPr>
            <a:r>
              <a:rPr lang="en-GB" sz="1400" dirty="0"/>
              <a:t>(Pears &amp; Shields, 2010)</a:t>
            </a:r>
          </a:p>
          <a:p>
            <a:pPr marL="0" indent="0">
              <a:lnSpc>
                <a:spcPct val="80000"/>
              </a:lnSpc>
              <a:buNone/>
            </a:pPr>
            <a:endParaRPr lang="en-GB" sz="2000" dirty="0"/>
          </a:p>
          <a:p>
            <a:pPr>
              <a:lnSpc>
                <a:spcPct val="80000"/>
              </a:lnSpc>
            </a:pPr>
            <a:endParaRPr lang="en-GB" sz="1000" dirty="0"/>
          </a:p>
          <a:p>
            <a:pPr eaLnBrk="1" hangingPunct="1">
              <a:lnSpc>
                <a:spcPct val="80000"/>
              </a:lnSpc>
            </a:pPr>
            <a:endParaRPr lang="en-US" sz="1000" dirty="0"/>
          </a:p>
        </p:txBody>
      </p:sp>
    </p:spTree>
    <p:extLst>
      <p:ext uri="{BB962C8B-B14F-4D97-AF65-F5344CB8AC3E}">
        <p14:creationId xmlns:p14="http://schemas.microsoft.com/office/powerpoint/2010/main" val="14544023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4"/>
          <p:cNvSpPr>
            <a:spLocks noGrp="1" noChangeArrowheads="1"/>
          </p:cNvSpPr>
          <p:nvPr>
            <p:ph type="title"/>
          </p:nvPr>
        </p:nvSpPr>
        <p:spPr/>
        <p:txBody>
          <a:bodyPr/>
          <a:lstStyle/>
          <a:p>
            <a:r>
              <a:rPr lang="cy-GB" sz="3200" dirty="0">
                <a:solidFill>
                  <a:schemeClr val="accent1"/>
                </a:solidFill>
              </a:rPr>
              <a:t>Sut i osgoi llên-ladrad:</a:t>
            </a:r>
            <a:br>
              <a:rPr lang="cy-GB" sz="3200" dirty="0"/>
            </a:br>
            <a:r>
              <a:rPr lang="cy-GB" sz="3200" dirty="0"/>
              <a:t>H</a:t>
            </a:r>
            <a:r>
              <a:rPr lang="en-GB" sz="3200" dirty="0"/>
              <a:t>ow to avoid plagiarism:</a:t>
            </a:r>
            <a:endParaRPr lang="cy-GB" sz="3200" b="1" dirty="0"/>
          </a:p>
        </p:txBody>
      </p:sp>
      <p:sp>
        <p:nvSpPr>
          <p:cNvPr id="23554" name="Rectangle 5"/>
          <p:cNvSpPr>
            <a:spLocks noGrp="1" noChangeArrowheads="1"/>
          </p:cNvSpPr>
          <p:nvPr>
            <p:ph type="body" sz="half" idx="1"/>
          </p:nvPr>
        </p:nvSpPr>
        <p:spPr>
          <a:xfrm>
            <a:off x="539552" y="1827213"/>
            <a:ext cx="4122737" cy="4697412"/>
          </a:xfrm>
        </p:spPr>
        <p:txBody>
          <a:bodyPr>
            <a:normAutofit/>
          </a:bodyPr>
          <a:lstStyle/>
          <a:p>
            <a:pPr eaLnBrk="1" hangingPunct="1">
              <a:lnSpc>
                <a:spcPct val="90000"/>
              </a:lnSpc>
            </a:pPr>
            <a:r>
              <a:rPr lang="cy-GB" sz="1700" dirty="0"/>
              <a:t>Efallai fel myfyriwr dim ond newydd ddechrau astudio pwnc penodol ydych chi ac felly gwybodaeth newydd yw’r deunydd yr ydych yn ei ddarllen.</a:t>
            </a:r>
          </a:p>
          <a:p>
            <a:pPr>
              <a:lnSpc>
                <a:spcPct val="80000"/>
              </a:lnSpc>
            </a:pPr>
            <a:r>
              <a:rPr lang="cy-GB" sz="1700" dirty="0"/>
              <a:t>Holwch y cwestiynau canlynol i chi eich hun</a:t>
            </a:r>
          </a:p>
          <a:p>
            <a:pPr lvl="1">
              <a:lnSpc>
                <a:spcPct val="80000"/>
              </a:lnSpc>
            </a:pPr>
            <a:r>
              <a:rPr lang="cy-GB" sz="1400" dirty="0"/>
              <a:t>A oeddwn i’n gwybod am y wybodaeth hon cyn i mi ddechrau ar fy nghwrs?</a:t>
            </a:r>
          </a:p>
          <a:p>
            <a:pPr lvl="1">
              <a:lnSpc>
                <a:spcPct val="80000"/>
              </a:lnSpc>
            </a:pPr>
            <a:r>
              <a:rPr lang="cy-GB" sz="1400" dirty="0"/>
              <a:t>Ai o’m pen i y daeth y wybodaeth hon/syniad hwn?</a:t>
            </a:r>
          </a:p>
          <a:p>
            <a:pPr>
              <a:lnSpc>
                <a:spcPct val="80000"/>
              </a:lnSpc>
            </a:pPr>
            <a:r>
              <a:rPr lang="cy-GB" sz="1700" dirty="0"/>
              <a:t>Os ‘na’/‘nage’ yw’r ateb i’r naill gwestiwn neu’r llall neu’r ddau, wedyn nid yw’r wybodaeth yn wybodaeth gyffredinol i chi ac yn yr achosion hyn mae angen i chi ddyfynnu eich ffynhonnell (ffynonellau).</a:t>
            </a:r>
          </a:p>
          <a:p>
            <a:pPr lvl="1" eaLnBrk="1" hangingPunct="1">
              <a:lnSpc>
                <a:spcPct val="90000"/>
              </a:lnSpc>
            </a:pPr>
            <a:endParaRPr lang="en-GB" sz="1700" dirty="0"/>
          </a:p>
        </p:txBody>
      </p:sp>
      <p:sp>
        <p:nvSpPr>
          <p:cNvPr id="23555" name="Rectangle 6"/>
          <p:cNvSpPr>
            <a:spLocks noGrp="1" noChangeArrowheads="1"/>
          </p:cNvSpPr>
          <p:nvPr>
            <p:ph type="body" sz="half" idx="2"/>
          </p:nvPr>
        </p:nvSpPr>
        <p:spPr>
          <a:xfrm>
            <a:off x="4500563" y="1827212"/>
            <a:ext cx="4103885" cy="4626123"/>
          </a:xfrm>
        </p:spPr>
        <p:txBody>
          <a:bodyPr>
            <a:normAutofit/>
          </a:bodyPr>
          <a:lstStyle/>
          <a:p>
            <a:pPr>
              <a:lnSpc>
                <a:spcPct val="90000"/>
              </a:lnSpc>
            </a:pPr>
            <a:r>
              <a:rPr lang="en-GB" sz="1900" dirty="0"/>
              <a:t>As a student you may only have just started to study a particular subject so the material you are reading is new information to you.</a:t>
            </a:r>
          </a:p>
          <a:p>
            <a:pPr>
              <a:lnSpc>
                <a:spcPct val="90000"/>
              </a:lnSpc>
            </a:pPr>
            <a:r>
              <a:rPr lang="en-GB" sz="1900" dirty="0"/>
              <a:t>Ask yourself the following questions</a:t>
            </a:r>
          </a:p>
          <a:p>
            <a:pPr lvl="1">
              <a:lnSpc>
                <a:spcPct val="90000"/>
              </a:lnSpc>
            </a:pPr>
            <a:r>
              <a:rPr lang="en-GB" sz="1400" dirty="0"/>
              <a:t>Did I know this information before I started my course?</a:t>
            </a:r>
          </a:p>
          <a:p>
            <a:pPr lvl="1">
              <a:lnSpc>
                <a:spcPct val="90000"/>
              </a:lnSpc>
            </a:pPr>
            <a:r>
              <a:rPr lang="en-GB" sz="1400" dirty="0"/>
              <a:t>Did this information/idea come from my own brain?</a:t>
            </a:r>
          </a:p>
          <a:p>
            <a:pPr>
              <a:lnSpc>
                <a:spcPct val="80000"/>
              </a:lnSpc>
            </a:pPr>
            <a:r>
              <a:rPr lang="en-GB" sz="1700" dirty="0"/>
              <a:t>If the answer to either or both is ‘no’, then the information is not common knowledge to you and in these cases you need to cite and reference your source(s).</a:t>
            </a:r>
            <a:r>
              <a:rPr lang="cy-GB" sz="1700" dirty="0"/>
              <a:t> </a:t>
            </a:r>
            <a:endParaRPr lang="cy-GB" sz="1800" dirty="0"/>
          </a:p>
        </p:txBody>
      </p:sp>
    </p:spTree>
    <p:extLst>
      <p:ext uri="{BB962C8B-B14F-4D97-AF65-F5344CB8AC3E}">
        <p14:creationId xmlns:p14="http://schemas.microsoft.com/office/powerpoint/2010/main" val="29818570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r>
              <a:rPr lang="cy-GB" dirty="0">
                <a:solidFill>
                  <a:schemeClr val="accent1"/>
                </a:solidFill>
              </a:rPr>
              <a:t>Hunan lên-ladrad</a:t>
            </a:r>
            <a:br>
              <a:rPr lang="cy-GB" dirty="0"/>
            </a:br>
            <a:r>
              <a:rPr lang="en-GB" dirty="0"/>
              <a:t>Self plagiarism </a:t>
            </a:r>
          </a:p>
        </p:txBody>
      </p:sp>
      <p:sp>
        <p:nvSpPr>
          <p:cNvPr id="24578" name="Content Placeholder 2"/>
          <p:cNvSpPr>
            <a:spLocks noGrp="1"/>
          </p:cNvSpPr>
          <p:nvPr>
            <p:ph sz="half" idx="1"/>
          </p:nvPr>
        </p:nvSpPr>
        <p:spPr/>
        <p:txBody>
          <a:bodyPr>
            <a:normAutofit lnSpcReduction="10000"/>
          </a:bodyPr>
          <a:lstStyle/>
          <a:p>
            <a:pPr eaLnBrk="1" hangingPunct="1">
              <a:spcBef>
                <a:spcPct val="50000"/>
              </a:spcBef>
              <a:buFontTx/>
              <a:buChar char="•"/>
            </a:pPr>
            <a:r>
              <a:rPr lang="cy-GB" dirty="0"/>
              <a:t>Mae’n amlwg o’r teitl beth a olygir hunan lên-ladrad – mae’n golygu ailddefnyddio darnau o waith blaenorol yr awdur mewn aseiniadau eraill </a:t>
            </a:r>
          </a:p>
          <a:p>
            <a:pPr>
              <a:spcBef>
                <a:spcPct val="50000"/>
              </a:spcBef>
              <a:buFontTx/>
              <a:buChar char="•"/>
            </a:pPr>
            <a:r>
              <a:rPr lang="cy-GB" dirty="0"/>
              <a:t>Ystyrir mai llên-ladrad yw hyn ac ymdrinnir ag ef felly</a:t>
            </a:r>
          </a:p>
          <a:p>
            <a:pPr>
              <a:spcBef>
                <a:spcPct val="50000"/>
              </a:spcBef>
              <a:buFontTx/>
              <a:buChar char="•"/>
            </a:pPr>
            <a:r>
              <a:rPr lang="cy-GB" dirty="0"/>
              <a:t>Edrychwch ar </a:t>
            </a:r>
            <a:r>
              <a:rPr lang="en-GB" dirty="0"/>
              <a:t>y </a:t>
            </a:r>
            <a:r>
              <a:rPr lang="en-GB" dirty="0" err="1"/>
              <a:t>ddogfen</a:t>
            </a:r>
            <a:r>
              <a:rPr lang="en-GB" dirty="0"/>
              <a:t> </a:t>
            </a:r>
            <a:r>
              <a:rPr lang="en-GB" dirty="0" err="1"/>
              <a:t>bwysig</a:t>
            </a:r>
            <a:r>
              <a:rPr lang="en-GB" dirty="0"/>
              <a:t> </a:t>
            </a:r>
            <a:r>
              <a:rPr lang="en-GB" dirty="0" err="1"/>
              <a:t>ar</a:t>
            </a:r>
            <a:r>
              <a:rPr lang="en-GB" dirty="0"/>
              <a:t> Moodle o dan </a:t>
            </a:r>
            <a:r>
              <a:rPr lang="en-GB" dirty="0" err="1"/>
              <a:t>adran</a:t>
            </a:r>
            <a:r>
              <a:rPr lang="en-GB" dirty="0"/>
              <a:t> </a:t>
            </a:r>
            <a:r>
              <a:rPr lang="en-GB" dirty="0" err="1"/>
              <a:t>yr</a:t>
            </a:r>
            <a:r>
              <a:rPr lang="en-GB" dirty="0"/>
              <a:t> </a:t>
            </a:r>
            <a:r>
              <a:rPr lang="en-GB" dirty="0" err="1"/>
              <a:t>wythnos</a:t>
            </a:r>
            <a:r>
              <a:rPr lang="en-GB" dirty="0"/>
              <a:t> hon</a:t>
            </a:r>
          </a:p>
          <a:p>
            <a:pPr eaLnBrk="1" hangingPunct="1">
              <a:spcBef>
                <a:spcPct val="50000"/>
              </a:spcBef>
              <a:buFontTx/>
              <a:buChar char="•"/>
            </a:pPr>
            <a:endParaRPr lang="en-GB" dirty="0"/>
          </a:p>
        </p:txBody>
      </p:sp>
      <p:sp>
        <p:nvSpPr>
          <p:cNvPr id="24579" name="Content Placeholder 3"/>
          <p:cNvSpPr>
            <a:spLocks noGrp="1"/>
          </p:cNvSpPr>
          <p:nvPr>
            <p:ph sz="half" idx="2"/>
          </p:nvPr>
        </p:nvSpPr>
        <p:spPr/>
        <p:txBody>
          <a:bodyPr>
            <a:normAutofit lnSpcReduction="10000"/>
          </a:bodyPr>
          <a:lstStyle/>
          <a:p>
            <a:pPr>
              <a:spcBef>
                <a:spcPct val="50000"/>
              </a:spcBef>
              <a:buFontTx/>
              <a:buChar char="•"/>
            </a:pPr>
            <a:r>
              <a:rPr lang="en-GB" dirty="0"/>
              <a:t>Self-plagiarism does exactly what it says on the tin – it means reusing parts of the author’s previous work in other assignments </a:t>
            </a:r>
          </a:p>
          <a:p>
            <a:pPr>
              <a:spcBef>
                <a:spcPct val="50000"/>
              </a:spcBef>
              <a:buFontTx/>
              <a:buChar char="•"/>
            </a:pPr>
            <a:r>
              <a:rPr lang="en-GB" dirty="0"/>
              <a:t>It is regarded as plagiarism and will be treated as such</a:t>
            </a:r>
          </a:p>
          <a:p>
            <a:pPr>
              <a:spcBef>
                <a:spcPct val="50000"/>
              </a:spcBef>
              <a:buFontTx/>
              <a:buChar char="•"/>
            </a:pPr>
            <a:r>
              <a:rPr lang="en-GB" dirty="0"/>
              <a:t>Please see important document on Moodle under this week’s tile</a:t>
            </a:r>
          </a:p>
        </p:txBody>
      </p:sp>
    </p:spTree>
    <p:extLst>
      <p:ext uri="{BB962C8B-B14F-4D97-AF65-F5344CB8AC3E}">
        <p14:creationId xmlns:p14="http://schemas.microsoft.com/office/powerpoint/2010/main" val="35699267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457200" y="274638"/>
            <a:ext cx="8147248" cy="1143000"/>
          </a:xfrm>
        </p:spPr>
        <p:txBody>
          <a:bodyPr>
            <a:normAutofit fontScale="90000"/>
          </a:bodyPr>
          <a:lstStyle/>
          <a:p>
            <a:pPr eaLnBrk="1" hangingPunct="1"/>
            <a:r>
              <a:rPr lang="en-GB" sz="3600" dirty="0" err="1">
                <a:solidFill>
                  <a:schemeClr val="accent1"/>
                </a:solidFill>
              </a:rPr>
              <a:t>Gwybodaeth</a:t>
            </a:r>
            <a:r>
              <a:rPr lang="en-GB" sz="3600" dirty="0">
                <a:solidFill>
                  <a:schemeClr val="accent1"/>
                </a:solidFill>
              </a:rPr>
              <a:t> am </a:t>
            </a:r>
            <a:r>
              <a:rPr lang="en-GB" sz="3600" dirty="0" err="1">
                <a:solidFill>
                  <a:schemeClr val="accent1"/>
                </a:solidFill>
              </a:rPr>
              <a:t>eich</a:t>
            </a:r>
            <a:r>
              <a:rPr lang="en-GB" sz="3600" dirty="0">
                <a:solidFill>
                  <a:schemeClr val="accent1"/>
                </a:solidFill>
              </a:rPr>
              <a:t> </a:t>
            </a:r>
            <a:r>
              <a:rPr lang="en-GB" sz="3600" dirty="0" err="1">
                <a:solidFill>
                  <a:schemeClr val="accent1"/>
                </a:solidFill>
              </a:rPr>
              <a:t>pwnc</a:t>
            </a:r>
            <a:r>
              <a:rPr lang="en-GB" sz="3600" dirty="0">
                <a:solidFill>
                  <a:schemeClr val="accent1"/>
                </a:solidFill>
              </a:rPr>
              <a:t> </a:t>
            </a:r>
            <a:r>
              <a:rPr lang="en-GB" sz="3600" dirty="0" err="1">
                <a:solidFill>
                  <a:schemeClr val="accent1"/>
                </a:solidFill>
              </a:rPr>
              <a:t>mor</a:t>
            </a:r>
            <a:r>
              <a:rPr lang="en-GB" sz="3600" dirty="0">
                <a:solidFill>
                  <a:schemeClr val="accent1"/>
                </a:solidFill>
              </a:rPr>
              <a:t> belled…</a:t>
            </a:r>
            <a:br>
              <a:rPr lang="en-GB" sz="3600" dirty="0">
                <a:solidFill>
                  <a:schemeClr val="accent1"/>
                </a:solidFill>
              </a:rPr>
            </a:br>
            <a:r>
              <a:rPr lang="en-GB" sz="3600" dirty="0"/>
              <a:t>subject knowledge so far…</a:t>
            </a:r>
          </a:p>
        </p:txBody>
      </p:sp>
      <p:sp>
        <p:nvSpPr>
          <p:cNvPr id="25602" name="Rectangle 4"/>
          <p:cNvSpPr>
            <a:spLocks noGrp="1" noChangeArrowheads="1"/>
          </p:cNvSpPr>
          <p:nvPr>
            <p:ph sz="quarter" idx="1"/>
          </p:nvPr>
        </p:nvSpPr>
        <p:spPr/>
        <p:txBody>
          <a:bodyPr/>
          <a:lstStyle/>
          <a:p>
            <a:r>
              <a:rPr lang="en-GB" dirty="0"/>
              <a:t>Beth </a:t>
            </a:r>
            <a:r>
              <a:rPr lang="cy-GB" dirty="0"/>
              <a:t>ydych yn ei wybod am waith ieuenctid</a:t>
            </a:r>
          </a:p>
          <a:p>
            <a:pPr lvl="1"/>
            <a:r>
              <a:rPr lang="cy-GB" dirty="0"/>
              <a:t>Sut ydych yn gwybod hyn?</a:t>
            </a:r>
          </a:p>
        </p:txBody>
      </p:sp>
      <p:sp>
        <p:nvSpPr>
          <p:cNvPr id="2" name="Content Placeholder 1"/>
          <p:cNvSpPr>
            <a:spLocks noGrp="1"/>
          </p:cNvSpPr>
          <p:nvPr>
            <p:ph sz="quarter" idx="2"/>
          </p:nvPr>
        </p:nvSpPr>
        <p:spPr/>
        <p:txBody>
          <a:bodyPr/>
          <a:lstStyle/>
          <a:p>
            <a:r>
              <a:rPr lang="en-GB" dirty="0"/>
              <a:t>What do you know about youth work?</a:t>
            </a:r>
          </a:p>
          <a:p>
            <a:pPr lvl="1"/>
            <a:r>
              <a:rPr lang="en-GB" dirty="0"/>
              <a:t>How do you know?</a:t>
            </a:r>
          </a:p>
          <a:p>
            <a:pPr marL="0" indent="0">
              <a:buNone/>
            </a:pPr>
            <a:endParaRPr lang="en-GB" dirty="0"/>
          </a:p>
        </p:txBody>
      </p:sp>
    </p:spTree>
    <p:extLst>
      <p:ext uri="{BB962C8B-B14F-4D97-AF65-F5344CB8AC3E}">
        <p14:creationId xmlns:p14="http://schemas.microsoft.com/office/powerpoint/2010/main" val="33982153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412776"/>
            <a:ext cx="6324600" cy="3429000"/>
          </a:xfrm>
        </p:spPr>
      </p:pic>
    </p:spTree>
    <p:extLst>
      <p:ext uri="{BB962C8B-B14F-4D97-AF65-F5344CB8AC3E}">
        <p14:creationId xmlns:p14="http://schemas.microsoft.com/office/powerpoint/2010/main" val="4656196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a:solidFill>
                  <a:schemeClr val="bg2"/>
                </a:solidFill>
              </a:rPr>
              <a:t>Llyfryddiaeth</a:t>
            </a:r>
            <a:br>
              <a:rPr lang="en-GB">
                <a:solidFill>
                  <a:schemeClr val="bg2"/>
                </a:solidFill>
              </a:rPr>
            </a:br>
            <a:r>
              <a:rPr lang="en-GB">
                <a:solidFill>
                  <a:schemeClr val="tx1"/>
                </a:solidFill>
              </a:rPr>
              <a:t>Bibliography</a:t>
            </a:r>
            <a:endParaRPr lang="en-GB" dirty="0">
              <a:solidFill>
                <a:schemeClr val="bg2"/>
              </a:solidFill>
            </a:endParaRPr>
          </a:p>
        </p:txBody>
      </p:sp>
      <p:sp>
        <p:nvSpPr>
          <p:cNvPr id="8" name="Content Placeholder 7"/>
          <p:cNvSpPr>
            <a:spLocks noGrp="1"/>
          </p:cNvSpPr>
          <p:nvPr>
            <p:ph idx="1"/>
          </p:nvPr>
        </p:nvSpPr>
        <p:spPr/>
        <p:txBody>
          <a:bodyPr>
            <a:normAutofit fontScale="92500" lnSpcReduction="10000"/>
          </a:bodyPr>
          <a:lstStyle/>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Crème,P</a:t>
            </a:r>
            <a:r>
              <a:rPr lang="en-US" sz="2000" dirty="0">
                <a:solidFill>
                  <a:prstClr val="black"/>
                </a:solidFill>
                <a:latin typeface="Arial" panose="020B0604020202020204" pitchFamily="34" charset="0"/>
                <a:cs typeface="Arial" panose="020B0604020202020204" pitchFamily="34" charset="0"/>
              </a:rPr>
              <a:t> &amp; </a:t>
            </a:r>
            <a:r>
              <a:rPr lang="en-US" sz="2000" dirty="0" err="1">
                <a:solidFill>
                  <a:prstClr val="black"/>
                </a:solidFill>
                <a:latin typeface="Arial" panose="020B0604020202020204" pitchFamily="34" charset="0"/>
                <a:cs typeface="Arial" panose="020B0604020202020204" pitchFamily="34" charset="0"/>
              </a:rPr>
              <a:t>Lea,R</a:t>
            </a:r>
            <a:r>
              <a:rPr lang="en-US" sz="2000" dirty="0">
                <a:solidFill>
                  <a:prstClr val="black"/>
                </a:solidFill>
                <a:latin typeface="Arial" panose="020B0604020202020204" pitchFamily="34" charset="0"/>
                <a:cs typeface="Arial" panose="020B0604020202020204" pitchFamily="34" charset="0"/>
              </a:rPr>
              <a:t> ( 2003) </a:t>
            </a:r>
            <a:r>
              <a:rPr lang="en-US" sz="2000" i="1" dirty="0">
                <a:solidFill>
                  <a:prstClr val="black"/>
                </a:solidFill>
                <a:latin typeface="Arial" panose="020B0604020202020204" pitchFamily="34" charset="0"/>
                <a:cs typeface="Arial" panose="020B0604020202020204" pitchFamily="34" charset="0"/>
              </a:rPr>
              <a:t>Writing at University – a Guide for Students.</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Lancashire University (2008) </a:t>
            </a:r>
            <a:r>
              <a:rPr lang="en-US" sz="2000" i="1" dirty="0">
                <a:solidFill>
                  <a:prstClr val="black"/>
                </a:solidFill>
                <a:latin typeface="Arial" panose="020B0604020202020204" pitchFamily="34" charset="0"/>
                <a:cs typeface="Arial" panose="020B0604020202020204" pitchFamily="34" charset="0"/>
              </a:rPr>
              <a:t>Referencing: Effective Learning</a:t>
            </a:r>
            <a:r>
              <a:rPr lang="en-US" sz="2000" dirty="0">
                <a:solidFill>
                  <a:prstClr val="black"/>
                </a:solidFill>
                <a:latin typeface="Arial" panose="020B0604020202020204" pitchFamily="34" charset="0"/>
                <a:cs typeface="Arial" panose="020B0604020202020204" pitchFamily="34" charset="0"/>
              </a:rPr>
              <a:t>. Available at </a:t>
            </a:r>
            <a:r>
              <a:rPr lang="en-US" sz="2000" dirty="0">
                <a:solidFill>
                  <a:prstClr val="black"/>
                </a:solidFill>
                <a:latin typeface="Arial" panose="020B0604020202020204" pitchFamily="34" charset="0"/>
                <a:cs typeface="Arial" panose="020B0604020202020204" pitchFamily="34" charset="0"/>
                <a:hlinkClick r:id="rId2"/>
              </a:rPr>
              <a:t>http://www.lancs.ac.uk/depts/celt/sldc/materials.writing/referencing.htm</a:t>
            </a:r>
            <a:r>
              <a:rPr lang="en-US" sz="2000" dirty="0">
                <a:solidFill>
                  <a:prstClr val="black"/>
                </a:solidFill>
                <a:latin typeface="Arial" panose="020B0604020202020204" pitchFamily="34" charset="0"/>
                <a:cs typeface="Arial" panose="020B0604020202020204" pitchFamily="34" charset="0"/>
              </a:rPr>
              <a:t>  [</a:t>
            </a:r>
            <a:r>
              <a:rPr lang="en-US" sz="2000" dirty="0" err="1">
                <a:solidFill>
                  <a:prstClr val="black"/>
                </a:solidFill>
                <a:latin typeface="Arial" panose="020B0604020202020204" pitchFamily="34" charset="0"/>
                <a:cs typeface="Arial" panose="020B0604020202020204" pitchFamily="34" charset="0"/>
              </a:rPr>
              <a:t>gwelwyd</a:t>
            </a:r>
            <a:r>
              <a:rPr lang="en-US" sz="2000" dirty="0">
                <a:solidFill>
                  <a:prstClr val="black"/>
                </a:solidFill>
                <a:latin typeface="Arial" panose="020B0604020202020204" pitchFamily="34" charset="0"/>
                <a:cs typeface="Arial" panose="020B0604020202020204" pitchFamily="34" charset="0"/>
              </a:rPr>
              <a:t> 12/9/08]</a:t>
            </a:r>
          </a:p>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Neville,C</a:t>
            </a:r>
            <a:r>
              <a:rPr lang="en-US" sz="2000" dirty="0">
                <a:solidFill>
                  <a:prstClr val="black"/>
                </a:solidFill>
                <a:latin typeface="Arial" panose="020B0604020202020204" pitchFamily="34" charset="0"/>
                <a:cs typeface="Arial" panose="020B0604020202020204" pitchFamily="34" charset="0"/>
              </a:rPr>
              <a:t> (2007)  T</a:t>
            </a:r>
            <a:r>
              <a:rPr lang="en-US" sz="2000" i="1" dirty="0">
                <a:solidFill>
                  <a:prstClr val="black"/>
                </a:solidFill>
                <a:latin typeface="Arial" panose="020B0604020202020204" pitchFamily="34" charset="0"/>
                <a:cs typeface="Arial" panose="020B0604020202020204" pitchFamily="34" charset="0"/>
              </a:rPr>
              <a:t>he Complete Guide to Referencing and Avoiding Plagiarism</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Wyse, D (2006) </a:t>
            </a:r>
            <a:r>
              <a:rPr lang="en-US" sz="2000" i="1" dirty="0">
                <a:solidFill>
                  <a:prstClr val="black"/>
                </a:solidFill>
                <a:latin typeface="Arial" panose="020B0604020202020204" pitchFamily="34" charset="0"/>
                <a:cs typeface="Arial" panose="020B0604020202020204" pitchFamily="34" charset="0"/>
              </a:rPr>
              <a:t>The Good Writing Guide for Education Students. </a:t>
            </a:r>
            <a:r>
              <a:rPr lang="en-US" sz="2000" dirty="0">
                <a:solidFill>
                  <a:prstClr val="black"/>
                </a:solidFill>
                <a:latin typeface="Arial" panose="020B0604020202020204" pitchFamily="34" charset="0"/>
                <a:cs typeface="Arial" panose="020B0604020202020204" pitchFamily="34" charset="0"/>
              </a:rPr>
              <a:t>London: Sage Publications Ltd</a:t>
            </a:r>
          </a:p>
          <a:p>
            <a:pPr marL="365125" lvl="0" indent="-255588" fontAlgn="base">
              <a:spcBef>
                <a:spcPts val="400"/>
              </a:spcBef>
              <a:spcAft>
                <a:spcPct val="0"/>
              </a:spcAft>
              <a:buClr>
                <a:srgbClr val="2DA2BF"/>
              </a:buClr>
              <a:buSzPct val="68000"/>
              <a:buFont typeface="Wingdings 3" pitchFamily="18" charset="2"/>
              <a:buChar char=""/>
            </a:pPr>
            <a:r>
              <a:rPr lang="en-GB" altLang="en-US" sz="2000" u="sng" dirty="0">
                <a:solidFill>
                  <a:prstClr val="black"/>
                </a:solidFill>
                <a:latin typeface="Arial" panose="020B0604020202020204" pitchFamily="34" charset="0"/>
                <a:cs typeface="Arial" panose="020B0604020202020204" pitchFamily="34" charset="0"/>
              </a:rPr>
              <a:t>Image 1</a:t>
            </a:r>
            <a:r>
              <a:rPr lang="en-GB" altLang="en-US" sz="2000" dirty="0">
                <a:solidFill>
                  <a:prstClr val="black"/>
                </a:solidFill>
                <a:latin typeface="Arial" panose="020B0604020202020204" pitchFamily="34" charset="0"/>
                <a:cs typeface="Arial" panose="020B0604020202020204" pitchFamily="34" charset="0"/>
              </a:rPr>
              <a:t>: Austin Community College (</a:t>
            </a:r>
            <a:r>
              <a:rPr lang="en-GB" altLang="en-US" sz="2000" dirty="0" err="1">
                <a:solidFill>
                  <a:prstClr val="black"/>
                </a:solidFill>
                <a:latin typeface="Arial" panose="020B0604020202020204" pitchFamily="34" charset="0"/>
                <a:cs typeface="Arial" panose="020B0604020202020204" pitchFamily="34" charset="0"/>
              </a:rPr>
              <a:t>dd</a:t>
            </a:r>
            <a:r>
              <a:rPr lang="en-GB" altLang="en-US" sz="2000" dirty="0">
                <a:solidFill>
                  <a:prstClr val="black"/>
                </a:solidFill>
                <a:latin typeface="Arial" panose="020B0604020202020204" pitchFamily="34" charset="0"/>
                <a:cs typeface="Arial" panose="020B0604020202020204" pitchFamily="34" charset="0"/>
              </a:rPr>
              <a:t>) Library Services- Faculty Guide to Plagiarism. Available at </a:t>
            </a:r>
            <a:r>
              <a:rPr lang="en-GB" altLang="en-US" sz="2000" dirty="0">
                <a:solidFill>
                  <a:prstClr val="black"/>
                </a:solidFill>
                <a:latin typeface="Arial" panose="020B0604020202020204" pitchFamily="34" charset="0"/>
                <a:cs typeface="Arial" panose="020B0604020202020204" pitchFamily="34" charset="0"/>
                <a:hlinkClick r:id="rId3"/>
              </a:rPr>
              <a:t>http://library.austincc.edu/gen-info/facplagiarism.htm</a:t>
            </a:r>
            <a:r>
              <a:rPr lang="en-GB" altLang="en-US" sz="2000" dirty="0">
                <a:solidFill>
                  <a:prstClr val="black"/>
                </a:solidFill>
                <a:latin typeface="Arial" panose="020B0604020202020204" pitchFamily="34" charset="0"/>
                <a:cs typeface="Arial" panose="020B0604020202020204" pitchFamily="34" charset="0"/>
              </a:rPr>
              <a:t> [</a:t>
            </a:r>
            <a:r>
              <a:rPr lang="en-GB" altLang="en-US" sz="2000" dirty="0" err="1">
                <a:solidFill>
                  <a:prstClr val="black"/>
                </a:solidFill>
                <a:latin typeface="Arial" panose="020B0604020202020204" pitchFamily="34" charset="0"/>
                <a:cs typeface="Arial" panose="020B0604020202020204" pitchFamily="34" charset="0"/>
              </a:rPr>
              <a:t>gwelwyd</a:t>
            </a:r>
            <a:r>
              <a:rPr lang="en-GB" altLang="en-US" sz="2000" dirty="0">
                <a:solidFill>
                  <a:prstClr val="black"/>
                </a:solidFill>
                <a:latin typeface="Arial" panose="020B0604020202020204" pitchFamily="34" charset="0"/>
                <a:cs typeface="Arial" panose="020B0604020202020204" pitchFamily="34" charset="0"/>
              </a:rPr>
              <a:t> 16/04/12]</a:t>
            </a:r>
          </a:p>
          <a:p>
            <a:pPr marL="365125" lvl="0" indent="-255588" fontAlgn="base">
              <a:spcBef>
                <a:spcPts val="400"/>
              </a:spcBef>
              <a:spcAft>
                <a:spcPct val="0"/>
              </a:spcAft>
              <a:buClr>
                <a:srgbClr val="2DA2BF"/>
              </a:buClr>
              <a:buSzPct val="68000"/>
              <a:buFont typeface="Wingdings 3" pitchFamily="18" charset="2"/>
              <a:buChar char=""/>
            </a:pPr>
            <a:r>
              <a:rPr lang="en-GB" altLang="en-US" sz="2000" dirty="0">
                <a:solidFill>
                  <a:prstClr val="black"/>
                </a:solidFill>
                <a:latin typeface="Arial" panose="020B0604020202020204" pitchFamily="34" charset="0"/>
                <a:cs typeface="Arial" panose="020B0604020202020204" pitchFamily="34" charset="0"/>
              </a:rPr>
              <a:t>Image 2: </a:t>
            </a:r>
            <a:r>
              <a:rPr lang="en-GB" altLang="en-US" sz="2000" dirty="0" err="1">
                <a:solidFill>
                  <a:prstClr val="black"/>
                </a:solidFill>
                <a:latin typeface="Arial" panose="020B0604020202020204" pitchFamily="34" charset="0"/>
                <a:cs typeface="Arial" panose="020B0604020202020204" pitchFamily="34" charset="0"/>
              </a:rPr>
              <a:t>Turnitin</a:t>
            </a:r>
            <a:r>
              <a:rPr lang="en-GB" altLang="en-US" sz="2000" dirty="0">
                <a:solidFill>
                  <a:prstClr val="black"/>
                </a:solidFill>
                <a:latin typeface="Arial" panose="020B0604020202020204" pitchFamily="34" charset="0"/>
                <a:cs typeface="Arial" panose="020B0604020202020204" pitchFamily="34" charset="0"/>
              </a:rPr>
              <a:t> logo. Available at </a:t>
            </a:r>
            <a:r>
              <a:rPr lang="en-GB" altLang="en-US" sz="2000" dirty="0">
                <a:solidFill>
                  <a:prstClr val="black"/>
                </a:solidFill>
                <a:latin typeface="Arial" panose="020B0604020202020204" pitchFamily="34" charset="0"/>
                <a:cs typeface="Arial" panose="020B0604020202020204" pitchFamily="34" charset="0"/>
                <a:hlinkClick r:id="rId4"/>
              </a:rPr>
              <a:t>https://ilearn.csumb.edu/mod/forum/discuss.php?d=54245</a:t>
            </a:r>
            <a:r>
              <a:rPr lang="en-GB" altLang="en-US" sz="2000" dirty="0">
                <a:solidFill>
                  <a:prstClr val="black"/>
                </a:solidFill>
                <a:latin typeface="Arial" panose="020B0604020202020204" pitchFamily="34" charset="0"/>
                <a:cs typeface="Arial" panose="020B0604020202020204" pitchFamily="34" charset="0"/>
              </a:rPr>
              <a:t>  [accessed 12/07/14]</a:t>
            </a:r>
          </a:p>
          <a:p>
            <a:endParaRPr lang="en-GB" dirty="0"/>
          </a:p>
        </p:txBody>
      </p:sp>
    </p:spTree>
    <p:extLst>
      <p:ext uri="{BB962C8B-B14F-4D97-AF65-F5344CB8AC3E}">
        <p14:creationId xmlns:p14="http://schemas.microsoft.com/office/powerpoint/2010/main" val="1012342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2676</TotalTime>
  <Words>2812</Words>
  <Application>Microsoft Office PowerPoint</Application>
  <PresentationFormat>On-screen Show (4:3)</PresentationFormat>
  <Paragraphs>290</Paragraphs>
  <Slides>40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Lucida Sans Unicode</vt:lpstr>
      <vt:lpstr>Wingdings</vt:lpstr>
      <vt:lpstr>Wingdings 2</vt:lpstr>
      <vt:lpstr>Wingdings 3</vt:lpstr>
      <vt:lpstr>Oriel</vt:lpstr>
      <vt:lpstr>ECGE4003Q </vt:lpstr>
      <vt:lpstr>Gorolwg   Overview</vt:lpstr>
      <vt:lpstr>Cyfeirnodi   Referencing</vt:lpstr>
      <vt:lpstr>Rhestr gyfeirnodi Reference list</vt:lpstr>
      <vt:lpstr>Pam Defnyddio Gwaith Awduron Eraill? Why Use Other Authors’ Work?</vt:lpstr>
      <vt:lpstr>Ble Dwi’n Dechrau? Where Do I Start? </vt:lpstr>
      <vt:lpstr>Beth ?  What?</vt:lpstr>
      <vt:lpstr>Gwybodaeth Allweddol Key information </vt:lpstr>
      <vt:lpstr>Cyfeirio at waith awduron eraill Referring to other authors’ works</vt:lpstr>
      <vt:lpstr>Cefnogaeth academaidd Academic credibility </vt:lpstr>
      <vt:lpstr>  Ymarfer Cyfeirnodi Referencing Practise</vt:lpstr>
      <vt:lpstr>Dyfyniadau   Quotations</vt:lpstr>
      <vt:lpstr>Dyfyniadau   Quotations</vt:lpstr>
      <vt:lpstr>Dyfyniadau Uniongyrchol   Direct Quotations</vt:lpstr>
      <vt:lpstr>Dyfyniadau Uniongyrchol Direct Quotations</vt:lpstr>
      <vt:lpstr>E.g.</vt:lpstr>
      <vt:lpstr>E.e./E.g.</vt:lpstr>
      <vt:lpstr>Beth yw dyfyniad hir? What is a long quotation?</vt:lpstr>
      <vt:lpstr>E.g. </vt:lpstr>
      <vt:lpstr>E.e./E.g. </vt:lpstr>
      <vt:lpstr>Yn yr iaith wreiddiol</vt:lpstr>
      <vt:lpstr>Mwy o ymarfer Practise makes perfect! </vt:lpstr>
      <vt:lpstr>Ymarfer Arall Eirio Paraphrasing Practise!</vt:lpstr>
      <vt:lpstr>PowerPoint Presentation</vt:lpstr>
      <vt:lpstr>Gweithgaredd Grwp   Group Activity</vt:lpstr>
      <vt:lpstr>PowerPoint Presentation</vt:lpstr>
      <vt:lpstr>Beth yw Llên-Ladrad?   What is Plagiarism?</vt:lpstr>
      <vt:lpstr>Pwysig! Important!</vt:lpstr>
      <vt:lpstr> Beth yw Llen-ladrad? Mae hyn yn cynnwys: What is plagiarism?  This includes:</vt:lpstr>
      <vt:lpstr>PowerPoint Presentation</vt:lpstr>
      <vt:lpstr>PowerPoint Presentation</vt:lpstr>
      <vt:lpstr>PowerPoint Presentation</vt:lpstr>
      <vt:lpstr>Magwch hyder yn eich geiriau’ch hun. Develop confidence in your own words.  </vt:lpstr>
      <vt:lpstr>Sut i osgoi llên-ladrad: How to avoid plagiarism: </vt:lpstr>
      <vt:lpstr>Sut i osgoi llên-ladrad: How to avoid plagiarism:</vt:lpstr>
      <vt:lpstr>Sut i osgoi llên-ladrad: How to avoid plagiarism:</vt:lpstr>
      <vt:lpstr>Hunan lên-ladrad Self plagiarism </vt:lpstr>
      <vt:lpstr>Gwybodaeth am eich pwnc mor belled… subject knowledge so far…</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Angharad Lewis</cp:lastModifiedBy>
  <cp:revision>32</cp:revision>
  <dcterms:created xsi:type="dcterms:W3CDTF">2016-06-23T12:25:16Z</dcterms:created>
  <dcterms:modified xsi:type="dcterms:W3CDTF">2022-10-27T14:12:48Z</dcterms:modified>
</cp:coreProperties>
</file>