
<file path=[Content_Types].xml><?xml version="1.0" encoding="utf-8"?>
<Types xmlns="http://schemas.openxmlformats.org/package/2006/content-types">
  <Default Extension="png" ContentType="image/png"/>
  <Default Extension="tmp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81" r:id="rId4"/>
    <p:sldId id="260" r:id="rId5"/>
    <p:sldId id="261" r:id="rId6"/>
    <p:sldId id="262" r:id="rId7"/>
    <p:sldId id="282" r:id="rId8"/>
    <p:sldId id="263" r:id="rId9"/>
    <p:sldId id="297" r:id="rId10"/>
    <p:sldId id="298" r:id="rId11"/>
    <p:sldId id="299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6" r:id="rId26"/>
    <p:sldId id="30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344" autoAdjust="0"/>
  </p:normalViewPr>
  <p:slideViewPr>
    <p:cSldViewPr snapToGrid="0">
      <p:cViewPr varScale="1">
        <p:scale>
          <a:sx n="61" d="100"/>
          <a:sy n="61" d="100"/>
        </p:scale>
        <p:origin x="9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8ED0DB-E029-4362-8446-84CEE008694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30E5FA29-5280-418F-9E5E-31F68957D763}">
      <dgm:prSet/>
      <dgm:spPr/>
      <dgm:t>
        <a:bodyPr/>
        <a:lstStyle/>
        <a:p>
          <a:r>
            <a:rPr lang="cy-GB" dirty="0"/>
            <a:t>Ensure that you have your notes on your school experience to hand.</a:t>
          </a:r>
          <a:endParaRPr lang="en-US" dirty="0"/>
        </a:p>
      </dgm:t>
    </dgm:pt>
    <dgm:pt modelId="{12A5175E-28F9-4D6E-9562-53AB7D4F803A}" type="parTrans" cxnId="{3EE44A85-3BD1-454E-BC06-A42D9D468C8F}">
      <dgm:prSet/>
      <dgm:spPr/>
      <dgm:t>
        <a:bodyPr/>
        <a:lstStyle/>
        <a:p>
          <a:endParaRPr lang="en-US"/>
        </a:p>
      </dgm:t>
    </dgm:pt>
    <dgm:pt modelId="{5423DAA6-E1A4-4F9A-A1F0-A82BCB495EB6}" type="sibTrans" cxnId="{3EE44A85-3BD1-454E-BC06-A42D9D468C8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654C55B5-A3F3-426D-A5B1-0DAA9C18B220}">
      <dgm:prSet/>
      <dgm:spPr/>
      <dgm:t>
        <a:bodyPr/>
        <a:lstStyle/>
        <a:p>
          <a:r>
            <a:rPr lang="cy-GB"/>
            <a:t>Arrange yourselves into groups of 3-4 people. </a:t>
          </a:r>
          <a:endParaRPr lang="en-US"/>
        </a:p>
      </dgm:t>
    </dgm:pt>
    <dgm:pt modelId="{1AA4168E-70F8-4D6E-AE67-843F7B55D793}" type="parTrans" cxnId="{775953BA-55FC-4904-B2C4-EEED70A60127}">
      <dgm:prSet/>
      <dgm:spPr/>
      <dgm:t>
        <a:bodyPr/>
        <a:lstStyle/>
        <a:p>
          <a:endParaRPr lang="en-US"/>
        </a:p>
      </dgm:t>
    </dgm:pt>
    <dgm:pt modelId="{C5633CEA-EB04-4094-ADEF-5827FC433060}" type="sibTrans" cxnId="{775953BA-55FC-4904-B2C4-EEED70A6012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6C408FA-F0B7-40A5-B955-309C40F4B404}">
      <dgm:prSet/>
      <dgm:spPr/>
      <dgm:t>
        <a:bodyPr/>
        <a:lstStyle/>
        <a:p>
          <a:r>
            <a:rPr lang="cy-GB"/>
            <a:t>Discuss the first question, which will be shown on the board.</a:t>
          </a:r>
          <a:endParaRPr lang="en-US"/>
        </a:p>
      </dgm:t>
    </dgm:pt>
    <dgm:pt modelId="{4E10C522-A2D3-4778-A759-A35893E4FCD4}" type="parTrans" cxnId="{D8380A4E-4AB9-4F35-A2E0-4675CB7DCC38}">
      <dgm:prSet/>
      <dgm:spPr/>
      <dgm:t>
        <a:bodyPr/>
        <a:lstStyle/>
        <a:p>
          <a:endParaRPr lang="en-US"/>
        </a:p>
      </dgm:t>
    </dgm:pt>
    <dgm:pt modelId="{E917EF83-93C4-45A1-B263-5746441C6D76}" type="sibTrans" cxnId="{D8380A4E-4AB9-4F35-A2E0-4675CB7DCC3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7201987-B3BC-4B38-AB11-FE1B06621285}">
      <dgm:prSet/>
      <dgm:spPr/>
      <dgm:t>
        <a:bodyPr/>
        <a:lstStyle/>
        <a:p>
          <a:r>
            <a:rPr lang="cy-GB" dirty="0"/>
            <a:t>Then, take turns to pick up a card from the table and discuss the relevant question.</a:t>
          </a:r>
          <a:endParaRPr lang="en-US" dirty="0"/>
        </a:p>
      </dgm:t>
    </dgm:pt>
    <dgm:pt modelId="{95F2F183-BB86-4E8C-9BB4-C2EC2A0C41DB}" type="parTrans" cxnId="{F8A0D503-8402-4113-9900-FC6CCD0D587A}">
      <dgm:prSet/>
      <dgm:spPr/>
      <dgm:t>
        <a:bodyPr/>
        <a:lstStyle/>
        <a:p>
          <a:endParaRPr lang="en-US"/>
        </a:p>
      </dgm:t>
    </dgm:pt>
    <dgm:pt modelId="{2AA1F86D-DDE9-4C96-9FBB-25445AEABA38}" type="sibTrans" cxnId="{F8A0D503-8402-4113-9900-FC6CCD0D587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3D584FE-38EB-4492-A2C4-BB0F44D99640}">
      <dgm:prSet/>
      <dgm:spPr/>
      <dgm:t>
        <a:bodyPr/>
        <a:lstStyle/>
        <a:p>
          <a:r>
            <a:rPr lang="cy-GB"/>
            <a:t>What makes a good discussion? </a:t>
          </a:r>
          <a:endParaRPr lang="en-US"/>
        </a:p>
      </dgm:t>
    </dgm:pt>
    <dgm:pt modelId="{5C8BCCF3-4A9F-4E05-BE3C-E61CB74B1307}" type="parTrans" cxnId="{5B08DB6B-E1AF-4184-B136-18FDD0D8DF18}">
      <dgm:prSet/>
      <dgm:spPr/>
      <dgm:t>
        <a:bodyPr/>
        <a:lstStyle/>
        <a:p>
          <a:endParaRPr lang="en-US"/>
        </a:p>
      </dgm:t>
    </dgm:pt>
    <dgm:pt modelId="{2BA9B346-2530-4257-A162-46EA21BED599}" type="sibTrans" cxnId="{5B08DB6B-E1AF-4184-B136-18FDD0D8DF18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0D17E76C-2824-4F6B-A66C-7C70549FAA5B}">
      <dgm:prSet/>
      <dgm:spPr/>
      <dgm:t>
        <a:bodyPr/>
        <a:lstStyle/>
        <a:p>
          <a:r>
            <a:rPr lang="cy-GB" dirty="0"/>
            <a:t>1st question:</a:t>
          </a:r>
        </a:p>
        <a:p>
          <a:r>
            <a:rPr lang="cy-GB" dirty="0"/>
            <a:t>Describe your school’s linguistic profile. </a:t>
          </a:r>
          <a:endParaRPr lang="en-US" dirty="0"/>
        </a:p>
      </dgm:t>
    </dgm:pt>
    <dgm:pt modelId="{B121C2C6-0023-47B2-9A2A-81819FD04EBC}" type="parTrans" cxnId="{F1D12243-14F4-460B-8A8C-87A4C8D35977}">
      <dgm:prSet/>
      <dgm:spPr/>
      <dgm:t>
        <a:bodyPr/>
        <a:lstStyle/>
        <a:p>
          <a:endParaRPr lang="en-US"/>
        </a:p>
      </dgm:t>
    </dgm:pt>
    <dgm:pt modelId="{675EFE8E-6EFC-40E6-A2D3-E4B5DA76ABD1}" type="sibTrans" cxnId="{F1D12243-14F4-460B-8A8C-87A4C8D35977}">
      <dgm:prSet phldrT="6" phldr="0"/>
      <dgm:spPr/>
      <dgm:t>
        <a:bodyPr/>
        <a:lstStyle/>
        <a:p>
          <a:endParaRPr lang="en-US"/>
        </a:p>
      </dgm:t>
    </dgm:pt>
    <dgm:pt modelId="{23DEE859-6528-484D-9F19-B0B6D65C8E9C}" type="pres">
      <dgm:prSet presAssocID="{FE8ED0DB-E029-4362-8446-84CEE0086943}" presName="Name0" presStyleCnt="0">
        <dgm:presLayoutVars>
          <dgm:dir/>
          <dgm:resizeHandles val="exact"/>
        </dgm:presLayoutVars>
      </dgm:prSet>
      <dgm:spPr/>
    </dgm:pt>
    <dgm:pt modelId="{27025899-92D9-4E0F-90E7-9FBD66C2A550}" type="pres">
      <dgm:prSet presAssocID="{30E5FA29-5280-418F-9E5E-31F68957D763}" presName="node" presStyleLbl="node1" presStyleIdx="0" presStyleCnt="6">
        <dgm:presLayoutVars>
          <dgm:bulletEnabled val="1"/>
        </dgm:presLayoutVars>
      </dgm:prSet>
      <dgm:spPr/>
    </dgm:pt>
    <dgm:pt modelId="{AA59FB8F-12DB-492D-8EB9-B6BA3AFD71A9}" type="pres">
      <dgm:prSet presAssocID="{5423DAA6-E1A4-4F9A-A1F0-A82BCB495EB6}" presName="sibTrans" presStyleLbl="sibTrans1D1" presStyleIdx="0" presStyleCnt="5"/>
      <dgm:spPr/>
    </dgm:pt>
    <dgm:pt modelId="{5C5F9BAF-2949-4645-9AA1-5964B426F1F0}" type="pres">
      <dgm:prSet presAssocID="{5423DAA6-E1A4-4F9A-A1F0-A82BCB495EB6}" presName="connectorText" presStyleLbl="sibTrans1D1" presStyleIdx="0" presStyleCnt="5"/>
      <dgm:spPr/>
    </dgm:pt>
    <dgm:pt modelId="{C098514F-41E0-4B61-9D75-954744137DBB}" type="pres">
      <dgm:prSet presAssocID="{654C55B5-A3F3-426D-A5B1-0DAA9C18B220}" presName="node" presStyleLbl="node1" presStyleIdx="1" presStyleCnt="6">
        <dgm:presLayoutVars>
          <dgm:bulletEnabled val="1"/>
        </dgm:presLayoutVars>
      </dgm:prSet>
      <dgm:spPr/>
    </dgm:pt>
    <dgm:pt modelId="{6EC71D2A-F11D-4738-97DE-A6748A8D7EBF}" type="pres">
      <dgm:prSet presAssocID="{C5633CEA-EB04-4094-ADEF-5827FC433060}" presName="sibTrans" presStyleLbl="sibTrans1D1" presStyleIdx="1" presStyleCnt="5"/>
      <dgm:spPr/>
    </dgm:pt>
    <dgm:pt modelId="{5D53DFE6-5357-4099-91CC-F6B12AD26507}" type="pres">
      <dgm:prSet presAssocID="{C5633CEA-EB04-4094-ADEF-5827FC433060}" presName="connectorText" presStyleLbl="sibTrans1D1" presStyleIdx="1" presStyleCnt="5"/>
      <dgm:spPr/>
    </dgm:pt>
    <dgm:pt modelId="{52EE6E57-714C-463B-B9E1-5E89B2855732}" type="pres">
      <dgm:prSet presAssocID="{06C408FA-F0B7-40A5-B955-309C40F4B404}" presName="node" presStyleLbl="node1" presStyleIdx="2" presStyleCnt="6">
        <dgm:presLayoutVars>
          <dgm:bulletEnabled val="1"/>
        </dgm:presLayoutVars>
      </dgm:prSet>
      <dgm:spPr/>
    </dgm:pt>
    <dgm:pt modelId="{D94551F2-CE87-4FD8-B82E-2E58A0BC4AE0}" type="pres">
      <dgm:prSet presAssocID="{E917EF83-93C4-45A1-B263-5746441C6D76}" presName="sibTrans" presStyleLbl="sibTrans1D1" presStyleIdx="2" presStyleCnt="5"/>
      <dgm:spPr/>
    </dgm:pt>
    <dgm:pt modelId="{F75F4F19-E536-454B-8AEB-97D0CFB157D9}" type="pres">
      <dgm:prSet presAssocID="{E917EF83-93C4-45A1-B263-5746441C6D76}" presName="connectorText" presStyleLbl="sibTrans1D1" presStyleIdx="2" presStyleCnt="5"/>
      <dgm:spPr/>
    </dgm:pt>
    <dgm:pt modelId="{C34D5568-1B15-41D6-A211-B7693AED2829}" type="pres">
      <dgm:prSet presAssocID="{57201987-B3BC-4B38-AB11-FE1B06621285}" presName="node" presStyleLbl="node1" presStyleIdx="3" presStyleCnt="6">
        <dgm:presLayoutVars>
          <dgm:bulletEnabled val="1"/>
        </dgm:presLayoutVars>
      </dgm:prSet>
      <dgm:spPr/>
    </dgm:pt>
    <dgm:pt modelId="{1BE68A5B-2EE8-4ECF-84FA-08CD78362945}" type="pres">
      <dgm:prSet presAssocID="{2AA1F86D-DDE9-4C96-9FBB-25445AEABA38}" presName="sibTrans" presStyleLbl="sibTrans1D1" presStyleIdx="3" presStyleCnt="5"/>
      <dgm:spPr/>
    </dgm:pt>
    <dgm:pt modelId="{E6858C55-1824-4BA2-9D03-35DA699BABBC}" type="pres">
      <dgm:prSet presAssocID="{2AA1F86D-DDE9-4C96-9FBB-25445AEABA38}" presName="connectorText" presStyleLbl="sibTrans1D1" presStyleIdx="3" presStyleCnt="5"/>
      <dgm:spPr/>
    </dgm:pt>
    <dgm:pt modelId="{56921F21-C918-4053-8139-7F5C93B461F4}" type="pres">
      <dgm:prSet presAssocID="{83D584FE-38EB-4492-A2C4-BB0F44D99640}" presName="node" presStyleLbl="node1" presStyleIdx="4" presStyleCnt="6">
        <dgm:presLayoutVars>
          <dgm:bulletEnabled val="1"/>
        </dgm:presLayoutVars>
      </dgm:prSet>
      <dgm:spPr/>
    </dgm:pt>
    <dgm:pt modelId="{1EFD68B9-0D7F-46A0-AE10-2C2427A5B6C9}" type="pres">
      <dgm:prSet presAssocID="{2BA9B346-2530-4257-A162-46EA21BED599}" presName="sibTrans" presStyleLbl="sibTrans1D1" presStyleIdx="4" presStyleCnt="5"/>
      <dgm:spPr/>
    </dgm:pt>
    <dgm:pt modelId="{4CE3C3EF-4B20-4F4B-B938-9EBD9C08A7AC}" type="pres">
      <dgm:prSet presAssocID="{2BA9B346-2530-4257-A162-46EA21BED599}" presName="connectorText" presStyleLbl="sibTrans1D1" presStyleIdx="4" presStyleCnt="5"/>
      <dgm:spPr/>
    </dgm:pt>
    <dgm:pt modelId="{86846EE4-7CCB-41FC-A90A-98AD676DA3C9}" type="pres">
      <dgm:prSet presAssocID="{0D17E76C-2824-4F6B-A66C-7C70549FAA5B}" presName="node" presStyleLbl="node1" presStyleIdx="5" presStyleCnt="6">
        <dgm:presLayoutVars>
          <dgm:bulletEnabled val="1"/>
        </dgm:presLayoutVars>
      </dgm:prSet>
      <dgm:spPr/>
    </dgm:pt>
  </dgm:ptLst>
  <dgm:cxnLst>
    <dgm:cxn modelId="{F8A0D503-8402-4113-9900-FC6CCD0D587A}" srcId="{FE8ED0DB-E029-4362-8446-84CEE0086943}" destId="{57201987-B3BC-4B38-AB11-FE1B06621285}" srcOrd="3" destOrd="0" parTransId="{95F2F183-BB86-4E8C-9BB4-C2EC2A0C41DB}" sibTransId="{2AA1F86D-DDE9-4C96-9FBB-25445AEABA38}"/>
    <dgm:cxn modelId="{7C5C930D-B7F6-4830-834C-EB063649F8C3}" type="presOf" srcId="{FE8ED0DB-E029-4362-8446-84CEE0086943}" destId="{23DEE859-6528-484D-9F19-B0B6D65C8E9C}" srcOrd="0" destOrd="0" presId="urn:microsoft.com/office/officeart/2016/7/layout/RepeatingBendingProcessNew"/>
    <dgm:cxn modelId="{EB6E7412-02DA-4786-83C6-A4524CFDC361}" type="presOf" srcId="{2BA9B346-2530-4257-A162-46EA21BED599}" destId="{4CE3C3EF-4B20-4F4B-B938-9EBD9C08A7AC}" srcOrd="1" destOrd="0" presId="urn:microsoft.com/office/officeart/2016/7/layout/RepeatingBendingProcessNew"/>
    <dgm:cxn modelId="{5346FA12-C8A8-4329-9740-947C8D889237}" type="presOf" srcId="{E917EF83-93C4-45A1-B263-5746441C6D76}" destId="{F75F4F19-E536-454B-8AEB-97D0CFB157D9}" srcOrd="1" destOrd="0" presId="urn:microsoft.com/office/officeart/2016/7/layout/RepeatingBendingProcessNew"/>
    <dgm:cxn modelId="{4BC0A82C-75E5-4694-B065-48DB31BB33AA}" type="presOf" srcId="{06C408FA-F0B7-40A5-B955-309C40F4B404}" destId="{52EE6E57-714C-463B-B9E1-5E89B2855732}" srcOrd="0" destOrd="0" presId="urn:microsoft.com/office/officeart/2016/7/layout/RepeatingBendingProcessNew"/>
    <dgm:cxn modelId="{85B1E136-90A3-425A-A87B-9C10DE92131D}" type="presOf" srcId="{5423DAA6-E1A4-4F9A-A1F0-A82BCB495EB6}" destId="{5C5F9BAF-2949-4645-9AA1-5964B426F1F0}" srcOrd="1" destOrd="0" presId="urn:microsoft.com/office/officeart/2016/7/layout/RepeatingBendingProcessNew"/>
    <dgm:cxn modelId="{C505035E-7204-48B0-9B44-3F1403CFE91F}" type="presOf" srcId="{654C55B5-A3F3-426D-A5B1-0DAA9C18B220}" destId="{C098514F-41E0-4B61-9D75-954744137DBB}" srcOrd="0" destOrd="0" presId="urn:microsoft.com/office/officeart/2016/7/layout/RepeatingBendingProcessNew"/>
    <dgm:cxn modelId="{91BD6142-624D-4EA2-95BF-E608F7849169}" type="presOf" srcId="{30E5FA29-5280-418F-9E5E-31F68957D763}" destId="{27025899-92D9-4E0F-90E7-9FBD66C2A550}" srcOrd="0" destOrd="0" presId="urn:microsoft.com/office/officeart/2016/7/layout/RepeatingBendingProcessNew"/>
    <dgm:cxn modelId="{F1D12243-14F4-460B-8A8C-87A4C8D35977}" srcId="{FE8ED0DB-E029-4362-8446-84CEE0086943}" destId="{0D17E76C-2824-4F6B-A66C-7C70549FAA5B}" srcOrd="5" destOrd="0" parTransId="{B121C2C6-0023-47B2-9A2A-81819FD04EBC}" sibTransId="{675EFE8E-6EFC-40E6-A2D3-E4B5DA76ABD1}"/>
    <dgm:cxn modelId="{A2411748-5CE6-4F3C-AB13-9E5C64908A3E}" type="presOf" srcId="{0D17E76C-2824-4F6B-A66C-7C70549FAA5B}" destId="{86846EE4-7CCB-41FC-A90A-98AD676DA3C9}" srcOrd="0" destOrd="0" presId="urn:microsoft.com/office/officeart/2016/7/layout/RepeatingBendingProcessNew"/>
    <dgm:cxn modelId="{5B08DB6B-E1AF-4184-B136-18FDD0D8DF18}" srcId="{FE8ED0DB-E029-4362-8446-84CEE0086943}" destId="{83D584FE-38EB-4492-A2C4-BB0F44D99640}" srcOrd="4" destOrd="0" parTransId="{5C8BCCF3-4A9F-4E05-BE3C-E61CB74B1307}" sibTransId="{2BA9B346-2530-4257-A162-46EA21BED599}"/>
    <dgm:cxn modelId="{D8380A4E-4AB9-4F35-A2E0-4675CB7DCC38}" srcId="{FE8ED0DB-E029-4362-8446-84CEE0086943}" destId="{06C408FA-F0B7-40A5-B955-309C40F4B404}" srcOrd="2" destOrd="0" parTransId="{4E10C522-A2D3-4778-A759-A35893E4FCD4}" sibTransId="{E917EF83-93C4-45A1-B263-5746441C6D76}"/>
    <dgm:cxn modelId="{F6831B71-9253-4E35-9775-2B327F2E223D}" type="presOf" srcId="{57201987-B3BC-4B38-AB11-FE1B06621285}" destId="{C34D5568-1B15-41D6-A211-B7693AED2829}" srcOrd="0" destOrd="0" presId="urn:microsoft.com/office/officeart/2016/7/layout/RepeatingBendingProcessNew"/>
    <dgm:cxn modelId="{3EE44A85-3BD1-454E-BC06-A42D9D468C8F}" srcId="{FE8ED0DB-E029-4362-8446-84CEE0086943}" destId="{30E5FA29-5280-418F-9E5E-31F68957D763}" srcOrd="0" destOrd="0" parTransId="{12A5175E-28F9-4D6E-9562-53AB7D4F803A}" sibTransId="{5423DAA6-E1A4-4F9A-A1F0-A82BCB495EB6}"/>
    <dgm:cxn modelId="{FD87FF89-CB43-4B4F-92F7-709CD5637429}" type="presOf" srcId="{2AA1F86D-DDE9-4C96-9FBB-25445AEABA38}" destId="{1BE68A5B-2EE8-4ECF-84FA-08CD78362945}" srcOrd="0" destOrd="0" presId="urn:microsoft.com/office/officeart/2016/7/layout/RepeatingBendingProcessNew"/>
    <dgm:cxn modelId="{12B6AC8B-B51F-43E2-AE18-80537DE88027}" type="presOf" srcId="{83D584FE-38EB-4492-A2C4-BB0F44D99640}" destId="{56921F21-C918-4053-8139-7F5C93B461F4}" srcOrd="0" destOrd="0" presId="urn:microsoft.com/office/officeart/2016/7/layout/RepeatingBendingProcessNew"/>
    <dgm:cxn modelId="{7546098C-7579-485C-AF34-00E163D4A14A}" type="presOf" srcId="{2AA1F86D-DDE9-4C96-9FBB-25445AEABA38}" destId="{E6858C55-1824-4BA2-9D03-35DA699BABBC}" srcOrd="1" destOrd="0" presId="urn:microsoft.com/office/officeart/2016/7/layout/RepeatingBendingProcessNew"/>
    <dgm:cxn modelId="{446DB2A1-CEF8-4A23-91A1-2A4D09B631B9}" type="presOf" srcId="{C5633CEA-EB04-4094-ADEF-5827FC433060}" destId="{5D53DFE6-5357-4099-91CC-F6B12AD26507}" srcOrd="1" destOrd="0" presId="urn:microsoft.com/office/officeart/2016/7/layout/RepeatingBendingProcessNew"/>
    <dgm:cxn modelId="{775953BA-55FC-4904-B2C4-EEED70A60127}" srcId="{FE8ED0DB-E029-4362-8446-84CEE0086943}" destId="{654C55B5-A3F3-426D-A5B1-0DAA9C18B220}" srcOrd="1" destOrd="0" parTransId="{1AA4168E-70F8-4D6E-AE67-843F7B55D793}" sibTransId="{C5633CEA-EB04-4094-ADEF-5827FC433060}"/>
    <dgm:cxn modelId="{5A5786DF-7A6C-4719-951E-1DEAB95DD924}" type="presOf" srcId="{C5633CEA-EB04-4094-ADEF-5827FC433060}" destId="{6EC71D2A-F11D-4738-97DE-A6748A8D7EBF}" srcOrd="0" destOrd="0" presId="urn:microsoft.com/office/officeart/2016/7/layout/RepeatingBendingProcessNew"/>
    <dgm:cxn modelId="{428026F2-0805-4E1C-870F-F19EFB44AFCC}" type="presOf" srcId="{E917EF83-93C4-45A1-B263-5746441C6D76}" destId="{D94551F2-CE87-4FD8-B82E-2E58A0BC4AE0}" srcOrd="0" destOrd="0" presId="urn:microsoft.com/office/officeart/2016/7/layout/RepeatingBendingProcessNew"/>
    <dgm:cxn modelId="{36D087F8-6D7C-4EC2-83DB-4B23FED4C3BA}" type="presOf" srcId="{5423DAA6-E1A4-4F9A-A1F0-A82BCB495EB6}" destId="{AA59FB8F-12DB-492D-8EB9-B6BA3AFD71A9}" srcOrd="0" destOrd="0" presId="urn:microsoft.com/office/officeart/2016/7/layout/RepeatingBendingProcessNew"/>
    <dgm:cxn modelId="{438A4FF9-A1A7-4A92-9A47-EF492B536D6D}" type="presOf" srcId="{2BA9B346-2530-4257-A162-46EA21BED599}" destId="{1EFD68B9-0D7F-46A0-AE10-2C2427A5B6C9}" srcOrd="0" destOrd="0" presId="urn:microsoft.com/office/officeart/2016/7/layout/RepeatingBendingProcessNew"/>
    <dgm:cxn modelId="{3E6B5ACB-A3D8-4674-8C38-725427A263D5}" type="presParOf" srcId="{23DEE859-6528-484D-9F19-B0B6D65C8E9C}" destId="{27025899-92D9-4E0F-90E7-9FBD66C2A550}" srcOrd="0" destOrd="0" presId="urn:microsoft.com/office/officeart/2016/7/layout/RepeatingBendingProcessNew"/>
    <dgm:cxn modelId="{542D0B00-43E5-46B4-A2C3-0F3F264B5DE4}" type="presParOf" srcId="{23DEE859-6528-484D-9F19-B0B6D65C8E9C}" destId="{AA59FB8F-12DB-492D-8EB9-B6BA3AFD71A9}" srcOrd="1" destOrd="0" presId="urn:microsoft.com/office/officeart/2016/7/layout/RepeatingBendingProcessNew"/>
    <dgm:cxn modelId="{AD706F25-47DC-4784-A604-5C27B389E1EC}" type="presParOf" srcId="{AA59FB8F-12DB-492D-8EB9-B6BA3AFD71A9}" destId="{5C5F9BAF-2949-4645-9AA1-5964B426F1F0}" srcOrd="0" destOrd="0" presId="urn:microsoft.com/office/officeart/2016/7/layout/RepeatingBendingProcessNew"/>
    <dgm:cxn modelId="{4B86701E-D0F8-42A9-BB98-9FA87496EF6B}" type="presParOf" srcId="{23DEE859-6528-484D-9F19-B0B6D65C8E9C}" destId="{C098514F-41E0-4B61-9D75-954744137DBB}" srcOrd="2" destOrd="0" presId="urn:microsoft.com/office/officeart/2016/7/layout/RepeatingBendingProcessNew"/>
    <dgm:cxn modelId="{225BD86C-528E-44DA-8239-ED4741AA61BE}" type="presParOf" srcId="{23DEE859-6528-484D-9F19-B0B6D65C8E9C}" destId="{6EC71D2A-F11D-4738-97DE-A6748A8D7EBF}" srcOrd="3" destOrd="0" presId="urn:microsoft.com/office/officeart/2016/7/layout/RepeatingBendingProcessNew"/>
    <dgm:cxn modelId="{87F08681-D397-4C00-A196-ADB3FA34624B}" type="presParOf" srcId="{6EC71D2A-F11D-4738-97DE-A6748A8D7EBF}" destId="{5D53DFE6-5357-4099-91CC-F6B12AD26507}" srcOrd="0" destOrd="0" presId="urn:microsoft.com/office/officeart/2016/7/layout/RepeatingBendingProcessNew"/>
    <dgm:cxn modelId="{CE0449FA-E4B9-42ED-8A21-94D3D95BDDDC}" type="presParOf" srcId="{23DEE859-6528-484D-9F19-B0B6D65C8E9C}" destId="{52EE6E57-714C-463B-B9E1-5E89B2855732}" srcOrd="4" destOrd="0" presId="urn:microsoft.com/office/officeart/2016/7/layout/RepeatingBendingProcessNew"/>
    <dgm:cxn modelId="{4A25CAE7-CC39-4F62-88AC-7050CF6BD3F8}" type="presParOf" srcId="{23DEE859-6528-484D-9F19-B0B6D65C8E9C}" destId="{D94551F2-CE87-4FD8-B82E-2E58A0BC4AE0}" srcOrd="5" destOrd="0" presId="urn:microsoft.com/office/officeart/2016/7/layout/RepeatingBendingProcessNew"/>
    <dgm:cxn modelId="{7BBD5576-195F-481C-A0B2-D4B882F8B407}" type="presParOf" srcId="{D94551F2-CE87-4FD8-B82E-2E58A0BC4AE0}" destId="{F75F4F19-E536-454B-8AEB-97D0CFB157D9}" srcOrd="0" destOrd="0" presId="urn:microsoft.com/office/officeart/2016/7/layout/RepeatingBendingProcessNew"/>
    <dgm:cxn modelId="{A21046B7-1A69-4D3A-8AEB-90877575C979}" type="presParOf" srcId="{23DEE859-6528-484D-9F19-B0B6D65C8E9C}" destId="{C34D5568-1B15-41D6-A211-B7693AED2829}" srcOrd="6" destOrd="0" presId="urn:microsoft.com/office/officeart/2016/7/layout/RepeatingBendingProcessNew"/>
    <dgm:cxn modelId="{5574193D-C8C9-4A2A-A859-2C62F835D835}" type="presParOf" srcId="{23DEE859-6528-484D-9F19-B0B6D65C8E9C}" destId="{1BE68A5B-2EE8-4ECF-84FA-08CD78362945}" srcOrd="7" destOrd="0" presId="urn:microsoft.com/office/officeart/2016/7/layout/RepeatingBendingProcessNew"/>
    <dgm:cxn modelId="{A8765ED6-2EFF-46DE-91E5-7C202295FCAE}" type="presParOf" srcId="{1BE68A5B-2EE8-4ECF-84FA-08CD78362945}" destId="{E6858C55-1824-4BA2-9D03-35DA699BABBC}" srcOrd="0" destOrd="0" presId="urn:microsoft.com/office/officeart/2016/7/layout/RepeatingBendingProcessNew"/>
    <dgm:cxn modelId="{8D2F065A-A5EA-4936-B5DB-1F49F173E46C}" type="presParOf" srcId="{23DEE859-6528-484D-9F19-B0B6D65C8E9C}" destId="{56921F21-C918-4053-8139-7F5C93B461F4}" srcOrd="8" destOrd="0" presId="urn:microsoft.com/office/officeart/2016/7/layout/RepeatingBendingProcessNew"/>
    <dgm:cxn modelId="{FE0BB89D-C859-470B-BFFA-1FB624A4030E}" type="presParOf" srcId="{23DEE859-6528-484D-9F19-B0B6D65C8E9C}" destId="{1EFD68B9-0D7F-46A0-AE10-2C2427A5B6C9}" srcOrd="9" destOrd="0" presId="urn:microsoft.com/office/officeart/2016/7/layout/RepeatingBendingProcessNew"/>
    <dgm:cxn modelId="{CADF482A-F85C-4C00-863D-1EE77BA40B4E}" type="presParOf" srcId="{1EFD68B9-0D7F-46A0-AE10-2C2427A5B6C9}" destId="{4CE3C3EF-4B20-4F4B-B938-9EBD9C08A7AC}" srcOrd="0" destOrd="0" presId="urn:microsoft.com/office/officeart/2016/7/layout/RepeatingBendingProcessNew"/>
    <dgm:cxn modelId="{C418C450-78A9-4429-823C-535087D818F9}" type="presParOf" srcId="{23DEE859-6528-484D-9F19-B0B6D65C8E9C}" destId="{86846EE4-7CCB-41FC-A90A-98AD676DA3C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9FB8F-12DB-492D-8EB9-B6BA3AFD71A9}">
      <dsp:nvSpPr>
        <dsp:cNvPr id="0" name=""/>
        <dsp:cNvSpPr/>
      </dsp:nvSpPr>
      <dsp:spPr>
        <a:xfrm>
          <a:off x="3499951" y="676917"/>
          <a:ext cx="5226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5204" y="45719"/>
              </a:lnTo>
            </a:path>
            <a:path>
              <a:moveTo>
                <a:pt x="327471" y="45719"/>
              </a:moveTo>
              <a:lnTo>
                <a:pt x="52267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</a:t>
          </a:r>
        </a:p>
      </dsp:txBody>
      <dsp:txXfrm>
        <a:off x="3695155" y="607659"/>
        <a:ext cx="132267" cy="229955"/>
      </dsp:txXfrm>
    </dsp:sp>
    <dsp:sp modelId="{27025899-92D9-4E0F-90E7-9FBD66C2A550}">
      <dsp:nvSpPr>
        <dsp:cNvPr id="0" name=""/>
        <dsp:cNvSpPr/>
      </dsp:nvSpPr>
      <dsp:spPr>
        <a:xfrm>
          <a:off x="1096205" y="973"/>
          <a:ext cx="2405546" cy="14433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874" tIns="123729" rIns="117874" bIns="12372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Ensure that you have your notes on your school experience to hand.</a:t>
          </a:r>
          <a:endParaRPr lang="en-US" sz="1900" kern="1200" dirty="0"/>
        </a:p>
      </dsp:txBody>
      <dsp:txXfrm>
        <a:off x="1096205" y="973"/>
        <a:ext cx="2405546" cy="1443327"/>
      </dsp:txXfrm>
    </dsp:sp>
    <dsp:sp modelId="{6EC71D2A-F11D-4738-97DE-A6748A8D7EBF}">
      <dsp:nvSpPr>
        <dsp:cNvPr id="0" name=""/>
        <dsp:cNvSpPr/>
      </dsp:nvSpPr>
      <dsp:spPr>
        <a:xfrm>
          <a:off x="6458773" y="676917"/>
          <a:ext cx="5226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5204" y="45719"/>
              </a:lnTo>
            </a:path>
            <a:path>
              <a:moveTo>
                <a:pt x="327471" y="45719"/>
              </a:moveTo>
              <a:lnTo>
                <a:pt x="52267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</a:t>
          </a:r>
        </a:p>
      </dsp:txBody>
      <dsp:txXfrm>
        <a:off x="6653977" y="607659"/>
        <a:ext cx="132267" cy="229955"/>
      </dsp:txXfrm>
    </dsp:sp>
    <dsp:sp modelId="{C098514F-41E0-4B61-9D75-954744137DBB}">
      <dsp:nvSpPr>
        <dsp:cNvPr id="0" name=""/>
        <dsp:cNvSpPr/>
      </dsp:nvSpPr>
      <dsp:spPr>
        <a:xfrm>
          <a:off x="4055026" y="973"/>
          <a:ext cx="2405546" cy="14433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874" tIns="123729" rIns="117874" bIns="12372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/>
            <a:t>Arrange yourselves into groups of 3-4 people. </a:t>
          </a:r>
          <a:endParaRPr lang="en-US" sz="1900" kern="1200"/>
        </a:p>
      </dsp:txBody>
      <dsp:txXfrm>
        <a:off x="4055026" y="973"/>
        <a:ext cx="2405546" cy="1443327"/>
      </dsp:txXfrm>
    </dsp:sp>
    <dsp:sp modelId="{D94551F2-CE87-4FD8-B82E-2E58A0BC4AE0}">
      <dsp:nvSpPr>
        <dsp:cNvPr id="0" name=""/>
        <dsp:cNvSpPr/>
      </dsp:nvSpPr>
      <dsp:spPr>
        <a:xfrm>
          <a:off x="2298978" y="1442501"/>
          <a:ext cx="5917643" cy="522675"/>
        </a:xfrm>
        <a:custGeom>
          <a:avLst/>
          <a:gdLst/>
          <a:ahLst/>
          <a:cxnLst/>
          <a:rect l="0" t="0" r="0" b="0"/>
          <a:pathLst>
            <a:path>
              <a:moveTo>
                <a:pt x="5917643" y="0"/>
              </a:moveTo>
              <a:lnTo>
                <a:pt x="5917643" y="278437"/>
              </a:lnTo>
              <a:lnTo>
                <a:pt x="0" y="278437"/>
              </a:lnTo>
              <a:lnTo>
                <a:pt x="0" y="522675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3</a:t>
          </a:r>
        </a:p>
      </dsp:txBody>
      <dsp:txXfrm>
        <a:off x="5109213" y="1588861"/>
        <a:ext cx="297172" cy="229955"/>
      </dsp:txXfrm>
    </dsp:sp>
    <dsp:sp modelId="{52EE6E57-714C-463B-B9E1-5E89B2855732}">
      <dsp:nvSpPr>
        <dsp:cNvPr id="0" name=""/>
        <dsp:cNvSpPr/>
      </dsp:nvSpPr>
      <dsp:spPr>
        <a:xfrm>
          <a:off x="7013848" y="973"/>
          <a:ext cx="2405546" cy="14433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874" tIns="123729" rIns="117874" bIns="12372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/>
            <a:t>Discuss the first question, which will be shown on the board.</a:t>
          </a:r>
          <a:endParaRPr lang="en-US" sz="1900" kern="1200"/>
        </a:p>
      </dsp:txBody>
      <dsp:txXfrm>
        <a:off x="7013848" y="973"/>
        <a:ext cx="2405546" cy="1443327"/>
      </dsp:txXfrm>
    </dsp:sp>
    <dsp:sp modelId="{1BE68A5B-2EE8-4ECF-84FA-08CD78362945}">
      <dsp:nvSpPr>
        <dsp:cNvPr id="0" name=""/>
        <dsp:cNvSpPr/>
      </dsp:nvSpPr>
      <dsp:spPr>
        <a:xfrm>
          <a:off x="3499951" y="2673520"/>
          <a:ext cx="5226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5204" y="45719"/>
              </a:lnTo>
            </a:path>
            <a:path>
              <a:moveTo>
                <a:pt x="327471" y="45719"/>
              </a:moveTo>
              <a:lnTo>
                <a:pt x="52267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</a:t>
          </a:r>
        </a:p>
      </dsp:txBody>
      <dsp:txXfrm>
        <a:off x="3695155" y="2604263"/>
        <a:ext cx="132267" cy="229955"/>
      </dsp:txXfrm>
    </dsp:sp>
    <dsp:sp modelId="{C34D5568-1B15-41D6-A211-B7693AED2829}">
      <dsp:nvSpPr>
        <dsp:cNvPr id="0" name=""/>
        <dsp:cNvSpPr/>
      </dsp:nvSpPr>
      <dsp:spPr>
        <a:xfrm>
          <a:off x="1096205" y="1997576"/>
          <a:ext cx="2405546" cy="14433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874" tIns="123729" rIns="117874" bIns="12372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Then, take turns to pick up a card from the table and discuss the relevant question.</a:t>
          </a:r>
          <a:endParaRPr lang="en-US" sz="1900" kern="1200" dirty="0"/>
        </a:p>
      </dsp:txBody>
      <dsp:txXfrm>
        <a:off x="1096205" y="1997576"/>
        <a:ext cx="2405546" cy="1443327"/>
      </dsp:txXfrm>
    </dsp:sp>
    <dsp:sp modelId="{1EFD68B9-0D7F-46A0-AE10-2C2427A5B6C9}">
      <dsp:nvSpPr>
        <dsp:cNvPr id="0" name=""/>
        <dsp:cNvSpPr/>
      </dsp:nvSpPr>
      <dsp:spPr>
        <a:xfrm>
          <a:off x="6458773" y="2673520"/>
          <a:ext cx="5226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5204" y="45719"/>
              </a:lnTo>
            </a:path>
            <a:path>
              <a:moveTo>
                <a:pt x="327471" y="45719"/>
              </a:moveTo>
              <a:lnTo>
                <a:pt x="52267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</a:t>
          </a:r>
        </a:p>
      </dsp:txBody>
      <dsp:txXfrm>
        <a:off x="6653977" y="2604263"/>
        <a:ext cx="132267" cy="229955"/>
      </dsp:txXfrm>
    </dsp:sp>
    <dsp:sp modelId="{56921F21-C918-4053-8139-7F5C93B461F4}">
      <dsp:nvSpPr>
        <dsp:cNvPr id="0" name=""/>
        <dsp:cNvSpPr/>
      </dsp:nvSpPr>
      <dsp:spPr>
        <a:xfrm>
          <a:off x="4055026" y="1997576"/>
          <a:ext cx="2405546" cy="14433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874" tIns="123729" rIns="117874" bIns="12372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/>
            <a:t>What makes a good discussion? </a:t>
          </a:r>
          <a:endParaRPr lang="en-US" sz="1900" kern="1200"/>
        </a:p>
      </dsp:txBody>
      <dsp:txXfrm>
        <a:off x="4055026" y="1997576"/>
        <a:ext cx="2405546" cy="1443327"/>
      </dsp:txXfrm>
    </dsp:sp>
    <dsp:sp modelId="{86846EE4-7CCB-41FC-A90A-98AD676DA3C9}">
      <dsp:nvSpPr>
        <dsp:cNvPr id="0" name=""/>
        <dsp:cNvSpPr/>
      </dsp:nvSpPr>
      <dsp:spPr>
        <a:xfrm>
          <a:off x="7013848" y="1997576"/>
          <a:ext cx="2405546" cy="14433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874" tIns="123729" rIns="117874" bIns="12372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1st question: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Describe your school’s linguistic profile. </a:t>
          </a:r>
          <a:endParaRPr lang="en-US" sz="1900" kern="1200" dirty="0"/>
        </a:p>
      </dsp:txBody>
      <dsp:txXfrm>
        <a:off x="7013848" y="1997576"/>
        <a:ext cx="2405546" cy="1443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90C6B-41D0-45B3-8ABD-65C1BFE811A2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A8D7DF-2E30-4524-8CFC-03C42FF03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15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aseline="0" dirty="0" err="1"/>
              <a:t>Dewis</a:t>
            </a:r>
            <a:r>
              <a:rPr lang="en-GB" baseline="0" dirty="0"/>
              <a:t> </a:t>
            </a:r>
            <a:r>
              <a:rPr lang="en-GB" baseline="0" dirty="0" err="1"/>
              <a:t>rhif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hap </a:t>
            </a:r>
            <a:r>
              <a:rPr lang="en-GB" baseline="0" dirty="0" err="1"/>
              <a:t>neu</a:t>
            </a:r>
            <a:r>
              <a:rPr lang="en-GB" baseline="0" dirty="0"/>
              <a:t> </a:t>
            </a:r>
            <a:r>
              <a:rPr lang="en-GB" baseline="0" dirty="0" err="1"/>
              <a:t>daflu</a:t>
            </a:r>
            <a:r>
              <a:rPr lang="en-GB" baseline="0" dirty="0"/>
              <a:t> </a:t>
            </a:r>
            <a:r>
              <a:rPr lang="en-GB" baseline="0" dirty="0" err="1"/>
              <a:t>deis</a:t>
            </a:r>
            <a:r>
              <a:rPr lang="en-GB" baseline="0" dirty="0"/>
              <a:t>. Gall y </a:t>
            </a:r>
            <a:r>
              <a:rPr lang="en-GB" baseline="0" dirty="0" err="1"/>
              <a:t>bocsys</a:t>
            </a:r>
            <a:r>
              <a:rPr lang="en-GB" baseline="0" dirty="0"/>
              <a:t> </a:t>
            </a:r>
            <a:r>
              <a:rPr lang="en-GB" baseline="0" dirty="0" err="1"/>
              <a:t>gael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datgelu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unrhyw</a:t>
            </a:r>
            <a:r>
              <a:rPr lang="en-GB" baseline="0" dirty="0"/>
              <a:t> </a:t>
            </a:r>
            <a:r>
              <a:rPr lang="en-GB" baseline="0" dirty="0" err="1"/>
              <a:t>drefn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glicio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bocs</a:t>
            </a:r>
            <a:r>
              <a:rPr lang="en-GB" baseline="0" dirty="0"/>
              <a:t> </a:t>
            </a:r>
            <a:r>
              <a:rPr lang="en-GB" baseline="0" dirty="0" err="1"/>
              <a:t>hwnnw</a:t>
            </a:r>
            <a:r>
              <a:rPr lang="en-GB" baseline="0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35C541-28E2-4AD1-9CC1-B0E6964491F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524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Llun =&gt; https://www.slideshare.net/langwitches/global-pedagogy-in-the-world-language-classroom/21-Modern_Learning_Visible_Thinking_Routine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A8D7DF-2E30-4524-8CFC-03C42FF039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74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Llun =&gt; http://icons.mysitemyway.com/legacy-icon/061181-blue-jelly-icon-people-things-speech/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A8D7DF-2E30-4524-8CFC-03C42FF039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655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Gwrando ar yr athro yn ynganu’r geiriau a phenderfynu pa gyfuniad o lafariaid sy’n ffitio yn y bylchau. Defnyddio BGB.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E4EB8-3249-44D4-8092-8386A770C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984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https://www.quizizz.com/admin/quiz/59f75d07af21411100cfc460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A8D7DF-2E30-4524-8CFC-03C42FF0394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2774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Dechrau trwy ofyn i’r cyfranogwyr ddatrys ystyr pob un o’r berfau, gan ddefnyddio’r lluniau i’w cynorthwyo. Ennyn wrth y cyfranogwyr i feddwl pa fath o eiriau ydyn nhw (verbs/</a:t>
            </a:r>
            <a:r>
              <a:rPr lang="cy-GB" baseline="0" dirty="0"/>
              <a:t>imperatives). Beth sy’n gwneud berf yn orchmynnol yn y Gymraeg? (-wch ending). Yna, drilio rhain yn steil </a:t>
            </a:r>
            <a:r>
              <a:rPr lang="cy-GB" dirty="0"/>
              <a:t>Rachel Hawkes</a:t>
            </a:r>
            <a:r>
              <a:rPr lang="cy-GB" baseline="0" dirty="0"/>
              <a:t>, gan ddefnyddio ail-adrodd a meimio i atgyfnerthu. 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997AE-559B-454F-A834-AC70D711733C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27833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aseline="0" dirty="0"/>
              <a:t>Gellir chwarae gem o ‘sblat bys’ gyda’r dosbarth wedyn i atgyfnerthu’r ynganu cywir ac i ddechrau ymarfer y cof: </a:t>
            </a:r>
          </a:p>
          <a:p>
            <a:r>
              <a:rPr lang="cy-GB" baseline="0" dirty="0"/>
              <a:t>Copi o’r sleid gan bob par (neu mae fersiwn Word ar gael, gyda dau grid ar bob tudalen – bydd angen eu torri’n hanner), athro yn galw’r berfau yn uchel, cyfranogwyr yn eu parau i gystadlu i fod y cyntaf i ‘sblatio’r swn/weithred cywir gyda bys – yr athro i gadarnhau’r ateb pob tro er mwyn atgyfnerthu.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997AE-559B-454F-A834-AC70D711733C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337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4297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baseline="0" dirty="0"/>
              <a:t> </a:t>
            </a:r>
            <a:r>
              <a:rPr lang="en-GB" baseline="0" dirty="0" err="1"/>
              <a:t>gosod</a:t>
            </a:r>
            <a:r>
              <a:rPr lang="en-GB" baseline="0" dirty="0"/>
              <a:t> ‘</a:t>
            </a:r>
            <a:r>
              <a:rPr lang="en-GB" baseline="0" dirty="0" err="1"/>
              <a:t>rhaid</a:t>
            </a:r>
            <a:r>
              <a:rPr lang="en-GB" baseline="0" dirty="0"/>
              <a:t>’ o </a:t>
            </a:r>
            <a:r>
              <a:rPr lang="en-GB" baseline="0" dirty="0" err="1"/>
              <a:t>flaen</a:t>
            </a:r>
            <a:r>
              <a:rPr lang="en-GB" baseline="0" dirty="0"/>
              <a:t> y </a:t>
            </a:r>
            <a:r>
              <a:rPr lang="en-GB" baseline="0" dirty="0" err="1"/>
              <a:t>berfenw</a:t>
            </a:r>
            <a:r>
              <a:rPr lang="en-GB" baseline="0" dirty="0"/>
              <a:t>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llunio</a:t>
            </a:r>
            <a:r>
              <a:rPr lang="en-GB" baseline="0" dirty="0"/>
              <a:t> </a:t>
            </a:r>
            <a:r>
              <a:rPr lang="en-GB" baseline="0" dirty="0" err="1"/>
              <a:t>gorchymyn</a:t>
            </a:r>
            <a:r>
              <a:rPr lang="en-GB" baseline="0" dirty="0"/>
              <a:t> </a:t>
            </a:r>
            <a:r>
              <a:rPr lang="en-GB" baseline="0" dirty="0" err="1"/>
              <a:t>cyffredinol</a:t>
            </a:r>
            <a:r>
              <a:rPr lang="en-GB" baseline="0" dirty="0"/>
              <a:t>, </a:t>
            </a:r>
            <a:r>
              <a:rPr lang="en-GB" baseline="0" dirty="0" err="1"/>
              <a:t>hynny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‘one must</a:t>
            </a:r>
            <a:r>
              <a:rPr lang="mr-IN" baseline="0" dirty="0"/>
              <a:t>…</a:t>
            </a:r>
            <a:r>
              <a:rPr lang="en-GB" baseline="0" dirty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9538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9930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431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pwerbwynt</a:t>
            </a:r>
            <a:r>
              <a:rPr lang="en-US" dirty="0"/>
              <a:t> </a:t>
            </a:r>
            <a:r>
              <a:rPr lang="en-US" dirty="0" err="1"/>
              <a:t>berfenwau</a:t>
            </a:r>
            <a:r>
              <a:rPr lang="en-US" dirty="0"/>
              <a:t> ac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gofio’r</a:t>
            </a:r>
            <a:r>
              <a:rPr lang="en-US" baseline="0" dirty="0"/>
              <a:t> </a:t>
            </a:r>
            <a:r>
              <a:rPr lang="en-US" baseline="0" dirty="0" err="1"/>
              <a:t>treigladau</a:t>
            </a:r>
            <a:r>
              <a:rPr lang="en-US" baseline="0" dirty="0"/>
              <a:t>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0734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fonyn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mr-IN" dirty="0"/>
              <a:t>…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7521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 algn="ctr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r"/>
            <a:fld id="{11F6FF08-E457-504D-A466-63211524BF2D}" type="slidenum">
              <a:rPr lang="en-GB" altLang="en-US" sz="1200">
                <a:latin typeface="Arial" charset="0"/>
              </a:rPr>
              <a:pPr algn="r"/>
              <a:t>24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7568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weddill</a:t>
            </a:r>
            <a:r>
              <a:rPr lang="en-US" baseline="0" dirty="0"/>
              <a:t>, </a:t>
            </a:r>
            <a:r>
              <a:rPr lang="en-US" baseline="0" dirty="0" err="1"/>
              <a:t>gellir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dosbarth</a:t>
            </a:r>
            <a:r>
              <a:rPr lang="en-US" baseline="0" dirty="0"/>
              <a:t> </a:t>
            </a:r>
            <a:r>
              <a:rPr lang="en-US" baseline="0" dirty="0" err="1"/>
              <a:t>geisio</a:t>
            </a:r>
            <a:r>
              <a:rPr lang="en-US" baseline="0" dirty="0"/>
              <a:t> </a:t>
            </a:r>
            <a:r>
              <a:rPr lang="en-US" baseline="0" dirty="0" err="1"/>
              <a:t>ymestyn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sgyrsiau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5286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Gweithgaredd gloi - gyda cherddoriaeth, chwarae ‘pasio’r parsel’ – bag neu flwch bach gyda’r 9 brawddeg i’w cyfieithu o’r Saesneg i’r Gymraeg, a cwpwl o’r Gymraeg i’r Saesneg. </a:t>
            </a:r>
            <a:r>
              <a:rPr lang="cy-GB" baseline="0" dirty="0"/>
              <a:t> 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997AE-559B-454F-A834-AC70D711733C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676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6326-3039-4769-ACD0-4A147B7428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68412F-4B07-46EC-B7C1-90F2E9C06C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199391-B740-4D2A-88B1-CC20DC3D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6E8099-AFB1-4A8D-8BEB-08AA11120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F11BD-5305-4F5B-A281-1F82FD00D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81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7D9D9-C6D5-4F4F-84F9-7028A1D8A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FC3E5-6A14-4402-BDF1-1FC3A8D93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6EFDE-F2F8-40B6-85B3-7EA5F2A88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76814-4475-4D92-B9B6-7C3E01A50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09EFC2-B8EB-486B-88BB-46072E754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722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3F532-AEA5-4DE6-BE75-E446D67C4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070A50-0C7E-44C7-89E4-85956020F7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7527F-A122-4B5F-AC19-81B531FC6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213C2-6974-4C29-836F-DE493F995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AE69F-D475-4664-BAA7-A1D1B68F3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338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9E542-F4A1-4833-9126-3B991D35F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049DA-7B0F-425E-AED5-B614954789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5CC4B-0526-40CF-A893-899D277F3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C72445-6AF0-4195-AC44-9C382FFCD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14986C-B78D-4AA1-A9AE-46C1A385C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3F58C4-C827-4D26-8771-13FB6C23C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7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86211-F76A-4942-84C5-3DAE98254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5B9C4B-CAC1-42E3-BD26-ED934DF6E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A0BB5C-BC8A-4DA5-870B-2B67313F85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D89ED0-4989-47DC-85E4-F937C48532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AEEB27-E8C3-43F1-8DFD-B741A4C911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CC3A95-468E-4344-B219-9C1AB5635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6EE0A5-91B1-4FE0-928D-B920D36C8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73A427-E39E-4CC9-AD53-77FA42791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697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9D4A3-D74B-4D8F-B121-5181B0210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278D8-F9A4-41A2-866C-7FE501002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8F0C7F-8630-4C4A-BD4D-172BB949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ACA15-8CE6-4A8D-BEA6-69CBE33B2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32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444C61-A2CD-4F11-991C-878CEC64A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1A36AE-E2FE-4086-BF7F-6886FA21A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3C774B-3F4F-41EB-BB19-D560C3F6D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180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11FCA-530C-454E-8AB6-DA8021392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8EC58-C221-4267-9D0F-03EBE6BC2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7A8B86-ADF2-41D6-A6A9-7BAB34EF56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2A7AE-7EEC-4B11-8B15-F0AD7B1D1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2866A5-22B5-45E1-89EE-CE6A876D2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A456EC-1DA9-4F12-8938-2F0F6A9D7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758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AAA67-D336-4281-8B35-A9ABC3B20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47202F-A3D3-4F4B-ACCF-58612D3C3D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EB477F-B79E-44CC-A9E6-6580DBFAD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C3C0B-A514-4C46-9514-B163AEED7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6B9A92-1A58-4890-8FAF-B859D1E46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6844C-E366-4771-ABCF-EBC78DDD6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61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1660-0097-40F2-9784-95C61C3BE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6B2989-3AFD-4C80-BF3E-3F9A30BE5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010C9-27D0-43FB-B299-AA73BE29B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605C3-5857-4437-A6A6-23C3FCB70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47D0B-2973-451A-8F13-0497CB773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7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BEC530-0DFF-4E99-9592-2009FCD1C3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5EF378-DE74-46AB-BB21-60834D380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6A506-D339-4F1E-A6A1-869F6EA53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CB3D7-21FA-4CF5-BE20-608FB33BE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3C2BE-56E6-4B26-9A53-B244678FE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758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B0544B-4FDE-4DAD-981C-8AD7F72FD8F3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6917E78-3A1E-4685-8245-6C5A0AA6AC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09697BA-AA40-41C1-A68C-C3E0FAEB7D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4148802F-E8FC-4CC4-8AA9-E034F7D0215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AD5651-9AD1-AA4D-AD9D-71D1BD0D077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0136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2899C9-4FF3-4DF4-A0BB-B2080916C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14822-0919-42ED-82C8-2A8F9DB6D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FCC3E-6048-4BF2-AFB6-490D5940A5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99478-90D5-40C3-ABAE-E23410F4D840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1AFDF-1D46-4FE4-8CCE-AB5416871C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C82E4-4569-4E32-86C0-CB4BAD9D89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7F198-D345-45FE-A290-D0F871FE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810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11.jpe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png"/><Relationship Id="rId10" Type="http://schemas.openxmlformats.org/officeDocument/2006/relationships/image" Target="../media/image14.jpeg"/><Relationship Id="rId4" Type="http://schemas.openxmlformats.org/officeDocument/2006/relationships/image" Target="../media/image2.pn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s://www.quizizz.com/admin/quiz/59f75d07af21411100cfc46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27.png"/><Relationship Id="rId4" Type="http://schemas.openxmlformats.org/officeDocument/2006/relationships/image" Target="../media/image21.jpeg"/><Relationship Id="rId9" Type="http://schemas.openxmlformats.org/officeDocument/2006/relationships/image" Target="../media/image26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9.png"/><Relationship Id="rId7" Type="http://schemas.openxmlformats.org/officeDocument/2006/relationships/image" Target="../media/image23.png"/><Relationship Id="rId12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11" Type="http://schemas.openxmlformats.org/officeDocument/2006/relationships/image" Target="../media/image27.png"/><Relationship Id="rId5" Type="http://schemas.openxmlformats.org/officeDocument/2006/relationships/image" Target="../media/image21.jpeg"/><Relationship Id="rId10" Type="http://schemas.openxmlformats.org/officeDocument/2006/relationships/image" Target="../media/image26.jp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3.gif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tiff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tiff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tiff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5" y="-2108172"/>
            <a:ext cx="3251200" cy="845311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9A25015-2FF4-4CE6-8784-BC9376D51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6244" y="3611091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cy-GB" b="1" u="sng" dirty="0"/>
              <a:t>Nod y wers / </a:t>
            </a:r>
            <a:r>
              <a:rPr lang="cy-GB" b="1" i="1" u="sng" dirty="0"/>
              <a:t>Objective</a:t>
            </a:r>
            <a:r>
              <a:rPr lang="cy-GB" b="1" u="sng" dirty="0"/>
              <a:t>:</a:t>
            </a:r>
          </a:p>
          <a:p>
            <a:r>
              <a:rPr lang="cy-GB" dirty="0"/>
              <a:t>Trafod profiadau yn yr ysgol / </a:t>
            </a:r>
            <a:r>
              <a:rPr lang="cy-GB" i="1" dirty="0"/>
              <a:t>Discuss school experiences</a:t>
            </a:r>
          </a:p>
          <a:p>
            <a:r>
              <a:rPr lang="cy-GB" dirty="0"/>
              <a:t>Adolygu iaith flaenorol / </a:t>
            </a:r>
            <a:r>
              <a:rPr lang="cy-GB" i="1" dirty="0"/>
              <a:t>Revise previous language</a:t>
            </a:r>
          </a:p>
          <a:p>
            <a:r>
              <a:rPr lang="cy-GB" dirty="0"/>
              <a:t>Dysgu cyfarwyddiadau dosbarth / </a:t>
            </a:r>
            <a:r>
              <a:rPr lang="cy-GB" i="1" dirty="0"/>
              <a:t>Learn classroom commands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F664CE-C4FE-4537-BCCE-A5153C840A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3B0DF90E-6BAD-4E82-8FDF-717C9A3573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753"/>
            <a:ext cx="12192000" cy="5684415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 13">
            <a:extLst>
              <a:ext uri="{FF2B5EF4-FFF2-40B4-BE49-F238E27FC236}">
                <a16:creationId xmlns:a16="http://schemas.microsoft.com/office/drawing/2014/main" id="{13DCC859-0434-4BB8-B6C5-09C88AE698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5681662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08E7ACFB-B791-4C23-8B17-013FEDC09A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5681662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Picture 4" descr="speaking">
            <a:extLst>
              <a:ext uri="{FF2B5EF4-FFF2-40B4-BE49-F238E27FC236}">
                <a16:creationId xmlns:a16="http://schemas.microsoft.com/office/drawing/2014/main" id="{2CBB8626-DEF9-4B7E-85BA-C7DF132113E0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904" y="472814"/>
            <a:ext cx="872991" cy="75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EBB8A7-ABA8-41B6-B048-EE08FA2C96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7D2FE7-0552-44FF-96EE-5484C56D9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2202" y="472814"/>
            <a:ext cx="9864552" cy="1098193"/>
          </a:xfrm>
        </p:spPr>
        <p:txBody>
          <a:bodyPr>
            <a:normAutofit/>
          </a:bodyPr>
          <a:lstStyle/>
          <a:p>
            <a:r>
              <a:rPr lang="cy-GB" b="1" dirty="0"/>
              <a:t>Eich profiad ysgol / Your school experience</a:t>
            </a:r>
            <a:endParaRPr lang="en-GB" b="1" dirty="0"/>
          </a:p>
        </p:txBody>
      </p:sp>
      <p:graphicFrame>
        <p:nvGraphicFramePr>
          <p:cNvPr id="3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650153"/>
              </p:ext>
            </p:extLst>
          </p:nvPr>
        </p:nvGraphicFramePr>
        <p:xfrm>
          <a:off x="838200" y="1675564"/>
          <a:ext cx="10515600" cy="3441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D8A8844B-4A8B-40C5-8CF9-A35B5C4C820C}"/>
              </a:ext>
            </a:extLst>
          </p:cNvPr>
          <p:cNvSpPr/>
          <p:nvPr/>
        </p:nvSpPr>
        <p:spPr>
          <a:xfrm>
            <a:off x="7868356" y="3680178"/>
            <a:ext cx="2404533" cy="1437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1st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9952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484784"/>
            <a:ext cx="8229600" cy="499715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2063552" y="1916832"/>
            <a:ext cx="2592288" cy="172819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Describe your school’s linguistic profile.</a:t>
            </a:r>
            <a:endParaRPr lang="en-GB" sz="23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4799856" y="1916832"/>
            <a:ext cx="2592288" cy="17281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Have you made use of any Welsh in school yet? If so, where/in what context?</a:t>
            </a:r>
            <a:endParaRPr lang="en-GB" sz="23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7536160" y="1916832"/>
            <a:ext cx="2592288" cy="172819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Share what you know about your school’s Welsh language policy.</a:t>
            </a:r>
            <a:endParaRPr lang="en-GB" sz="23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063552" y="3789040"/>
            <a:ext cx="2592288" cy="172819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  <a:latin typeface="Calibri" panose="020F0502020204030204" pitchFamily="34" charset="0"/>
              </a:rPr>
              <a:t>In which departments did you see good practice in terms of using Welsh? What differences were there between these and other departments?</a:t>
            </a:r>
            <a:endParaRPr lang="en-GB" sz="16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4799856" y="3789040"/>
            <a:ext cx="2592288" cy="1728192"/>
          </a:xfrm>
          <a:prstGeom prst="roundRect">
            <a:avLst/>
          </a:prstGeom>
          <a:solidFill>
            <a:srgbClr val="856B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700" b="1" dirty="0">
                <a:solidFill>
                  <a:schemeClr val="bg1"/>
                </a:solidFill>
                <a:latin typeface="Calibri" panose="020F0502020204030204" pitchFamily="34" charset="0"/>
              </a:rPr>
              <a:t>What were the strengths of pupils’ Welsh language experiences in your school? How could they be improved further?</a:t>
            </a:r>
            <a:endParaRPr lang="en-GB" sz="1700" b="1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7536160" y="3789040"/>
            <a:ext cx="2592288" cy="17281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Did you notice any particular linguistic patterns being used/ encouraged?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799856" y="1916832"/>
            <a:ext cx="2592288" cy="17281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536160" y="1916832"/>
            <a:ext cx="2592288" cy="172819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2072564" y="3789040"/>
            <a:ext cx="2592288" cy="172819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790844" y="3789040"/>
            <a:ext cx="2592288" cy="1728192"/>
          </a:xfrm>
          <a:prstGeom prst="roundRect">
            <a:avLst/>
          </a:prstGeom>
          <a:solidFill>
            <a:srgbClr val="856B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536160" y="3789040"/>
            <a:ext cx="2592288" cy="17281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70B47BA-5C32-4D58-A0BA-A897786E5A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269A72C-0637-4784-8EA4-6F40AF11F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535" y="518433"/>
            <a:ext cx="10515600" cy="1325563"/>
          </a:xfrm>
        </p:spPr>
        <p:txBody>
          <a:bodyPr/>
          <a:lstStyle/>
          <a:p>
            <a:r>
              <a:rPr lang="cy-GB" b="1" dirty="0"/>
              <a:t>Adborth / Feedback</a:t>
            </a:r>
            <a:endParaRPr lang="en-GB" b="1" dirty="0"/>
          </a:p>
        </p:txBody>
      </p:sp>
      <p:pic>
        <p:nvPicPr>
          <p:cNvPr id="24" name="Picture 4" descr="speaking">
            <a:extLst>
              <a:ext uri="{FF2B5EF4-FFF2-40B4-BE49-F238E27FC236}">
                <a16:creationId xmlns:a16="http://schemas.microsoft.com/office/drawing/2014/main" id="{01334B44-968C-41AE-9C9E-4692D8AF215E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544" y="584781"/>
            <a:ext cx="872991" cy="75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010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380A2-1C67-49DA-A165-C4FD37A05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8008" y="365125"/>
            <a:ext cx="9095792" cy="1325563"/>
          </a:xfrm>
        </p:spPr>
        <p:txBody>
          <a:bodyPr/>
          <a:lstStyle/>
          <a:p>
            <a:r>
              <a:rPr lang="cy-GB" b="1" dirty="0"/>
              <a:t>Beth nesaf? / What next?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163FC-87F8-4E26-9AC8-90EA2C301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b="1" u="sng" dirty="0"/>
          </a:p>
          <a:p>
            <a:pPr marL="0" indent="0">
              <a:buNone/>
            </a:pPr>
            <a:r>
              <a:rPr lang="cy-GB" b="1" u="sng" dirty="0"/>
              <a:t>Think -&gt; Pair -&gt; Share</a:t>
            </a:r>
          </a:p>
          <a:p>
            <a:endParaRPr lang="cy-GB" sz="1500" dirty="0"/>
          </a:p>
          <a:p>
            <a:r>
              <a:rPr lang="cy-GB" dirty="0"/>
              <a:t>What do you take from this discussion?</a:t>
            </a:r>
          </a:p>
          <a:p>
            <a:r>
              <a:rPr lang="cy-GB" dirty="0"/>
              <a:t>What do you </a:t>
            </a:r>
            <a:r>
              <a:rPr lang="cy-GB" u="sng" dirty="0"/>
              <a:t>need</a:t>
            </a:r>
            <a:r>
              <a:rPr lang="cy-GB" dirty="0"/>
              <a:t> to do next?</a:t>
            </a:r>
          </a:p>
          <a:p>
            <a:r>
              <a:rPr lang="cy-GB" dirty="0"/>
              <a:t>What else </a:t>
            </a:r>
            <a:r>
              <a:rPr lang="cy-GB" u="sng" dirty="0"/>
              <a:t>could</a:t>
            </a:r>
            <a:r>
              <a:rPr lang="cy-GB" dirty="0"/>
              <a:t> you do?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5" name="Picture 4" descr="C:\Documents and Settings\cjames\Local Settings\Temporary Internet Files\Content.IE5\7FTD185B\MC900434667[1].wmf">
            <a:extLst>
              <a:ext uri="{FF2B5EF4-FFF2-40B4-BE49-F238E27FC236}">
                <a16:creationId xmlns:a16="http://schemas.microsoft.com/office/drawing/2014/main" id="{AEA0D0E5-4E87-4AF8-9896-1F5F97D87DDC}"/>
              </a:ext>
            </a:extLst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3256" y="568524"/>
            <a:ext cx="163339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745278D4-F37E-4AE9-9E79-C876D4C61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403" y="1944136"/>
            <a:ext cx="4641497" cy="348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797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7" name="Content Placeholder 4" descr="Screen Clipping">
            <a:extLst>
              <a:ext uri="{FF2B5EF4-FFF2-40B4-BE49-F238E27FC236}">
                <a16:creationId xmlns:a16="http://schemas.microsoft.com/office/drawing/2014/main" id="{33DF429D-A891-4214-AF42-BB9A1E3483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241" y="785321"/>
            <a:ext cx="9111517" cy="420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999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380A2-1C67-49DA-A165-C4FD37A05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511" y="481806"/>
            <a:ext cx="9536289" cy="1325563"/>
          </a:xfrm>
        </p:spPr>
        <p:txBody>
          <a:bodyPr/>
          <a:lstStyle/>
          <a:p>
            <a:r>
              <a:rPr lang="cy-GB" b="1" dirty="0"/>
              <a:t>Cytseiniaid / Consonant sounds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163FC-87F8-4E26-9AC8-90EA2C301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4000" b="1" dirty="0">
                <a:solidFill>
                  <a:srgbClr val="FF0000"/>
                </a:solidFill>
              </a:rPr>
              <a:t>Ch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Ch</a:t>
            </a:r>
            <a:r>
              <a:rPr lang="cy-GB" sz="4000" dirty="0"/>
              <a:t>we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  <a:r>
              <a:rPr lang="cy-GB" sz="4000" dirty="0"/>
              <a:t> / Ba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  <a:r>
              <a:rPr lang="cy-GB" sz="4000" dirty="0"/>
              <a:t> / Sa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  <a:r>
              <a:rPr lang="cy-GB" sz="4000" dirty="0"/>
              <a:t> / Mô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Ll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Ll</a:t>
            </a:r>
            <a:r>
              <a:rPr lang="cy-GB" sz="4000" dirty="0"/>
              <a:t>ô / 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aw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wm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ane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i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Dd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Dd</a:t>
            </a:r>
            <a:r>
              <a:rPr lang="cy-GB" sz="4000" dirty="0"/>
              <a:t>oe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A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  <a:r>
              <a:rPr lang="cy-GB" sz="4000" dirty="0"/>
              <a:t>as 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O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  <a:r>
              <a:rPr lang="cy-GB" sz="4000" dirty="0"/>
              <a:t>i</a:t>
            </a:r>
            <a:r>
              <a:rPr lang="cy-GB" sz="4000" b="1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 Mo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F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F</a:t>
            </a:r>
            <a:r>
              <a:rPr lang="cy-GB" sz="4000" dirty="0"/>
              <a:t>an / </a:t>
            </a:r>
            <a:r>
              <a:rPr lang="cy-GB" sz="4000" b="1" dirty="0">
                <a:solidFill>
                  <a:srgbClr val="FF0000"/>
                </a:solidFill>
              </a:rPr>
              <a:t>F</a:t>
            </a:r>
            <a:r>
              <a:rPr lang="cy-GB" sz="4000" dirty="0"/>
              <a:t>awr / </a:t>
            </a:r>
            <a:r>
              <a:rPr lang="cy-GB" sz="4000" b="1" dirty="0">
                <a:solidFill>
                  <a:srgbClr val="FF0000"/>
                </a:solidFill>
              </a:rPr>
              <a:t>F</a:t>
            </a:r>
            <a:r>
              <a:rPr lang="cy-GB" sz="4000" dirty="0"/>
              <a:t>i / A</a:t>
            </a:r>
            <a:r>
              <a:rPr lang="cy-GB" sz="4000" b="1" dirty="0">
                <a:solidFill>
                  <a:srgbClr val="FF0000"/>
                </a:solidFill>
              </a:rPr>
              <a:t>f</a:t>
            </a:r>
            <a:r>
              <a:rPr lang="cy-GB" sz="4000" dirty="0"/>
              <a:t>al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Th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A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dirty="0"/>
              <a:t>ro / Wr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dirty="0"/>
              <a:t> / Ni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b="1" dirty="0"/>
              <a:t> </a:t>
            </a:r>
            <a:r>
              <a:rPr lang="cy-GB" sz="4000" dirty="0"/>
              <a:t>/ 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dirty="0"/>
              <a:t>ema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5996D034-2BAE-4178-B0A1-7FDDDCECB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5282" y="1575923"/>
            <a:ext cx="3425383" cy="342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speaking">
            <a:extLst>
              <a:ext uri="{FF2B5EF4-FFF2-40B4-BE49-F238E27FC236}">
                <a16:creationId xmlns:a16="http://schemas.microsoft.com/office/drawing/2014/main" id="{CE7E91DC-3787-4F74-92EE-CCD3E81E03C9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544" y="584781"/>
            <a:ext cx="872991" cy="75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813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822" y="0"/>
            <a:ext cx="10515600" cy="1325563"/>
          </a:xfrm>
          <a:noFill/>
        </p:spPr>
        <p:txBody>
          <a:bodyPr/>
          <a:lstStyle/>
          <a:p>
            <a:r>
              <a:rPr lang="en-GB" b="1" dirty="0" err="1"/>
              <a:t>Llafariaid</a:t>
            </a:r>
            <a:r>
              <a:rPr lang="en-GB" b="1" dirty="0"/>
              <a:t> – Vowel sounds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91743" y="1202031"/>
            <a:ext cx="903956" cy="67710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800" b="1" dirty="0"/>
              <a:t>ow</a:t>
            </a:r>
            <a:endParaRPr lang="en-GB" sz="3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087888" y="1202031"/>
            <a:ext cx="792088" cy="67710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800" b="1" dirty="0"/>
              <a:t>aw</a:t>
            </a:r>
            <a:endParaRPr lang="en-GB" sz="3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312024" y="1202031"/>
            <a:ext cx="720080" cy="67710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800" b="1" dirty="0" err="1"/>
              <a:t>ei</a:t>
            </a:r>
            <a:endParaRPr lang="en-GB" sz="3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7464151" y="1202031"/>
            <a:ext cx="807393" cy="67710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800" b="1" dirty="0"/>
              <a:t>a</a:t>
            </a:r>
            <a:r>
              <a:rPr lang="en-GB" sz="3800" b="1" dirty="0"/>
              <a:t>i</a:t>
            </a:r>
          </a:p>
        </p:txBody>
      </p:sp>
      <p:pic>
        <p:nvPicPr>
          <p:cNvPr id="1030" name="Picture 6" descr="Image result for easy">
            <a:extLst>
              <a:ext uri="{FF2B5EF4-FFF2-40B4-BE49-F238E27FC236}">
                <a16:creationId xmlns:a16="http://schemas.microsoft.com/office/drawing/2014/main" id="{17D7B3F6-A760-4291-BCC3-AB15F2C47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19" y="4435198"/>
            <a:ext cx="1022211" cy="102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4D97FA0-33F9-4CFD-8F4A-B51B47DA9F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26" name="Picture 7" descr="listening">
            <a:extLst>
              <a:ext uri="{FF2B5EF4-FFF2-40B4-BE49-F238E27FC236}">
                <a16:creationId xmlns:a16="http://schemas.microsoft.com/office/drawing/2014/main" id="{BD2EEB6E-2A8E-4924-8EF6-04B8AD897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021" y="180532"/>
            <a:ext cx="13208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Related image">
            <a:extLst>
              <a:ext uri="{FF2B5EF4-FFF2-40B4-BE49-F238E27FC236}">
                <a16:creationId xmlns:a16="http://schemas.microsoft.com/office/drawing/2014/main" id="{DDE4D8BB-C8B2-4806-BEFC-AE64379F63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370" y="4246382"/>
            <a:ext cx="1259599" cy="125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give">
            <a:extLst>
              <a:ext uri="{FF2B5EF4-FFF2-40B4-BE49-F238E27FC236}">
                <a16:creationId xmlns:a16="http://schemas.microsoft.com/office/drawing/2014/main" id="{873D13FC-1638-478E-8E27-254290405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910" y="4432226"/>
            <a:ext cx="1449430" cy="100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Related image">
            <a:extLst>
              <a:ext uri="{FF2B5EF4-FFF2-40B4-BE49-F238E27FC236}">
                <a16:creationId xmlns:a16="http://schemas.microsoft.com/office/drawing/2014/main" id="{CF639F91-0F3F-4143-BC74-7B9A6A94D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132" y="4149165"/>
            <a:ext cx="1445429" cy="144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Related image">
            <a:extLst>
              <a:ext uri="{FF2B5EF4-FFF2-40B4-BE49-F238E27FC236}">
                <a16:creationId xmlns:a16="http://schemas.microsoft.com/office/drawing/2014/main" id="{AD5515A1-E9EE-446A-8375-134950D82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743" y="4208544"/>
            <a:ext cx="1432393" cy="143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Image result for round">
            <a:extLst>
              <a:ext uri="{FF2B5EF4-FFF2-40B4-BE49-F238E27FC236}">
                <a16:creationId xmlns:a16="http://schemas.microsoft.com/office/drawing/2014/main" id="{434029E7-D54B-4F06-9AE8-E735CF0D5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348" y="4289131"/>
            <a:ext cx="1238414" cy="125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Image result for trousers">
            <a:extLst>
              <a:ext uri="{FF2B5EF4-FFF2-40B4-BE49-F238E27FC236}">
                <a16:creationId xmlns:a16="http://schemas.microsoft.com/office/drawing/2014/main" id="{9B0C3771-FCAA-4482-9643-D86189837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1544" y="4321694"/>
            <a:ext cx="1312708" cy="13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Related image">
            <a:extLst>
              <a:ext uri="{FF2B5EF4-FFF2-40B4-BE49-F238E27FC236}">
                <a16:creationId xmlns:a16="http://schemas.microsoft.com/office/drawing/2014/main" id="{600E1047-2036-4B64-BAAD-88DEFCA71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252" y="4233424"/>
            <a:ext cx="1036219" cy="126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ECA54626-74A8-442A-90E7-B95E04C81EED}"/>
              </a:ext>
            </a:extLst>
          </p:cNvPr>
          <p:cNvSpPr txBox="1"/>
          <p:nvPr/>
        </p:nvSpPr>
        <p:spPr>
          <a:xfrm>
            <a:off x="2307762" y="2278085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/>
              <a:t>h_ _</a:t>
            </a:r>
            <a:r>
              <a:rPr lang="en-GB" sz="10000" dirty="0" err="1"/>
              <a:t>dd</a:t>
            </a:r>
            <a:endParaRPr lang="en-GB" sz="100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8DED3F0-08E2-4F8B-A9F3-E6407B33F2E2}"/>
              </a:ext>
            </a:extLst>
          </p:cNvPr>
          <p:cNvSpPr txBox="1"/>
          <p:nvPr/>
        </p:nvSpPr>
        <p:spPr>
          <a:xfrm>
            <a:off x="2296525" y="2297989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 err="1"/>
              <a:t>rh</a:t>
            </a:r>
            <a:r>
              <a:rPr lang="en-GB" sz="10000" dirty="0"/>
              <a:t>_ _</a:t>
            </a:r>
            <a:r>
              <a:rPr lang="en-GB" sz="10000" dirty="0" err="1"/>
              <a:t>ch</a:t>
            </a:r>
            <a:endParaRPr lang="en-GB" sz="100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A67F865-D9EB-4BA5-BC3A-6AE0D1540040}"/>
              </a:ext>
            </a:extLst>
          </p:cNvPr>
          <p:cNvSpPr txBox="1"/>
          <p:nvPr/>
        </p:nvSpPr>
        <p:spPr>
          <a:xfrm>
            <a:off x="2318999" y="2333115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/>
              <a:t>_ _l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5FE1075-315F-4B7B-8D4F-429F6632D79B}"/>
              </a:ext>
            </a:extLst>
          </p:cNvPr>
          <p:cNvSpPr txBox="1"/>
          <p:nvPr/>
        </p:nvSpPr>
        <p:spPr>
          <a:xfrm>
            <a:off x="2307762" y="2365834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 err="1"/>
              <a:t>br</a:t>
            </a:r>
            <a:r>
              <a:rPr lang="en-GB" sz="10000" dirty="0"/>
              <a:t>_ _d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D30CE41-6CFC-493F-826C-9C8A324C50CC}"/>
              </a:ext>
            </a:extLst>
          </p:cNvPr>
          <p:cNvSpPr txBox="1"/>
          <p:nvPr/>
        </p:nvSpPr>
        <p:spPr>
          <a:xfrm>
            <a:off x="2212625" y="2324428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/>
              <a:t>r_ _</a:t>
            </a:r>
            <a:r>
              <a:rPr lang="en-GB" sz="10000" dirty="0" err="1"/>
              <a:t>nd</a:t>
            </a:r>
            <a:endParaRPr lang="en-GB" sz="100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7A2FDF2-311C-4F24-AD3E-0181E7FEDAEF}"/>
              </a:ext>
            </a:extLst>
          </p:cNvPr>
          <p:cNvSpPr txBox="1"/>
          <p:nvPr/>
        </p:nvSpPr>
        <p:spPr>
          <a:xfrm>
            <a:off x="2190449" y="2333115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 err="1"/>
              <a:t>rh</a:t>
            </a:r>
            <a:r>
              <a:rPr lang="en-GB" sz="10000" dirty="0"/>
              <a:t>_ _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EE5F649-0836-49FA-B487-87FCE09D9027}"/>
              </a:ext>
            </a:extLst>
          </p:cNvPr>
          <p:cNvSpPr txBox="1"/>
          <p:nvPr/>
        </p:nvSpPr>
        <p:spPr>
          <a:xfrm>
            <a:off x="2168775" y="2342691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 err="1"/>
              <a:t>tr</a:t>
            </a:r>
            <a:r>
              <a:rPr lang="en-GB" sz="10000" dirty="0"/>
              <a:t>_ _sus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DD2590-2C9B-4E20-BBBF-9C1B6B3FC6D7}"/>
              </a:ext>
            </a:extLst>
          </p:cNvPr>
          <p:cNvSpPr txBox="1"/>
          <p:nvPr/>
        </p:nvSpPr>
        <p:spPr>
          <a:xfrm>
            <a:off x="2212625" y="2366021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 err="1"/>
              <a:t>rh</a:t>
            </a:r>
            <a:r>
              <a:rPr lang="en-GB" sz="10000" dirty="0"/>
              <a:t>_ _d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1F3A2AA-8B76-45CC-A5C5-A12612656993}"/>
              </a:ext>
            </a:extLst>
          </p:cNvPr>
          <p:cNvSpPr txBox="1"/>
          <p:nvPr/>
        </p:nvSpPr>
        <p:spPr>
          <a:xfrm>
            <a:off x="2180012" y="2366021"/>
            <a:ext cx="777686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0" dirty="0" err="1"/>
              <a:t>gl</a:t>
            </a:r>
            <a:r>
              <a:rPr lang="en-GB" sz="10000" dirty="0"/>
              <a:t>_ _</a:t>
            </a:r>
          </a:p>
        </p:txBody>
      </p:sp>
      <p:pic>
        <p:nvPicPr>
          <p:cNvPr id="3092" name="Picture 20" descr="Image result for rain clipart">
            <a:extLst>
              <a:ext uri="{FF2B5EF4-FFF2-40B4-BE49-F238E27FC236}">
                <a16:creationId xmlns:a16="http://schemas.microsoft.com/office/drawing/2014/main" id="{42AFB390-4A6C-45FD-96C2-59BDF3741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4993" y="4289130"/>
            <a:ext cx="1156737" cy="114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93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1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4098" name="Picture 2" descr="Image result for quizizz">
            <a:hlinkClick r:id="rId4"/>
            <a:extLst>
              <a:ext uri="{FF2B5EF4-FFF2-40B4-BE49-F238E27FC236}">
                <a16:creationId xmlns:a16="http://schemas.microsoft.com/office/drawing/2014/main" id="{C9992EBD-60DA-4921-BD67-A028A63E2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548" y="1700409"/>
            <a:ext cx="9503391" cy="248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118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 7">
            <a:extLst>
              <a:ext uri="{FF2B5EF4-FFF2-40B4-BE49-F238E27FC236}">
                <a16:creationId xmlns:a16="http://schemas.microsoft.com/office/drawing/2014/main" id="{44BF5144-F7BD-4540-9CFD-700A8426DA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0" y="1214725"/>
            <a:ext cx="5439902" cy="3252212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2" descr="Image result for abraham lincoln pointing">
            <a:extLst>
              <a:ext uri="{FF2B5EF4-FFF2-40B4-BE49-F238E27FC236}">
                <a16:creationId xmlns:a16="http://schemas.microsoft.com/office/drawing/2014/main" id="{E3C6250F-481A-43E8-9DE0-4DD3CCE564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997" y="531701"/>
            <a:ext cx="3862472" cy="520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EEC22B-AC89-4B44-ABD9-024582482F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74EF77-34D1-4526-BD65-F12F1EF0E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782" y="1616230"/>
            <a:ext cx="3584365" cy="24492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Gorchmynion</a:t>
            </a:r>
            <a:r>
              <a: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dosbarth</a:t>
            </a:r>
            <a:r>
              <a: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1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3600" b="1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Classroom commands</a:t>
            </a:r>
          </a:p>
        </p:txBody>
      </p:sp>
    </p:spTree>
    <p:extLst>
      <p:ext uri="{BB962C8B-B14F-4D97-AF65-F5344CB8AC3E}">
        <p14:creationId xmlns:p14="http://schemas.microsoft.com/office/powerpoint/2010/main" val="1865745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4" name="Picture 16" descr="Related image">
            <a:extLst>
              <a:ext uri="{FF2B5EF4-FFF2-40B4-BE49-F238E27FC236}">
                <a16:creationId xmlns:a16="http://schemas.microsoft.com/office/drawing/2014/main" id="{92E8D4D0-0184-46F5-994A-32ADF856FA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681" y="4655325"/>
            <a:ext cx="1359639" cy="173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sit down clipart">
            <a:extLst>
              <a:ext uri="{FF2B5EF4-FFF2-40B4-BE49-F238E27FC236}">
                <a16:creationId xmlns:a16="http://schemas.microsoft.com/office/drawing/2014/main" id="{E3488E18-7DDF-4F23-8E14-5218B080AB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66" t="15458"/>
          <a:stretch/>
        </p:blipFill>
        <p:spPr bwMode="auto">
          <a:xfrm>
            <a:off x="5552895" y="57977"/>
            <a:ext cx="1198339" cy="184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elated image">
            <a:extLst>
              <a:ext uri="{FF2B5EF4-FFF2-40B4-BE49-F238E27FC236}">
                <a16:creationId xmlns:a16="http://schemas.microsoft.com/office/drawing/2014/main" id="{96E9236F-9236-4DE3-BE05-7E5B385E2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873" y="4795496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8230" y="3172"/>
          <a:ext cx="9135540" cy="68516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51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5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51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283885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/>
                    </a:p>
                  </a:txBody>
                  <a:tcPr marL="91355" marR="91355" marT="45678" marB="4567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3885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3885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2050" name="Picture 2" descr="Image result for speaking">
            <a:extLst>
              <a:ext uri="{FF2B5EF4-FFF2-40B4-BE49-F238E27FC236}">
                <a16:creationId xmlns:a16="http://schemas.microsoft.com/office/drawing/2014/main" id="{E22216D3-E29D-4354-B66B-E6EF0C26DF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369" y="2476909"/>
            <a:ext cx="2001452" cy="161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9" name="Text Box 36"/>
          <p:cNvSpPr txBox="1">
            <a:spLocks noChangeArrowheads="1"/>
          </p:cNvSpPr>
          <p:nvPr/>
        </p:nvSpPr>
        <p:spPr bwMode="auto">
          <a:xfrm>
            <a:off x="1956460" y="1768426"/>
            <a:ext cx="2193482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dirty="0" err="1">
                <a:latin typeface="Trebuchet MS" panose="020B0603020202020204" pitchFamily="34" charset="0"/>
                <a:cs typeface="Times New Roman" pitchFamily="18" charset="0"/>
              </a:rPr>
              <a:t>edry</a:t>
            </a: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Times New Roman" pitchFamily="18" charset="0"/>
              </a:rPr>
              <a:t>ch</a:t>
            </a:r>
            <a:endParaRPr lang="en-GB" sz="2797" b="1" i="1" u="sng" dirty="0">
              <a:solidFill>
                <a:srgbClr val="FF0000"/>
              </a:solidFill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70" name="Text Box 36"/>
          <p:cNvSpPr txBox="1">
            <a:spLocks noChangeArrowheads="1"/>
          </p:cNvSpPr>
          <p:nvPr/>
        </p:nvSpPr>
        <p:spPr bwMode="auto">
          <a:xfrm>
            <a:off x="4952685" y="1768426"/>
            <a:ext cx="2316147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eiste</a:t>
            </a: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dd</a:t>
            </a:r>
            <a:endParaRPr lang="en-GB" sz="2797" b="1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71" name="Text Box 36"/>
          <p:cNvSpPr txBox="1">
            <a:spLocks noChangeArrowheads="1"/>
          </p:cNvSpPr>
          <p:nvPr/>
        </p:nvSpPr>
        <p:spPr bwMode="auto">
          <a:xfrm>
            <a:off x="4846871" y="6280774"/>
            <a:ext cx="2545971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y</a:t>
            </a: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sgrifennu</a:t>
            </a:r>
            <a:endParaRPr lang="en-GB" sz="2797" b="1" u="sng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72" name="Text Box 36"/>
          <p:cNvSpPr txBox="1">
            <a:spLocks noChangeArrowheads="1"/>
          </p:cNvSpPr>
          <p:nvPr/>
        </p:nvSpPr>
        <p:spPr bwMode="auto">
          <a:xfrm>
            <a:off x="1862701" y="6286276"/>
            <a:ext cx="2358611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rh</a:t>
            </a: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edeg</a:t>
            </a:r>
            <a:endParaRPr lang="en-GB" sz="2797" b="1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76" name="Text Box 36"/>
          <p:cNvSpPr txBox="1">
            <a:spLocks noChangeArrowheads="1"/>
          </p:cNvSpPr>
          <p:nvPr/>
        </p:nvSpPr>
        <p:spPr bwMode="auto">
          <a:xfrm>
            <a:off x="4954060" y="4047553"/>
            <a:ext cx="2193482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si</a:t>
            </a: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arad</a:t>
            </a:r>
            <a:endParaRPr lang="en-GB" sz="2797" b="1" u="sng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77" name="Text Box 36"/>
          <p:cNvSpPr txBox="1">
            <a:spLocks noChangeArrowheads="1"/>
          </p:cNvSpPr>
          <p:nvPr/>
        </p:nvSpPr>
        <p:spPr bwMode="auto">
          <a:xfrm>
            <a:off x="7880287" y="3999973"/>
            <a:ext cx="2497999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dar</a:t>
            </a: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ll</a:t>
            </a: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en</a:t>
            </a:r>
            <a:endParaRPr lang="en-GB" sz="2797" b="1" u="sng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81" name="Text Box 36"/>
          <p:cNvSpPr txBox="1">
            <a:spLocks noChangeArrowheads="1"/>
          </p:cNvSpPr>
          <p:nvPr/>
        </p:nvSpPr>
        <p:spPr bwMode="auto">
          <a:xfrm>
            <a:off x="8034702" y="1767489"/>
            <a:ext cx="2193482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se</a:t>
            </a: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f</a:t>
            </a: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yll</a:t>
            </a:r>
            <a:endParaRPr lang="en-GB" sz="2797" b="1" u="sng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86" name="Oval 23"/>
          <p:cNvSpPr>
            <a:spLocks noChangeArrowheads="1"/>
          </p:cNvSpPr>
          <p:nvPr/>
        </p:nvSpPr>
        <p:spPr bwMode="auto">
          <a:xfrm>
            <a:off x="1528230" y="3172"/>
            <a:ext cx="1078501" cy="71847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ch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669" y="791942"/>
            <a:ext cx="1823063" cy="877642"/>
          </a:xfrm>
          <a:prstGeom prst="rect">
            <a:avLst/>
          </a:prstGeom>
        </p:spPr>
      </p:pic>
      <p:sp>
        <p:nvSpPr>
          <p:cNvPr id="2087" name="Oval 23"/>
          <p:cNvSpPr>
            <a:spLocks noChangeArrowheads="1"/>
          </p:cNvSpPr>
          <p:nvPr/>
        </p:nvSpPr>
        <p:spPr bwMode="auto">
          <a:xfrm>
            <a:off x="4589271" y="3172"/>
            <a:ext cx="1078501" cy="71847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dd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813" y="4886947"/>
            <a:ext cx="2172519" cy="1444493"/>
          </a:xfrm>
          <a:prstGeom prst="rect">
            <a:avLst/>
          </a:prstGeom>
        </p:spPr>
      </p:pic>
      <p:sp>
        <p:nvSpPr>
          <p:cNvPr id="2093" name="Oval 34"/>
          <p:cNvSpPr>
            <a:spLocks noChangeArrowheads="1"/>
          </p:cNvSpPr>
          <p:nvPr/>
        </p:nvSpPr>
        <p:spPr bwMode="auto">
          <a:xfrm>
            <a:off x="4589271" y="4566188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>
                <a:latin typeface="Trebuchet MS" panose="020B0603020202020204" pitchFamily="34" charset="0"/>
                <a:ea typeface="Batang" pitchFamily="18" charset="-127"/>
              </a:rPr>
              <a:t>y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116" y="281522"/>
            <a:ext cx="1570170" cy="1570170"/>
          </a:xfrm>
          <a:prstGeom prst="rect">
            <a:avLst/>
          </a:prstGeom>
        </p:spPr>
      </p:pic>
      <p:sp>
        <p:nvSpPr>
          <p:cNvPr id="2088" name="Oval 23"/>
          <p:cNvSpPr>
            <a:spLocks noChangeArrowheads="1"/>
          </p:cNvSpPr>
          <p:nvPr/>
        </p:nvSpPr>
        <p:spPr bwMode="auto">
          <a:xfrm>
            <a:off x="7586871" y="3172"/>
            <a:ext cx="1078501" cy="71847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>
                <a:latin typeface="Trebuchet MS" panose="020B0603020202020204" pitchFamily="34" charset="0"/>
                <a:ea typeface="Batang" pitchFamily="18" charset="-127"/>
              </a:rPr>
              <a:t>f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35" name="Text Box 36"/>
          <p:cNvSpPr txBox="1">
            <a:spLocks noChangeArrowheads="1"/>
          </p:cNvSpPr>
          <p:nvPr/>
        </p:nvSpPr>
        <p:spPr bwMode="auto">
          <a:xfrm>
            <a:off x="7940192" y="6280774"/>
            <a:ext cx="2497998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b</a:t>
            </a: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wy</a:t>
            </a: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ta</a:t>
            </a:r>
            <a:endParaRPr lang="en-GB" sz="2797" b="1" u="sng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89" name="Oval 23"/>
          <p:cNvSpPr>
            <a:spLocks noChangeArrowheads="1"/>
          </p:cNvSpPr>
          <p:nvPr/>
        </p:nvSpPr>
        <p:spPr bwMode="auto">
          <a:xfrm>
            <a:off x="1528230" y="2282302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y-GB" sz="3996" b="1" dirty="0">
                <a:latin typeface="Trebuchet MS" panose="020B0603020202020204" pitchFamily="34" charset="0"/>
                <a:ea typeface="Batang" pitchFamily="18" charset="-127"/>
                <a:cs typeface="Arial" charset="0"/>
              </a:rPr>
              <a:t>u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2085" name="Text Box 36"/>
          <p:cNvSpPr txBox="1">
            <a:spLocks noChangeArrowheads="1"/>
          </p:cNvSpPr>
          <p:nvPr/>
        </p:nvSpPr>
        <p:spPr bwMode="auto">
          <a:xfrm>
            <a:off x="1862700" y="4047553"/>
            <a:ext cx="2358611" cy="522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797" b="1" dirty="0" err="1">
                <a:latin typeface="Trebuchet MS" panose="020B0603020202020204" pitchFamily="34" charset="0"/>
                <a:cs typeface="Arial" charset="0"/>
              </a:rPr>
              <a:t>can</a:t>
            </a:r>
            <a:r>
              <a:rPr lang="en-GB" sz="2797" b="1" i="1" u="sng" dirty="0" err="1">
                <a:solidFill>
                  <a:srgbClr val="FF0000"/>
                </a:solidFill>
                <a:latin typeface="Trebuchet MS" panose="020B0603020202020204" pitchFamily="34" charset="0"/>
                <a:cs typeface="Arial" charset="0"/>
              </a:rPr>
              <a:t>u</a:t>
            </a:r>
            <a:endParaRPr lang="en-GB" sz="2797" b="1" u="sng" dirty="0">
              <a:latin typeface="Trebuchet MS" panose="020B0603020202020204" pitchFamily="34" charset="0"/>
              <a:cs typeface="Times New Roman" pitchFamily="18" charset="0"/>
            </a:endParaRPr>
          </a:p>
        </p:txBody>
      </p:sp>
      <p:sp>
        <p:nvSpPr>
          <p:cNvPr id="2090" name="Oval 28"/>
          <p:cNvSpPr>
            <a:spLocks noChangeArrowheads="1"/>
          </p:cNvSpPr>
          <p:nvPr/>
        </p:nvSpPr>
        <p:spPr bwMode="auto">
          <a:xfrm>
            <a:off x="4589272" y="2282302"/>
            <a:ext cx="1149388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si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1137" y="2523901"/>
            <a:ext cx="1538517" cy="1538517"/>
          </a:xfrm>
          <a:prstGeom prst="rect">
            <a:avLst/>
          </a:prstGeom>
        </p:spPr>
      </p:pic>
      <p:sp>
        <p:nvSpPr>
          <p:cNvPr id="2091" name="Oval 23"/>
          <p:cNvSpPr>
            <a:spLocks noChangeArrowheads="1"/>
          </p:cNvSpPr>
          <p:nvPr/>
        </p:nvSpPr>
        <p:spPr bwMode="auto">
          <a:xfrm>
            <a:off x="7586871" y="2282302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ll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2094" name="Oval 23"/>
          <p:cNvSpPr>
            <a:spLocks noChangeArrowheads="1"/>
          </p:cNvSpPr>
          <p:nvPr/>
        </p:nvSpPr>
        <p:spPr bwMode="auto">
          <a:xfrm>
            <a:off x="7586871" y="4566188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wy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2092" name="Oval 23"/>
          <p:cNvSpPr>
            <a:spLocks noChangeArrowheads="1"/>
          </p:cNvSpPr>
          <p:nvPr/>
        </p:nvSpPr>
        <p:spPr bwMode="auto">
          <a:xfrm>
            <a:off x="1528230" y="4566188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y-GB" sz="3996" b="1" dirty="0">
                <a:latin typeface="Trebuchet MS" panose="020B0603020202020204" pitchFamily="34" charset="0"/>
                <a:ea typeface="Batang" pitchFamily="18" charset="-127"/>
                <a:cs typeface="Arial" charset="0"/>
              </a:rPr>
              <a:t>r</a:t>
            </a:r>
            <a:r>
              <a:rPr lang="en-GB" sz="3996" b="1" dirty="0">
                <a:latin typeface="Trebuchet MS" panose="020B0603020202020204" pitchFamily="34" charset="0"/>
                <a:ea typeface="Batang" pitchFamily="18" charset="-127"/>
                <a:cs typeface="Arial" charset="0"/>
              </a:rPr>
              <a:t>h</a:t>
            </a:r>
          </a:p>
        </p:txBody>
      </p:sp>
      <p:sp>
        <p:nvSpPr>
          <p:cNvPr id="13" name="AutoShape 4" descr="Image result for eat clipart">
            <a:extLst>
              <a:ext uri="{FF2B5EF4-FFF2-40B4-BE49-F238E27FC236}">
                <a16:creationId xmlns:a16="http://schemas.microsoft.com/office/drawing/2014/main" id="{A9FCE3DB-BC6A-434D-9DED-84D8FCDCD16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10" descr="Image result for sit down clipart">
            <a:extLst>
              <a:ext uri="{FF2B5EF4-FFF2-40B4-BE49-F238E27FC236}">
                <a16:creationId xmlns:a16="http://schemas.microsoft.com/office/drawing/2014/main" id="{88A1CBD5-5152-4DA1-868C-CE0F5975BFA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62" name="Picture 14" descr="Image result for sing clipart">
            <a:extLst>
              <a:ext uri="{FF2B5EF4-FFF2-40B4-BE49-F238E27FC236}">
                <a16:creationId xmlns:a16="http://schemas.microsoft.com/office/drawing/2014/main" id="{EAFA3F57-524A-43A4-855E-07AA4B9CB8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582" y="2440845"/>
            <a:ext cx="1282652" cy="162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168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4" y="2761156"/>
            <a:ext cx="2381587" cy="1372305"/>
          </a:xfrm>
          <a:prstGeom prst="rect">
            <a:avLst/>
          </a:prstGeom>
        </p:spPr>
      </p:pic>
      <p:pic>
        <p:nvPicPr>
          <p:cNvPr id="52" name="Picture 16" descr="Related image">
            <a:extLst>
              <a:ext uri="{FF2B5EF4-FFF2-40B4-BE49-F238E27FC236}">
                <a16:creationId xmlns:a16="http://schemas.microsoft.com/office/drawing/2014/main" id="{AE845520-A88C-4980-8041-52BF7ACA2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411" y="4658498"/>
            <a:ext cx="1359639" cy="173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2" descr="Image result for sit down clipart">
            <a:extLst>
              <a:ext uri="{FF2B5EF4-FFF2-40B4-BE49-F238E27FC236}">
                <a16:creationId xmlns:a16="http://schemas.microsoft.com/office/drawing/2014/main" id="{76D6C1AE-883A-44E4-BDE7-01590B30D2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66" t="15458"/>
          <a:stretch/>
        </p:blipFill>
        <p:spPr bwMode="auto">
          <a:xfrm>
            <a:off x="6733625" y="61150"/>
            <a:ext cx="1198339" cy="184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8" descr="Related image">
            <a:extLst>
              <a:ext uri="{FF2B5EF4-FFF2-40B4-BE49-F238E27FC236}">
                <a16:creationId xmlns:a16="http://schemas.microsoft.com/office/drawing/2014/main" id="{8D1555DA-900C-44A4-9D8B-D6AEFA74B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4603" y="4798669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5" name="Table 54">
            <a:extLst>
              <a:ext uri="{FF2B5EF4-FFF2-40B4-BE49-F238E27FC236}">
                <a16:creationId xmlns:a16="http://schemas.microsoft.com/office/drawing/2014/main" id="{F23D9288-CAC1-4650-A92D-2D84A86CD5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078068"/>
              </p:ext>
            </p:extLst>
          </p:nvPr>
        </p:nvGraphicFramePr>
        <p:xfrm>
          <a:off x="2708960" y="6345"/>
          <a:ext cx="9135540" cy="68516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51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5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51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283885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/>
                    </a:p>
                  </a:txBody>
                  <a:tcPr marL="91355" marR="91355" marT="45678" marB="4567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3885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3885"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 marL="91355" marR="91355" marT="45678" marB="4567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6" name="Picture 2" descr="Image result for speaking">
            <a:extLst>
              <a:ext uri="{FF2B5EF4-FFF2-40B4-BE49-F238E27FC236}">
                <a16:creationId xmlns:a16="http://schemas.microsoft.com/office/drawing/2014/main" id="{FFD76316-0A1D-4B52-AAE3-CEA21E891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099" y="2480082"/>
            <a:ext cx="2001452" cy="161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Oval 23">
            <a:extLst>
              <a:ext uri="{FF2B5EF4-FFF2-40B4-BE49-F238E27FC236}">
                <a16:creationId xmlns:a16="http://schemas.microsoft.com/office/drawing/2014/main" id="{8B9569A9-D057-46DF-8923-C4BB078B8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960" y="6345"/>
            <a:ext cx="1078501" cy="71847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ch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B409E2DA-8269-4524-AA18-2FC694AA436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399" y="795115"/>
            <a:ext cx="1823063" cy="877642"/>
          </a:xfrm>
          <a:prstGeom prst="rect">
            <a:avLst/>
          </a:prstGeom>
        </p:spPr>
      </p:pic>
      <p:sp>
        <p:nvSpPr>
          <p:cNvPr id="66" name="Oval 23">
            <a:extLst>
              <a:ext uri="{FF2B5EF4-FFF2-40B4-BE49-F238E27FC236}">
                <a16:creationId xmlns:a16="http://schemas.microsoft.com/office/drawing/2014/main" id="{600A61DD-B12D-41BC-80DC-F2D79A8EE6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0001" y="6345"/>
            <a:ext cx="1078501" cy="71847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dd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BAF7C630-C2B6-4C45-8988-F483AE15BD5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543" y="4890120"/>
            <a:ext cx="2172519" cy="1444493"/>
          </a:xfrm>
          <a:prstGeom prst="rect">
            <a:avLst/>
          </a:prstGeom>
        </p:spPr>
      </p:pic>
      <p:sp>
        <p:nvSpPr>
          <p:cNvPr id="68" name="Oval 34">
            <a:extLst>
              <a:ext uri="{FF2B5EF4-FFF2-40B4-BE49-F238E27FC236}">
                <a16:creationId xmlns:a16="http://schemas.microsoft.com/office/drawing/2014/main" id="{F0D4176A-FDFA-40E6-BE97-24E506C2FC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0001" y="4569361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>
                <a:latin typeface="Trebuchet MS" panose="020B0603020202020204" pitchFamily="34" charset="0"/>
                <a:ea typeface="Batang" pitchFamily="18" charset="-127"/>
              </a:rPr>
              <a:t>y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8426D350-E87F-4283-A2C9-F703F4F149A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8846" y="284695"/>
            <a:ext cx="1570170" cy="1570170"/>
          </a:xfrm>
          <a:prstGeom prst="rect">
            <a:avLst/>
          </a:prstGeom>
        </p:spPr>
      </p:pic>
      <p:sp>
        <p:nvSpPr>
          <p:cNvPr id="70" name="Oval 23">
            <a:extLst>
              <a:ext uri="{FF2B5EF4-FFF2-40B4-BE49-F238E27FC236}">
                <a16:creationId xmlns:a16="http://schemas.microsoft.com/office/drawing/2014/main" id="{A27B34E3-2BAD-4BE5-8232-325B63B27A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7601" y="6345"/>
            <a:ext cx="1078501" cy="71847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>
                <a:latin typeface="Trebuchet MS" panose="020B0603020202020204" pitchFamily="34" charset="0"/>
                <a:ea typeface="Batang" pitchFamily="18" charset="-127"/>
              </a:rPr>
              <a:t>f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72" name="Oval 23">
            <a:extLst>
              <a:ext uri="{FF2B5EF4-FFF2-40B4-BE49-F238E27FC236}">
                <a16:creationId xmlns:a16="http://schemas.microsoft.com/office/drawing/2014/main" id="{EF43A0EF-8967-4BB1-8E4F-943C402182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960" y="2285475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y-GB" sz="3996" b="1" dirty="0">
                <a:latin typeface="Trebuchet MS" panose="020B0603020202020204" pitchFamily="34" charset="0"/>
                <a:ea typeface="Batang" pitchFamily="18" charset="-127"/>
                <a:cs typeface="Arial" charset="0"/>
              </a:rPr>
              <a:t>u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74" name="Oval 28">
            <a:extLst>
              <a:ext uri="{FF2B5EF4-FFF2-40B4-BE49-F238E27FC236}">
                <a16:creationId xmlns:a16="http://schemas.microsoft.com/office/drawing/2014/main" id="{17D71FC2-8C84-4B53-AE5B-D0BE4065D7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0002" y="2285475"/>
            <a:ext cx="1149388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si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FD19E516-06E2-4742-A1C8-0CCFC563CEA8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1867" y="2527074"/>
            <a:ext cx="1538517" cy="1538517"/>
          </a:xfrm>
          <a:prstGeom prst="rect">
            <a:avLst/>
          </a:prstGeom>
        </p:spPr>
      </p:pic>
      <p:sp>
        <p:nvSpPr>
          <p:cNvPr id="76" name="Oval 23">
            <a:extLst>
              <a:ext uri="{FF2B5EF4-FFF2-40B4-BE49-F238E27FC236}">
                <a16:creationId xmlns:a16="http://schemas.microsoft.com/office/drawing/2014/main" id="{CA33DF2E-9D19-4A17-BEC6-6AAFEFA421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7601" y="2285475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ll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77" name="Oval 23">
            <a:extLst>
              <a:ext uri="{FF2B5EF4-FFF2-40B4-BE49-F238E27FC236}">
                <a16:creationId xmlns:a16="http://schemas.microsoft.com/office/drawing/2014/main" id="{CCACB357-DB49-44D2-8FAC-9BC84E9797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7601" y="4569361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996" b="1" dirty="0" err="1">
                <a:latin typeface="Trebuchet MS" panose="020B0603020202020204" pitchFamily="34" charset="0"/>
                <a:ea typeface="Batang" pitchFamily="18" charset="-127"/>
              </a:rPr>
              <a:t>wy</a:t>
            </a:r>
            <a:endParaRPr lang="en-GB" sz="3996" b="1" dirty="0">
              <a:latin typeface="Trebuchet MS" panose="020B0603020202020204" pitchFamily="34" charset="0"/>
              <a:ea typeface="Batang" pitchFamily="18" charset="-127"/>
              <a:cs typeface="Arial" charset="0"/>
            </a:endParaRPr>
          </a:p>
        </p:txBody>
      </p:sp>
      <p:sp>
        <p:nvSpPr>
          <p:cNvPr id="78" name="Oval 23">
            <a:extLst>
              <a:ext uri="{FF2B5EF4-FFF2-40B4-BE49-F238E27FC236}">
                <a16:creationId xmlns:a16="http://schemas.microsoft.com/office/drawing/2014/main" id="{23902772-20FF-480E-8F6E-E1169E4DDA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960" y="4569361"/>
            <a:ext cx="1078501" cy="71847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y-GB" sz="3996" b="1" dirty="0">
                <a:latin typeface="Trebuchet MS" panose="020B0603020202020204" pitchFamily="34" charset="0"/>
                <a:ea typeface="Batang" pitchFamily="18" charset="-127"/>
                <a:cs typeface="Arial" charset="0"/>
              </a:rPr>
              <a:t>r</a:t>
            </a:r>
            <a:r>
              <a:rPr lang="en-GB" sz="3996" b="1" dirty="0">
                <a:latin typeface="Trebuchet MS" panose="020B0603020202020204" pitchFamily="34" charset="0"/>
                <a:ea typeface="Batang" pitchFamily="18" charset="-127"/>
                <a:cs typeface="Arial" charset="0"/>
              </a:rPr>
              <a:t>h</a:t>
            </a:r>
          </a:p>
        </p:txBody>
      </p:sp>
      <p:sp>
        <p:nvSpPr>
          <p:cNvPr id="79" name="AutoShape 4" descr="Image result for eat clipart">
            <a:extLst>
              <a:ext uri="{FF2B5EF4-FFF2-40B4-BE49-F238E27FC236}">
                <a16:creationId xmlns:a16="http://schemas.microsoft.com/office/drawing/2014/main" id="{30C01BE9-B108-4206-89B3-54E7341B4A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124330" y="327977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0" name="AutoShape 10" descr="Image result for sit down clipart">
            <a:extLst>
              <a:ext uri="{FF2B5EF4-FFF2-40B4-BE49-F238E27FC236}">
                <a16:creationId xmlns:a16="http://schemas.microsoft.com/office/drawing/2014/main" id="{5AE26EED-DA04-4C45-978A-CD1C0E7A9BC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276730" y="343217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" name="Picture 14" descr="Image result for sing clipart">
            <a:extLst>
              <a:ext uri="{FF2B5EF4-FFF2-40B4-BE49-F238E27FC236}">
                <a16:creationId xmlns:a16="http://schemas.microsoft.com/office/drawing/2014/main" id="{87110A61-7DB8-4DA6-92B7-1852369E65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312" y="2444018"/>
            <a:ext cx="1282652" cy="162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883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925" y="405141"/>
            <a:ext cx="6324600" cy="136467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en-US" altLang="en-US" dirty="0" err="1">
                <a:latin typeface="Arial" charset="0"/>
              </a:rPr>
              <a:t>Gorchmynion</a:t>
            </a:r>
            <a:r>
              <a:rPr lang="en-US" altLang="en-US" dirty="0">
                <a:latin typeface="Arial" charset="0"/>
              </a:rPr>
              <a:t> </a:t>
            </a:r>
            <a:r>
              <a:rPr lang="en-US" altLang="en-US" dirty="0" err="1">
                <a:latin typeface="Arial" charset="0"/>
              </a:rPr>
              <a:t>Syml</a:t>
            </a:r>
            <a:r>
              <a:rPr lang="en-US" altLang="en-US" dirty="0">
                <a:latin typeface="Arial" charset="0"/>
              </a:rPr>
              <a:t> </a:t>
            </a:r>
            <a:br>
              <a:rPr lang="en-US" altLang="en-US" dirty="0">
                <a:latin typeface="Arial" charset="0"/>
              </a:rPr>
            </a:br>
            <a:r>
              <a:rPr lang="en-US" altLang="en-US" i="1" dirty="0">
                <a:latin typeface="Arial" charset="0"/>
              </a:rPr>
              <a:t>Simple Commands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7" y="2587750"/>
            <a:ext cx="2061148" cy="1624485"/>
          </a:xfrm>
          <a:prstGeom prst="wedgeRectCallout">
            <a:avLst>
              <a:gd name="adj1" fmla="val -55259"/>
              <a:gd name="adj2" fmla="val 1040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siarad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B3B8550C-AD77-496F-AE81-7AD71A59A70C}"/>
              </a:ext>
            </a:extLst>
          </p:cNvPr>
          <p:cNvSpPr/>
          <p:nvPr/>
        </p:nvSpPr>
        <p:spPr>
          <a:xfrm>
            <a:off x="3539878" y="3649791"/>
            <a:ext cx="2462901" cy="1624485"/>
          </a:xfrm>
          <a:prstGeom prst="wedgeRectCallout">
            <a:avLst>
              <a:gd name="adj1" fmla="val -17523"/>
              <a:gd name="adj2" fmla="val -137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rhedeg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4A01B9C-807E-4533-9529-F252EA68E2D3}"/>
              </a:ext>
            </a:extLst>
          </p:cNvPr>
          <p:cNvSpPr/>
          <p:nvPr/>
        </p:nvSpPr>
        <p:spPr>
          <a:xfrm>
            <a:off x="6458262" y="2356223"/>
            <a:ext cx="2061148" cy="1624485"/>
          </a:xfrm>
          <a:prstGeom prst="wedgeRectCallout">
            <a:avLst>
              <a:gd name="adj1" fmla="val 31286"/>
              <a:gd name="adj2" fmla="val 1004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bwyta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DCA48DF8-52AB-4A4B-8AFA-7341774D7620}"/>
              </a:ext>
            </a:extLst>
          </p:cNvPr>
          <p:cNvSpPr/>
          <p:nvPr/>
        </p:nvSpPr>
        <p:spPr>
          <a:xfrm>
            <a:off x="9254865" y="3649791"/>
            <a:ext cx="2559882" cy="1471909"/>
          </a:xfrm>
          <a:prstGeom prst="wedgeRectCallout">
            <a:avLst>
              <a:gd name="adj1" fmla="val 45460"/>
              <a:gd name="adj2" fmla="val 872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gweiddi</a:t>
            </a:r>
          </a:p>
        </p:txBody>
      </p:sp>
      <p:pic>
        <p:nvPicPr>
          <p:cNvPr id="1026" name="Picture 2" descr="http://www.signs.co.uk/images/safetysigns/images/full/911_4_7.gif">
            <a:extLst>
              <a:ext uri="{FF2B5EF4-FFF2-40B4-BE49-F238E27FC236}">
                <a16:creationId xmlns:a16="http://schemas.microsoft.com/office/drawing/2014/main" id="{E06133F9-1770-4A2D-9ABA-33BD9AFA77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922" y="231648"/>
            <a:ext cx="16478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41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labelsource.co.uk/content/images/product/zoom/f2c271bd-cada-424f-9aca-3871b5ceb0af.jpg">
            <a:extLst>
              <a:ext uri="{FF2B5EF4-FFF2-40B4-BE49-F238E27FC236}">
                <a16:creationId xmlns:a16="http://schemas.microsoft.com/office/drawing/2014/main" id="{F3F097AB-E6C0-4E70-A720-230C7C468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429" y="1593161"/>
            <a:ext cx="5715000" cy="42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850652" y="157893"/>
            <a:ext cx="3603800" cy="129302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dirty="0" err="1"/>
              <a:t>Rhaid</a:t>
            </a:r>
            <a:r>
              <a:rPr lang="en-US" sz="4800" dirty="0"/>
              <a:t>/must</a:t>
            </a:r>
            <a:endParaRPr lang="en-US" dirty="0"/>
          </a:p>
        </p:txBody>
      </p:sp>
      <p:pic>
        <p:nvPicPr>
          <p:cNvPr id="2050" name="Picture 2" descr="http://www.labelsource.co.uk/content/images/product/zoom/1e0259c7-a3aa-440a-849c-f1595e7455f3.jpg">
            <a:extLst>
              <a:ext uri="{FF2B5EF4-FFF2-40B4-BE49-F238E27FC236}">
                <a16:creationId xmlns:a16="http://schemas.microsoft.com/office/drawing/2014/main" id="{8ECA4088-CE4C-4DBB-8249-2551183A0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3414" y="1683490"/>
            <a:ext cx="5364066" cy="401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img.safetysignsupplies.co.uk/images/product_imgs/full/936_2_3.gif">
            <a:extLst>
              <a:ext uri="{FF2B5EF4-FFF2-40B4-BE49-F238E27FC236}">
                <a16:creationId xmlns:a16="http://schemas.microsoft.com/office/drawing/2014/main" id="{E143CD25-CD5F-436D-A100-B0BD427DC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495" y="1548839"/>
            <a:ext cx="2785218" cy="417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9930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cerdded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342807" y="3681594"/>
            <a:ext cx="2960555" cy="1624485"/>
          </a:xfrm>
          <a:prstGeom prst="wedgeRectCallout">
            <a:avLst>
              <a:gd name="adj1" fmla="val -90849"/>
              <a:gd name="adj2" fmla="val 44115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gwrando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sefyll</a:t>
            </a:r>
          </a:p>
        </p:txBody>
      </p:sp>
    </p:spTree>
    <p:extLst>
      <p:ext uri="{BB962C8B-B14F-4D97-AF65-F5344CB8AC3E}">
        <p14:creationId xmlns:p14="http://schemas.microsoft.com/office/powerpoint/2010/main" val="3074262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92207" y="20896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PAID</a:t>
            </a:r>
          </a:p>
          <a:p>
            <a:endParaRPr lang="en-US" sz="2800" dirty="0"/>
          </a:p>
          <a:p>
            <a:r>
              <a:rPr lang="en-US" sz="6000" dirty="0"/>
              <a:t>PEIDIWCH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4807541E-F8BC-4AD9-800E-C4507BBDF116}"/>
              </a:ext>
            </a:extLst>
          </p:cNvPr>
          <p:cNvSpPr txBox="1">
            <a:spLocks/>
          </p:cNvSpPr>
          <p:nvPr/>
        </p:nvSpPr>
        <p:spPr>
          <a:xfrm>
            <a:off x="4850652" y="467875"/>
            <a:ext cx="4128456" cy="8914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/>
              <a:t>PAID/DON’T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AF15D2-D507-43CB-B279-AC15F59BB070}"/>
              </a:ext>
            </a:extLst>
          </p:cNvPr>
          <p:cNvSpPr txBox="1"/>
          <p:nvPr/>
        </p:nvSpPr>
        <p:spPr>
          <a:xfrm>
            <a:off x="7255459" y="20921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singular</a:t>
            </a:r>
          </a:p>
          <a:p>
            <a:endParaRPr lang="en-US" sz="2800" dirty="0"/>
          </a:p>
          <a:p>
            <a:r>
              <a:rPr lang="en-US" sz="6000" dirty="0"/>
              <a:t>plural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1AB6F7-4444-4893-9247-5A4199542FE8}"/>
              </a:ext>
            </a:extLst>
          </p:cNvPr>
          <p:cNvSpPr txBox="1"/>
          <p:nvPr/>
        </p:nvSpPr>
        <p:spPr>
          <a:xfrm>
            <a:off x="5276760" y="2107147"/>
            <a:ext cx="1618712" cy="236988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TI</a:t>
            </a:r>
          </a:p>
          <a:p>
            <a:endParaRPr lang="en-US" sz="2800" b="1" dirty="0"/>
          </a:p>
          <a:p>
            <a:pPr algn="ctr"/>
            <a:r>
              <a:rPr lang="en-US" sz="6000" b="1" dirty="0"/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121308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siarad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725054" y="3681594"/>
            <a:ext cx="2503357" cy="1624485"/>
          </a:xfrm>
          <a:prstGeom prst="wedgeRectCallout">
            <a:avLst>
              <a:gd name="adj1" fmla="val -90849"/>
              <a:gd name="adj2" fmla="val 44115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sefyll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canu</a:t>
            </a:r>
          </a:p>
        </p:txBody>
      </p:sp>
    </p:spTree>
    <p:extLst>
      <p:ext uri="{BB962C8B-B14F-4D97-AF65-F5344CB8AC3E}">
        <p14:creationId xmlns:p14="http://schemas.microsoft.com/office/powerpoint/2010/main" val="41902573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177006" y="659157"/>
            <a:ext cx="5015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YMARFER!</a:t>
            </a:r>
            <a:endParaRPr lang="en-US" sz="3200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CFEDA03A-6738-4840-A7B4-BDA749AB1A89}"/>
              </a:ext>
            </a:extLst>
          </p:cNvPr>
          <p:cNvSpPr/>
          <p:nvPr/>
        </p:nvSpPr>
        <p:spPr>
          <a:xfrm>
            <a:off x="854439" y="2023672"/>
            <a:ext cx="2743200" cy="1603947"/>
          </a:xfrm>
          <a:prstGeom prst="wedgeRectCallout">
            <a:avLst>
              <a:gd name="adj1" fmla="val -42145"/>
              <a:gd name="adj2" fmla="val 850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Dim</a:t>
            </a:r>
            <a:endParaRPr lang="cy-GB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71BB7F3B-C86E-4984-BADC-07DF7B397BB2}"/>
              </a:ext>
            </a:extLst>
          </p:cNvPr>
          <p:cNvSpPr/>
          <p:nvPr/>
        </p:nvSpPr>
        <p:spPr>
          <a:xfrm>
            <a:off x="4594599" y="2076149"/>
            <a:ext cx="2600793" cy="1624485"/>
          </a:xfrm>
          <a:prstGeom prst="wedgeRectCallout">
            <a:avLst>
              <a:gd name="adj1" fmla="val -4639"/>
              <a:gd name="adj2" fmla="val 90254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Rhaid</a:t>
            </a:r>
            <a:endParaRPr lang="cy-GB" sz="4400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4C76A688-12D5-40E9-9548-7FEF6BF7EBE2}"/>
              </a:ext>
            </a:extLst>
          </p:cNvPr>
          <p:cNvSpPr/>
          <p:nvPr/>
        </p:nvSpPr>
        <p:spPr>
          <a:xfrm>
            <a:off x="8192352" y="2076149"/>
            <a:ext cx="2600793" cy="1624485"/>
          </a:xfrm>
          <a:prstGeom prst="wedgeRectCallout">
            <a:avLst>
              <a:gd name="adj1" fmla="val 43776"/>
              <a:gd name="adj2" fmla="val 7918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Paid</a:t>
            </a:r>
            <a:endParaRPr lang="cy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2DBB83-8630-44F8-BF23-1F76528D3C5C}"/>
              </a:ext>
            </a:extLst>
          </p:cNvPr>
          <p:cNvSpPr txBox="1"/>
          <p:nvPr/>
        </p:nvSpPr>
        <p:spPr>
          <a:xfrm>
            <a:off x="1322995" y="490776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Which of these would you use with the verbs on your sheet?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F1062B83-6778-404D-BFFF-AE44D5E96AFF}"/>
              </a:ext>
            </a:extLst>
          </p:cNvPr>
          <p:cNvSpPr/>
          <p:nvPr/>
        </p:nvSpPr>
        <p:spPr>
          <a:xfrm>
            <a:off x="2430905" y="3833020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No</a:t>
            </a:r>
            <a:endParaRPr lang="cy-GB" sz="1000" dirty="0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CC2BF5EF-5A41-40CC-884B-A95C4889A9B7}"/>
              </a:ext>
            </a:extLst>
          </p:cNvPr>
          <p:cNvSpPr/>
          <p:nvPr/>
        </p:nvSpPr>
        <p:spPr>
          <a:xfrm>
            <a:off x="8594360" y="3846787"/>
            <a:ext cx="1061804" cy="619060"/>
          </a:xfrm>
          <a:prstGeom prst="wedgeRectCallout">
            <a:avLst>
              <a:gd name="adj1" fmla="val 92704"/>
              <a:gd name="adj2" fmla="val 1033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Don’t</a:t>
            </a:r>
            <a:endParaRPr lang="cy-GB" sz="1000" dirty="0"/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5A141229-0818-4F03-9120-C5EF66369CEE}"/>
              </a:ext>
            </a:extLst>
          </p:cNvPr>
          <p:cNvSpPr/>
          <p:nvPr/>
        </p:nvSpPr>
        <p:spPr>
          <a:xfrm>
            <a:off x="6243403" y="3928715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Must</a:t>
            </a:r>
            <a:endParaRPr lang="cy-GB" sz="1000" dirty="0"/>
          </a:p>
        </p:txBody>
      </p:sp>
    </p:spTree>
    <p:extLst>
      <p:ext uri="{BB962C8B-B14F-4D97-AF65-F5344CB8AC3E}">
        <p14:creationId xmlns:p14="http://schemas.microsoft.com/office/powerpoint/2010/main" val="17215204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56208" y="348262"/>
            <a:ext cx="8229600" cy="14255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000" dirty="0" err="1">
                <a:latin typeface="+mn-lt"/>
                <a:ea typeface="ＭＳ Ｐゴシック" charset="-128"/>
              </a:rPr>
              <a:t>Gorchmynion</a:t>
            </a:r>
            <a:endParaRPr lang="en-US" altLang="en-US" sz="8000" dirty="0">
              <a:latin typeface="+mn-lt"/>
              <a:ea typeface="ＭＳ Ｐゴシック" charset="-128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92300" y="1773837"/>
            <a:ext cx="8229600" cy="30679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ychwanegu’r</a:t>
            </a:r>
            <a:r>
              <a:rPr lang="en-GB" dirty="0"/>
              <a:t> </a:t>
            </a:r>
            <a:r>
              <a:rPr lang="en-GB" dirty="0" err="1"/>
              <a:t>terfyniadau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at </a:t>
            </a:r>
            <a:r>
              <a:rPr lang="en-GB" dirty="0" err="1"/>
              <a:t>fôn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i="1" dirty="0"/>
              <a:t>With regular verbs, you can add the following endings to the verb stem: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 err="1"/>
              <a:t>Unigolyn</a:t>
            </a:r>
            <a:r>
              <a:rPr lang="en-GB" dirty="0"/>
              <a:t>/Individual:		</a:t>
            </a:r>
          </a:p>
          <a:p>
            <a:endParaRPr lang="en-GB" dirty="0"/>
          </a:p>
          <a:p>
            <a:r>
              <a:rPr lang="en-GB" dirty="0" err="1"/>
              <a:t>Grŵp</a:t>
            </a:r>
            <a:r>
              <a:rPr lang="en-GB" dirty="0"/>
              <a:t>/Group:		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41530B5-7EBD-4F3D-B55D-BD9E491E7B50}"/>
              </a:ext>
            </a:extLst>
          </p:cNvPr>
          <p:cNvSpPr/>
          <p:nvPr/>
        </p:nvSpPr>
        <p:spPr>
          <a:xfrm>
            <a:off x="6062161" y="3429000"/>
            <a:ext cx="931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308BCC-D383-4972-9C4F-1E1A79336F0A}"/>
              </a:ext>
            </a:extLst>
          </p:cNvPr>
          <p:cNvSpPr/>
          <p:nvPr/>
        </p:nvSpPr>
        <p:spPr>
          <a:xfrm>
            <a:off x="5601157" y="4450831"/>
            <a:ext cx="18886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</a:t>
            </a:r>
            <a:r>
              <a:rPr lang="en-US" sz="5400" b="1" cap="none" spc="0" dirty="0" err="1">
                <a:ln/>
                <a:solidFill>
                  <a:schemeClr val="accent4"/>
                </a:solidFill>
                <a:effectLst/>
              </a:rPr>
              <a:t>wch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5160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34382" y="1873410"/>
            <a:ext cx="962275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The verb itself!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Drop the last vowel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‘-</a:t>
            </a:r>
            <a:r>
              <a:rPr lang="en-US" sz="2400" i="1" dirty="0" err="1"/>
              <a:t>io</a:t>
            </a:r>
            <a:r>
              <a:rPr lang="en-US" sz="2400" i="1" dirty="0"/>
              <a:t>’ verbs </a:t>
            </a:r>
            <a:r>
              <a:rPr lang="mr-IN" sz="2400" i="1" dirty="0"/>
              <a:t>–</a:t>
            </a:r>
            <a:r>
              <a:rPr lang="en-US" sz="2400" i="1" dirty="0"/>
              <a:t> drop the ‘o’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‘-</a:t>
            </a:r>
            <a:r>
              <a:rPr lang="en-US" sz="2400" i="1" dirty="0" err="1"/>
              <a:t>ed</a:t>
            </a:r>
            <a:r>
              <a:rPr lang="en-US" sz="2400" i="1" dirty="0"/>
              <a:t>’, ‘-</a:t>
            </a:r>
            <a:r>
              <a:rPr lang="en-US" sz="2400" i="1" dirty="0" err="1"/>
              <a:t>eg</a:t>
            </a:r>
            <a:r>
              <a:rPr lang="en-US" sz="2400" i="1" dirty="0"/>
              <a:t>’ </a:t>
            </a:r>
            <a:r>
              <a:rPr lang="mr-IN" sz="2400" i="1" dirty="0"/>
              <a:t>–</a:t>
            </a:r>
            <a:r>
              <a:rPr lang="en-US" sz="2400" i="1" dirty="0"/>
              <a:t> drop the last syllable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IRREGULAR ROOTS</a:t>
            </a:r>
            <a:r>
              <a:rPr lang="mr-IN" sz="2400" i="1" dirty="0"/>
              <a:t>…</a:t>
            </a:r>
            <a:r>
              <a:rPr lang="en-GB" sz="2400" i="1" dirty="0"/>
              <a:t>..!</a:t>
            </a:r>
            <a:endParaRPr lang="en-US" sz="24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6192E7-40EE-4177-9C1E-56473B232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bôn berf/root of the verb</a:t>
            </a:r>
          </a:p>
        </p:txBody>
      </p:sp>
    </p:spTree>
    <p:extLst>
      <p:ext uri="{BB962C8B-B14F-4D97-AF65-F5344CB8AC3E}">
        <p14:creationId xmlns:p14="http://schemas.microsoft.com/office/powerpoint/2010/main" val="1708767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5450" y="515032"/>
            <a:ext cx="3721100" cy="218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470395" y="2663114"/>
            <a:ext cx="325121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285863" y="3849836"/>
            <a:ext cx="38603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6695746" y="3867326"/>
            <a:ext cx="51363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1. The verb!</a:t>
            </a:r>
          </a:p>
        </p:txBody>
      </p:sp>
    </p:spTree>
    <p:extLst>
      <p:ext uri="{BB962C8B-B14F-4D97-AF65-F5344CB8AC3E}">
        <p14:creationId xmlns:p14="http://schemas.microsoft.com/office/powerpoint/2010/main" val="95876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932861" y="2663114"/>
            <a:ext cx="232627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Codi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858936" y="3849836"/>
            <a:ext cx="27142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268818" y="3867326"/>
            <a:ext cx="399019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8424472" y="618739"/>
            <a:ext cx="3358889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2. Drop the last vowel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92AE0487-5E7A-4598-BFA6-F6760BE7DA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884044" y="209135"/>
            <a:ext cx="2423912" cy="249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21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831070" y="2663114"/>
            <a:ext cx="252986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Cicio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942292" y="3849836"/>
            <a:ext cx="254749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352174" y="3867326"/>
            <a:ext cx="382348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3. –io verbs, drop the -o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783B74CF-8C82-44D6-8B0B-E8B8E4412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686305" y="163479"/>
            <a:ext cx="3035300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68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257998" y="2663114"/>
            <a:ext cx="367600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Rhedeg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673787" y="3849836"/>
            <a:ext cx="308449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083672" y="3867326"/>
            <a:ext cx="436048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4. –ed and –eg verbs, drop the  –ed or –eg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C26F2FE-9D4F-4897-8FE6-49CB9BE235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6020" y="130009"/>
            <a:ext cx="3116425" cy="282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graphicFrame>
        <p:nvGraphicFramePr>
          <p:cNvPr id="31489" name="Group 769"/>
          <p:cNvGraphicFramePr>
            <a:graphicFrameLocks noGrp="1"/>
          </p:cNvGraphicFramePr>
          <p:nvPr>
            <p:ph/>
            <p:extLst/>
          </p:nvPr>
        </p:nvGraphicFramePr>
        <p:xfrm>
          <a:off x="3107531" y="442135"/>
          <a:ext cx="5976938" cy="5123498"/>
        </p:xfrm>
        <a:graphic>
          <a:graphicData uri="http://schemas.openxmlformats.org/drawingml/2006/table">
            <a:tbl>
              <a:tblPr/>
              <a:tblGrid>
                <a:gridCol w="1992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2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23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32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chi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ti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05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bod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byddwch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byddi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gwneud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cael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mynd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cer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dod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gwrando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mwynhau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338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cymryd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cymerwch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0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dweud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dywedwch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dyweda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cau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cau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/</a:t>
                      </a: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0347DCF-FCF0-41FF-93C0-3E6F11820B7B}"/>
              </a:ext>
            </a:extLst>
          </p:cNvPr>
          <p:cNvSpPr txBox="1"/>
          <p:nvPr/>
        </p:nvSpPr>
        <p:spPr>
          <a:xfrm>
            <a:off x="9369002" y="630376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5. Irregular verbs!</a:t>
            </a:r>
          </a:p>
        </p:txBody>
      </p:sp>
    </p:spTree>
    <p:extLst>
      <p:ext uri="{BB962C8B-B14F-4D97-AF65-F5344CB8AC3E}">
        <p14:creationId xmlns:p14="http://schemas.microsoft.com/office/powerpoint/2010/main" val="52062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64065" y="1930880"/>
            <a:ext cx="68302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parau</a:t>
            </a:r>
            <a:r>
              <a:rPr lang="en-US" sz="2400" dirty="0"/>
              <a:t>, </a:t>
            </a:r>
            <a:r>
              <a:rPr lang="en-US" sz="2400" dirty="0" err="1"/>
              <a:t>rhowch</a:t>
            </a:r>
            <a:r>
              <a:rPr lang="en-US" sz="2400" dirty="0"/>
              <a:t> </a:t>
            </a:r>
            <a:r>
              <a:rPr lang="en-US" sz="2400" dirty="0" err="1"/>
              <a:t>orchymyn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</a:t>
            </a:r>
            <a:r>
              <a:rPr lang="en-US" sz="2400" dirty="0" err="1"/>
              <a:t>gilydd</a:t>
            </a:r>
            <a:r>
              <a:rPr lang="en-US" sz="2400" dirty="0"/>
              <a:t>. </a:t>
            </a:r>
          </a:p>
          <a:p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actio’r</a:t>
            </a:r>
            <a:r>
              <a:rPr lang="en-US" sz="2400" dirty="0"/>
              <a:t> </a:t>
            </a:r>
            <a:r>
              <a:rPr lang="en-US" sz="2400" dirty="0" err="1"/>
              <a:t>weithgaredd</a:t>
            </a:r>
            <a:r>
              <a:rPr lang="en-US" sz="2400" dirty="0"/>
              <a:t>!</a:t>
            </a:r>
          </a:p>
          <a:p>
            <a:endParaRPr lang="en-US" sz="2400" dirty="0"/>
          </a:p>
          <a:p>
            <a:r>
              <a:rPr lang="en-US" sz="2400" i="1" dirty="0"/>
              <a:t>In pair, give each other commands. </a:t>
            </a:r>
          </a:p>
          <a:p>
            <a:r>
              <a:rPr lang="en-US" sz="2400" i="1" dirty="0"/>
              <a:t>You need to perform the action!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9549B5D-168D-42AE-BE19-3F3525B58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chwarae rôl/role play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4C1A162D-F08A-49E4-B5ED-2E70CEB40266}"/>
              </a:ext>
            </a:extLst>
          </p:cNvPr>
          <p:cNvSpPr/>
          <p:nvPr/>
        </p:nvSpPr>
        <p:spPr>
          <a:xfrm>
            <a:off x="554395" y="3869872"/>
            <a:ext cx="3343048" cy="1424094"/>
          </a:xfrm>
          <a:prstGeom prst="wedgeEllipseCallout">
            <a:avLst>
              <a:gd name="adj1" fmla="val -52777"/>
              <a:gd name="adj2" fmla="val 66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Eistedda!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7D1A6EC-90EF-4A1B-82DC-2B133AD48BF2}"/>
              </a:ext>
            </a:extLst>
          </p:cNvPr>
          <p:cNvSpPr/>
          <p:nvPr/>
        </p:nvSpPr>
        <p:spPr>
          <a:xfrm>
            <a:off x="6820677" y="3999014"/>
            <a:ext cx="4947358" cy="1554187"/>
          </a:xfrm>
          <a:prstGeom prst="wedgeEllipseCallout">
            <a:avLst>
              <a:gd name="adj1" fmla="val 50947"/>
              <a:gd name="adj2" fmla="val -5023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Edrycha! Ci!</a:t>
            </a:r>
          </a:p>
        </p:txBody>
      </p:sp>
    </p:spTree>
    <p:extLst>
      <p:ext uri="{BB962C8B-B14F-4D97-AF65-F5344CB8AC3E}">
        <p14:creationId xmlns:p14="http://schemas.microsoft.com/office/powerpoint/2010/main" val="7469878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7">
            <a:extLst>
              <a:ext uri="{FF2B5EF4-FFF2-40B4-BE49-F238E27FC236}">
                <a16:creationId xmlns:a16="http://schemas.microsoft.com/office/drawing/2014/main" id="{44BF5144-F7BD-4540-9CFD-700A8426DA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0" y="1214725"/>
            <a:ext cx="5439902" cy="3252212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sign&#10;&#10;Description generated with very high confid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352" y="531701"/>
            <a:ext cx="4514348" cy="4618259"/>
          </a:xfrm>
          <a:prstGeom prst="rect">
            <a:avLst/>
          </a:prstGeom>
        </p:spPr>
      </p:pic>
      <p:pic>
        <p:nvPicPr>
          <p:cNvPr id="4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27E7C1B-7958-4C25-AA83-86C38BFA8C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82" y="1616230"/>
            <a:ext cx="3261741" cy="24492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Pasio’r parsel!</a:t>
            </a:r>
          </a:p>
        </p:txBody>
      </p:sp>
    </p:spTree>
    <p:extLst>
      <p:ext uri="{BB962C8B-B14F-4D97-AF65-F5344CB8AC3E}">
        <p14:creationId xmlns:p14="http://schemas.microsoft.com/office/powerpoint/2010/main" val="21141715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1076</Words>
  <Application>Microsoft Office PowerPoint</Application>
  <PresentationFormat>Widescreen</PresentationFormat>
  <Paragraphs>239</Paragraphs>
  <Slides>26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Batang</vt:lpstr>
      <vt:lpstr>ＭＳ Ｐゴシック</vt:lpstr>
      <vt:lpstr>Arial</vt:lpstr>
      <vt:lpstr>Calibri</vt:lpstr>
      <vt:lpstr>Calibri Light</vt:lpstr>
      <vt:lpstr>Comic Sans MS</vt:lpstr>
      <vt:lpstr>Mangal</vt:lpstr>
      <vt:lpstr>Times New Roman</vt:lpstr>
      <vt:lpstr>Trebuchet MS</vt:lpstr>
      <vt:lpstr>Office Theme</vt:lpstr>
      <vt:lpstr>PowerPoint Presentation</vt:lpstr>
      <vt:lpstr>Eich profiad ysgol / Your school experience</vt:lpstr>
      <vt:lpstr>Adborth / Feedback</vt:lpstr>
      <vt:lpstr>Beth nesaf? / What next?</vt:lpstr>
      <vt:lpstr>PowerPoint Presentation</vt:lpstr>
      <vt:lpstr>Cytseiniaid / Consonant sounds</vt:lpstr>
      <vt:lpstr>Llafariaid – Vowel sounds</vt:lpstr>
      <vt:lpstr>PowerPoint Presentation</vt:lpstr>
      <vt:lpstr>Gorchmynion dosbarth     Classroom commands</vt:lpstr>
      <vt:lpstr>PowerPoint Presentation</vt:lpstr>
      <vt:lpstr>PowerPoint Presentation</vt:lpstr>
      <vt:lpstr>Gorchmynion Syml  Simple Commands</vt:lpstr>
      <vt:lpstr>Rhaid/must</vt:lpstr>
      <vt:lpstr>PowerPoint Presentation</vt:lpstr>
      <vt:lpstr>PowerPoint Presentation</vt:lpstr>
      <vt:lpstr>PowerPoint Presentation</vt:lpstr>
      <vt:lpstr>PowerPoint Presentation</vt:lpstr>
      <vt:lpstr>Gorchmynion</vt:lpstr>
      <vt:lpstr>bôn berf/root of the verb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chwarae rôl/role play</vt:lpstr>
      <vt:lpstr>Pasio’r parsel!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James</dc:creator>
  <cp:lastModifiedBy>Aled P Williams</cp:lastModifiedBy>
  <cp:revision>16</cp:revision>
  <dcterms:created xsi:type="dcterms:W3CDTF">2017-10-30T15:20:00Z</dcterms:created>
  <dcterms:modified xsi:type="dcterms:W3CDTF">2018-01-24T19:17:57Z</dcterms:modified>
</cp:coreProperties>
</file>