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8"/>
  </p:notesMasterIdLst>
  <p:handoutMasterIdLst>
    <p:handoutMasterId r:id="rId39"/>
  </p:handoutMasterIdLst>
  <p:sldIdLst>
    <p:sldId id="260" r:id="rId5"/>
    <p:sldId id="304" r:id="rId6"/>
    <p:sldId id="306" r:id="rId7"/>
    <p:sldId id="319" r:id="rId8"/>
    <p:sldId id="323" r:id="rId9"/>
    <p:sldId id="320" r:id="rId10"/>
    <p:sldId id="311" r:id="rId11"/>
    <p:sldId id="321" r:id="rId12"/>
    <p:sldId id="322" r:id="rId13"/>
    <p:sldId id="317" r:id="rId14"/>
    <p:sldId id="346" r:id="rId15"/>
    <p:sldId id="318" r:id="rId16"/>
    <p:sldId id="310" r:id="rId17"/>
    <p:sldId id="309" r:id="rId18"/>
    <p:sldId id="325" r:id="rId19"/>
    <p:sldId id="326" r:id="rId20"/>
    <p:sldId id="327" r:id="rId21"/>
    <p:sldId id="328" r:id="rId22"/>
    <p:sldId id="329" r:id="rId23"/>
    <p:sldId id="330" r:id="rId24"/>
    <p:sldId id="331" r:id="rId25"/>
    <p:sldId id="332" r:id="rId26"/>
    <p:sldId id="333" r:id="rId27"/>
    <p:sldId id="334" r:id="rId28"/>
    <p:sldId id="336" r:id="rId29"/>
    <p:sldId id="337" r:id="rId30"/>
    <p:sldId id="339" r:id="rId31"/>
    <p:sldId id="340" r:id="rId32"/>
    <p:sldId id="341" r:id="rId33"/>
    <p:sldId id="342" r:id="rId34"/>
    <p:sldId id="343" r:id="rId35"/>
    <p:sldId id="344" r:id="rId36"/>
    <p:sldId id="345" r:id="rId3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935" autoAdjust="0"/>
    <p:restoredTop sz="94707" autoAdjust="0"/>
  </p:normalViewPr>
  <p:slideViewPr>
    <p:cSldViewPr>
      <p:cViewPr>
        <p:scale>
          <a:sx n="100" d="100"/>
          <a:sy n="100" d="100"/>
        </p:scale>
        <p:origin x="1176" y="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6FF1C4-32A3-451B-9EDB-8C4F4649BC1E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524CF5-0988-4E1B-906A-7AB2F202B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19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wtsd.ac.uk/library/research-data-management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media/uwtsd-website/content-assets/documents/research/Research-Integrity-and-Ethics---Code-of-Practice-(2015-18)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988840"/>
            <a:ext cx="8568952" cy="1470025"/>
          </a:xfrm>
        </p:spPr>
        <p:txBody>
          <a:bodyPr>
            <a:normAutofit/>
          </a:bodyPr>
          <a:lstStyle/>
          <a:p>
            <a:r>
              <a:rPr lang="en-GB" sz="3200" b="1" dirty="0"/>
              <a:t>Ethics in Research</a:t>
            </a:r>
            <a:br>
              <a:rPr lang="en-GB" sz="3200" b="1" dirty="0"/>
            </a:br>
            <a:r>
              <a:rPr lang="en-GB" sz="3200" b="1" dirty="0"/>
              <a:t>December 6, 2016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221087"/>
            <a:ext cx="8136904" cy="1276127"/>
          </a:xfrm>
        </p:spPr>
        <p:txBody>
          <a:bodyPr/>
          <a:lstStyle/>
          <a:p>
            <a:pPr algn="r"/>
            <a:r>
              <a:rPr lang="en-GB" b="1" dirty="0">
                <a:solidFill>
                  <a:schemeClr val="tx1"/>
                </a:solidFill>
              </a:rPr>
              <a:t>Jill Venus</a:t>
            </a:r>
          </a:p>
        </p:txBody>
      </p:sp>
    </p:spTree>
    <p:extLst>
      <p:ext uri="{BB962C8B-B14F-4D97-AF65-F5344CB8AC3E}">
        <p14:creationId xmlns:p14="http://schemas.microsoft.com/office/powerpoint/2010/main" val="1241610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Scope of this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ethical issues to be considered</a:t>
            </a:r>
          </a:p>
          <a:p>
            <a:r>
              <a:rPr lang="en-GB" dirty="0"/>
              <a:t>Minimising risk</a:t>
            </a:r>
          </a:p>
          <a:p>
            <a:r>
              <a:rPr lang="en-GB" dirty="0"/>
              <a:t>Completing the forms</a:t>
            </a:r>
          </a:p>
          <a:p>
            <a:r>
              <a:rPr lang="en-GB" dirty="0"/>
              <a:t>The ethics review and approval process</a:t>
            </a:r>
          </a:p>
        </p:txBody>
      </p:sp>
    </p:spTree>
    <p:extLst>
      <p:ext uri="{BB962C8B-B14F-4D97-AF65-F5344CB8AC3E}">
        <p14:creationId xmlns:p14="http://schemas.microsoft.com/office/powerpoint/2010/main" val="2807872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000" b="1" dirty="0"/>
              <a:t>What is Ethical Approval About?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Ethical approval is not based around a yes/no question.</a:t>
            </a:r>
          </a:p>
          <a:p>
            <a:r>
              <a:rPr lang="en-GB" dirty="0"/>
              <a:t>We are not specifically asking the question - is the proposed research ethical??</a:t>
            </a:r>
          </a:p>
          <a:p>
            <a:r>
              <a:rPr lang="en-GB" dirty="0"/>
              <a:t>Rather the question is – has this researcher fully considered the ethical issues that this research might raise?   And then, do they have strategies in place to maximise ethical integrity and minimise risk</a:t>
            </a:r>
          </a:p>
        </p:txBody>
      </p:sp>
    </p:spTree>
    <p:extLst>
      <p:ext uri="{BB962C8B-B14F-4D97-AF65-F5344CB8AC3E}">
        <p14:creationId xmlns:p14="http://schemas.microsoft.com/office/powerpoint/2010/main" val="1434047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Definitions</a:t>
            </a:r>
          </a:p>
          <a:p>
            <a:r>
              <a:rPr lang="en-GB" dirty="0"/>
              <a:t>Regulations</a:t>
            </a:r>
          </a:p>
          <a:p>
            <a:r>
              <a:rPr lang="en-GB" dirty="0"/>
              <a:t>Guidelines</a:t>
            </a:r>
          </a:p>
          <a:p>
            <a:r>
              <a:rPr lang="en-GB" dirty="0"/>
              <a:t>Codes of Practice</a:t>
            </a:r>
          </a:p>
        </p:txBody>
      </p:sp>
    </p:spTree>
    <p:extLst>
      <p:ext uri="{BB962C8B-B14F-4D97-AF65-F5344CB8AC3E}">
        <p14:creationId xmlns:p14="http://schemas.microsoft.com/office/powerpoint/2010/main" val="2869254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/>
          </a:bodyPr>
          <a:lstStyle/>
          <a:p>
            <a:r>
              <a:rPr lang="en-GB" b="1" dirty="0"/>
              <a:t>Research Ethics</a:t>
            </a:r>
            <a:r>
              <a:rPr lang="en-GB" dirty="0"/>
              <a:t> is </a:t>
            </a:r>
            <a:r>
              <a:rPr lang="en-GB" b="1" dirty="0"/>
              <a:t>about the </a:t>
            </a:r>
            <a:r>
              <a:rPr lang="en-GB" dirty="0"/>
              <a:t>planning, conduct, and reporting of </a:t>
            </a:r>
            <a:r>
              <a:rPr lang="en-GB" b="1" dirty="0"/>
              <a:t>research</a:t>
            </a:r>
            <a:r>
              <a:rPr lang="en-GB" dirty="0"/>
              <a:t>. It specifically includes the protection of human and animal subjects.</a:t>
            </a:r>
          </a:p>
          <a:p>
            <a:r>
              <a:rPr lang="en-GB" dirty="0"/>
              <a:t>The concepts of informed consent, freedom from harm, confidentiality and anonymity are fundamental.</a:t>
            </a:r>
          </a:p>
        </p:txBody>
      </p:sp>
    </p:spTree>
    <p:extLst>
      <p:ext uri="{BB962C8B-B14F-4D97-AF65-F5344CB8AC3E}">
        <p14:creationId xmlns:p14="http://schemas.microsoft.com/office/powerpoint/2010/main" val="3347485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82960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b="1" dirty="0"/>
              <a:t>Basic ethical principles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03648"/>
            <a:ext cx="8229600" cy="497768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dirty="0"/>
              <a:t>Beneficence</a:t>
            </a:r>
          </a:p>
          <a:p>
            <a:pPr lvl="1"/>
            <a:r>
              <a:rPr lang="en-GB" dirty="0"/>
              <a:t>Non-malfeasance</a:t>
            </a:r>
          </a:p>
          <a:p>
            <a:pPr lvl="1"/>
            <a:r>
              <a:rPr lang="en-GB" dirty="0"/>
              <a:t>Respect</a:t>
            </a:r>
          </a:p>
          <a:p>
            <a:pPr lvl="1"/>
            <a:r>
              <a:rPr lang="en-GB" dirty="0"/>
              <a:t>Justice</a:t>
            </a:r>
          </a:p>
          <a:p>
            <a:pPr lvl="1"/>
            <a:r>
              <a:rPr lang="en-GB" dirty="0"/>
              <a:t>Participants interests</a:t>
            </a:r>
          </a:p>
          <a:p>
            <a:pPr lvl="1"/>
            <a:r>
              <a:rPr lang="en-GB" dirty="0"/>
              <a:t>Participant and researcher safety</a:t>
            </a:r>
          </a:p>
          <a:p>
            <a:pPr lvl="1"/>
            <a:r>
              <a:rPr lang="en-GB" dirty="0"/>
              <a:t>Impact of your work on others</a:t>
            </a:r>
          </a:p>
          <a:p>
            <a:pPr lvl="1"/>
            <a:r>
              <a:rPr lang="en-GB" dirty="0"/>
              <a:t>Informed consent</a:t>
            </a:r>
          </a:p>
          <a:p>
            <a:pPr lvl="1"/>
            <a:r>
              <a:rPr lang="en-GB" dirty="0"/>
              <a:t>Debriefing</a:t>
            </a:r>
          </a:p>
          <a:p>
            <a:pPr lvl="1"/>
            <a:r>
              <a:rPr lang="en-GB" dirty="0"/>
              <a:t>Withdrawal from investigation</a:t>
            </a:r>
          </a:p>
          <a:p>
            <a:pPr lvl="1"/>
            <a:r>
              <a:rPr lang="en-GB" dirty="0"/>
              <a:t>confidentiality</a:t>
            </a:r>
          </a:p>
        </p:txBody>
      </p:sp>
    </p:spTree>
    <p:extLst>
      <p:ext uri="{BB962C8B-B14F-4D97-AF65-F5344CB8AC3E}">
        <p14:creationId xmlns:p14="http://schemas.microsoft.com/office/powerpoint/2010/main" val="24677253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000" b="1" dirty="0"/>
              <a:t>Fundamental issues: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Legality</a:t>
            </a:r>
          </a:p>
          <a:p>
            <a:r>
              <a:rPr lang="en-GB" dirty="0"/>
              <a:t>Abiding by the rules</a:t>
            </a:r>
          </a:p>
          <a:p>
            <a:r>
              <a:rPr lang="en-GB" dirty="0"/>
              <a:t>Moral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2655977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Concept of Research Integrity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Sticking to the ethical principles helps to maintain research integrity.</a:t>
            </a:r>
          </a:p>
        </p:txBody>
      </p:sp>
    </p:spTree>
    <p:extLst>
      <p:ext uri="{BB962C8B-B14F-4D97-AF65-F5344CB8AC3E}">
        <p14:creationId xmlns:p14="http://schemas.microsoft.com/office/powerpoint/2010/main" val="309251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how do the basic ethical principles relate to your research?</a:t>
            </a:r>
          </a:p>
        </p:txBody>
      </p:sp>
    </p:spTree>
    <p:extLst>
      <p:ext uri="{BB962C8B-B14F-4D97-AF65-F5344CB8AC3E}">
        <p14:creationId xmlns:p14="http://schemas.microsoft.com/office/powerpoint/2010/main" val="1014843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Data protection and storage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31985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UWTSD Research Data Management - </a:t>
            </a:r>
            <a:r>
              <a:rPr lang="en-GB" sz="2800" u="sng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http://uwtsd.ac.uk/library/research-data-management/</a:t>
            </a:r>
            <a:endParaRPr lang="en-GB" sz="2800" u="sng" dirty="0">
              <a:solidFill>
                <a:srgbClr val="0000FF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u="sng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1048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Research Integrity and 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u="sng" dirty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UWTSD Code of Practice -</a:t>
            </a:r>
          </a:p>
          <a:p>
            <a:r>
              <a:rPr lang="en-GB" sz="2800" dirty="0">
                <a:hlinkClick r:id="rId2"/>
              </a:rPr>
              <a:t>http://www.uwtsd.ac.uk/media/uwtsd-website/content-assets/documents/research/Research-Integrity-and-Ethics---Code-of-Practice-(2015-18).pdf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674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Risk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Risk to participants</a:t>
            </a:r>
          </a:p>
          <a:p>
            <a:r>
              <a:rPr lang="en-GB" dirty="0"/>
              <a:t>Risk to Researchers</a:t>
            </a:r>
          </a:p>
          <a:p>
            <a:r>
              <a:rPr lang="en-GB" dirty="0"/>
              <a:t>Risk to University</a:t>
            </a:r>
          </a:p>
        </p:txBody>
      </p:sp>
    </p:spTree>
    <p:extLst>
      <p:ext uri="{BB962C8B-B14F-4D97-AF65-F5344CB8AC3E}">
        <p14:creationId xmlns:p14="http://schemas.microsoft.com/office/powerpoint/2010/main" val="17861107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how do we consider these basic ethical principles when reviewing individual research ethical applications?</a:t>
            </a:r>
          </a:p>
        </p:txBody>
      </p:sp>
    </p:spTree>
    <p:extLst>
      <p:ext uri="{BB962C8B-B14F-4D97-AF65-F5344CB8AC3E}">
        <p14:creationId xmlns:p14="http://schemas.microsoft.com/office/powerpoint/2010/main" val="41771831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PG3-E1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form</a:t>
            </a:r>
          </a:p>
          <a:p>
            <a:r>
              <a:rPr lang="en-GB" dirty="0"/>
              <a:t>Gain School / Faculty sign-off</a:t>
            </a:r>
          </a:p>
          <a:p>
            <a:r>
              <a:rPr lang="en-GB" dirty="0"/>
              <a:t>Submit</a:t>
            </a:r>
          </a:p>
          <a:p>
            <a:r>
              <a:rPr lang="en-GB" dirty="0"/>
              <a:t>There are monthly approval cycles</a:t>
            </a:r>
          </a:p>
        </p:txBody>
      </p:sp>
    </p:spTree>
    <p:extLst>
      <p:ext uri="{BB962C8B-B14F-4D97-AF65-F5344CB8AC3E}">
        <p14:creationId xmlns:p14="http://schemas.microsoft.com/office/powerpoint/2010/main" val="38331173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692696"/>
            <a:ext cx="8147248" cy="4594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9738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836712"/>
            <a:ext cx="8290056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7697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3" y="692696"/>
            <a:ext cx="8306919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8210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404664"/>
            <a:ext cx="8261855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6294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404664"/>
            <a:ext cx="8136904" cy="611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7551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332656"/>
            <a:ext cx="8352928" cy="5919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121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040561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SECTION F: Scope of Research Activity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If NO to every question, then the research activity is (ethically) low risk and </a:t>
            </a:r>
            <a:r>
              <a:rPr lang="en-GB" sz="2400" b="1" dirty="0"/>
              <a:t>may</a:t>
            </a:r>
            <a:r>
              <a:rPr lang="en-GB" sz="2400" dirty="0"/>
              <a:t> be exempt from </a:t>
            </a:r>
            <a:r>
              <a:rPr lang="en-GB" sz="2400" b="1" dirty="0"/>
              <a:t>some</a:t>
            </a:r>
            <a:r>
              <a:rPr lang="en-GB" sz="2400" dirty="0"/>
              <a:t> of the following sections (please refer to Guidance Notes).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If YES to any question, then no research activity should be undertaken until full ethical approval has been obtained.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37476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260648"/>
            <a:ext cx="8640960" cy="6421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4053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332656"/>
            <a:ext cx="8424936" cy="5947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8779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404664"/>
            <a:ext cx="8341417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1070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305881"/>
            <a:ext cx="8311626" cy="5283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3078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404664"/>
            <a:ext cx="8397209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8890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404664"/>
            <a:ext cx="8424936" cy="5729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9767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260648"/>
            <a:ext cx="8475101" cy="590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966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476672"/>
            <a:ext cx="8450597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2516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476672"/>
            <a:ext cx="8476704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8875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476672"/>
            <a:ext cx="8450281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735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476672"/>
            <a:ext cx="8208912" cy="5800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9437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404664"/>
            <a:ext cx="8511071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9661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333</TotalTime>
  <Words>295</Words>
  <Application>Microsoft Office PowerPoint</Application>
  <PresentationFormat>On-screen Show (4:3)</PresentationFormat>
  <Paragraphs>58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Myriad Pro</vt:lpstr>
      <vt:lpstr>Times New Roman</vt:lpstr>
      <vt:lpstr>20140311PresentationUWTSDTemplate</vt:lpstr>
      <vt:lpstr>Ethics in Research December 6, 2016</vt:lpstr>
      <vt:lpstr>Scope of this session</vt:lpstr>
      <vt:lpstr>What is Ethical Approval About?</vt:lpstr>
      <vt:lpstr>PowerPoint Presentation</vt:lpstr>
      <vt:lpstr>PowerPoint Presentation</vt:lpstr>
      <vt:lpstr>Basic ethical principles </vt:lpstr>
      <vt:lpstr>Fundamental issues:</vt:lpstr>
      <vt:lpstr>Concept of Research Integrity</vt:lpstr>
      <vt:lpstr>PowerPoint Presentation</vt:lpstr>
      <vt:lpstr>Data protection and storage</vt:lpstr>
      <vt:lpstr>Research Integrity and Ethics</vt:lpstr>
      <vt:lpstr>Risk assessment</vt:lpstr>
      <vt:lpstr>PowerPoint Presentation</vt:lpstr>
      <vt:lpstr>PG3-E1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Chris Fleming</cp:lastModifiedBy>
  <cp:revision>41</cp:revision>
  <cp:lastPrinted>2016-10-24T16:24:59Z</cp:lastPrinted>
  <dcterms:created xsi:type="dcterms:W3CDTF">2015-04-14T15:21:28Z</dcterms:created>
  <dcterms:modified xsi:type="dcterms:W3CDTF">2016-12-07T16:36:56Z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