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Begum (2506373)" userId="a6088bf3-f4b0-4459-a197-63d17423ca63" providerId="ADAL" clId="{C16A36B8-AFC3-48CE-9756-930E7E9A4EFE}"/>
    <pc:docChg chg="modSld">
      <pc:chgData name="Nazia Begum (2506373)" userId="a6088bf3-f4b0-4459-a197-63d17423ca63" providerId="ADAL" clId="{C16A36B8-AFC3-48CE-9756-930E7E9A4EFE}" dt="2026-06-14T12:14:58.863" v="6" actId="20577"/>
      <pc:docMkLst>
        <pc:docMk/>
      </pc:docMkLst>
      <pc:sldChg chg="modSp mod">
        <pc:chgData name="Nazia Begum (2506373)" userId="a6088bf3-f4b0-4459-a197-63d17423ca63" providerId="ADAL" clId="{C16A36B8-AFC3-48CE-9756-930E7E9A4EFE}" dt="2026-06-14T12:14:58.863" v="6" actId="20577"/>
        <pc:sldMkLst>
          <pc:docMk/>
          <pc:sldMk cId="263180747" sldId="256"/>
        </pc:sldMkLst>
        <pc:spChg chg="mod">
          <ac:chgData name="Nazia Begum (2506373)" userId="a6088bf3-f4b0-4459-a197-63d17423ca63" providerId="ADAL" clId="{C16A36B8-AFC3-48CE-9756-930E7E9A4EFE}" dt="2026-06-14T12:14:58.863" v="6" actId="20577"/>
          <ac:spMkLst>
            <pc:docMk/>
            <pc:sldMk cId="263180747" sldId="256"/>
            <ac:spMk id="2" creationId="{4F896431-F1A8-BC7C-9A27-DF3D49AD85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19E58-AD33-B40F-6DF0-4D2B2DF0A92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7AF38BC-B40B-1B80-4880-7C850D300A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11768FB-DF3E-D766-1C5B-88BF60CD7CEA}"/>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44FE5684-6331-CF8F-F635-C54A1C2D4C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F24856-A6C5-F1E7-79A3-ADE29B821490}"/>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602188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0F308-D205-6E93-25BD-89E711558C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A7A36E4-9845-FA6B-262F-5004250E86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7B6C50-EDE3-30A7-A2AB-AF79A5A83F16}"/>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81F0BC6B-9EC3-8E52-64E3-494A7176A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0E2574-E52B-1159-AC34-316F656F2440}"/>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827853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1C487-DBB7-AE0D-7C76-5286E0521CF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1BCF010-0AE5-B32A-ECB7-DB5D6BED9C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9DA3A0-7EF6-837A-DF8B-F33648017D63}"/>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04FF5329-B1BE-47F1-9553-E25FC90C3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BAE30-B2D1-E7F1-2174-E4A6B5400AC9}"/>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3251403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68D99-3D29-1209-0F86-2A52A507B6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58AD34-8947-E151-EDFC-051CE083BB3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A096D61-86BC-2AB4-C16C-BD1CEC383F2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67DB22-BD71-5433-311B-22D71900F783}"/>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6" name="Footer Placeholder 5">
            <a:extLst>
              <a:ext uri="{FF2B5EF4-FFF2-40B4-BE49-F238E27FC236}">
                <a16:creationId xmlns:a16="http://schemas.microsoft.com/office/drawing/2014/main" id="{080EF452-5903-010C-5381-75E9C21B70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A7F314-DCAF-BD7F-D30E-31AE5E515563}"/>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4232838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4135C-4DF1-EEAC-B615-F39228CF48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56D838A-67F2-67DE-4990-B1DB6C862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F91323-6946-DF71-AE31-CDE61D70B3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349872E-EC71-AAF5-34AA-C8EB80F25A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9B43EC-B585-3574-0DE1-C04655EC87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D01DCFF-252D-3575-2E01-2CC190F95265}"/>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8" name="Footer Placeholder 7">
            <a:extLst>
              <a:ext uri="{FF2B5EF4-FFF2-40B4-BE49-F238E27FC236}">
                <a16:creationId xmlns:a16="http://schemas.microsoft.com/office/drawing/2014/main" id="{0FD20A8B-5239-1D02-BEF0-F62CD0BAF9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D587AF-9C6C-1A33-C0C6-4BF0C4959CFA}"/>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1393739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80C17-F89E-8E8C-4161-FE99B4BB2F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1E6679C-D2F1-8157-C497-96DE94E5517F}"/>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4" name="Footer Placeholder 3">
            <a:extLst>
              <a:ext uri="{FF2B5EF4-FFF2-40B4-BE49-F238E27FC236}">
                <a16:creationId xmlns:a16="http://schemas.microsoft.com/office/drawing/2014/main" id="{16472796-F0B6-17C6-B270-7802BA2B177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0636AC-B4C9-114A-2634-BCC1D6F143A0}"/>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434723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984C8-6A2D-AA37-7D9B-C388D2DC20EF}"/>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3" name="Footer Placeholder 2">
            <a:extLst>
              <a:ext uri="{FF2B5EF4-FFF2-40B4-BE49-F238E27FC236}">
                <a16:creationId xmlns:a16="http://schemas.microsoft.com/office/drawing/2014/main" id="{CD4AA6B2-7EFF-DE8E-6632-99C25AAB26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F58F70-CDDD-9F8F-8ED6-08293CFE128F}"/>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3596685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7F24B-A797-30F1-87B9-FB793835BC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C586A42-BEE2-1490-7AD5-00CAFBA8EC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A7D3F82-751A-2AE1-961F-6CE573A9EC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31F78A-F39C-9A3A-3108-A5900B7290EC}"/>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6" name="Footer Placeholder 5">
            <a:extLst>
              <a:ext uri="{FF2B5EF4-FFF2-40B4-BE49-F238E27FC236}">
                <a16:creationId xmlns:a16="http://schemas.microsoft.com/office/drawing/2014/main" id="{E04A22C4-D9F7-3A70-1F0A-A972D92247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54F16D-D3BC-8260-7093-5DBF45D1A8AE}"/>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2874537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B42B0-B27F-7EF7-C931-20385A5F96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822926F-6648-B21C-2D2A-5B120DB723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3D9F83-7643-B2F5-432D-42FB12EF6F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38E144-93AB-D9A1-A0E5-BA4AE6A8243C}"/>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6" name="Footer Placeholder 5">
            <a:extLst>
              <a:ext uri="{FF2B5EF4-FFF2-40B4-BE49-F238E27FC236}">
                <a16:creationId xmlns:a16="http://schemas.microsoft.com/office/drawing/2014/main" id="{996F79B4-43AB-64E2-FC48-53523FBE12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5C7D4B-49D3-F04C-A772-9CD54D0046D3}"/>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2247843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54163-EFBB-DB36-04D7-E309123A32B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08B3236-7F9D-ACC7-A6F4-38E1AAB0BFD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FF9738-8401-C841-5456-33C95E92AF4D}"/>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41E65629-B811-777E-DE55-879A35B995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78D095-0597-C00B-224E-87DAF74DA78A}"/>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3448592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54CDB5-F3FB-E545-7AFC-F6C5DCFA9E6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0D4C3D7-C7C9-317A-30B0-728A8DC84E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9860E0-DEA7-0B73-FCBB-263B30B8A6EE}"/>
              </a:ext>
            </a:extLst>
          </p:cNvPr>
          <p:cNvSpPr>
            <a:spLocks noGrp="1"/>
          </p:cNvSpPr>
          <p:nvPr>
            <p:ph type="dt" sz="half" idx="10"/>
          </p:nvPr>
        </p:nvSpPr>
        <p:spPr/>
        <p:txBody>
          <a:body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F883012D-A933-E0D9-E6D0-734BE7A4CA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316D8-BA88-F2C0-55A4-9B19E58185C9}"/>
              </a:ext>
            </a:extLst>
          </p:cNvPr>
          <p:cNvSpPr>
            <a:spLocks noGrp="1"/>
          </p:cNvSpPr>
          <p:nvPr>
            <p:ph type="sldNum" sz="quarter" idx="12"/>
          </p:nvPr>
        </p:nvSpPr>
        <p:spPr/>
        <p:txBody>
          <a:bodyPr/>
          <a:lstStyle/>
          <a:p>
            <a:fld id="{2D64CD1F-B52F-4869-A76B-76017B41B578}" type="slidenum">
              <a:rPr lang="en-GB" smtClean="0"/>
              <a:t>‹#›</a:t>
            </a:fld>
            <a:endParaRPr lang="en-GB"/>
          </a:p>
        </p:txBody>
      </p:sp>
    </p:spTree>
    <p:extLst>
      <p:ext uri="{BB962C8B-B14F-4D97-AF65-F5344CB8AC3E}">
        <p14:creationId xmlns:p14="http://schemas.microsoft.com/office/powerpoint/2010/main" val="1790302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E6BE53-D262-9F40-9C8C-97CA45D9D1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2D7FC8-E3FF-E862-DE24-868EE906FE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E5A756-28A2-E049-B709-A86437ACB8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9958988-D895-4A87-A376-2520D6E989FD}" type="datetimeFigureOut">
              <a:rPr lang="en-GB" smtClean="0"/>
              <a:t>14/06/2026</a:t>
            </a:fld>
            <a:endParaRPr lang="en-GB"/>
          </a:p>
        </p:txBody>
      </p:sp>
      <p:sp>
        <p:nvSpPr>
          <p:cNvPr id="5" name="Footer Placeholder 4">
            <a:extLst>
              <a:ext uri="{FF2B5EF4-FFF2-40B4-BE49-F238E27FC236}">
                <a16:creationId xmlns:a16="http://schemas.microsoft.com/office/drawing/2014/main" id="{072DB7DC-EC87-1F36-006F-41BE78FAA7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ADB1B73-450A-FA14-5998-10E4F319DD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64CD1F-B52F-4869-A76B-76017B41B578}" type="slidenum">
              <a:rPr lang="en-GB" smtClean="0"/>
              <a:t>‹#›</a:t>
            </a:fld>
            <a:endParaRPr lang="en-GB"/>
          </a:p>
        </p:txBody>
      </p:sp>
    </p:spTree>
    <p:extLst>
      <p:ext uri="{BB962C8B-B14F-4D97-AF65-F5344CB8AC3E}">
        <p14:creationId xmlns:p14="http://schemas.microsoft.com/office/powerpoint/2010/main" val="3077084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F896431-F1A8-BC7C-9A27-DF3D49AD85BA}"/>
              </a:ext>
            </a:extLst>
          </p:cNvPr>
          <p:cNvSpPr>
            <a:spLocks noGrp="1"/>
          </p:cNvSpPr>
          <p:nvPr>
            <p:ph type="ctrTitle"/>
          </p:nvPr>
        </p:nvSpPr>
        <p:spPr>
          <a:xfrm>
            <a:off x="3315031" y="1380754"/>
            <a:ext cx="5561938" cy="2513516"/>
          </a:xfrm>
        </p:spPr>
        <p:txBody>
          <a:bodyPr>
            <a:normAutofit/>
          </a:bodyPr>
          <a:lstStyle/>
          <a:p>
            <a:r>
              <a:rPr lang="en-GB" sz="1500" b="1"/>
              <a:t>Slide 1 – Title Page</a:t>
            </a:r>
            <a:br>
              <a:rPr lang="en-GB" sz="1500" b="1"/>
            </a:br>
            <a:r>
              <a:rPr lang="en-GB" sz="1500" b="1"/>
              <a:t>Applying Bowlby’s Attachment Theory to Isaac’s Development</a:t>
            </a:r>
            <a:br>
              <a:rPr lang="en-GB" sz="1500"/>
            </a:br>
            <a:r>
              <a:rPr lang="en-GB" sz="1500" b="1"/>
              <a:t>Student Name:</a:t>
            </a:r>
            <a:r>
              <a:rPr lang="en-GB" sz="1500"/>
              <a:t> Nazia Begum</a:t>
            </a:r>
            <a:br>
              <a:rPr lang="en-GB" sz="1500"/>
            </a:br>
            <a:r>
              <a:rPr lang="en-GB" sz="1500" b="1"/>
              <a:t>Student Number:2506373</a:t>
            </a:r>
            <a:r>
              <a:rPr lang="en-GB" sz="1500"/>
              <a:t> </a:t>
            </a:r>
            <a:br>
              <a:rPr lang="en-GB" sz="1500"/>
            </a:br>
            <a:r>
              <a:rPr lang="en-GB" sz="1500" b="1"/>
              <a:t>Module Name:</a:t>
            </a:r>
            <a:r>
              <a:rPr lang="en-GB" sz="1500"/>
              <a:t> Lifespan Development in Health and Social Care</a:t>
            </a:r>
            <a:br>
              <a:rPr lang="en-GB" sz="1500"/>
            </a:br>
            <a:r>
              <a:rPr lang="en-GB" sz="1500" b="1"/>
              <a:t>Module Code:</a:t>
            </a:r>
            <a:r>
              <a:rPr lang="en-GB" sz="1500"/>
              <a:t> LCHS4010</a:t>
            </a:r>
            <a:br>
              <a:rPr lang="en-GB" sz="1500"/>
            </a:br>
            <a:r>
              <a:rPr lang="en-GB" sz="1500" b="1"/>
              <a:t>Assessment:</a:t>
            </a:r>
            <a:r>
              <a:rPr lang="en-GB" sz="1500"/>
              <a:t> Component 1 – Presentation</a:t>
            </a:r>
            <a:br>
              <a:rPr lang="en-GB" sz="1500"/>
            </a:br>
            <a:endParaRPr lang="en-GB" sz="1500"/>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180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4C0C2-8800-ECFA-4D2F-09DC6C9722DF}"/>
              </a:ext>
            </a:extLst>
          </p:cNvPr>
          <p:cNvSpPr>
            <a:spLocks noGrp="1"/>
          </p:cNvSpPr>
          <p:nvPr>
            <p:ph type="title"/>
          </p:nvPr>
        </p:nvSpPr>
        <p:spPr>
          <a:xfrm>
            <a:off x="686834" y="1153572"/>
            <a:ext cx="3200400" cy="4461163"/>
          </a:xfrm>
        </p:spPr>
        <p:txBody>
          <a:bodyPr>
            <a:normAutofit/>
          </a:bodyPr>
          <a:lstStyle/>
          <a:p>
            <a:r>
              <a:rPr lang="en-GB">
                <a:solidFill>
                  <a:srgbClr val="FFFFFF"/>
                </a:solidFill>
              </a:rPr>
              <a:t>Slide 2 - 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4AFFA9-61AA-FE9F-99FB-C270F0EBD1A5}"/>
              </a:ext>
            </a:extLst>
          </p:cNvPr>
          <p:cNvSpPr>
            <a:spLocks noGrp="1"/>
          </p:cNvSpPr>
          <p:nvPr>
            <p:ph idx="1"/>
          </p:nvPr>
        </p:nvSpPr>
        <p:spPr>
          <a:xfrm>
            <a:off x="4447308" y="591344"/>
            <a:ext cx="6906491" cy="5585619"/>
          </a:xfrm>
        </p:spPr>
        <p:txBody>
          <a:bodyPr anchor="ctr">
            <a:normAutofit/>
          </a:bodyPr>
          <a:lstStyle/>
          <a:p>
            <a:r>
              <a:rPr lang="en-GB" sz="2200"/>
              <a:t>This presentation explores the case study of Isaac, a four-year-old child who is experiencing difficulties with emotional, social, and language development. Bowlby’s Attachment Theory will be used to explain how Isaac’s early experiences may have influenced his development and overall wellbeing.</a:t>
            </a:r>
          </a:p>
          <a:p>
            <a:r>
              <a:rPr lang="en-GB" sz="2200"/>
              <a:t>Isaac lives with his single mother, who is experiencing post-natal depression and has limited social support. He has also experienced several changes in childcare arrangements. As a result, Isaac struggles with separation from his mother, social interaction, language development, and independent play.</a:t>
            </a:r>
          </a:p>
          <a:p>
            <a:r>
              <a:rPr lang="en-GB" sz="2200"/>
              <a:t>This presentation will also discuss practical support strategies that could help Isaac and his family, while evaluating the strengths and limitations of Bowlby’s theory in health and social care practice.</a:t>
            </a:r>
          </a:p>
          <a:p>
            <a:endParaRPr lang="en-GB" sz="2200"/>
          </a:p>
        </p:txBody>
      </p:sp>
    </p:spTree>
    <p:extLst>
      <p:ext uri="{BB962C8B-B14F-4D97-AF65-F5344CB8AC3E}">
        <p14:creationId xmlns:p14="http://schemas.microsoft.com/office/powerpoint/2010/main" val="777743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E7B27-B1B7-464F-9821-E06D93068A75}"/>
              </a:ext>
            </a:extLst>
          </p:cNvPr>
          <p:cNvSpPr>
            <a:spLocks noGrp="1"/>
          </p:cNvSpPr>
          <p:nvPr>
            <p:ph type="title"/>
          </p:nvPr>
        </p:nvSpPr>
        <p:spPr>
          <a:xfrm>
            <a:off x="1389278" y="1233241"/>
            <a:ext cx="3240506" cy="4064628"/>
          </a:xfrm>
        </p:spPr>
        <p:txBody>
          <a:bodyPr>
            <a:normAutofit/>
          </a:bodyPr>
          <a:lstStyle/>
          <a:p>
            <a:r>
              <a:rPr lang="en-GB">
                <a:solidFill>
                  <a:srgbClr val="FFFFFF"/>
                </a:solidFill>
              </a:rPr>
              <a:t>Slide 3 – overview of Bowlby's attachment theory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0A0583B-2FC1-6626-98E7-F27750267796}"/>
              </a:ext>
            </a:extLst>
          </p:cNvPr>
          <p:cNvSpPr>
            <a:spLocks noGrp="1"/>
          </p:cNvSpPr>
          <p:nvPr>
            <p:ph idx="1"/>
          </p:nvPr>
        </p:nvSpPr>
        <p:spPr>
          <a:xfrm>
            <a:off x="6096000" y="820880"/>
            <a:ext cx="5257799" cy="4889350"/>
          </a:xfrm>
        </p:spPr>
        <p:txBody>
          <a:bodyPr anchor="t">
            <a:normAutofit/>
          </a:bodyPr>
          <a:lstStyle/>
          <a:p>
            <a:r>
              <a:rPr lang="en-GB" sz="1300"/>
              <a:t>John Bowlby proposed that children are biologically driven to form strong emotional attachments with their primary caregiver. These attachments are important because they support survival, emotional security, and healthy development.</a:t>
            </a:r>
          </a:p>
          <a:p>
            <a:r>
              <a:rPr lang="en-GB" sz="1300"/>
              <a:t>Key concepts of Bowlby’s theory include:</a:t>
            </a:r>
          </a:p>
          <a:p>
            <a:r>
              <a:rPr lang="en-GB" sz="1300" b="1"/>
              <a:t>Attachment:</a:t>
            </a:r>
            <a:r>
              <a:rPr lang="en-GB" sz="1300"/>
              <a:t> A strong emotional bond between a child and caregiver.</a:t>
            </a:r>
          </a:p>
          <a:p>
            <a:r>
              <a:rPr lang="en-GB" sz="1300" b="1"/>
              <a:t>Secure Attachment:</a:t>
            </a:r>
            <a:r>
              <a:rPr lang="en-GB" sz="1300"/>
              <a:t> Develops when caregivers consistently respond to a child’s needs with warmth and sensitivity.</a:t>
            </a:r>
          </a:p>
          <a:p>
            <a:r>
              <a:rPr lang="en-GB" sz="1300" b="1"/>
              <a:t>Insecure Attachment:</a:t>
            </a:r>
            <a:r>
              <a:rPr lang="en-GB" sz="1300"/>
              <a:t> May occur when care is inconsistent, unpredictable, or disrupted.</a:t>
            </a:r>
          </a:p>
          <a:p>
            <a:r>
              <a:rPr lang="en-GB" sz="1300" b="1"/>
              <a:t>Internal Working Model:</a:t>
            </a:r>
            <a:r>
              <a:rPr lang="en-GB" sz="1300"/>
              <a:t> Early attachment experiences influence future relationships and expectations of others.</a:t>
            </a:r>
          </a:p>
          <a:p>
            <a:r>
              <a:rPr lang="en-GB" sz="1300" b="1"/>
              <a:t>Monotropy:</a:t>
            </a:r>
            <a:r>
              <a:rPr lang="en-GB" sz="1300"/>
              <a:t> Children tend to form one main attachment figure who is particularly important to them.</a:t>
            </a:r>
          </a:p>
          <a:p>
            <a:r>
              <a:rPr lang="en-GB" sz="1300" b="1"/>
              <a:t>Critical Period:</a:t>
            </a:r>
            <a:r>
              <a:rPr lang="en-GB" sz="1300"/>
              <a:t> The first few years of life are especially important for forming healthy attachments.</a:t>
            </a:r>
          </a:p>
          <a:p>
            <a:r>
              <a:rPr lang="en-GB" sz="1300"/>
              <a:t>According to Bowlby, secure attachments help children develop confidence, emotional resilience, and positive social relationships.</a:t>
            </a:r>
          </a:p>
          <a:p>
            <a:endParaRPr lang="en-GB" sz="13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093773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50FCD6-829A-A274-C727-4FE8555E961B}"/>
              </a:ext>
            </a:extLst>
          </p:cNvPr>
          <p:cNvSpPr>
            <a:spLocks noGrp="1"/>
          </p:cNvSpPr>
          <p:nvPr>
            <p:ph type="title"/>
          </p:nvPr>
        </p:nvSpPr>
        <p:spPr>
          <a:xfrm>
            <a:off x="1171074" y="1396686"/>
            <a:ext cx="3240506" cy="4064628"/>
          </a:xfrm>
        </p:spPr>
        <p:txBody>
          <a:bodyPr>
            <a:normAutofit/>
          </a:bodyPr>
          <a:lstStyle/>
          <a:p>
            <a:r>
              <a:rPr lang="en-GB">
                <a:solidFill>
                  <a:srgbClr val="FFFFFF"/>
                </a:solidFill>
              </a:rPr>
              <a:t>Slide 4 – Applying Bowlby's theory to issac</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7919B99-4B0B-CC16-999A-E84EB49F2A17}"/>
              </a:ext>
            </a:extLst>
          </p:cNvPr>
          <p:cNvSpPr>
            <a:spLocks noGrp="1"/>
          </p:cNvSpPr>
          <p:nvPr>
            <p:ph idx="1"/>
          </p:nvPr>
        </p:nvSpPr>
        <p:spPr>
          <a:xfrm>
            <a:off x="5370153" y="1526033"/>
            <a:ext cx="5536397" cy="3935281"/>
          </a:xfrm>
        </p:spPr>
        <p:txBody>
          <a:bodyPr>
            <a:normAutofit/>
          </a:bodyPr>
          <a:lstStyle/>
          <a:p>
            <a:r>
              <a:rPr lang="en-GB" sz="1300"/>
              <a:t>Isaac’s situation can be understood through Bowlby’s Attachment Theory.</a:t>
            </a:r>
          </a:p>
          <a:p>
            <a:r>
              <a:rPr lang="en-GB" sz="1300"/>
              <a:t>His mother’s post-natal depression may have affected her ability to respond consistently to his emotional needs, making it more difficult for Isaac to develop a secure attachment.</a:t>
            </a:r>
          </a:p>
          <a:p>
            <a:r>
              <a:rPr lang="en-GB" sz="1300"/>
              <a:t>In addition, frequent changes in childcare arrangements may have disrupted stable relationships with caregivers, leading Isaac to feel anxious and uncertain.</a:t>
            </a:r>
          </a:p>
          <a:p>
            <a:r>
              <a:rPr lang="en-GB" sz="1300"/>
              <a:t>Isaac’s distress when separated from his mother suggests separation anxiety, which may be linked to an insecure attachment pattern.</a:t>
            </a:r>
          </a:p>
          <a:p>
            <a:r>
              <a:rPr lang="en-GB" sz="1300"/>
              <a:t>His withdrawn behaviour and reluctance to join group activities may reflect a lack of confidence in unfamiliar environments.</a:t>
            </a:r>
          </a:p>
          <a:p>
            <a:r>
              <a:rPr lang="en-GB" sz="1300"/>
              <a:t>Furthermore, his language delays and difficulties with independent play may result from reduced opportunities for secure interaction, communication, and social learning.</a:t>
            </a:r>
          </a:p>
          <a:p>
            <a:endParaRPr lang="en-GB" sz="1300"/>
          </a:p>
        </p:txBody>
      </p:sp>
    </p:spTree>
    <p:extLst>
      <p:ext uri="{BB962C8B-B14F-4D97-AF65-F5344CB8AC3E}">
        <p14:creationId xmlns:p14="http://schemas.microsoft.com/office/powerpoint/2010/main" val="2005453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74835-A9F8-6335-7341-E0645881EFFD}"/>
              </a:ext>
            </a:extLst>
          </p:cNvPr>
          <p:cNvSpPr>
            <a:spLocks noGrp="1"/>
          </p:cNvSpPr>
          <p:nvPr>
            <p:ph type="title"/>
          </p:nvPr>
        </p:nvSpPr>
        <p:spPr>
          <a:xfrm>
            <a:off x="686834" y="1153572"/>
            <a:ext cx="3200400" cy="4461163"/>
          </a:xfrm>
        </p:spPr>
        <p:txBody>
          <a:bodyPr>
            <a:normAutofit/>
          </a:bodyPr>
          <a:lstStyle/>
          <a:p>
            <a:r>
              <a:rPr lang="en-GB">
                <a:solidFill>
                  <a:srgbClr val="FFFFFF"/>
                </a:solidFill>
              </a:rPr>
              <a:t>Slide 5 – Practical strategies and multi agency support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9D4294-07A8-F7E7-501E-399656C2E3ED}"/>
              </a:ext>
            </a:extLst>
          </p:cNvPr>
          <p:cNvSpPr>
            <a:spLocks noGrp="1"/>
          </p:cNvSpPr>
          <p:nvPr>
            <p:ph idx="1"/>
          </p:nvPr>
        </p:nvSpPr>
        <p:spPr>
          <a:xfrm>
            <a:off x="4447308" y="591344"/>
            <a:ext cx="6906491" cy="5585619"/>
          </a:xfrm>
        </p:spPr>
        <p:txBody>
          <a:bodyPr anchor="ctr">
            <a:normAutofit/>
          </a:bodyPr>
          <a:lstStyle/>
          <a:p>
            <a:r>
              <a:rPr lang="en-GB" sz="1800"/>
              <a:t>Isaac’s situation can be understood through Bowlby’s Attachment Theory.</a:t>
            </a:r>
          </a:p>
          <a:p>
            <a:r>
              <a:rPr lang="en-GB" sz="1800"/>
              <a:t>His mother’s post-natal depression may have affected her ability to respond consistently to his emotional needs, making it more difficult for Isaac to develop a secure attachment.</a:t>
            </a:r>
          </a:p>
          <a:p>
            <a:r>
              <a:rPr lang="en-GB" sz="1800"/>
              <a:t>In addition, frequent changes in childcare arrangements may have disrupted stable relationships with caregivers, leading Isaac to feel anxious and uncertain.</a:t>
            </a:r>
          </a:p>
          <a:p>
            <a:r>
              <a:rPr lang="en-GB" sz="1800"/>
              <a:t>Isaac’s distress when separated from his mother suggests separation anxiety, which may be linked to an insecure attachment pattern.</a:t>
            </a:r>
          </a:p>
          <a:p>
            <a:r>
              <a:rPr lang="en-GB" sz="1800"/>
              <a:t>His withdrawn behaviour and reluctance to join group activities may reflect a lack of confidence in unfamiliar environments.</a:t>
            </a:r>
          </a:p>
          <a:p>
            <a:r>
              <a:rPr lang="en-GB" sz="1800"/>
              <a:t>Furthermore, his language delays and difficulties with independent play may result from reduced opportunities for secure interaction, communication, and social learning.</a:t>
            </a:r>
          </a:p>
          <a:p>
            <a:endParaRPr lang="en-GB" sz="1800"/>
          </a:p>
        </p:txBody>
      </p:sp>
    </p:spTree>
    <p:extLst>
      <p:ext uri="{BB962C8B-B14F-4D97-AF65-F5344CB8AC3E}">
        <p14:creationId xmlns:p14="http://schemas.microsoft.com/office/powerpoint/2010/main" val="122201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1F074-9C2D-9E1D-472A-59A266E991B5}"/>
              </a:ext>
            </a:extLst>
          </p:cNvPr>
          <p:cNvSpPr>
            <a:spLocks noGrp="1"/>
          </p:cNvSpPr>
          <p:nvPr>
            <p:ph type="title"/>
          </p:nvPr>
        </p:nvSpPr>
        <p:spPr>
          <a:xfrm>
            <a:off x="686834" y="591344"/>
            <a:ext cx="3200400" cy="5585619"/>
          </a:xfrm>
        </p:spPr>
        <p:txBody>
          <a:bodyPr>
            <a:normAutofit/>
          </a:bodyPr>
          <a:lstStyle/>
          <a:p>
            <a:r>
              <a:rPr lang="en-GB">
                <a:solidFill>
                  <a:srgbClr val="FFFFFF"/>
                </a:solidFill>
              </a:rPr>
              <a:t>Slide 6 – Nature versus Nurture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DD68B43-50D2-470E-F8F2-6FF3F1166F1D}"/>
              </a:ext>
            </a:extLst>
          </p:cNvPr>
          <p:cNvSpPr>
            <a:spLocks noGrp="1"/>
          </p:cNvSpPr>
          <p:nvPr>
            <p:ph idx="1"/>
          </p:nvPr>
        </p:nvSpPr>
        <p:spPr>
          <a:xfrm>
            <a:off x="4447308" y="591344"/>
            <a:ext cx="6906491" cy="5585619"/>
          </a:xfrm>
        </p:spPr>
        <p:txBody>
          <a:bodyPr anchor="ctr">
            <a:normAutofit/>
          </a:bodyPr>
          <a:lstStyle/>
          <a:p>
            <a:pPr marL="0" indent="0">
              <a:buNone/>
            </a:pPr>
            <a:r>
              <a:rPr lang="en-GB" sz="1800"/>
              <a:t>The nature versus nurture debate considers whether development is influenced more by biological factors or environmental experiences.</a:t>
            </a:r>
          </a:p>
          <a:p>
            <a:pPr marL="0" indent="0">
              <a:buNone/>
            </a:pPr>
            <a:r>
              <a:rPr lang="en-GB" sz="1800" b="1"/>
              <a:t>Nature factors affecting Isaac may include:</a:t>
            </a:r>
            <a:endParaRPr lang="en-GB" sz="1800"/>
          </a:p>
          <a:p>
            <a:r>
              <a:rPr lang="en-GB" sz="1800"/>
              <a:t>His natural temperament.</a:t>
            </a:r>
          </a:p>
          <a:p>
            <a:r>
              <a:rPr lang="en-GB" sz="1800"/>
              <a:t>Genetic influences on development.</a:t>
            </a:r>
          </a:p>
          <a:p>
            <a:r>
              <a:rPr lang="en-GB" sz="1800"/>
              <a:t>Early brain development processes.</a:t>
            </a:r>
          </a:p>
          <a:p>
            <a:pPr marL="0" indent="0">
              <a:buNone/>
            </a:pPr>
            <a:r>
              <a:rPr lang="en-GB" sz="1800" b="1"/>
              <a:t>Nurture factors affecting Isaac may include:</a:t>
            </a:r>
            <a:endParaRPr lang="en-GB" sz="1800"/>
          </a:p>
          <a:p>
            <a:r>
              <a:rPr lang="en-GB" sz="1800"/>
              <a:t>His mother’s mental health difficulties.</a:t>
            </a:r>
          </a:p>
          <a:p>
            <a:r>
              <a:rPr lang="en-GB" sz="1800"/>
              <a:t>Disrupted childcare experiences.</a:t>
            </a:r>
          </a:p>
          <a:p>
            <a:r>
              <a:rPr lang="en-GB" sz="1800"/>
              <a:t>Limited opportunities for social interaction.</a:t>
            </a:r>
          </a:p>
          <a:p>
            <a:r>
              <a:rPr lang="en-GB" sz="1800"/>
              <a:t>Changes in routine and environment.</a:t>
            </a:r>
          </a:p>
          <a:p>
            <a:r>
              <a:rPr lang="en-GB" sz="1800"/>
              <a:t>The quality of caregiving and emotional support he receives.</a:t>
            </a:r>
          </a:p>
          <a:p>
            <a:pPr marL="0" indent="0">
              <a:buNone/>
            </a:pPr>
            <a:r>
              <a:rPr lang="en-GB" sz="1800"/>
              <a:t>In Isaac’s case, environmental influences appear particularly significant because Bowlby argued that early relationships strongly influence emotional and social development.</a:t>
            </a:r>
          </a:p>
          <a:p>
            <a:endParaRPr lang="en-GB" sz="1800"/>
          </a:p>
        </p:txBody>
      </p:sp>
    </p:spTree>
    <p:extLst>
      <p:ext uri="{BB962C8B-B14F-4D97-AF65-F5344CB8AC3E}">
        <p14:creationId xmlns:p14="http://schemas.microsoft.com/office/powerpoint/2010/main" val="2109253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8E8B7-DF20-A6D4-78FC-1AD38CF8D592}"/>
              </a:ext>
            </a:extLst>
          </p:cNvPr>
          <p:cNvSpPr>
            <a:spLocks noGrp="1"/>
          </p:cNvSpPr>
          <p:nvPr>
            <p:ph type="title"/>
          </p:nvPr>
        </p:nvSpPr>
        <p:spPr>
          <a:xfrm>
            <a:off x="686834" y="591344"/>
            <a:ext cx="3200400" cy="5585619"/>
          </a:xfrm>
        </p:spPr>
        <p:txBody>
          <a:bodyPr>
            <a:normAutofit/>
          </a:bodyPr>
          <a:lstStyle/>
          <a:p>
            <a:r>
              <a:rPr lang="en-GB">
                <a:solidFill>
                  <a:srgbClr val="FFFFFF"/>
                </a:solidFill>
              </a:rPr>
              <a:t>Slide 7 – Evaluation of Bowlby’s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E94F028-D91C-EDA0-6D81-DB6E4A35AE9B}"/>
              </a:ext>
            </a:extLst>
          </p:cNvPr>
          <p:cNvSpPr>
            <a:spLocks noGrp="1"/>
          </p:cNvSpPr>
          <p:nvPr>
            <p:ph idx="1"/>
          </p:nvPr>
        </p:nvSpPr>
        <p:spPr>
          <a:xfrm>
            <a:off x="4447308" y="591344"/>
            <a:ext cx="6906491" cy="5585619"/>
          </a:xfrm>
        </p:spPr>
        <p:txBody>
          <a:bodyPr anchor="ctr">
            <a:normAutofit/>
          </a:bodyPr>
          <a:lstStyle/>
          <a:p>
            <a:pPr marL="0" indent="0">
              <a:buNone/>
            </a:pPr>
            <a:r>
              <a:rPr lang="en-GB" sz="1500" b="1"/>
              <a:t>Strengths</a:t>
            </a:r>
          </a:p>
          <a:p>
            <a:r>
              <a:rPr lang="en-GB" sz="1500"/>
              <a:t>Emphasises the importance of early caregiver-child relationships.</a:t>
            </a:r>
          </a:p>
          <a:p>
            <a:r>
              <a:rPr lang="en-GB" sz="1500"/>
              <a:t>Helps explain Isaac’s separation anxiety and clingy behaviour.</a:t>
            </a:r>
          </a:p>
          <a:p>
            <a:r>
              <a:rPr lang="en-GB" sz="1500"/>
              <a:t>Supports attachment-based interventions in early years settings.</a:t>
            </a:r>
          </a:p>
          <a:p>
            <a:r>
              <a:rPr lang="en-GB" sz="1500"/>
              <a:t>Has had a significant influence on childcare, safeguarding, and social care practices.</a:t>
            </a:r>
          </a:p>
          <a:p>
            <a:pPr marL="0" indent="0">
              <a:buNone/>
            </a:pPr>
            <a:r>
              <a:rPr lang="en-GB" sz="1500" b="1"/>
              <a:t>Limitations</a:t>
            </a:r>
          </a:p>
          <a:p>
            <a:r>
              <a:rPr lang="en-GB" sz="1500"/>
              <a:t>Places considerable emphasis on one primary caregiver.</a:t>
            </a:r>
          </a:p>
          <a:p>
            <a:r>
              <a:rPr lang="en-GB" sz="1500"/>
              <a:t>Underestimates the importance of multiple attachments.</a:t>
            </a:r>
          </a:p>
          <a:p>
            <a:r>
              <a:rPr lang="en-GB" sz="1500"/>
              <a:t>Does not fully consider wider social and environmental influences.</a:t>
            </a:r>
          </a:p>
          <a:p>
            <a:r>
              <a:rPr lang="en-GB" sz="1500"/>
              <a:t>Some children demonstrate resilience despite early attachment difficulties.</a:t>
            </a:r>
          </a:p>
          <a:p>
            <a:pPr marL="0" indent="0">
              <a:buNone/>
            </a:pPr>
            <a:r>
              <a:rPr lang="en-GB" sz="1500" b="1"/>
              <a:t>Alternative Theory</a:t>
            </a:r>
          </a:p>
          <a:p>
            <a:pPr marL="0" indent="0">
              <a:buNone/>
            </a:pPr>
            <a:r>
              <a:rPr lang="en-GB" sz="1500"/>
              <a:t>Bronfenbrenner’s Ecological Systems Theory offers another way of understanding Isaac’s development. This theory considers the influence of family, education, community, and wider social factors, rather than focusing mainly on attachment relationships.</a:t>
            </a:r>
          </a:p>
          <a:p>
            <a:endParaRPr lang="en-GB" sz="1500"/>
          </a:p>
        </p:txBody>
      </p:sp>
    </p:spTree>
    <p:extLst>
      <p:ext uri="{BB962C8B-B14F-4D97-AF65-F5344CB8AC3E}">
        <p14:creationId xmlns:p14="http://schemas.microsoft.com/office/powerpoint/2010/main" val="1895423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1FAFF-7CF7-5BA7-517D-5388AA25FF36}"/>
              </a:ext>
            </a:extLst>
          </p:cNvPr>
          <p:cNvSpPr>
            <a:spLocks noGrp="1"/>
          </p:cNvSpPr>
          <p:nvPr>
            <p:ph type="title"/>
          </p:nvPr>
        </p:nvSpPr>
        <p:spPr>
          <a:xfrm>
            <a:off x="1171074" y="1396686"/>
            <a:ext cx="3240506" cy="4064628"/>
          </a:xfrm>
        </p:spPr>
        <p:txBody>
          <a:bodyPr>
            <a:normAutofit/>
          </a:bodyPr>
          <a:lstStyle/>
          <a:p>
            <a:r>
              <a:rPr lang="en-GB">
                <a:solidFill>
                  <a:srgbClr val="FFFFFF"/>
                </a:solidFill>
              </a:rPr>
              <a:t>Slide 8 – Conclusion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A6D749-8DE0-7CD4-C96D-0B21A78076E2}"/>
              </a:ext>
            </a:extLst>
          </p:cNvPr>
          <p:cNvSpPr>
            <a:spLocks noGrp="1"/>
          </p:cNvSpPr>
          <p:nvPr>
            <p:ph idx="1"/>
          </p:nvPr>
        </p:nvSpPr>
        <p:spPr>
          <a:xfrm>
            <a:off x="5370153" y="1526033"/>
            <a:ext cx="5536397" cy="3935281"/>
          </a:xfrm>
        </p:spPr>
        <p:txBody>
          <a:bodyPr>
            <a:normAutofit/>
          </a:bodyPr>
          <a:lstStyle/>
          <a:p>
            <a:r>
              <a:rPr lang="en-GB" sz="1500"/>
              <a:t>In conclusion, Bowlby’s Attachment Theory provides a useful framework for understanding Isaac’s emotional and behavioural difficulties.</a:t>
            </a:r>
          </a:p>
          <a:p>
            <a:r>
              <a:rPr lang="en-GB" sz="1500"/>
              <a:t>His disrupted early experiences, combined with his mother’s mental health challenges, may have affected his ability to develop secure attachments. This may have contributed to difficulties with confidence, social interaction, and language development.</a:t>
            </a:r>
          </a:p>
          <a:p>
            <a:r>
              <a:rPr lang="en-GB" sz="1500"/>
              <a:t>However, attachment is only one factor influencing development. Wider environmental influences must also be considered when assessing a child’s needs.</a:t>
            </a:r>
          </a:p>
          <a:p>
            <a:r>
              <a:rPr lang="en-GB" sz="1500"/>
              <a:t>Overall, psychological theories such as Bowlby’s help professionals understand children’s experiences and develop effective, evidence-based interventions. Early support and multi-agency working are essential in improving outcomes for children like Isaac.</a:t>
            </a:r>
          </a:p>
          <a:p>
            <a:endParaRPr lang="en-GB" sz="1500"/>
          </a:p>
        </p:txBody>
      </p:sp>
    </p:spTree>
    <p:extLst>
      <p:ext uri="{BB962C8B-B14F-4D97-AF65-F5344CB8AC3E}">
        <p14:creationId xmlns:p14="http://schemas.microsoft.com/office/powerpoint/2010/main" val="4202238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DC1E6-27B6-8686-FC79-0EB7C1EC2C4F}"/>
              </a:ext>
            </a:extLst>
          </p:cNvPr>
          <p:cNvSpPr>
            <a:spLocks noGrp="1"/>
          </p:cNvSpPr>
          <p:nvPr>
            <p:ph type="title"/>
          </p:nvPr>
        </p:nvSpPr>
        <p:spPr>
          <a:xfrm>
            <a:off x="1171074" y="1396686"/>
            <a:ext cx="3240506" cy="4064628"/>
          </a:xfrm>
        </p:spPr>
        <p:txBody>
          <a:bodyPr>
            <a:normAutofit/>
          </a:bodyPr>
          <a:lstStyle/>
          <a:p>
            <a:r>
              <a:rPr lang="en-GB">
                <a:solidFill>
                  <a:srgbClr val="FFFFFF"/>
                </a:solidFill>
              </a:rPr>
              <a:t>Slide 9 – Harvard Reference List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81C976-6283-9A86-4433-2131B19FB24C}"/>
              </a:ext>
            </a:extLst>
          </p:cNvPr>
          <p:cNvSpPr>
            <a:spLocks noGrp="1"/>
          </p:cNvSpPr>
          <p:nvPr>
            <p:ph idx="1"/>
          </p:nvPr>
        </p:nvSpPr>
        <p:spPr>
          <a:xfrm>
            <a:off x="5370153" y="1526033"/>
            <a:ext cx="5536397" cy="3935281"/>
          </a:xfrm>
        </p:spPr>
        <p:txBody>
          <a:bodyPr>
            <a:normAutofit/>
          </a:bodyPr>
          <a:lstStyle/>
          <a:p>
            <a:r>
              <a:rPr lang="en-GB" sz="1500"/>
              <a:t>Bronfenbrenner, U. (1979) </a:t>
            </a:r>
            <a:r>
              <a:rPr lang="en-GB" sz="1500" i="1"/>
              <a:t>The Ecology of Human Development</a:t>
            </a:r>
            <a:r>
              <a:rPr lang="en-GB" sz="1500"/>
              <a:t>. Cambridge, MA: Harvard University Press.</a:t>
            </a:r>
          </a:p>
          <a:p>
            <a:r>
              <a:rPr lang="en-GB" sz="1500"/>
              <a:t>Department for Education (2024) </a:t>
            </a:r>
            <a:r>
              <a:rPr lang="en-GB" sz="1500" i="1"/>
              <a:t>Working Together to Safeguard Children</a:t>
            </a:r>
            <a:r>
              <a:rPr lang="en-GB" sz="1500"/>
              <a:t>. London: Department for Education.</a:t>
            </a:r>
          </a:p>
          <a:p>
            <a:r>
              <a:rPr lang="en-GB" sz="1500"/>
              <a:t>Howe, D. (2011) </a:t>
            </a:r>
            <a:r>
              <a:rPr lang="en-GB" sz="1500" i="1"/>
              <a:t>Attachment Across the </a:t>
            </a:r>
            <a:r>
              <a:rPr lang="en-GB" sz="1500" i="1" err="1"/>
              <a:t>Lifecourse</a:t>
            </a:r>
            <a:r>
              <a:rPr lang="en-GB" sz="1500" i="1"/>
              <a:t>: A Brief Introduction</a:t>
            </a:r>
            <a:r>
              <a:rPr lang="en-GB" sz="1500"/>
              <a:t>. Basingstoke: Palgrave Macmillan.</a:t>
            </a:r>
          </a:p>
          <a:p>
            <a:r>
              <a:rPr lang="en-GB" sz="1500"/>
              <a:t>Schaffer, H.R. (2007) </a:t>
            </a:r>
            <a:r>
              <a:rPr lang="en-GB" sz="1500" i="1"/>
              <a:t>Introducing Child Psychology</a:t>
            </a:r>
            <a:r>
              <a:rPr lang="en-GB" sz="1500"/>
              <a:t>. Oxford: Blackwell Publishing.</a:t>
            </a:r>
          </a:p>
          <a:p>
            <a:r>
              <a:rPr lang="en-GB" sz="1500"/>
              <a:t>Ainsworth, M.D.S., </a:t>
            </a:r>
            <a:r>
              <a:rPr lang="en-GB" sz="1500" err="1"/>
              <a:t>Blehar</a:t>
            </a:r>
            <a:r>
              <a:rPr lang="en-GB" sz="1500"/>
              <a:t>, M.C., Waters, E. and Wall, S. (1978) </a:t>
            </a:r>
            <a:r>
              <a:rPr lang="en-GB" sz="1500" i="1"/>
              <a:t>Patterns of Attachment: A Psychological Study of the Strange Situation</a:t>
            </a:r>
            <a:r>
              <a:rPr lang="en-GB" sz="1500"/>
              <a:t>. Hillsdale, NJ: Erlbaum</a:t>
            </a:r>
          </a:p>
          <a:p>
            <a:r>
              <a:rPr lang="en-GB" sz="1500"/>
              <a:t>Bowlby, J. (1969) </a:t>
            </a:r>
            <a:r>
              <a:rPr lang="en-GB" sz="1500" i="1"/>
              <a:t>Attachment and Loss: Volume 1 – Attachment</a:t>
            </a:r>
            <a:r>
              <a:rPr lang="en-GB" sz="1500"/>
              <a:t>. London: Penguin.	</a:t>
            </a:r>
          </a:p>
        </p:txBody>
      </p:sp>
    </p:spTree>
    <p:extLst>
      <p:ext uri="{BB962C8B-B14F-4D97-AF65-F5344CB8AC3E}">
        <p14:creationId xmlns:p14="http://schemas.microsoft.com/office/powerpoint/2010/main" val="2992897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f360bfa8ee50f629a4a805c955e40927">
  <xsd:schema xmlns:xsd="http://www.w3.org/2001/XMLSchema" xmlns:xs="http://www.w3.org/2001/XMLSchema" xmlns:p="http://schemas.microsoft.com/office/2006/metadata/properties" xmlns:ns3="3ef5847a-e696-4fee-a2c0-6c3f87568321" targetNamespace="http://schemas.microsoft.com/office/2006/metadata/properties" ma:root="true" ma:fieldsID="e873d1e9160538f17e63a5259c3b74f2"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A0DF4ED4-6E4E-4539-BC73-683A5EB834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B419449-6F43-4008-B0F1-F63809BBA467}">
  <ds:schemaRefs>
    <ds:schemaRef ds:uri="http://schemas.microsoft.com/sharepoint/v3/contenttype/forms"/>
  </ds:schemaRefs>
</ds:datastoreItem>
</file>

<file path=customXml/itemProps3.xml><?xml version="1.0" encoding="utf-8"?>
<ds:datastoreItem xmlns:ds="http://schemas.openxmlformats.org/officeDocument/2006/customXml" ds:itemID="{14623930-7347-49C4-A6C1-792F34AF24AA}">
  <ds:schemaRefs>
    <ds:schemaRef ds:uri="http://www.w3.org/XML/1998/namespace"/>
    <ds:schemaRef ds:uri="http://purl.org/dc/terms/"/>
    <ds:schemaRef ds:uri="http://schemas.microsoft.com/office/2006/documentManagement/types"/>
    <ds:schemaRef ds:uri="http://schemas.openxmlformats.org/package/2006/metadata/core-properties"/>
    <ds:schemaRef ds:uri="http://purl.org/dc/elements/1.1/"/>
    <ds:schemaRef ds:uri="http://purl.org/dc/dcmitype/"/>
    <ds:schemaRef ds:uri="http://schemas.microsoft.com/office/infopath/2007/PartnerControls"/>
    <ds:schemaRef ds:uri="3ef5847a-e696-4fee-a2c0-6c3f8756832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17</TotalTime>
  <Words>1108</Words>
  <Application>Microsoft Office PowerPoint</Application>
  <PresentationFormat>Widescreen</PresentationFormat>
  <Paragraphs>67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Slide 1 – Title Page Applying Bowlby’s Attachment Theory to Isaac’s Development Student Name: Nazia Begum Student Number:2506373  Module Name: Lifespan Development in Health and Social Care Module Code: LCHS4010 Assessment: Component 1 – Presentation </vt:lpstr>
      <vt:lpstr>Slide 2 - introduction</vt:lpstr>
      <vt:lpstr>Slide 3 – overview of Bowlby's attachment theory</vt:lpstr>
      <vt:lpstr>Slide 4 – Applying Bowlby's theory to issac</vt:lpstr>
      <vt:lpstr>Slide 5 – Practical strategies and multi agency support </vt:lpstr>
      <vt:lpstr>Slide 6 – Nature versus Nurture</vt:lpstr>
      <vt:lpstr>Slide 7 – Evaluation of Bowlby’s Theory</vt:lpstr>
      <vt:lpstr>Slide 8 – Conclusion</vt:lpstr>
      <vt:lpstr>Slide 9 – Harvard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Nazia Begum (2506373)</dc:creator>
  <cp:lastModifiedBy>Nazia Begum (2506373)</cp:lastModifiedBy>
  <cp:revision>1</cp:revision>
  <dcterms:created xsi:type="dcterms:W3CDTF">2026-06-14T11:57:18Z</dcterms:created>
  <dcterms:modified xsi:type="dcterms:W3CDTF">2026-06-14T12:15:01Z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