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handoutMasterIdLst>
    <p:handoutMasterId r:id="rId50"/>
  </p:handoutMasterIdLst>
  <p:sldIdLst>
    <p:sldId id="256" r:id="rId2"/>
    <p:sldId id="273" r:id="rId3"/>
    <p:sldId id="274" r:id="rId4"/>
    <p:sldId id="257" r:id="rId5"/>
    <p:sldId id="259" r:id="rId6"/>
    <p:sldId id="260" r:id="rId7"/>
    <p:sldId id="279" r:id="rId8"/>
    <p:sldId id="280" r:id="rId9"/>
    <p:sldId id="261" r:id="rId10"/>
    <p:sldId id="282" r:id="rId11"/>
    <p:sldId id="283" r:id="rId12"/>
    <p:sldId id="284" r:id="rId13"/>
    <p:sldId id="258" r:id="rId14"/>
    <p:sldId id="281" r:id="rId15"/>
    <p:sldId id="265" r:id="rId16"/>
    <p:sldId id="312" r:id="rId17"/>
    <p:sldId id="264" r:id="rId18"/>
    <p:sldId id="286" r:id="rId19"/>
    <p:sldId id="300" r:id="rId20"/>
    <p:sldId id="301" r:id="rId21"/>
    <p:sldId id="287" r:id="rId22"/>
    <p:sldId id="271" r:id="rId23"/>
    <p:sldId id="272" r:id="rId24"/>
    <p:sldId id="310" r:id="rId25"/>
    <p:sldId id="311" r:id="rId26"/>
    <p:sldId id="275" r:id="rId27"/>
    <p:sldId id="276" r:id="rId28"/>
    <p:sldId id="302" r:id="rId29"/>
    <p:sldId id="288" r:id="rId30"/>
    <p:sldId id="278" r:id="rId31"/>
    <p:sldId id="304" r:id="rId32"/>
    <p:sldId id="305" r:id="rId33"/>
    <p:sldId id="290" r:id="rId34"/>
    <p:sldId id="289" r:id="rId35"/>
    <p:sldId id="306" r:id="rId36"/>
    <p:sldId id="293" r:id="rId37"/>
    <p:sldId id="292" r:id="rId38"/>
    <p:sldId id="307" r:id="rId39"/>
    <p:sldId id="316" r:id="rId40"/>
    <p:sldId id="317" r:id="rId41"/>
    <p:sldId id="299" r:id="rId42"/>
    <p:sldId id="319" r:id="rId43"/>
    <p:sldId id="308" r:id="rId44"/>
    <p:sldId id="314" r:id="rId45"/>
    <p:sldId id="315" r:id="rId46"/>
    <p:sldId id="313" r:id="rId47"/>
    <p:sldId id="309" r:id="rId48"/>
    <p:sldId id="303" r:id="rId49"/>
  </p:sldIdLst>
  <p:sldSz cx="12192000" cy="6858000"/>
  <p:notesSz cx="6669088" cy="9753600"/>
  <p:embeddedFontLst>
    <p:embeddedFont>
      <p:font typeface="Calibri" panose="020F0502020204030204" pitchFamily="34" charset="0"/>
      <p:regular r:id="rId51"/>
      <p:bold r:id="rId52"/>
      <p:italic r:id="rId53"/>
      <p:boldItalic r:id="rId54"/>
    </p:embeddedFont>
    <p:embeddedFont>
      <p:font typeface="Calibri Light" panose="020F0302020204030204" pitchFamily="34" charset="0"/>
      <p:regular r:id="rId55"/>
      <p:italic r:id="rId56"/>
    </p:embeddedFont>
    <p:embeddedFont>
      <p:font typeface="Century Gothic" panose="020B0502020202020204" pitchFamily="34" charset="0"/>
      <p:regular r:id="rId57"/>
      <p:bold r:id="rId58"/>
      <p:italic r:id="rId59"/>
      <p:boldItalic r:id="rId6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86" autoAdjust="0"/>
    <p:restoredTop sz="90546" autoAdjust="0"/>
  </p:normalViewPr>
  <p:slideViewPr>
    <p:cSldViewPr snapToGrid="0">
      <p:cViewPr varScale="1">
        <p:scale>
          <a:sx n="85" d="100"/>
          <a:sy n="85" d="100"/>
        </p:scale>
        <p:origin x="30" y="4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55" Type="http://schemas.openxmlformats.org/officeDocument/2006/relationships/font" Target="fonts/font5.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3.fntdata"/><Relationship Id="rId58" Type="http://schemas.openxmlformats.org/officeDocument/2006/relationships/font" Target="fonts/font8.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font" Target="fonts/font6.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1.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9.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4.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7.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2.fntdata"/><Relationship Id="rId60" Type="http://schemas.openxmlformats.org/officeDocument/2006/relationships/font" Target="fonts/font10.fntdata"/><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2F5DF881-0579-43DD-A811-3A2D62DAC12A}"/>
    <pc:docChg chg="custSel delSld modSld">
      <pc:chgData name="Jessica Keady" userId="d5cf11c5-e56a-49df-a769-678840f2ac78" providerId="ADAL" clId="{2F5DF881-0579-43DD-A811-3A2D62DAC12A}" dt="2024-03-07T09:31:15.657" v="155" actId="20577"/>
      <pc:docMkLst>
        <pc:docMk/>
      </pc:docMkLst>
      <pc:sldChg chg="modSp mod">
        <pc:chgData name="Jessica Keady" userId="d5cf11c5-e56a-49df-a769-678840f2ac78" providerId="ADAL" clId="{2F5DF881-0579-43DD-A811-3A2D62DAC12A}" dt="2024-03-07T09:24:21.862" v="18" actId="20577"/>
        <pc:sldMkLst>
          <pc:docMk/>
          <pc:sldMk cId="3809588674" sldId="256"/>
        </pc:sldMkLst>
        <pc:spChg chg="mod">
          <ac:chgData name="Jessica Keady" userId="d5cf11c5-e56a-49df-a769-678840f2ac78" providerId="ADAL" clId="{2F5DF881-0579-43DD-A811-3A2D62DAC12A}" dt="2024-03-07T09:24:21.862" v="18" actId="20577"/>
          <ac:spMkLst>
            <pc:docMk/>
            <pc:sldMk cId="3809588674" sldId="256"/>
            <ac:spMk id="3" creationId="{00000000-0000-0000-0000-000000000000}"/>
          </ac:spMkLst>
        </pc:spChg>
      </pc:sldChg>
      <pc:sldChg chg="modSp mod">
        <pc:chgData name="Jessica Keady" userId="d5cf11c5-e56a-49df-a769-678840f2ac78" providerId="ADAL" clId="{2F5DF881-0579-43DD-A811-3A2D62DAC12A}" dt="2024-03-07T09:31:15.657" v="155" actId="20577"/>
        <pc:sldMkLst>
          <pc:docMk/>
          <pc:sldMk cId="1421712426" sldId="303"/>
        </pc:sldMkLst>
        <pc:spChg chg="mod">
          <ac:chgData name="Jessica Keady" userId="d5cf11c5-e56a-49df-a769-678840f2ac78" providerId="ADAL" clId="{2F5DF881-0579-43DD-A811-3A2D62DAC12A}" dt="2024-03-07T09:31:15.657" v="155" actId="20577"/>
          <ac:spMkLst>
            <pc:docMk/>
            <pc:sldMk cId="1421712426" sldId="303"/>
            <ac:spMk id="2" creationId="{BE3DF457-6087-4BB2-BDD1-E6E211172D5A}"/>
          </ac:spMkLst>
        </pc:spChg>
        <pc:spChg chg="mod">
          <ac:chgData name="Jessica Keady" userId="d5cf11c5-e56a-49df-a769-678840f2ac78" providerId="ADAL" clId="{2F5DF881-0579-43DD-A811-3A2D62DAC12A}" dt="2024-03-07T09:31:10.357" v="134" actId="20577"/>
          <ac:spMkLst>
            <pc:docMk/>
            <pc:sldMk cId="1421712426" sldId="303"/>
            <ac:spMk id="3" creationId="{6AA67475-1758-40AD-A806-0A2DC1351FF5}"/>
          </ac:spMkLst>
        </pc:spChg>
      </pc:sldChg>
      <pc:sldChg chg="del">
        <pc:chgData name="Jessica Keady" userId="d5cf11c5-e56a-49df-a769-678840f2ac78" providerId="ADAL" clId="{2F5DF881-0579-43DD-A811-3A2D62DAC12A}" dt="2024-03-07T09:30:17.992" v="19" actId="47"/>
        <pc:sldMkLst>
          <pc:docMk/>
          <pc:sldMk cId="3078368467" sldId="318"/>
        </pc:sldMkLst>
      </pc:sldChg>
    </pc:docChg>
  </pc:docChgLst>
  <pc:docChgLst>
    <pc:chgData name="Jessica Keady" userId="cb8d6abb90339d97" providerId="LiveId" clId="{12566BC3-7839-4351-A5E0-D5F49A90A535}"/>
    <pc:docChg chg="modSld">
      <pc:chgData name="Jessica Keady" userId="cb8d6abb90339d97" providerId="LiveId" clId="{12566BC3-7839-4351-A5E0-D5F49A90A535}" dt="2020-05-24T09:12:47.299" v="22" actId="20577"/>
      <pc:docMkLst>
        <pc:docMk/>
      </pc:docMkLst>
      <pc:sldChg chg="modSp mod">
        <pc:chgData name="Jessica Keady" userId="cb8d6abb90339d97" providerId="LiveId" clId="{12566BC3-7839-4351-A5E0-D5F49A90A535}" dt="2020-05-24T09:12:47.299" v="22" actId="20577"/>
        <pc:sldMkLst>
          <pc:docMk/>
          <pc:sldMk cId="1421712426" sldId="303"/>
        </pc:sldMkLst>
        <pc:spChg chg="mod">
          <ac:chgData name="Jessica Keady" userId="cb8d6abb90339d97" providerId="LiveId" clId="{12566BC3-7839-4351-A5E0-D5F49A90A535}" dt="2020-05-24T09:12:47.299" v="22" actId="20577"/>
          <ac:spMkLst>
            <pc:docMk/>
            <pc:sldMk cId="1421712426" sldId="303"/>
            <ac:spMk id="3" creationId="{6AA67475-1758-40AD-A806-0A2DC1351FF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29393D2-688E-40B7-BB55-DA428BC70C0C}" type="datetimeFigureOut">
              <a:rPr lang="en-US" smtClean="0"/>
              <a:t>3/7/2024</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C1B7E99-CB3B-43E1-927B-91809EA42BE9}" type="slidenum">
              <a:rPr lang="en-US" smtClean="0"/>
              <a:t>‹#›</a:t>
            </a:fld>
            <a:endParaRPr lang="en-US"/>
          </a:p>
        </p:txBody>
      </p:sp>
    </p:spTree>
    <p:extLst>
      <p:ext uri="{BB962C8B-B14F-4D97-AF65-F5344CB8AC3E}">
        <p14:creationId xmlns:p14="http://schemas.microsoft.com/office/powerpoint/2010/main" val="6172733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AD4D26-1259-4E5A-AD96-3CBEE57E17F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643872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AD4D26-1259-4E5A-AD96-3CBEE57E17F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4217082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D4D26-1259-4E5A-AD96-3CBEE57E17F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251584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7AD4D26-1259-4E5A-AD96-3CBEE57E17F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1915912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7AD4D26-1259-4E5A-AD96-3CBEE57E17F5}" type="datetimeFigureOut">
              <a:rPr lang="en-US" smtClean="0"/>
              <a:t>3/7/2024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1605785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7AD4D26-1259-4E5A-AD96-3CBEE57E17F5}" type="datetimeFigureOut">
              <a:rPr lang="en-US" smtClean="0"/>
              <a:t>3/7/2024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3048075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D4D26-1259-4E5A-AD96-3CBEE57E17F5}" type="datetimeFigureOut">
              <a:rPr lang="en-US" smtClean="0"/>
              <a:t>3/7/2024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3680864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AD4D26-1259-4E5A-AD96-3CBEE57E17F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2158398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AD4D26-1259-4E5A-AD96-3CBEE57E17F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3267673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AD4D26-1259-4E5A-AD96-3CBEE57E17F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591565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AD4D26-1259-4E5A-AD96-3CBEE57E17F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A8489E-ADEF-4E55-9690-575CBCB794C7}" type="slidenum">
              <a:rPr lang="en-US" smtClean="0"/>
              <a:t>‹#›</a:t>
            </a:fld>
            <a:endParaRPr lang="en-US"/>
          </a:p>
        </p:txBody>
      </p:sp>
    </p:spTree>
    <p:extLst>
      <p:ext uri="{BB962C8B-B14F-4D97-AF65-F5344CB8AC3E}">
        <p14:creationId xmlns:p14="http://schemas.microsoft.com/office/powerpoint/2010/main" val="2864251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D4D26-1259-4E5A-AD96-3CBEE57E17F5}" type="datetimeFigureOut">
              <a:rPr lang="en-US" smtClean="0"/>
              <a:t>3/7/2024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A8489E-ADEF-4E55-9690-575CBCB794C7}" type="slidenum">
              <a:rPr lang="en-US" smtClean="0"/>
              <a:t>‹#›</a:t>
            </a:fld>
            <a:endParaRPr lang="en-US"/>
          </a:p>
        </p:txBody>
      </p:sp>
    </p:spTree>
    <p:extLst>
      <p:ext uri="{BB962C8B-B14F-4D97-AF65-F5344CB8AC3E}">
        <p14:creationId xmlns:p14="http://schemas.microsoft.com/office/powerpoint/2010/main" val="2140486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deadseascrolls.org.il/explore-the-archive/manuscript/4Q265-1?locale=en_U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deadseascrolls.org.il/explore-the-archive/manuscript/4Q274-1?locale=en_U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An Introduction to the Dead Sea Scrolls</a:t>
            </a:r>
          </a:p>
        </p:txBody>
      </p:sp>
      <p:sp>
        <p:nvSpPr>
          <p:cNvPr id="3" name="Subtitle 2"/>
          <p:cNvSpPr>
            <a:spLocks noGrp="1"/>
          </p:cNvSpPr>
          <p:nvPr>
            <p:ph type="subTitle" idx="1"/>
          </p:nvPr>
        </p:nvSpPr>
        <p:spPr/>
        <p:txBody>
          <a:bodyPr>
            <a:normAutofit lnSpcReduction="10000"/>
          </a:bodyPr>
          <a:lstStyle/>
          <a:p>
            <a:pPr algn="r"/>
            <a:r>
              <a:rPr lang="en-US" dirty="0"/>
              <a:t>From Maccabees to Masada: Jews, Christians and Romans</a:t>
            </a:r>
          </a:p>
          <a:p>
            <a:pPr algn="r"/>
            <a:r>
              <a:rPr lang="en-US" dirty="0"/>
              <a:t>								Lecture 6   					</a:t>
            </a:r>
          </a:p>
          <a:p>
            <a:pPr algn="r"/>
            <a:r>
              <a:rPr lang="en-US" dirty="0"/>
              <a:t>j.keady@uwtsd.ac.uk</a:t>
            </a:r>
          </a:p>
        </p:txBody>
      </p:sp>
      <p:pic>
        <p:nvPicPr>
          <p:cNvPr id="4" name="Picture 3" descr="A close up of a logo&#10;&#10;Description automatically generated">
            <a:extLst>
              <a:ext uri="{FF2B5EF4-FFF2-40B4-BE49-F238E27FC236}">
                <a16:creationId xmlns:a16="http://schemas.microsoft.com/office/drawing/2014/main" id="{E9ADE30A-DB93-47F2-8D76-C7B76C5B1384}"/>
              </a:ext>
            </a:extLst>
          </p:cNvPr>
          <p:cNvPicPr>
            <a:picLocks noChangeAspect="1"/>
          </p:cNvPicPr>
          <p:nvPr/>
        </p:nvPicPr>
        <p:blipFill>
          <a:blip r:embed="rId2"/>
          <a:stretch>
            <a:fillRect/>
          </a:stretch>
        </p:blipFill>
        <p:spPr>
          <a:xfrm>
            <a:off x="8810625" y="5505450"/>
            <a:ext cx="3381375" cy="1352550"/>
          </a:xfrm>
          <a:prstGeom prst="rect">
            <a:avLst/>
          </a:prstGeom>
        </p:spPr>
      </p:pic>
    </p:spTree>
    <p:extLst>
      <p:ext uri="{BB962C8B-B14F-4D97-AF65-F5344CB8AC3E}">
        <p14:creationId xmlns:p14="http://schemas.microsoft.com/office/powerpoint/2010/main" val="3809588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Text of the Hebrew Bible</a:t>
            </a:r>
            <a:endParaRPr lang="en-US" dirty="0"/>
          </a:p>
        </p:txBody>
      </p:sp>
      <p:pic>
        <p:nvPicPr>
          <p:cNvPr id="4" name="Content Placeholder 3"/>
          <p:cNvPicPr>
            <a:picLocks noGrp="1" noChangeAspect="1"/>
          </p:cNvPicPr>
          <p:nvPr>
            <p:ph idx="1"/>
          </p:nvPr>
        </p:nvPicPr>
        <p:blipFill>
          <a:blip r:embed="rId2"/>
          <a:stretch>
            <a:fillRect/>
          </a:stretch>
        </p:blipFill>
        <p:spPr>
          <a:xfrm>
            <a:off x="7949901" y="3763603"/>
            <a:ext cx="4092986" cy="2884114"/>
          </a:xfrm>
          <a:prstGeom prst="rect">
            <a:avLst/>
          </a:prstGeom>
        </p:spPr>
      </p:pic>
      <p:sp>
        <p:nvSpPr>
          <p:cNvPr id="5" name="TextBox 4"/>
          <p:cNvSpPr txBox="1"/>
          <p:nvPr/>
        </p:nvSpPr>
        <p:spPr>
          <a:xfrm>
            <a:off x="1141023" y="2784197"/>
            <a:ext cx="6263612" cy="3785652"/>
          </a:xfrm>
          <a:prstGeom prst="rect">
            <a:avLst/>
          </a:prstGeom>
          <a:noFill/>
        </p:spPr>
        <p:txBody>
          <a:bodyPr wrap="square" rtlCol="0">
            <a:spAutoFit/>
          </a:bodyPr>
          <a:lstStyle/>
          <a:p>
            <a:r>
              <a:rPr lang="en-US" sz="2400" dirty="0"/>
              <a:t>The Books of the Hebrew Bible date from (very roughly):</a:t>
            </a:r>
          </a:p>
          <a:p>
            <a:endParaRPr lang="en-US" sz="2400" dirty="0"/>
          </a:p>
          <a:p>
            <a:pPr marL="285750" indent="-285750">
              <a:buFont typeface="Wingdings" panose="05000000000000000000" pitchFamily="2" charset="2"/>
              <a:buChar char="§"/>
            </a:pPr>
            <a:r>
              <a:rPr lang="en-US" sz="2400" dirty="0"/>
              <a:t>1,000 BCE – 164 BCE</a:t>
            </a:r>
          </a:p>
          <a:p>
            <a:pPr marL="285750" indent="-285750">
              <a:buFont typeface="Wingdings" panose="05000000000000000000" pitchFamily="2" charset="2"/>
              <a:buChar char="§"/>
            </a:pPr>
            <a:r>
              <a:rPr lang="en-US" sz="2400" dirty="0"/>
              <a:t>They therefore span nearly 1,000 years</a:t>
            </a:r>
          </a:p>
          <a:p>
            <a:pPr marL="285750" indent="-285750">
              <a:buFont typeface="Wingdings" panose="05000000000000000000" pitchFamily="2" charset="2"/>
              <a:buChar char="§"/>
            </a:pPr>
            <a:r>
              <a:rPr lang="en-US" sz="2400" dirty="0"/>
              <a:t>Multiple dates, multiple authors, and multiple contexts </a:t>
            </a:r>
          </a:p>
          <a:p>
            <a:pPr marL="285750" indent="-285750">
              <a:buFont typeface="Wingdings" panose="05000000000000000000" pitchFamily="2" charset="2"/>
              <a:buChar char="§"/>
            </a:pPr>
            <a:endParaRPr lang="en-US" sz="2400" dirty="0"/>
          </a:p>
          <a:p>
            <a:r>
              <a:rPr lang="en-US" sz="2400" dirty="0"/>
              <a:t>There are no original manuscripts, only later copies and translations</a:t>
            </a:r>
          </a:p>
        </p:txBody>
      </p:sp>
      <p:pic>
        <p:nvPicPr>
          <p:cNvPr id="6" name="Picture 5"/>
          <p:cNvPicPr>
            <a:picLocks noChangeAspect="1"/>
          </p:cNvPicPr>
          <p:nvPr/>
        </p:nvPicPr>
        <p:blipFill>
          <a:blip r:embed="rId3"/>
          <a:stretch>
            <a:fillRect/>
          </a:stretch>
        </p:blipFill>
        <p:spPr>
          <a:xfrm>
            <a:off x="7919172" y="849854"/>
            <a:ext cx="4123715" cy="2340452"/>
          </a:xfrm>
          <a:prstGeom prst="rect">
            <a:avLst/>
          </a:prstGeom>
        </p:spPr>
      </p:pic>
    </p:spTree>
    <p:extLst>
      <p:ext uri="{BB962C8B-B14F-4D97-AF65-F5344CB8AC3E}">
        <p14:creationId xmlns:p14="http://schemas.microsoft.com/office/powerpoint/2010/main" val="1037326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723" y="124106"/>
            <a:ext cx="10515600" cy="1325563"/>
          </a:xfrm>
        </p:spPr>
        <p:txBody>
          <a:bodyPr/>
          <a:lstStyle/>
          <a:p>
            <a:r>
              <a:rPr lang="en-GB" dirty="0"/>
              <a:t>The Text of the Hebrew Bible</a:t>
            </a:r>
            <a:endParaRPr lang="en-US" dirty="0"/>
          </a:p>
        </p:txBody>
      </p:sp>
      <p:pic>
        <p:nvPicPr>
          <p:cNvPr id="4" name="Content Placeholder 3"/>
          <p:cNvPicPr>
            <a:picLocks noGrp="1" noChangeAspect="1"/>
          </p:cNvPicPr>
          <p:nvPr>
            <p:ph idx="1"/>
          </p:nvPr>
        </p:nvPicPr>
        <p:blipFill>
          <a:blip r:embed="rId2"/>
          <a:stretch>
            <a:fillRect/>
          </a:stretch>
        </p:blipFill>
        <p:spPr>
          <a:xfrm>
            <a:off x="8733636" y="786887"/>
            <a:ext cx="3458364" cy="3436321"/>
          </a:xfrm>
          <a:prstGeom prst="rect">
            <a:avLst/>
          </a:prstGeom>
        </p:spPr>
      </p:pic>
      <p:pic>
        <p:nvPicPr>
          <p:cNvPr id="5" name="Picture 4"/>
          <p:cNvPicPr>
            <a:picLocks noChangeAspect="1"/>
          </p:cNvPicPr>
          <p:nvPr/>
        </p:nvPicPr>
        <p:blipFill>
          <a:blip r:embed="rId3"/>
          <a:stretch>
            <a:fillRect/>
          </a:stretch>
        </p:blipFill>
        <p:spPr>
          <a:xfrm>
            <a:off x="146723" y="3705215"/>
            <a:ext cx="2775586" cy="3002354"/>
          </a:xfrm>
          <a:prstGeom prst="rect">
            <a:avLst/>
          </a:prstGeom>
        </p:spPr>
      </p:pic>
      <p:sp>
        <p:nvSpPr>
          <p:cNvPr id="3" name="TextBox 2">
            <a:extLst>
              <a:ext uri="{FF2B5EF4-FFF2-40B4-BE49-F238E27FC236}">
                <a16:creationId xmlns:a16="http://schemas.microsoft.com/office/drawing/2014/main" id="{45D4811F-51BA-4534-B856-158230B249A9}"/>
              </a:ext>
            </a:extLst>
          </p:cNvPr>
          <p:cNvSpPr txBox="1"/>
          <p:nvPr/>
        </p:nvSpPr>
        <p:spPr>
          <a:xfrm>
            <a:off x="-304440" y="1366885"/>
            <a:ext cx="9002598" cy="4801314"/>
          </a:xfrm>
          <a:prstGeom prst="rect">
            <a:avLst/>
          </a:prstGeom>
          <a:noFill/>
        </p:spPr>
        <p:txBody>
          <a:bodyPr wrap="square" rtlCol="0">
            <a:spAutoFit/>
          </a:bodyPr>
          <a:lstStyle/>
          <a:p>
            <a:pPr algn="r"/>
            <a:r>
              <a:rPr lang="en-GB" sz="2200" dirty="0"/>
              <a:t>  Before 1947, there were two main sources for the text of the Hebrew Bible:</a:t>
            </a:r>
          </a:p>
          <a:p>
            <a:pPr algn="r"/>
            <a:endParaRPr lang="en-GB" sz="2200" dirty="0"/>
          </a:p>
          <a:p>
            <a:pPr algn="r"/>
            <a:endParaRPr lang="en-GB" sz="2200" dirty="0"/>
          </a:p>
          <a:p>
            <a:pPr algn="r"/>
            <a:r>
              <a:rPr lang="en-GB" sz="2200" dirty="0"/>
              <a:t>(1) The Masoretic Text (MT)</a:t>
            </a:r>
          </a:p>
          <a:p>
            <a:pPr marL="285750" indent="-285750" algn="r">
              <a:buFont typeface="Arial" panose="020B0604020202020204" pitchFamily="34" charset="0"/>
              <a:buChar char="•"/>
            </a:pPr>
            <a:r>
              <a:rPr lang="en-GB" sz="2200" dirty="0"/>
              <a:t>Language - Hebrew</a:t>
            </a:r>
          </a:p>
          <a:p>
            <a:pPr marL="285750" indent="-285750" algn="r">
              <a:buFont typeface="Arial" panose="020B0604020202020204" pitchFamily="34" charset="0"/>
              <a:buChar char="•"/>
            </a:pPr>
            <a:r>
              <a:rPr lang="en-GB" sz="2200" dirty="0"/>
              <a:t>Earliest surviving text: 10</a:t>
            </a:r>
            <a:r>
              <a:rPr lang="en-GB" sz="2200" baseline="30000" dirty="0"/>
              <a:t>th</a:t>
            </a:r>
            <a:r>
              <a:rPr lang="en-GB" sz="2200" dirty="0"/>
              <a:t> and 11</a:t>
            </a:r>
            <a:r>
              <a:rPr lang="en-GB" sz="2200" baseline="30000" dirty="0"/>
              <a:t>th</a:t>
            </a:r>
            <a:r>
              <a:rPr lang="en-GB" sz="2200" dirty="0"/>
              <a:t> centuries 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lvl="6"/>
            <a:r>
              <a:rPr lang="en-GB" sz="2200" dirty="0"/>
              <a:t>       (2) The Septuagint (LXX)</a:t>
            </a:r>
          </a:p>
          <a:p>
            <a:pPr marL="3486150" lvl="7" indent="-285750">
              <a:buFont typeface="Arial" panose="020B0604020202020204" pitchFamily="34" charset="0"/>
              <a:buChar char="•"/>
            </a:pPr>
            <a:r>
              <a:rPr lang="en-GB" sz="2200" dirty="0"/>
              <a:t> Language – Greek </a:t>
            </a:r>
          </a:p>
          <a:p>
            <a:pPr marL="3486150" lvl="7" indent="-285750">
              <a:buFont typeface="Arial" panose="020B0604020202020204" pitchFamily="34" charset="0"/>
              <a:buChar char="•"/>
            </a:pPr>
            <a:r>
              <a:rPr lang="en-GB" sz="2200" dirty="0"/>
              <a:t> Earliest surviving text: 4</a:t>
            </a:r>
            <a:r>
              <a:rPr lang="en-GB" sz="2200" baseline="30000" dirty="0"/>
              <a:t>th</a:t>
            </a:r>
            <a:r>
              <a:rPr lang="en-GB" sz="2200" dirty="0"/>
              <a:t> and 5</a:t>
            </a:r>
            <a:r>
              <a:rPr lang="en-GB" sz="2200" baseline="30000" dirty="0"/>
              <a:t>th</a:t>
            </a:r>
            <a:r>
              <a:rPr lang="en-GB" sz="2200" dirty="0"/>
              <a:t> centuries CE</a:t>
            </a:r>
          </a:p>
        </p:txBody>
      </p:sp>
    </p:spTree>
    <p:extLst>
      <p:ext uri="{BB962C8B-B14F-4D97-AF65-F5344CB8AC3E}">
        <p14:creationId xmlns:p14="http://schemas.microsoft.com/office/powerpoint/2010/main" val="258618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1737" y="78658"/>
            <a:ext cx="10515600" cy="1325563"/>
          </a:xfrm>
        </p:spPr>
        <p:txBody>
          <a:bodyPr/>
          <a:lstStyle/>
          <a:p>
            <a:r>
              <a:rPr lang="en-GB" dirty="0"/>
              <a:t>The Dead Sea Scrolls</a:t>
            </a:r>
            <a:endParaRPr lang="en-US" dirty="0"/>
          </a:p>
        </p:txBody>
      </p:sp>
      <p:pic>
        <p:nvPicPr>
          <p:cNvPr id="4" name="Content Placeholder 3"/>
          <p:cNvPicPr>
            <a:picLocks noGrp="1" noChangeAspect="1"/>
          </p:cNvPicPr>
          <p:nvPr>
            <p:ph idx="1"/>
          </p:nvPr>
        </p:nvPicPr>
        <p:blipFill>
          <a:blip r:embed="rId2"/>
          <a:stretch>
            <a:fillRect/>
          </a:stretch>
        </p:blipFill>
        <p:spPr>
          <a:xfrm>
            <a:off x="838200" y="4546063"/>
            <a:ext cx="10515600" cy="2311937"/>
          </a:xfrm>
          <a:prstGeom prst="rect">
            <a:avLst/>
          </a:prstGeom>
        </p:spPr>
      </p:pic>
      <p:sp>
        <p:nvSpPr>
          <p:cNvPr id="3" name="TextBox 2">
            <a:extLst>
              <a:ext uri="{FF2B5EF4-FFF2-40B4-BE49-F238E27FC236}">
                <a16:creationId xmlns:a16="http://schemas.microsoft.com/office/drawing/2014/main" id="{6E6653CA-BF50-4863-A725-D8E576CA54BB}"/>
              </a:ext>
            </a:extLst>
          </p:cNvPr>
          <p:cNvSpPr txBox="1"/>
          <p:nvPr/>
        </p:nvSpPr>
        <p:spPr>
          <a:xfrm>
            <a:off x="639097" y="760411"/>
            <a:ext cx="11440391" cy="3416320"/>
          </a:xfrm>
          <a:prstGeom prst="rect">
            <a:avLst/>
          </a:prstGeom>
          <a:noFill/>
        </p:spPr>
        <p:txBody>
          <a:bodyPr wrap="square" rtlCol="0">
            <a:spAutoFit/>
          </a:bodyPr>
          <a:lstStyle/>
          <a:p>
            <a:r>
              <a:rPr lang="en-GB" sz="2400"/>
              <a:t>Then 73 </a:t>
            </a:r>
            <a:r>
              <a:rPr lang="en-GB" sz="2400" dirty="0"/>
              <a:t>year ago, everything changed …</a:t>
            </a:r>
          </a:p>
          <a:p>
            <a:endParaRPr lang="en-GB" sz="2400" dirty="0"/>
          </a:p>
          <a:p>
            <a:pPr marL="285750" indent="-285750">
              <a:buFont typeface="Arial" panose="020B0604020202020204" pitchFamily="34" charset="0"/>
              <a:buChar char="•"/>
            </a:pPr>
            <a:r>
              <a:rPr lang="en-GB" sz="2400" dirty="0"/>
              <a:t>1947 – Discovery of the Dead Sea Scrolls</a:t>
            </a:r>
          </a:p>
          <a:p>
            <a:pPr marL="285750" indent="-285750">
              <a:buFont typeface="Arial" panose="020B0604020202020204" pitchFamily="34" charset="0"/>
              <a:buChar char="•"/>
            </a:pPr>
            <a:r>
              <a:rPr lang="en-GB" sz="2400" dirty="0"/>
              <a:t>Some 900 documents </a:t>
            </a:r>
          </a:p>
          <a:p>
            <a:pPr marL="285750" indent="-285750">
              <a:buFont typeface="Arial" panose="020B0604020202020204" pitchFamily="34" charset="0"/>
              <a:buChar char="•"/>
            </a:pPr>
            <a:r>
              <a:rPr lang="en-GB" sz="2400" dirty="0"/>
              <a:t>Multiple copies of the biblical texts from ca. 200 BCE to 70 CE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algn="ctr"/>
            <a:r>
              <a:rPr lang="en-GB" sz="2400" dirty="0"/>
              <a:t>They were around 500 years earlier than the surviving Greek Septuagint copies and over 1000 years earlier than the Hebrew copies </a:t>
            </a:r>
          </a:p>
        </p:txBody>
      </p:sp>
    </p:spTree>
    <p:extLst>
      <p:ext uri="{BB962C8B-B14F-4D97-AF65-F5344CB8AC3E}">
        <p14:creationId xmlns:p14="http://schemas.microsoft.com/office/powerpoint/2010/main" val="4016953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6"/>
            <a:ext cx="10515600" cy="1325563"/>
          </a:xfrm>
        </p:spPr>
        <p:txBody>
          <a:bodyPr/>
          <a:lstStyle/>
          <a:p>
            <a:r>
              <a:rPr lang="en-GB" dirty="0"/>
              <a:t>The Discovery of the Scrolls</a:t>
            </a:r>
            <a:endParaRPr lang="en-US" dirty="0"/>
          </a:p>
        </p:txBody>
      </p:sp>
      <p:sp>
        <p:nvSpPr>
          <p:cNvPr id="3" name="TextBox 2">
            <a:extLst>
              <a:ext uri="{FF2B5EF4-FFF2-40B4-BE49-F238E27FC236}">
                <a16:creationId xmlns:a16="http://schemas.microsoft.com/office/drawing/2014/main" id="{57DEAF29-745B-4540-A774-A3B4A4465FBD}"/>
              </a:ext>
            </a:extLst>
          </p:cNvPr>
          <p:cNvSpPr txBox="1"/>
          <p:nvPr/>
        </p:nvSpPr>
        <p:spPr>
          <a:xfrm>
            <a:off x="245097" y="1923069"/>
            <a:ext cx="6061435" cy="2677656"/>
          </a:xfrm>
          <a:prstGeom prst="rect">
            <a:avLst/>
          </a:prstGeom>
          <a:noFill/>
        </p:spPr>
        <p:txBody>
          <a:bodyPr wrap="square" rtlCol="0">
            <a:spAutoFit/>
          </a:bodyPr>
          <a:lstStyle/>
          <a:p>
            <a:r>
              <a:rPr lang="en-GB" sz="2800" dirty="0"/>
              <a:t>What are the Dead Sea Scrolls (DSS)?</a:t>
            </a:r>
          </a:p>
          <a:p>
            <a:endParaRPr lang="en-GB" sz="2800" dirty="0"/>
          </a:p>
          <a:p>
            <a:r>
              <a:rPr lang="en-GB" sz="2800" dirty="0"/>
              <a:t>- 2,000 year old texts found around 70 years ago in 11 Caves near the ruins of Qumran (North-western shore of the DSS)</a:t>
            </a:r>
          </a:p>
        </p:txBody>
      </p:sp>
      <p:pic>
        <p:nvPicPr>
          <p:cNvPr id="7" name="Content Placeholder 3">
            <a:extLst>
              <a:ext uri="{FF2B5EF4-FFF2-40B4-BE49-F238E27FC236}">
                <a16:creationId xmlns:a16="http://schemas.microsoft.com/office/drawing/2014/main" id="{B543A674-721F-4A1E-BEAB-D80D3CD7A6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718" y="1110170"/>
            <a:ext cx="6135732" cy="5533534"/>
          </a:xfrm>
          <a:prstGeom prst="rect">
            <a:avLst/>
          </a:prstGeom>
        </p:spPr>
      </p:pic>
    </p:spTree>
    <p:extLst>
      <p:ext uri="{BB962C8B-B14F-4D97-AF65-F5344CB8AC3E}">
        <p14:creationId xmlns:p14="http://schemas.microsoft.com/office/powerpoint/2010/main" val="2487324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152" y="135592"/>
            <a:ext cx="10515600" cy="1325563"/>
          </a:xfrm>
        </p:spPr>
        <p:txBody>
          <a:bodyPr/>
          <a:lstStyle/>
          <a:p>
            <a:r>
              <a:rPr lang="en-GB" dirty="0"/>
              <a:t>The Discovery of the Scrolls</a:t>
            </a:r>
            <a:endParaRPr lang="en-US" dirty="0"/>
          </a:p>
        </p:txBody>
      </p:sp>
      <p:pic>
        <p:nvPicPr>
          <p:cNvPr id="4" name="Content Placeholder 3"/>
          <p:cNvPicPr>
            <a:picLocks noGrp="1" noChangeAspect="1"/>
          </p:cNvPicPr>
          <p:nvPr>
            <p:ph idx="1"/>
          </p:nvPr>
        </p:nvPicPr>
        <p:blipFill>
          <a:blip r:embed="rId2"/>
          <a:stretch>
            <a:fillRect/>
          </a:stretch>
        </p:blipFill>
        <p:spPr>
          <a:xfrm>
            <a:off x="237199" y="1461155"/>
            <a:ext cx="3461150" cy="5199902"/>
          </a:xfrm>
          <a:prstGeom prst="rect">
            <a:avLst/>
          </a:prstGeom>
        </p:spPr>
      </p:pic>
      <p:pic>
        <p:nvPicPr>
          <p:cNvPr id="5" name="Picture 4"/>
          <p:cNvPicPr>
            <a:picLocks noChangeAspect="1"/>
          </p:cNvPicPr>
          <p:nvPr/>
        </p:nvPicPr>
        <p:blipFill>
          <a:blip r:embed="rId3"/>
          <a:stretch>
            <a:fillRect/>
          </a:stretch>
        </p:blipFill>
        <p:spPr>
          <a:xfrm>
            <a:off x="7939741" y="224736"/>
            <a:ext cx="4165600" cy="6436321"/>
          </a:xfrm>
          <a:prstGeom prst="rect">
            <a:avLst/>
          </a:prstGeom>
        </p:spPr>
      </p:pic>
    </p:spTree>
    <p:extLst>
      <p:ext uri="{BB962C8B-B14F-4D97-AF65-F5344CB8AC3E}">
        <p14:creationId xmlns:p14="http://schemas.microsoft.com/office/powerpoint/2010/main" val="4178004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242862" y="4303823"/>
            <a:ext cx="10058400" cy="1450757"/>
          </a:xfrm>
        </p:spPr>
        <p:txBody>
          <a:bodyPr>
            <a:normAutofit/>
          </a:bodyPr>
          <a:lstStyle/>
          <a:p>
            <a:r>
              <a:rPr lang="en-GB" sz="6000" b="1" dirty="0"/>
              <a:t>NATURAL CAVES</a:t>
            </a:r>
            <a:endParaRPr lang="en-US" sz="6000" b="1" dirty="0"/>
          </a:p>
        </p:txBody>
      </p:sp>
      <p:sp>
        <p:nvSpPr>
          <p:cNvPr id="3" name="Content Placeholder 2"/>
          <p:cNvSpPr>
            <a:spLocks noGrp="1"/>
          </p:cNvSpPr>
          <p:nvPr>
            <p:ph idx="1"/>
          </p:nvPr>
        </p:nvSpPr>
        <p:spPr>
          <a:xfrm>
            <a:off x="1320564" y="5029201"/>
            <a:ext cx="10058400" cy="4023360"/>
          </a:xfrm>
        </p:spPr>
        <p:txBody>
          <a:bodyPr>
            <a:normAutofit/>
          </a:bodyPr>
          <a:lstStyle/>
          <a:p>
            <a:r>
              <a:rPr lang="en-US" sz="3600" dirty="0"/>
              <a:t>Caves </a:t>
            </a:r>
          </a:p>
          <a:p>
            <a:r>
              <a:rPr lang="en-US" sz="3600" dirty="0"/>
              <a:t>1, 2, 3, </a:t>
            </a:r>
            <a:r>
              <a:rPr lang="en-US" sz="3600" b="1" dirty="0"/>
              <a:t>6</a:t>
            </a:r>
            <a:r>
              <a:rPr lang="en-US" sz="3600" dirty="0"/>
              <a:t>, &amp; 11</a:t>
            </a:r>
          </a:p>
        </p:txBody>
      </p:sp>
      <p:pic>
        <p:nvPicPr>
          <p:cNvPr id="4" name="Picture 3"/>
          <p:cNvPicPr>
            <a:picLocks noChangeAspect="1"/>
          </p:cNvPicPr>
          <p:nvPr/>
        </p:nvPicPr>
        <p:blipFill>
          <a:blip r:embed="rId2"/>
          <a:stretch>
            <a:fillRect/>
          </a:stretch>
        </p:blipFill>
        <p:spPr>
          <a:xfrm>
            <a:off x="4503526" y="158138"/>
            <a:ext cx="7688474" cy="2887718"/>
          </a:xfrm>
          <a:prstGeom prst="rect">
            <a:avLst/>
          </a:prstGeom>
        </p:spPr>
      </p:pic>
      <p:pic>
        <p:nvPicPr>
          <p:cNvPr id="5" name="Picture 4"/>
          <p:cNvPicPr>
            <a:picLocks noChangeAspect="1"/>
          </p:cNvPicPr>
          <p:nvPr/>
        </p:nvPicPr>
        <p:blipFill>
          <a:blip r:embed="rId3"/>
          <a:stretch>
            <a:fillRect/>
          </a:stretch>
        </p:blipFill>
        <p:spPr>
          <a:xfrm>
            <a:off x="4503526" y="2921538"/>
            <a:ext cx="7688474" cy="3624272"/>
          </a:xfrm>
          <a:prstGeom prst="rect">
            <a:avLst/>
          </a:prstGeom>
        </p:spPr>
      </p:pic>
    </p:spTree>
    <p:extLst>
      <p:ext uri="{BB962C8B-B14F-4D97-AF65-F5344CB8AC3E}">
        <p14:creationId xmlns:p14="http://schemas.microsoft.com/office/powerpoint/2010/main" val="2674912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303822" y="4396149"/>
            <a:ext cx="10058400" cy="1450757"/>
          </a:xfrm>
        </p:spPr>
        <p:txBody>
          <a:bodyPr>
            <a:normAutofit/>
          </a:bodyPr>
          <a:lstStyle/>
          <a:p>
            <a:r>
              <a:rPr lang="en-GB" sz="6000" b="1" dirty="0"/>
              <a:t>MANMADE CAVES</a:t>
            </a:r>
            <a:endParaRPr lang="en-US" sz="6000" b="1" dirty="0"/>
          </a:p>
        </p:txBody>
      </p:sp>
      <p:pic>
        <p:nvPicPr>
          <p:cNvPr id="4" name="Content Placeholder 3"/>
          <p:cNvPicPr>
            <a:picLocks noGrp="1" noChangeAspect="1"/>
          </p:cNvPicPr>
          <p:nvPr>
            <p:ph idx="1"/>
          </p:nvPr>
        </p:nvPicPr>
        <p:blipFill>
          <a:blip r:embed="rId2"/>
          <a:stretch>
            <a:fillRect/>
          </a:stretch>
        </p:blipFill>
        <p:spPr>
          <a:xfrm>
            <a:off x="4716922" y="457201"/>
            <a:ext cx="7399101" cy="5558066"/>
          </a:xfrm>
          <a:prstGeom prst="rect">
            <a:avLst/>
          </a:prstGeom>
        </p:spPr>
      </p:pic>
      <p:sp>
        <p:nvSpPr>
          <p:cNvPr id="5" name="Rectangle 4"/>
          <p:cNvSpPr/>
          <p:nvPr/>
        </p:nvSpPr>
        <p:spPr>
          <a:xfrm>
            <a:off x="1450757" y="5053263"/>
            <a:ext cx="6096000" cy="1200329"/>
          </a:xfrm>
          <a:prstGeom prst="rect">
            <a:avLst/>
          </a:prstGeom>
        </p:spPr>
        <p:txBody>
          <a:bodyPr>
            <a:spAutoFit/>
          </a:bodyPr>
          <a:lstStyle/>
          <a:p>
            <a:r>
              <a:rPr lang="en-US" sz="3600" i="0" u="none" strike="noStrike" baseline="0" dirty="0">
                <a:latin typeface="Times New Roman" panose="02020603050405020304" pitchFamily="18" charset="0"/>
              </a:rPr>
              <a:t>Caves</a:t>
            </a:r>
          </a:p>
          <a:p>
            <a:r>
              <a:rPr lang="en-US" sz="3600" b="1" i="0" u="none" strike="noStrike" baseline="0" dirty="0">
                <a:latin typeface="Times New Roman" panose="02020603050405020304" pitchFamily="18" charset="0"/>
              </a:rPr>
              <a:t>4</a:t>
            </a:r>
            <a:r>
              <a:rPr lang="en-US" sz="3600" i="0" u="none" strike="noStrike" baseline="0" dirty="0">
                <a:latin typeface="Times New Roman" panose="02020603050405020304" pitchFamily="18" charset="0"/>
              </a:rPr>
              <a:t>, </a:t>
            </a:r>
            <a:r>
              <a:rPr lang="en-US" sz="3600" b="1" i="0" u="none" strike="noStrike" baseline="0" dirty="0">
                <a:latin typeface="Times New Roman" panose="02020603050405020304" pitchFamily="18" charset="0"/>
              </a:rPr>
              <a:t>5</a:t>
            </a:r>
            <a:r>
              <a:rPr lang="en-US" sz="3600" i="0" u="none" strike="noStrike" baseline="0" dirty="0">
                <a:latin typeface="Times New Roman" panose="02020603050405020304" pitchFamily="18" charset="0"/>
              </a:rPr>
              <a:t>, 7, 8, 9, &amp; 10</a:t>
            </a:r>
            <a:endParaRPr lang="en-US" sz="3600" dirty="0"/>
          </a:p>
        </p:txBody>
      </p:sp>
    </p:spTree>
    <p:extLst>
      <p:ext uri="{BB962C8B-B14F-4D97-AF65-F5344CB8AC3E}">
        <p14:creationId xmlns:p14="http://schemas.microsoft.com/office/powerpoint/2010/main" val="134443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569881" y="4941759"/>
            <a:ext cx="10515600" cy="1325563"/>
          </a:xfrm>
        </p:spPr>
        <p:txBody>
          <a:bodyPr/>
          <a:lstStyle/>
          <a:p>
            <a:r>
              <a:rPr lang="en-GB" dirty="0"/>
              <a:t>Khirbet Qumran</a:t>
            </a:r>
            <a:endParaRPr lang="en-US" dirty="0"/>
          </a:p>
        </p:txBody>
      </p:sp>
      <p:pic>
        <p:nvPicPr>
          <p:cNvPr id="4" name="Content Placeholder 3"/>
          <p:cNvPicPr>
            <a:picLocks noGrp="1" noChangeAspect="1"/>
          </p:cNvPicPr>
          <p:nvPr>
            <p:ph idx="1"/>
          </p:nvPr>
        </p:nvPicPr>
        <p:blipFill>
          <a:blip r:embed="rId2"/>
          <a:stretch>
            <a:fillRect/>
          </a:stretch>
        </p:blipFill>
        <p:spPr>
          <a:xfrm>
            <a:off x="1772239" y="0"/>
            <a:ext cx="10419761" cy="6858000"/>
          </a:xfrm>
          <a:prstGeom prst="rect">
            <a:avLst/>
          </a:prstGeom>
        </p:spPr>
      </p:pic>
    </p:spTree>
    <p:extLst>
      <p:ext uri="{BB962C8B-B14F-4D97-AF65-F5344CB8AC3E}">
        <p14:creationId xmlns:p14="http://schemas.microsoft.com/office/powerpoint/2010/main" val="822586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97280" y="0"/>
            <a:ext cx="10058400" cy="3313480"/>
          </a:xfrm>
          <a:prstGeom prst="rect">
            <a:avLst/>
          </a:prstGeom>
        </p:spPr>
      </p:pic>
      <p:pic>
        <p:nvPicPr>
          <p:cNvPr id="5" name="Picture 4"/>
          <p:cNvPicPr>
            <a:picLocks noChangeAspect="1"/>
          </p:cNvPicPr>
          <p:nvPr/>
        </p:nvPicPr>
        <p:blipFill>
          <a:blip r:embed="rId3"/>
          <a:stretch>
            <a:fillRect/>
          </a:stretch>
        </p:blipFill>
        <p:spPr>
          <a:xfrm>
            <a:off x="1101649" y="3313480"/>
            <a:ext cx="10054031" cy="3438050"/>
          </a:xfrm>
          <a:prstGeom prst="rect">
            <a:avLst/>
          </a:prstGeom>
        </p:spPr>
      </p:pic>
    </p:spTree>
    <p:extLst>
      <p:ext uri="{BB962C8B-B14F-4D97-AF65-F5344CB8AC3E}">
        <p14:creationId xmlns:p14="http://schemas.microsoft.com/office/powerpoint/2010/main" val="2561089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4409" y="286603"/>
            <a:ext cx="10058400" cy="1450757"/>
          </a:xfrm>
        </p:spPr>
        <p:txBody>
          <a:bodyPr/>
          <a:lstStyle/>
          <a:p>
            <a:r>
              <a:rPr lang="en-GB" dirty="0"/>
              <a:t>Pantry</a:t>
            </a:r>
            <a:endParaRPr lang="en-US" dirty="0"/>
          </a:p>
        </p:txBody>
      </p:sp>
      <p:pic>
        <p:nvPicPr>
          <p:cNvPr id="4" name="Content Placeholder 3"/>
          <p:cNvPicPr>
            <a:picLocks noGrp="1" noChangeAspect="1"/>
          </p:cNvPicPr>
          <p:nvPr>
            <p:ph idx="1"/>
          </p:nvPr>
        </p:nvPicPr>
        <p:blipFill>
          <a:blip r:embed="rId2"/>
          <a:stretch>
            <a:fillRect/>
          </a:stretch>
        </p:blipFill>
        <p:spPr>
          <a:xfrm>
            <a:off x="9078947" y="1921419"/>
            <a:ext cx="2637182" cy="4022725"/>
          </a:xfrm>
          <a:prstGeom prst="rect">
            <a:avLst/>
          </a:prstGeom>
        </p:spPr>
      </p:pic>
      <p:pic>
        <p:nvPicPr>
          <p:cNvPr id="5" name="Picture 4"/>
          <p:cNvPicPr>
            <a:picLocks noChangeAspect="1"/>
          </p:cNvPicPr>
          <p:nvPr/>
        </p:nvPicPr>
        <p:blipFill>
          <a:blip r:embed="rId3"/>
          <a:stretch>
            <a:fillRect/>
          </a:stretch>
        </p:blipFill>
        <p:spPr>
          <a:xfrm>
            <a:off x="475989" y="1737360"/>
            <a:ext cx="7956514" cy="2397155"/>
          </a:xfrm>
          <a:prstGeom prst="rect">
            <a:avLst/>
          </a:prstGeom>
        </p:spPr>
      </p:pic>
      <p:pic>
        <p:nvPicPr>
          <p:cNvPr id="6" name="Picture 5"/>
          <p:cNvPicPr>
            <a:picLocks noChangeAspect="1"/>
          </p:cNvPicPr>
          <p:nvPr/>
        </p:nvPicPr>
        <p:blipFill>
          <a:blip r:embed="rId4"/>
          <a:stretch>
            <a:fillRect/>
          </a:stretch>
        </p:blipFill>
        <p:spPr>
          <a:xfrm>
            <a:off x="475989" y="4111054"/>
            <a:ext cx="7956514" cy="2746946"/>
          </a:xfrm>
          <a:prstGeom prst="rect">
            <a:avLst/>
          </a:prstGeom>
        </p:spPr>
      </p:pic>
    </p:spTree>
    <p:extLst>
      <p:ext uri="{BB962C8B-B14F-4D97-AF65-F5344CB8AC3E}">
        <p14:creationId xmlns:p14="http://schemas.microsoft.com/office/powerpoint/2010/main" val="1391144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 Purity (</a:t>
            </a:r>
            <a:r>
              <a:rPr lang="en-GB" i="1" dirty="0" err="1"/>
              <a:t>mikveh</a:t>
            </a:r>
            <a:r>
              <a:rPr lang="en-GB" dirty="0"/>
              <a:t>)</a:t>
            </a:r>
            <a:endParaRPr lang="en-US" dirty="0"/>
          </a:p>
        </p:txBody>
      </p:sp>
      <p:pic>
        <p:nvPicPr>
          <p:cNvPr id="4" name="Content Placeholder 3"/>
          <p:cNvPicPr>
            <a:picLocks noGrp="1" noChangeAspect="1"/>
          </p:cNvPicPr>
          <p:nvPr>
            <p:ph idx="1"/>
          </p:nvPr>
        </p:nvPicPr>
        <p:blipFill>
          <a:blip r:embed="rId2"/>
          <a:stretch>
            <a:fillRect/>
          </a:stretch>
        </p:blipFill>
        <p:spPr>
          <a:xfrm>
            <a:off x="7415408" y="130197"/>
            <a:ext cx="4155742" cy="631358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6870" y="2186444"/>
            <a:ext cx="5093722" cy="3346778"/>
          </a:xfrm>
          <a:prstGeom prst="rect">
            <a:avLst/>
          </a:prstGeom>
        </p:spPr>
      </p:pic>
    </p:spTree>
    <p:extLst>
      <p:ext uri="{BB962C8B-B14F-4D97-AF65-F5344CB8AC3E}">
        <p14:creationId xmlns:p14="http://schemas.microsoft.com/office/powerpoint/2010/main" val="4023378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B0A69F-8562-4A41-AB9A-181223477F56}"/>
              </a:ext>
            </a:extLst>
          </p:cNvPr>
          <p:cNvSpPr txBox="1"/>
          <p:nvPr/>
        </p:nvSpPr>
        <p:spPr>
          <a:xfrm>
            <a:off x="3883843" y="806745"/>
            <a:ext cx="5531205" cy="461665"/>
          </a:xfrm>
          <a:prstGeom prst="rect">
            <a:avLst/>
          </a:prstGeom>
          <a:noFill/>
        </p:spPr>
        <p:txBody>
          <a:bodyPr wrap="square" rtlCol="0">
            <a:spAutoFit/>
          </a:bodyPr>
          <a:lstStyle/>
          <a:p>
            <a:r>
              <a:rPr lang="en-GB" sz="2400" dirty="0">
                <a:latin typeface="Century Gothic" panose="020B0502020202020204"/>
              </a:rPr>
              <a:t>The </a:t>
            </a:r>
            <a:r>
              <a:rPr lang="en-GB" sz="2400" i="1" dirty="0">
                <a:latin typeface="Century Gothic" panose="020B0502020202020204"/>
              </a:rPr>
              <a:t>Great Isaiah Scroll </a:t>
            </a:r>
            <a:r>
              <a:rPr lang="en-GB" sz="2400" dirty="0">
                <a:latin typeface="Century Gothic" panose="020B0502020202020204"/>
              </a:rPr>
              <a:t>(1QIsa)</a:t>
            </a:r>
            <a:r>
              <a:rPr lang="en-GB" sz="2400" dirty="0">
                <a:solidFill>
                  <a:prstClr val="white"/>
                </a:solidFill>
                <a:latin typeface="Century Gothic" panose="020B0502020202020204"/>
              </a:rPr>
              <a:t>)</a:t>
            </a:r>
            <a:endParaRPr lang="en-US" sz="2400" dirty="0">
              <a:solidFill>
                <a:prstClr val="white"/>
              </a:solidFill>
              <a:latin typeface="Century Gothic" panose="020B0502020202020204"/>
            </a:endParaRPr>
          </a:p>
        </p:txBody>
      </p:sp>
      <p:pic>
        <p:nvPicPr>
          <p:cNvPr id="7" name="Picture 6">
            <a:extLst>
              <a:ext uri="{FF2B5EF4-FFF2-40B4-BE49-F238E27FC236}">
                <a16:creationId xmlns:a16="http://schemas.microsoft.com/office/drawing/2014/main" id="{4B162ACC-BD46-4A27-B573-B879481B6A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7592" y="2080290"/>
            <a:ext cx="8429987" cy="4461408"/>
          </a:xfrm>
          <a:prstGeom prst="rect">
            <a:avLst/>
          </a:prstGeom>
        </p:spPr>
      </p:pic>
    </p:spTree>
    <p:extLst>
      <p:ext uri="{BB962C8B-B14F-4D97-AF65-F5344CB8AC3E}">
        <p14:creationId xmlns:p14="http://schemas.microsoft.com/office/powerpoint/2010/main" val="821429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7611" y="286603"/>
            <a:ext cx="6295651" cy="5951359"/>
          </a:xfrm>
          <a:prstGeom prst="rect">
            <a:avLst/>
          </a:prstGeom>
        </p:spPr>
      </p:pic>
      <p:sp>
        <p:nvSpPr>
          <p:cNvPr id="5" name="TextBox 4"/>
          <p:cNvSpPr txBox="1"/>
          <p:nvPr/>
        </p:nvSpPr>
        <p:spPr>
          <a:xfrm>
            <a:off x="6984610" y="2709994"/>
            <a:ext cx="3829722" cy="461665"/>
          </a:xfrm>
          <a:prstGeom prst="rect">
            <a:avLst/>
          </a:prstGeom>
          <a:noFill/>
        </p:spPr>
        <p:txBody>
          <a:bodyPr wrap="square" rtlCol="0">
            <a:spAutoFit/>
          </a:bodyPr>
          <a:lstStyle/>
          <a:p>
            <a:r>
              <a:rPr lang="en-GB" sz="2400" dirty="0"/>
              <a:t>The Enoch Scroll (4Q201</a:t>
            </a:r>
            <a:r>
              <a:rPr lang="en-GB" dirty="0"/>
              <a:t>)</a:t>
            </a:r>
            <a:endParaRPr lang="en-US" dirty="0"/>
          </a:p>
        </p:txBody>
      </p:sp>
    </p:spTree>
    <p:extLst>
      <p:ext uri="{BB962C8B-B14F-4D97-AF65-F5344CB8AC3E}">
        <p14:creationId xmlns:p14="http://schemas.microsoft.com/office/powerpoint/2010/main" val="4173005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Reconstruction and Publication</a:t>
            </a:r>
          </a:p>
        </p:txBody>
      </p:sp>
      <p:sp>
        <p:nvSpPr>
          <p:cNvPr id="2" name="TextBox 1"/>
          <p:cNvSpPr txBox="1"/>
          <p:nvPr/>
        </p:nvSpPr>
        <p:spPr>
          <a:xfrm>
            <a:off x="2426130" y="1310635"/>
            <a:ext cx="7928484" cy="4324261"/>
          </a:xfrm>
          <a:prstGeom prst="rect">
            <a:avLst/>
          </a:prstGeom>
          <a:noFill/>
        </p:spPr>
        <p:txBody>
          <a:bodyPr wrap="square" rtlCol="0">
            <a:spAutoFit/>
          </a:bodyPr>
          <a:lstStyle/>
          <a:p>
            <a:pPr>
              <a:spcBef>
                <a:spcPts val="600"/>
              </a:spcBef>
              <a:spcAft>
                <a:spcPts val="1200"/>
              </a:spcAft>
            </a:pPr>
            <a:r>
              <a:rPr lang="en-GB" sz="2600" u="sng" dirty="0">
                <a:latin typeface="Arial Unicode MS" pitchFamily="34" charset="-128"/>
                <a:ea typeface="Arial Unicode MS" pitchFamily="34" charset="-128"/>
                <a:cs typeface="Arial Unicode MS" pitchFamily="34" charset="-128"/>
              </a:rPr>
              <a:t>Reconstructing the Scrolls</a:t>
            </a:r>
          </a:p>
          <a:p>
            <a:pPr>
              <a:spcBef>
                <a:spcPts val="1200"/>
              </a:spcBef>
            </a:pPr>
            <a:r>
              <a:rPr lang="en-GB" sz="2600" b="1" dirty="0">
                <a:latin typeface="Arial Unicode MS" pitchFamily="34" charset="-128"/>
                <a:ea typeface="Arial Unicode MS" pitchFamily="34" charset="-128"/>
                <a:cs typeface="Arial Unicode MS" pitchFamily="34" charset="-128"/>
              </a:rPr>
              <a:t>Caves 1–11</a:t>
            </a:r>
          </a:p>
          <a:p>
            <a:pPr marL="450850" indent="-273050">
              <a:spcBef>
                <a:spcPts val="600"/>
              </a:spcBef>
              <a:spcAft>
                <a:spcPts val="600"/>
              </a:spcAft>
              <a:buFont typeface="Arial" pitchFamily="34" charset="0"/>
              <a:buChar char="•"/>
            </a:pPr>
            <a:r>
              <a:rPr lang="en-GB" sz="2600" dirty="0">
                <a:latin typeface="Arial Unicode MS" pitchFamily="34" charset="-128"/>
                <a:ea typeface="Arial Unicode MS" pitchFamily="34" charset="-128"/>
                <a:cs typeface="Arial Unicode MS" pitchFamily="34" charset="-128"/>
              </a:rPr>
              <a:t>Nearly 50,000 fragments</a:t>
            </a:r>
          </a:p>
          <a:p>
            <a:pPr marL="450850" indent="-273050">
              <a:spcBef>
                <a:spcPts val="600"/>
              </a:spcBef>
              <a:spcAft>
                <a:spcPts val="600"/>
              </a:spcAft>
              <a:buFont typeface="Arial" pitchFamily="34" charset="0"/>
              <a:buChar char="•"/>
            </a:pPr>
            <a:r>
              <a:rPr lang="en-GB" sz="2600" dirty="0">
                <a:latin typeface="Arial Unicode MS" pitchFamily="34" charset="-128"/>
                <a:ea typeface="Arial Unicode MS" pitchFamily="34" charset="-128"/>
                <a:cs typeface="Arial Unicode MS" pitchFamily="34" charset="-128"/>
              </a:rPr>
              <a:t>(c.930 manuscripts)</a:t>
            </a:r>
          </a:p>
          <a:p>
            <a:pPr>
              <a:spcBef>
                <a:spcPts val="1200"/>
              </a:spcBef>
            </a:pPr>
            <a:r>
              <a:rPr lang="en-GB" sz="2600" b="1" dirty="0">
                <a:latin typeface="Arial Unicode MS" pitchFamily="34" charset="-128"/>
                <a:ea typeface="Arial Unicode MS" pitchFamily="34" charset="-128"/>
                <a:cs typeface="Arial Unicode MS" pitchFamily="34" charset="-128"/>
              </a:rPr>
              <a:t>Cave 4</a:t>
            </a:r>
          </a:p>
          <a:p>
            <a:pPr marL="450850" indent="-273050">
              <a:spcBef>
                <a:spcPts val="600"/>
              </a:spcBef>
              <a:spcAft>
                <a:spcPts val="600"/>
              </a:spcAft>
              <a:buFont typeface="Arial" pitchFamily="34" charset="0"/>
              <a:buChar char="•"/>
            </a:pPr>
            <a:r>
              <a:rPr lang="en-GB" sz="2600" dirty="0">
                <a:latin typeface="Arial Unicode MS" pitchFamily="34" charset="-128"/>
                <a:ea typeface="Arial Unicode MS" pitchFamily="34" charset="-128"/>
                <a:cs typeface="Arial Unicode MS" pitchFamily="34" charset="-128"/>
              </a:rPr>
              <a:t>Ca. 25,000 fragments</a:t>
            </a:r>
          </a:p>
          <a:p>
            <a:pPr marL="450850" indent="-273050">
              <a:spcBef>
                <a:spcPts val="600"/>
              </a:spcBef>
              <a:spcAft>
                <a:spcPts val="600"/>
              </a:spcAft>
              <a:buFont typeface="Arial" pitchFamily="34" charset="0"/>
              <a:buChar char="•"/>
            </a:pPr>
            <a:r>
              <a:rPr lang="en-GB" sz="2600" dirty="0">
                <a:latin typeface="Arial Unicode MS" pitchFamily="34" charset="-128"/>
                <a:ea typeface="Arial Unicode MS" pitchFamily="34" charset="-128"/>
                <a:cs typeface="Arial Unicode MS" pitchFamily="34" charset="-128"/>
              </a:rPr>
              <a:t>(over 550 manuscripts)</a:t>
            </a:r>
          </a:p>
          <a:p>
            <a:pPr>
              <a:spcBef>
                <a:spcPts val="600"/>
              </a:spcBef>
              <a:spcAft>
                <a:spcPts val="600"/>
              </a:spcAft>
            </a:pPr>
            <a:endParaRPr lang="en-GB" dirty="0">
              <a:latin typeface="Arial Unicode MS" pitchFamily="34" charset="-128"/>
              <a:ea typeface="Arial Unicode MS" pitchFamily="34" charset="-128"/>
              <a:cs typeface="Arial Unicode MS" pitchFamily="34" charset="-128"/>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76121" y="1430807"/>
            <a:ext cx="3461458" cy="207618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2467" y="3506987"/>
            <a:ext cx="2410669" cy="2096234"/>
          </a:xfrm>
          <a:prstGeom prst="rect">
            <a:avLst/>
          </a:prstGeom>
        </p:spPr>
      </p:pic>
    </p:spTree>
    <p:extLst>
      <p:ext uri="{BB962C8B-B14F-4D97-AF65-F5344CB8AC3E}">
        <p14:creationId xmlns:p14="http://schemas.microsoft.com/office/powerpoint/2010/main" val="708345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419" y="365124"/>
            <a:ext cx="10515600" cy="1325563"/>
          </a:xfrm>
        </p:spPr>
        <p:txBody>
          <a:bodyPr/>
          <a:lstStyle/>
          <a:p>
            <a:r>
              <a:rPr lang="en-GB" dirty="0"/>
              <a:t>Reconstruction and Publication </a:t>
            </a:r>
            <a:endParaRPr lang="en-US" dirty="0"/>
          </a:p>
        </p:txBody>
      </p:sp>
      <p:pic>
        <p:nvPicPr>
          <p:cNvPr id="4" name="Content Placeholder 3"/>
          <p:cNvPicPr>
            <a:picLocks noGrp="1" noChangeAspect="1"/>
          </p:cNvPicPr>
          <p:nvPr>
            <p:ph idx="1"/>
          </p:nvPr>
        </p:nvPicPr>
        <p:blipFill>
          <a:blip r:embed="rId2"/>
          <a:stretch>
            <a:fillRect/>
          </a:stretch>
        </p:blipFill>
        <p:spPr>
          <a:xfrm>
            <a:off x="0" y="1690688"/>
            <a:ext cx="6013465" cy="4504333"/>
          </a:xfrm>
          <a:prstGeom prst="rect">
            <a:avLst/>
          </a:prstGeom>
        </p:spPr>
      </p:pic>
      <p:pic>
        <p:nvPicPr>
          <p:cNvPr id="5" name="Picture 4"/>
          <p:cNvPicPr>
            <a:picLocks noChangeAspect="1"/>
          </p:cNvPicPr>
          <p:nvPr/>
        </p:nvPicPr>
        <p:blipFill>
          <a:blip r:embed="rId3"/>
          <a:stretch>
            <a:fillRect/>
          </a:stretch>
        </p:blipFill>
        <p:spPr>
          <a:xfrm>
            <a:off x="5715961" y="1690688"/>
            <a:ext cx="6476039" cy="4504332"/>
          </a:xfrm>
          <a:prstGeom prst="rect">
            <a:avLst/>
          </a:prstGeom>
        </p:spPr>
      </p:pic>
    </p:spTree>
    <p:extLst>
      <p:ext uri="{BB962C8B-B14F-4D97-AF65-F5344CB8AC3E}">
        <p14:creationId xmlns:p14="http://schemas.microsoft.com/office/powerpoint/2010/main" val="28658126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Fragmentary Damage to the Scrolls</a:t>
            </a:r>
            <a:endParaRPr lang="en-US" dirty="0"/>
          </a:p>
        </p:txBody>
      </p:sp>
      <p:pic>
        <p:nvPicPr>
          <p:cNvPr id="4" name="Content Placeholder 3"/>
          <p:cNvPicPr>
            <a:picLocks noGrp="1" noChangeAspect="1"/>
          </p:cNvPicPr>
          <p:nvPr>
            <p:ph idx="1"/>
          </p:nvPr>
        </p:nvPicPr>
        <p:blipFill>
          <a:blip r:embed="rId2"/>
          <a:stretch>
            <a:fillRect/>
          </a:stretch>
        </p:blipFill>
        <p:spPr>
          <a:xfrm>
            <a:off x="470521" y="1610472"/>
            <a:ext cx="6797292" cy="4351338"/>
          </a:xfrm>
          <a:prstGeom prst="rect">
            <a:avLst/>
          </a:prstGeom>
        </p:spPr>
      </p:pic>
      <p:pic>
        <p:nvPicPr>
          <p:cNvPr id="5" name="Picture 4"/>
          <p:cNvPicPr>
            <a:picLocks noChangeAspect="1"/>
          </p:cNvPicPr>
          <p:nvPr/>
        </p:nvPicPr>
        <p:blipFill>
          <a:blip r:embed="rId3"/>
          <a:stretch>
            <a:fillRect/>
          </a:stretch>
        </p:blipFill>
        <p:spPr>
          <a:xfrm>
            <a:off x="8768505" y="1690688"/>
            <a:ext cx="2895600" cy="3981361"/>
          </a:xfrm>
          <a:prstGeom prst="rect">
            <a:avLst/>
          </a:prstGeom>
        </p:spPr>
      </p:pic>
    </p:spTree>
    <p:extLst>
      <p:ext uri="{BB962C8B-B14F-4D97-AF65-F5344CB8AC3E}">
        <p14:creationId xmlns:p14="http://schemas.microsoft.com/office/powerpoint/2010/main" val="1393547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a:ea typeface="ＭＳ Ｐゴシック" panose="020B0600070205080204" pitchFamily="34" charset="-128"/>
              </a:rPr>
              <a:t>Diversity in Second Temple Judaism</a:t>
            </a:r>
          </a:p>
        </p:txBody>
      </p:sp>
      <p:sp>
        <p:nvSpPr>
          <p:cNvPr id="3" name="Content Placeholder 2"/>
          <p:cNvSpPr>
            <a:spLocks noGrp="1"/>
          </p:cNvSpPr>
          <p:nvPr>
            <p:ph idx="1"/>
          </p:nvPr>
        </p:nvSpPr>
        <p:spPr>
          <a:xfrm>
            <a:off x="336330" y="2171554"/>
            <a:ext cx="10262301" cy="4323838"/>
          </a:xfrm>
        </p:spPr>
        <p:txBody>
          <a:bodyPr>
            <a:normAutofit/>
          </a:bodyPr>
          <a:lstStyle/>
          <a:p>
            <a:pPr>
              <a:defRPr/>
            </a:pPr>
            <a:r>
              <a:rPr lang="en-US" altLang="en-US" sz="2700" dirty="0">
                <a:ea typeface="ＭＳ Ｐゴシック" panose="020B0600070205080204" pitchFamily="34" charset="-128"/>
              </a:rPr>
              <a:t>Diversity is the result of responses to Hellenism and foreign domination.</a:t>
            </a:r>
          </a:p>
          <a:p>
            <a:pPr>
              <a:defRPr/>
            </a:pPr>
            <a:r>
              <a:rPr lang="en-US" altLang="en-US" sz="2700" dirty="0">
                <a:ea typeface="ＭＳ Ｐゴシック" panose="020B0600070205080204" pitchFamily="34" charset="-128"/>
              </a:rPr>
              <a:t>Josephus mentions four groups:</a:t>
            </a:r>
          </a:p>
          <a:p>
            <a:pPr>
              <a:defRPr/>
            </a:pPr>
            <a:endParaRPr lang="en-US" altLang="en-US" sz="2500" dirty="0">
              <a:ea typeface="ＭＳ Ｐゴシック" panose="020B0600070205080204" pitchFamily="34" charset="-128"/>
            </a:endParaRPr>
          </a:p>
          <a:p>
            <a:pPr>
              <a:defRPr/>
            </a:pPr>
            <a:r>
              <a:rPr lang="en-US" altLang="en-US" sz="2700" dirty="0">
                <a:ea typeface="ＭＳ Ｐゴシック" panose="020B0600070205080204" pitchFamily="34" charset="-128"/>
              </a:rPr>
              <a:t>The Pharisees</a:t>
            </a:r>
          </a:p>
          <a:p>
            <a:pPr>
              <a:defRPr/>
            </a:pPr>
            <a:r>
              <a:rPr lang="en-US" altLang="en-US" sz="2700" dirty="0">
                <a:ea typeface="ＭＳ Ｐゴシック" panose="020B0600070205080204" pitchFamily="34" charset="-128"/>
              </a:rPr>
              <a:t>The Sadducees</a:t>
            </a:r>
          </a:p>
          <a:p>
            <a:pPr>
              <a:defRPr/>
            </a:pPr>
            <a:r>
              <a:rPr lang="en-US" altLang="en-US" sz="2700" dirty="0">
                <a:ea typeface="ＭＳ Ｐゴシック" panose="020B0600070205080204" pitchFamily="34" charset="-128"/>
              </a:rPr>
              <a:t>The Essenes</a:t>
            </a:r>
          </a:p>
          <a:p>
            <a:pPr>
              <a:defRPr/>
            </a:pPr>
            <a:r>
              <a:rPr lang="en-US" altLang="en-US" sz="2700" dirty="0">
                <a:ea typeface="ＭＳ Ｐゴシック" panose="020B0600070205080204" pitchFamily="34" charset="-128"/>
              </a:rPr>
              <a:t>The ‘Fourth Philosophy’</a:t>
            </a:r>
          </a:p>
          <a:p>
            <a:pPr>
              <a:defRPr/>
            </a:pPr>
            <a:endParaRPr lang="en-US" altLang="en-US" sz="2500" dirty="0">
              <a:ea typeface="ＭＳ Ｐゴシック" panose="020B0600070205080204" pitchFamily="34" charset="-128"/>
            </a:endParaRPr>
          </a:p>
          <a:p>
            <a:pP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64940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Judaism</a:t>
            </a:r>
          </a:p>
        </p:txBody>
      </p:sp>
      <p:sp>
        <p:nvSpPr>
          <p:cNvPr id="3" name="Content Placeholder 2"/>
          <p:cNvSpPr>
            <a:spLocks noGrp="1"/>
          </p:cNvSpPr>
          <p:nvPr>
            <p:ph idx="1"/>
          </p:nvPr>
        </p:nvSpPr>
        <p:spPr>
          <a:xfrm>
            <a:off x="1981200" y="1340768"/>
            <a:ext cx="8229600" cy="5184576"/>
          </a:xfrm>
        </p:spPr>
        <p:txBody>
          <a:bodyPr>
            <a:normAutofit fontScale="92500" lnSpcReduction="10000"/>
          </a:bodyPr>
          <a:lstStyle/>
          <a:p>
            <a:r>
              <a:rPr lang="en-GB" sz="3500" dirty="0"/>
              <a:t>Diversity within common groups</a:t>
            </a:r>
          </a:p>
          <a:p>
            <a:pPr>
              <a:buNone/>
            </a:pPr>
            <a:r>
              <a:rPr lang="en-GB" dirty="0"/>
              <a:t>	</a:t>
            </a:r>
          </a:p>
          <a:p>
            <a:pPr marL="0" indent="0">
              <a:buNone/>
            </a:pPr>
            <a:r>
              <a:rPr lang="en-GB" sz="3200" dirty="0"/>
              <a:t>For there are three philosophical sects among the Jews. The followers of the first of which are the Pharisees; of the second, the Sadducees; and the third sect, which pretends to a severer discipline, are called </a:t>
            </a:r>
            <a:r>
              <a:rPr lang="en-GB" sz="3200" dirty="0" err="1">
                <a:solidFill>
                  <a:srgbClr val="FF0000"/>
                </a:solidFill>
              </a:rPr>
              <a:t>Essenes</a:t>
            </a:r>
            <a:r>
              <a:rPr lang="en-GB" sz="3200" dirty="0"/>
              <a:t>. These last are Jews by birth, and seem to have a greater affection for one another than the other sects have. These Essenes reject pleasures as an evil, but esteem continence, and the conquest over our passions, to be virtue.  </a:t>
            </a:r>
            <a:r>
              <a:rPr lang="en-GB" dirty="0"/>
              <a:t>				          (</a:t>
            </a:r>
            <a:r>
              <a:rPr lang="en-GB" sz="3200" dirty="0"/>
              <a:t>Josephus, </a:t>
            </a:r>
            <a:r>
              <a:rPr lang="en-GB" sz="3200" i="1" dirty="0"/>
              <a:t>Antiquities</a:t>
            </a:r>
            <a:r>
              <a:rPr lang="en-GB" sz="3200" dirty="0"/>
              <a:t> 18.8.2)</a:t>
            </a:r>
          </a:p>
          <a:p>
            <a:pPr>
              <a:buNone/>
            </a:pPr>
            <a:r>
              <a:rPr lang="en-GB" dirty="0"/>
              <a:t> </a:t>
            </a:r>
          </a:p>
        </p:txBody>
      </p:sp>
    </p:spTree>
    <p:extLst>
      <p:ext uri="{BB962C8B-B14F-4D97-AF65-F5344CB8AC3E}">
        <p14:creationId xmlns:p14="http://schemas.microsoft.com/office/powerpoint/2010/main" val="295307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12914"/>
          </a:xfrm>
        </p:spPr>
        <p:txBody>
          <a:bodyPr/>
          <a:lstStyle/>
          <a:p>
            <a:pPr algn="ctr"/>
            <a:r>
              <a:rPr lang="en-GB" b="1" dirty="0"/>
              <a:t>Philo on the Essenes (</a:t>
            </a:r>
            <a:r>
              <a:rPr lang="en-GB" b="1" i="1" dirty="0" err="1"/>
              <a:t>Hypothetica</a:t>
            </a:r>
            <a:r>
              <a:rPr lang="en-GB" b="1" dirty="0"/>
              <a:t> 11)</a:t>
            </a:r>
          </a:p>
        </p:txBody>
      </p:sp>
      <p:sp>
        <p:nvSpPr>
          <p:cNvPr id="3" name="Content Placeholder 2"/>
          <p:cNvSpPr>
            <a:spLocks noGrp="1"/>
          </p:cNvSpPr>
          <p:nvPr>
            <p:ph idx="1"/>
          </p:nvPr>
        </p:nvSpPr>
        <p:spPr>
          <a:xfrm>
            <a:off x="838200" y="1378039"/>
            <a:ext cx="10515600" cy="5190186"/>
          </a:xfrm>
        </p:spPr>
        <p:txBody>
          <a:bodyPr>
            <a:normAutofit lnSpcReduction="10000"/>
          </a:bodyPr>
          <a:lstStyle/>
          <a:p>
            <a:pPr marL="0" indent="0">
              <a:buNone/>
            </a:pPr>
            <a:r>
              <a:rPr lang="en-GB" dirty="0">
                <a:effectLst/>
              </a:rPr>
              <a:t>These people are called Essenes, a name awarded to them doubtless in recognition of their holiness. They live in many cities of Judea and in many villages and grouped in great societies of many members… </a:t>
            </a:r>
          </a:p>
          <a:p>
            <a:pPr marL="0" indent="0">
              <a:buNone/>
            </a:pPr>
            <a:r>
              <a:rPr lang="en-GB" dirty="0">
                <a:effectLst/>
              </a:rPr>
              <a:t>This freedom is attested by their life. None of them allows himself to have any private property, either house or slave or estate or cattle or any of the other things which are amassed a and abundantly procured by wealth, but they put everything together into the public stock and enjoy the benefit of them all in common. They live together formed into clubs, bands of comradeship with common meals, and never cease to conduct all their affairs to serve the general weal… </a:t>
            </a:r>
          </a:p>
          <a:p>
            <a:pPr marL="0" indent="0">
              <a:buNone/>
            </a:pPr>
            <a:r>
              <a:rPr lang="en-GB" dirty="0">
                <a:effectLst/>
              </a:rPr>
              <a:t>Furthermore they eschew marriage because they clearly discern it to be the sole or the principal danger to the maintenance of the communal life, as well as because they particularly practice continence. </a:t>
            </a:r>
            <a:endParaRPr lang="en-GB" dirty="0"/>
          </a:p>
        </p:txBody>
      </p:sp>
    </p:spTree>
    <p:extLst>
      <p:ext uri="{BB962C8B-B14F-4D97-AF65-F5344CB8AC3E}">
        <p14:creationId xmlns:p14="http://schemas.microsoft.com/office/powerpoint/2010/main" val="3234408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dirty="0">
                <a:ea typeface="ＭＳ Ｐゴシック" panose="020B0600070205080204" pitchFamily="34" charset="-128"/>
              </a:rPr>
              <a:t>The Essenes and the Dead Sea Scrolls</a:t>
            </a:r>
          </a:p>
        </p:txBody>
      </p:sp>
      <p:sp>
        <p:nvSpPr>
          <p:cNvPr id="5" name="Content Placeholder 4"/>
          <p:cNvSpPr>
            <a:spLocks noGrp="1"/>
          </p:cNvSpPr>
          <p:nvPr>
            <p:ph sz="half" idx="2"/>
          </p:nvPr>
        </p:nvSpPr>
        <p:spPr>
          <a:xfrm>
            <a:off x="6106510" y="1845734"/>
            <a:ext cx="5049170" cy="4376389"/>
          </a:xfrm>
        </p:spPr>
        <p:txBody>
          <a:bodyPr/>
          <a:lstStyle/>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Emphasis on purity and purification</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Sense of separation from communities</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Sharing of property</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Strict observance of the Sabbath</a:t>
            </a:r>
          </a:p>
          <a:p>
            <a:pPr>
              <a:defRPr/>
            </a:pPr>
            <a:endParaRPr lang="en-US" altLang="en-US" dirty="0">
              <a:ea typeface="ＭＳ Ｐゴシック" panose="020B0600070205080204" pitchFamily="34" charset="-128"/>
            </a:endParaRPr>
          </a:p>
        </p:txBody>
      </p:sp>
      <p:pic>
        <p:nvPicPr>
          <p:cNvPr id="8" name="Content Placeholder 7" descr="Qumran-Cave-4,-tb102205327-bibleplaces.jpg"/>
          <p:cNvPicPr>
            <a:picLocks noGrp="1" noChangeAspect="1"/>
          </p:cNvPicPr>
          <p:nvPr>
            <p:ph sz="half" idx="1"/>
          </p:nvPr>
        </p:nvPicPr>
        <p:blipFill>
          <a:blip r:embed="rId2"/>
          <a:stretch>
            <a:fillRect/>
          </a:stretch>
        </p:blipFill>
        <p:spPr>
          <a:xfrm>
            <a:off x="1271752" y="1972436"/>
            <a:ext cx="4210707" cy="4122984"/>
          </a:xfrm>
        </p:spPr>
      </p:pic>
    </p:spTree>
    <p:extLst>
      <p:ext uri="{BB962C8B-B14F-4D97-AF65-F5344CB8AC3E}">
        <p14:creationId xmlns:p14="http://schemas.microsoft.com/office/powerpoint/2010/main" val="42664168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83618" y="1721514"/>
            <a:ext cx="6024764" cy="3939735"/>
          </a:xfrm>
          <a:prstGeom prst="rect">
            <a:avLst/>
          </a:prstGeom>
        </p:spPr>
      </p:pic>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The Content of the Scrolls</a:t>
            </a:r>
          </a:p>
        </p:txBody>
      </p:sp>
      <p:sp>
        <p:nvSpPr>
          <p:cNvPr id="2" name="TextBox 1"/>
          <p:cNvSpPr txBox="1"/>
          <p:nvPr/>
        </p:nvSpPr>
        <p:spPr>
          <a:xfrm>
            <a:off x="2855640" y="1027299"/>
            <a:ext cx="6480720" cy="523220"/>
          </a:xfrm>
          <a:prstGeom prst="rect">
            <a:avLst/>
          </a:prstGeom>
          <a:noFill/>
        </p:spPr>
        <p:txBody>
          <a:bodyPr wrap="square" rtlCol="0">
            <a:spAutoFit/>
          </a:bodyPr>
          <a:lstStyle/>
          <a:p>
            <a:pPr>
              <a:spcBef>
                <a:spcPts val="600"/>
              </a:spcBef>
              <a:spcAft>
                <a:spcPts val="1200"/>
              </a:spcAft>
            </a:pPr>
            <a:r>
              <a:rPr lang="en-GB" sz="2800" u="sng" dirty="0">
                <a:latin typeface="Arial Unicode MS" pitchFamily="34" charset="-128"/>
                <a:ea typeface="Arial Unicode MS" pitchFamily="34" charset="-128"/>
                <a:cs typeface="Arial Unicode MS" pitchFamily="34" charset="-128"/>
              </a:rPr>
              <a:t>1) Biblical Texts</a:t>
            </a:r>
          </a:p>
        </p:txBody>
      </p:sp>
    </p:spTree>
    <p:extLst>
      <p:ext uri="{BB962C8B-B14F-4D97-AF65-F5344CB8AC3E}">
        <p14:creationId xmlns:p14="http://schemas.microsoft.com/office/powerpoint/2010/main" val="3764656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The Content of the Scrolls</a:t>
            </a:r>
          </a:p>
        </p:txBody>
      </p:sp>
      <p:sp>
        <p:nvSpPr>
          <p:cNvPr id="2" name="TextBox 1"/>
          <p:cNvSpPr txBox="1"/>
          <p:nvPr/>
        </p:nvSpPr>
        <p:spPr>
          <a:xfrm>
            <a:off x="190500" y="1912229"/>
            <a:ext cx="9460160" cy="3862596"/>
          </a:xfrm>
          <a:prstGeom prst="rect">
            <a:avLst/>
          </a:prstGeom>
          <a:noFill/>
        </p:spPr>
        <p:txBody>
          <a:bodyPr wrap="square" rtlCol="0">
            <a:spAutoFit/>
          </a:bodyPr>
          <a:lstStyle/>
          <a:p>
            <a:pPr>
              <a:spcBef>
                <a:spcPts val="600"/>
              </a:spcBef>
              <a:spcAft>
                <a:spcPts val="1200"/>
              </a:spcAft>
            </a:pPr>
            <a:r>
              <a:rPr lang="en-GB" sz="2800" u="sng" dirty="0">
                <a:solidFill>
                  <a:schemeClr val="bg1"/>
                </a:solidFill>
                <a:latin typeface="Arial Unicode MS" pitchFamily="34" charset="-128"/>
                <a:ea typeface="Arial Unicode MS" pitchFamily="34" charset="-128"/>
                <a:cs typeface="Arial Unicode MS" pitchFamily="34" charset="-128"/>
              </a:rPr>
              <a:t>1) </a:t>
            </a:r>
            <a:r>
              <a:rPr lang="en-GB" sz="3200" b="1" u="sng" dirty="0">
                <a:latin typeface="Arial Unicode MS" pitchFamily="34" charset="-128"/>
                <a:ea typeface="Arial Unicode MS" pitchFamily="34" charset="-128"/>
                <a:cs typeface="Arial Unicode MS" pitchFamily="34" charset="-128"/>
              </a:rPr>
              <a:t>Biblical Texts</a:t>
            </a:r>
          </a:p>
          <a:p>
            <a:pPr marL="450850" indent="-273050">
              <a:spcBef>
                <a:spcPts val="600"/>
              </a:spcBef>
              <a:spcAft>
                <a:spcPts val="600"/>
              </a:spcAft>
              <a:buFont typeface="Arial" pitchFamily="34" charset="0"/>
              <a:buChar char="•"/>
            </a:pPr>
            <a:r>
              <a:rPr lang="en-GB" sz="2800" b="1" dirty="0">
                <a:latin typeface="Arial Unicode MS" pitchFamily="34" charset="-128"/>
                <a:ea typeface="Arial Unicode MS" pitchFamily="34" charset="-128"/>
                <a:cs typeface="Arial Unicode MS" pitchFamily="34" charset="-128"/>
              </a:rPr>
              <a:t>Everything except Esther                                               (maybe even some bits of that)</a:t>
            </a:r>
          </a:p>
          <a:p>
            <a:pPr marL="450850" indent="-273050">
              <a:spcBef>
                <a:spcPts val="600"/>
              </a:spcBef>
              <a:spcAft>
                <a:spcPts val="600"/>
              </a:spcAft>
              <a:buFont typeface="Arial" pitchFamily="34" charset="0"/>
              <a:buChar char="•"/>
              <a:tabLst>
                <a:tab pos="2689225" algn="l"/>
              </a:tabLst>
            </a:pPr>
            <a:r>
              <a:rPr lang="en-GB" sz="2800" b="1" dirty="0">
                <a:latin typeface="Arial Unicode MS" pitchFamily="34" charset="-128"/>
                <a:ea typeface="Arial Unicode MS" pitchFamily="34" charset="-128"/>
                <a:cs typeface="Arial Unicode MS" pitchFamily="34" charset="-128"/>
              </a:rPr>
              <a:t>Multiple copies	(e.g., 30 x Deuteronomy, 			          21 x Isaiah, 36 x Psalms)</a:t>
            </a:r>
          </a:p>
          <a:p>
            <a:pPr marL="450850" indent="-273050">
              <a:spcBef>
                <a:spcPts val="600"/>
              </a:spcBef>
              <a:spcAft>
                <a:spcPts val="600"/>
              </a:spcAft>
              <a:buFont typeface="Arial" pitchFamily="34" charset="0"/>
              <a:buChar char="•"/>
            </a:pPr>
            <a:r>
              <a:rPr lang="en-GB" sz="2800" b="1" dirty="0">
                <a:latin typeface="Arial Unicode MS" pitchFamily="34" charset="-128"/>
                <a:ea typeface="Arial Unicode MS" pitchFamily="34" charset="-128"/>
                <a:cs typeface="Arial Unicode MS" pitchFamily="34" charset="-128"/>
              </a:rPr>
              <a:t>Far older than the Masoretic Text (10</a:t>
            </a:r>
            <a:r>
              <a:rPr lang="en-GB" sz="2800" b="1" baseline="30000" dirty="0">
                <a:latin typeface="Arial Unicode MS" pitchFamily="34" charset="-128"/>
                <a:ea typeface="Arial Unicode MS" pitchFamily="34" charset="-128"/>
                <a:cs typeface="Arial Unicode MS" pitchFamily="34" charset="-128"/>
              </a:rPr>
              <a:t>th</a:t>
            </a:r>
            <a:r>
              <a:rPr lang="en-GB" sz="2800" b="1" dirty="0">
                <a:latin typeface="Arial Unicode MS" pitchFamily="34" charset="-128"/>
                <a:ea typeface="Arial Unicode MS" pitchFamily="34" charset="-128"/>
                <a:cs typeface="Arial Unicode MS" pitchFamily="34" charset="-128"/>
              </a:rPr>
              <a:t> and 11</a:t>
            </a:r>
            <a:r>
              <a:rPr lang="en-GB" sz="2800" b="1" baseline="30000" dirty="0">
                <a:latin typeface="Arial Unicode MS" pitchFamily="34" charset="-128"/>
                <a:ea typeface="Arial Unicode MS" pitchFamily="34" charset="-128"/>
                <a:cs typeface="Arial Unicode MS" pitchFamily="34" charset="-128"/>
              </a:rPr>
              <a:t>th</a:t>
            </a:r>
            <a:r>
              <a:rPr lang="en-GB" sz="2800" b="1" dirty="0">
                <a:latin typeface="Arial Unicode MS" pitchFamily="34" charset="-128"/>
                <a:ea typeface="Arial Unicode MS" pitchFamily="34" charset="-128"/>
                <a:cs typeface="Arial Unicode MS" pitchFamily="34" charset="-128"/>
              </a:rPr>
              <a:t> CE)</a:t>
            </a:r>
          </a:p>
          <a:p>
            <a:pPr marL="450850" indent="-273050">
              <a:spcBef>
                <a:spcPts val="600"/>
              </a:spcBef>
              <a:spcAft>
                <a:spcPts val="600"/>
              </a:spcAft>
              <a:buFont typeface="Arial" pitchFamily="34" charset="0"/>
              <a:buChar char="•"/>
              <a:tabLst>
                <a:tab pos="2962275" algn="l"/>
              </a:tabLst>
            </a:pPr>
            <a:r>
              <a:rPr lang="en-GB" sz="2800" b="1" dirty="0">
                <a:latin typeface="Arial Unicode MS" pitchFamily="34" charset="-128"/>
                <a:ea typeface="Arial Unicode MS" pitchFamily="34" charset="-128"/>
                <a:cs typeface="Arial Unicode MS" pitchFamily="34" charset="-128"/>
              </a:rPr>
              <a:t>Multiple editions side-by-side</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96926" y="836712"/>
            <a:ext cx="3704128" cy="2422217"/>
          </a:xfrm>
          <a:prstGeom prst="rect">
            <a:avLst/>
          </a:prstGeom>
        </p:spPr>
      </p:pic>
    </p:spTree>
    <p:extLst>
      <p:ext uri="{BB962C8B-B14F-4D97-AF65-F5344CB8AC3E}">
        <p14:creationId xmlns:p14="http://schemas.microsoft.com/office/powerpoint/2010/main" val="69966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The Content of the Scrolls</a:t>
            </a:r>
          </a:p>
        </p:txBody>
      </p:sp>
      <p:sp>
        <p:nvSpPr>
          <p:cNvPr id="2" name="TextBox 1"/>
          <p:cNvSpPr txBox="1"/>
          <p:nvPr/>
        </p:nvSpPr>
        <p:spPr>
          <a:xfrm>
            <a:off x="1828800" y="1027299"/>
            <a:ext cx="8525814" cy="584775"/>
          </a:xfrm>
          <a:prstGeom prst="rect">
            <a:avLst/>
          </a:prstGeom>
          <a:noFill/>
        </p:spPr>
        <p:txBody>
          <a:bodyPr wrap="square" rtlCol="0">
            <a:spAutoFit/>
          </a:bodyPr>
          <a:lstStyle/>
          <a:p>
            <a:pPr>
              <a:spcBef>
                <a:spcPts val="600"/>
              </a:spcBef>
              <a:spcAft>
                <a:spcPts val="1200"/>
              </a:spcAft>
            </a:pPr>
            <a:r>
              <a:rPr lang="en-GB" sz="3200" u="sng" dirty="0">
                <a:latin typeface="Arial Unicode MS" pitchFamily="34" charset="-128"/>
                <a:ea typeface="Arial Unicode MS" pitchFamily="34" charset="-128"/>
                <a:cs typeface="Arial Unicode MS" pitchFamily="34" charset="-128"/>
              </a:rPr>
              <a:t>2) Apocryphal and Pseudepigraphal Texts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0537" y="1700808"/>
            <a:ext cx="5328592" cy="3803282"/>
          </a:xfrm>
          <a:prstGeom prst="rect">
            <a:avLst/>
          </a:prstGeom>
        </p:spPr>
      </p:pic>
    </p:spTree>
    <p:extLst>
      <p:ext uri="{BB962C8B-B14F-4D97-AF65-F5344CB8AC3E}">
        <p14:creationId xmlns:p14="http://schemas.microsoft.com/office/powerpoint/2010/main" val="8211362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The Content of the Scrolls</a:t>
            </a:r>
          </a:p>
        </p:txBody>
      </p:sp>
      <p:sp>
        <p:nvSpPr>
          <p:cNvPr id="2" name="TextBox 1"/>
          <p:cNvSpPr txBox="1"/>
          <p:nvPr/>
        </p:nvSpPr>
        <p:spPr>
          <a:xfrm>
            <a:off x="437882" y="836712"/>
            <a:ext cx="10022484" cy="4508927"/>
          </a:xfrm>
          <a:prstGeom prst="rect">
            <a:avLst/>
          </a:prstGeom>
          <a:noFill/>
        </p:spPr>
        <p:txBody>
          <a:bodyPr wrap="square" rtlCol="0">
            <a:spAutoFit/>
          </a:bodyPr>
          <a:lstStyle/>
          <a:p>
            <a:pPr>
              <a:spcBef>
                <a:spcPts val="600"/>
              </a:spcBef>
              <a:spcAft>
                <a:spcPts val="1200"/>
              </a:spcAft>
            </a:pPr>
            <a:r>
              <a:rPr lang="en-GB" sz="2800" u="sng" dirty="0">
                <a:solidFill>
                  <a:schemeClr val="bg1"/>
                </a:solidFill>
                <a:latin typeface="Arial Unicode MS" pitchFamily="34" charset="-128"/>
                <a:ea typeface="Arial Unicode MS" pitchFamily="34" charset="-128"/>
                <a:cs typeface="Arial Unicode MS" pitchFamily="34" charset="-128"/>
              </a:rPr>
              <a:t>2) </a:t>
            </a:r>
            <a:r>
              <a:rPr lang="en-GB" sz="2800" b="1" u="sng" dirty="0">
                <a:latin typeface="Arial Unicode MS" pitchFamily="34" charset="-128"/>
                <a:ea typeface="Arial Unicode MS" pitchFamily="34" charset="-128"/>
                <a:cs typeface="Arial Unicode MS" pitchFamily="34" charset="-128"/>
              </a:rPr>
              <a:t>Apocryphal and Pseudepigraphal Texts</a:t>
            </a:r>
          </a:p>
          <a:p>
            <a:pPr marL="531813" indent="-354013">
              <a:spcBef>
                <a:spcPts val="600"/>
              </a:spcBef>
              <a:buAutoNum type="romanLcParenR"/>
              <a:tabLst>
                <a:tab pos="2689225" algn="l"/>
              </a:tabLst>
            </a:pPr>
            <a:r>
              <a:rPr lang="en-GB" sz="2800" b="1" dirty="0">
                <a:latin typeface="Arial Unicode MS" pitchFamily="34" charset="-128"/>
                <a:ea typeface="Arial Unicode MS" pitchFamily="34" charset="-128"/>
                <a:cs typeface="Arial Unicode MS" pitchFamily="34" charset="-128"/>
              </a:rPr>
              <a:t>Apocryphal Texts</a:t>
            </a:r>
          </a:p>
          <a:p>
            <a:pPr marL="177800">
              <a:spcAft>
                <a:spcPts val="600"/>
              </a:spcAft>
              <a:tabLst>
                <a:tab pos="1077913" algn="l"/>
              </a:tabLst>
            </a:pPr>
            <a:r>
              <a:rPr lang="en-GB" sz="2800" b="1" dirty="0">
                <a:latin typeface="Arial Unicode MS" pitchFamily="34" charset="-128"/>
                <a:ea typeface="Arial Unicode MS" pitchFamily="34" charset="-128"/>
                <a:cs typeface="Arial Unicode MS" pitchFamily="34" charset="-128"/>
              </a:rPr>
              <a:t>	(e.g., </a:t>
            </a:r>
            <a:r>
              <a:rPr lang="en-GB" sz="2800" b="1" dirty="0" err="1">
                <a:latin typeface="Arial Unicode MS" pitchFamily="34" charset="-128"/>
                <a:ea typeface="Arial Unicode MS" pitchFamily="34" charset="-128"/>
                <a:cs typeface="Arial Unicode MS" pitchFamily="34" charset="-128"/>
              </a:rPr>
              <a:t>Tobit</a:t>
            </a:r>
            <a:r>
              <a:rPr lang="en-GB" sz="2800" b="1" dirty="0">
                <a:latin typeface="Arial Unicode MS" pitchFamily="34" charset="-128"/>
                <a:ea typeface="Arial Unicode MS" pitchFamily="34" charset="-128"/>
                <a:cs typeface="Arial Unicode MS" pitchFamily="34" charset="-128"/>
              </a:rPr>
              <a:t>, </a:t>
            </a:r>
            <a:r>
              <a:rPr lang="en-GB" sz="2800" b="1" dirty="0" err="1">
                <a:latin typeface="Arial Unicode MS" pitchFamily="34" charset="-128"/>
                <a:ea typeface="Arial Unicode MS" pitchFamily="34" charset="-128"/>
                <a:cs typeface="Arial Unicode MS" pitchFamily="34" charset="-128"/>
              </a:rPr>
              <a:t>Sirach</a:t>
            </a:r>
            <a:r>
              <a:rPr lang="en-GB" sz="2800" b="1" dirty="0">
                <a:latin typeface="Arial Unicode MS" pitchFamily="34" charset="-128"/>
                <a:ea typeface="Arial Unicode MS" pitchFamily="34" charset="-128"/>
                <a:cs typeface="Arial Unicode MS" pitchFamily="34" charset="-128"/>
              </a:rPr>
              <a:t>, Psalm 151, Letter of Jeremiah)</a:t>
            </a:r>
          </a:p>
          <a:p>
            <a:pPr marL="177800">
              <a:spcBef>
                <a:spcPts val="600"/>
              </a:spcBef>
              <a:tabLst>
                <a:tab pos="2155825" algn="l"/>
                <a:tab pos="2333625" algn="l"/>
              </a:tabLst>
            </a:pPr>
            <a:r>
              <a:rPr lang="en-GB" sz="2800" b="1" dirty="0">
                <a:latin typeface="Arial Unicode MS" pitchFamily="34" charset="-128"/>
                <a:ea typeface="Arial Unicode MS" pitchFamily="34" charset="-128"/>
                <a:cs typeface="Arial Unicode MS" pitchFamily="34" charset="-128"/>
              </a:rPr>
              <a:t>ii) Pseudepigraphal Texts</a:t>
            </a:r>
          </a:p>
          <a:p>
            <a:pPr marL="177800">
              <a:spcAft>
                <a:spcPts val="600"/>
              </a:spcAft>
              <a:tabLst>
                <a:tab pos="1077913" algn="l"/>
                <a:tab pos="2333625" algn="l"/>
              </a:tabLst>
            </a:pPr>
            <a:r>
              <a:rPr lang="en-GB" sz="2800" b="1" dirty="0">
                <a:latin typeface="Arial Unicode MS" pitchFamily="34" charset="-128"/>
                <a:ea typeface="Arial Unicode MS" pitchFamily="34" charset="-128"/>
                <a:cs typeface="Arial Unicode MS" pitchFamily="34" charset="-128"/>
              </a:rPr>
              <a:t>	(e.g., Jubilees, 1 Enoch, Testaments of the 12 	Patriarchs)</a:t>
            </a:r>
          </a:p>
          <a:p>
            <a:pPr marL="177800">
              <a:spcBef>
                <a:spcPts val="600"/>
              </a:spcBef>
              <a:tabLst>
                <a:tab pos="2155825" algn="l"/>
                <a:tab pos="2333625" algn="l"/>
              </a:tabLst>
            </a:pPr>
            <a:r>
              <a:rPr lang="en-GB" sz="2800" b="1" dirty="0">
                <a:latin typeface="Arial Unicode MS" pitchFamily="34" charset="-128"/>
                <a:ea typeface="Arial Unicode MS" pitchFamily="34" charset="-128"/>
                <a:cs typeface="Arial Unicode MS" pitchFamily="34" charset="-128"/>
              </a:rPr>
              <a:t>iii) Previously unknown pseudepigraphal texts</a:t>
            </a:r>
          </a:p>
          <a:p>
            <a:pPr marL="177800">
              <a:spcAft>
                <a:spcPts val="600"/>
              </a:spcAft>
              <a:tabLst>
                <a:tab pos="1077913" algn="l"/>
                <a:tab pos="2333625" algn="l"/>
              </a:tabLst>
            </a:pPr>
            <a:r>
              <a:rPr lang="en-GB" sz="2800" b="1" dirty="0">
                <a:latin typeface="Arial Unicode MS" pitchFamily="34" charset="-128"/>
                <a:ea typeface="Arial Unicode MS" pitchFamily="34" charset="-128"/>
                <a:cs typeface="Arial Unicode MS" pitchFamily="34" charset="-128"/>
              </a:rPr>
              <a:t>	(e.g., Genesis </a:t>
            </a:r>
            <a:r>
              <a:rPr lang="en-GB" sz="2800" b="1" dirty="0" err="1">
                <a:latin typeface="Arial Unicode MS" pitchFamily="34" charset="-128"/>
                <a:ea typeface="Arial Unicode MS" pitchFamily="34" charset="-128"/>
                <a:cs typeface="Arial Unicode MS" pitchFamily="34" charset="-128"/>
              </a:rPr>
              <a:t>Apocryphon</a:t>
            </a:r>
            <a:r>
              <a:rPr lang="en-GB" sz="2800" b="1" dirty="0">
                <a:latin typeface="Arial Unicode MS" pitchFamily="34" charset="-128"/>
                <a:ea typeface="Arial Unicode MS" pitchFamily="34" charset="-128"/>
                <a:cs typeface="Arial Unicode MS" pitchFamily="34" charset="-128"/>
              </a:rPr>
              <a:t>, </a:t>
            </a:r>
            <a:r>
              <a:rPr lang="en-GB" sz="2800" b="1" dirty="0" err="1">
                <a:latin typeface="Arial Unicode MS" pitchFamily="34" charset="-128"/>
                <a:ea typeface="Arial Unicode MS" pitchFamily="34" charset="-128"/>
                <a:cs typeface="Arial Unicode MS" pitchFamily="34" charset="-128"/>
              </a:rPr>
              <a:t>Apocryphon</a:t>
            </a:r>
            <a:r>
              <a:rPr lang="en-GB" sz="2800" b="1" dirty="0">
                <a:latin typeface="Arial Unicode MS" pitchFamily="34" charset="-128"/>
                <a:ea typeface="Arial Unicode MS" pitchFamily="34" charset="-128"/>
                <a:cs typeface="Arial Unicode MS" pitchFamily="34" charset="-128"/>
              </a:rPr>
              <a:t> of Joshua,  	Visions of </a:t>
            </a:r>
            <a:r>
              <a:rPr lang="en-GB" sz="2800" b="1" dirty="0" err="1">
                <a:latin typeface="Arial Unicode MS" pitchFamily="34" charset="-128"/>
                <a:ea typeface="Arial Unicode MS" pitchFamily="34" charset="-128"/>
                <a:cs typeface="Arial Unicode MS" pitchFamily="34" charset="-128"/>
              </a:rPr>
              <a:t>Amram</a:t>
            </a:r>
            <a:r>
              <a:rPr lang="en-GB" sz="2800" b="1" dirty="0">
                <a:latin typeface="Arial Unicode MS" pitchFamily="34" charset="-128"/>
                <a:ea typeface="Arial Unicode MS" pitchFamily="34" charset="-128"/>
                <a:cs typeface="Arial Unicode MS" pitchFamily="34" charset="-128"/>
              </a:rPr>
              <a: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44402" y="5013176"/>
            <a:ext cx="1815964" cy="1296144"/>
          </a:xfrm>
          <a:prstGeom prst="rect">
            <a:avLst/>
          </a:prstGeom>
        </p:spPr>
      </p:pic>
    </p:spTree>
    <p:extLst>
      <p:ext uri="{BB962C8B-B14F-4D97-AF65-F5344CB8AC3E}">
        <p14:creationId xmlns:p14="http://schemas.microsoft.com/office/powerpoint/2010/main" val="32753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1000"/>
                                        <p:tgtEl>
                                          <p:spTgt spid="2">
                                            <p:txEl>
                                              <p:pRg st="3" end="3"/>
                                            </p:txEl>
                                          </p:spTgt>
                                        </p:tgtEl>
                                      </p:cBhvr>
                                    </p:animEffect>
                                    <p:anim calcmode="lin" valueType="num">
                                      <p:cBhvr>
                                        <p:cTn id="20"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Effect transition="in" filter="fade">
                                      <p:cBhvr>
                                        <p:cTn id="24" dur="1000"/>
                                        <p:tgtEl>
                                          <p:spTgt spid="2">
                                            <p:txEl>
                                              <p:pRg st="4" end="4"/>
                                            </p:txEl>
                                          </p:spTgt>
                                        </p:tgtEl>
                                      </p:cBhvr>
                                    </p:animEffect>
                                    <p:anim calcmode="lin" valueType="num">
                                      <p:cBhvr>
                                        <p:cTn id="25"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Effect transition="in" filter="fade">
                                      <p:cBhvr>
                                        <p:cTn id="31" dur="1000"/>
                                        <p:tgtEl>
                                          <p:spTgt spid="2">
                                            <p:txEl>
                                              <p:pRg st="5" end="5"/>
                                            </p:txEl>
                                          </p:spTgt>
                                        </p:tgtEl>
                                      </p:cBhvr>
                                    </p:animEffect>
                                    <p:anim calcmode="lin" valueType="num">
                                      <p:cBhvr>
                                        <p:cTn id="32"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
                                            <p:txEl>
                                              <p:pRg st="6" end="6"/>
                                            </p:txEl>
                                          </p:spTgt>
                                        </p:tgtEl>
                                        <p:attrNameLst>
                                          <p:attrName>style.visibility</p:attrName>
                                        </p:attrNameLst>
                                      </p:cBhvr>
                                      <p:to>
                                        <p:strVal val="visible"/>
                                      </p:to>
                                    </p:set>
                                    <p:animEffect transition="in" filter="fade">
                                      <p:cBhvr>
                                        <p:cTn id="36" dur="1000"/>
                                        <p:tgtEl>
                                          <p:spTgt spid="2">
                                            <p:txEl>
                                              <p:pRg st="6" end="6"/>
                                            </p:txEl>
                                          </p:spTgt>
                                        </p:tgtEl>
                                      </p:cBhvr>
                                    </p:animEffect>
                                    <p:anim calcmode="lin" valueType="num">
                                      <p:cBhvr>
                                        <p:cTn id="37"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The Content of the Scrolls</a:t>
            </a:r>
          </a:p>
        </p:txBody>
      </p:sp>
      <p:sp>
        <p:nvSpPr>
          <p:cNvPr id="2" name="TextBox 1"/>
          <p:cNvSpPr txBox="1"/>
          <p:nvPr/>
        </p:nvSpPr>
        <p:spPr>
          <a:xfrm>
            <a:off x="2711624" y="1027300"/>
            <a:ext cx="7128792" cy="984885"/>
          </a:xfrm>
          <a:prstGeom prst="rect">
            <a:avLst/>
          </a:prstGeom>
          <a:noFill/>
        </p:spPr>
        <p:txBody>
          <a:bodyPr wrap="square" rtlCol="0">
            <a:spAutoFit/>
          </a:bodyPr>
          <a:lstStyle/>
          <a:p>
            <a:pPr>
              <a:spcBef>
                <a:spcPts val="600"/>
              </a:spcBef>
              <a:spcAft>
                <a:spcPts val="1200"/>
              </a:spcAft>
            </a:pPr>
            <a:r>
              <a:rPr lang="en-GB" sz="3000" b="1" u="sng" dirty="0">
                <a:latin typeface="Arial Unicode MS" pitchFamily="34" charset="-128"/>
                <a:ea typeface="Arial Unicode MS" pitchFamily="34" charset="-128"/>
                <a:cs typeface="Arial Unicode MS" pitchFamily="34" charset="-128"/>
              </a:rPr>
              <a:t>3) Sectarian Texts</a:t>
            </a:r>
          </a:p>
          <a:p>
            <a:pPr marL="177800">
              <a:spcAft>
                <a:spcPts val="600"/>
              </a:spcAft>
              <a:tabLst>
                <a:tab pos="1077913" algn="l"/>
                <a:tab pos="2333625" algn="l"/>
              </a:tabLst>
            </a:pPr>
            <a:endParaRPr lang="en-GB" dirty="0">
              <a:latin typeface="Arial Unicode MS" pitchFamily="34" charset="-128"/>
              <a:ea typeface="Arial Unicode MS" pitchFamily="34" charset="-128"/>
              <a:cs typeface="Arial Unicode MS"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2821" y="1772816"/>
            <a:ext cx="6242780" cy="3744416"/>
          </a:xfrm>
          <a:prstGeom prst="rect">
            <a:avLst/>
          </a:prstGeom>
        </p:spPr>
      </p:pic>
    </p:spTree>
    <p:extLst>
      <p:ext uri="{BB962C8B-B14F-4D97-AF65-F5344CB8AC3E}">
        <p14:creationId xmlns:p14="http://schemas.microsoft.com/office/powerpoint/2010/main" val="2014032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2763416" y="116632"/>
            <a:ext cx="6696744" cy="720080"/>
          </a:xfrm>
        </p:spPr>
        <p:txBody>
          <a:bodyPr/>
          <a:lstStyle/>
          <a:p>
            <a:pPr marL="0" indent="0" algn="ctr">
              <a:spcBef>
                <a:spcPct val="30000"/>
              </a:spcBef>
              <a:buNone/>
            </a:pPr>
            <a:r>
              <a:rPr lang="en-GB" sz="3200" b="1" dirty="0">
                <a:latin typeface="Arial Unicode MS" pitchFamily="34" charset="-128"/>
                <a:ea typeface="Arial Unicode MS" pitchFamily="34" charset="-128"/>
                <a:cs typeface="Arial Unicode MS" pitchFamily="34" charset="-128"/>
              </a:rPr>
              <a:t>The Content of the Scrolls</a:t>
            </a:r>
          </a:p>
        </p:txBody>
      </p:sp>
      <p:sp>
        <p:nvSpPr>
          <p:cNvPr id="2" name="TextBox 1"/>
          <p:cNvSpPr txBox="1"/>
          <p:nvPr/>
        </p:nvSpPr>
        <p:spPr>
          <a:xfrm>
            <a:off x="489397" y="1027299"/>
            <a:ext cx="9351019" cy="6032421"/>
          </a:xfrm>
          <a:prstGeom prst="rect">
            <a:avLst/>
          </a:prstGeom>
          <a:noFill/>
        </p:spPr>
        <p:txBody>
          <a:bodyPr wrap="square" rtlCol="0">
            <a:spAutoFit/>
          </a:bodyPr>
          <a:lstStyle/>
          <a:p>
            <a:pPr>
              <a:spcBef>
                <a:spcPts val="600"/>
              </a:spcBef>
              <a:spcAft>
                <a:spcPts val="1200"/>
              </a:spcAft>
            </a:pPr>
            <a:r>
              <a:rPr lang="en-GB" sz="2800" u="sng" dirty="0">
                <a:solidFill>
                  <a:schemeClr val="bg1"/>
                </a:solidFill>
                <a:latin typeface="Arial Unicode MS" pitchFamily="34" charset="-128"/>
                <a:ea typeface="Arial Unicode MS" pitchFamily="34" charset="-128"/>
                <a:cs typeface="Arial Unicode MS" pitchFamily="34" charset="-128"/>
              </a:rPr>
              <a:t>3) </a:t>
            </a:r>
            <a:r>
              <a:rPr lang="en-GB" sz="2800" b="1" u="sng" dirty="0">
                <a:latin typeface="Arial Unicode MS" pitchFamily="34" charset="-128"/>
                <a:ea typeface="Arial Unicode MS" pitchFamily="34" charset="-128"/>
                <a:cs typeface="Arial Unicode MS" pitchFamily="34" charset="-128"/>
              </a:rPr>
              <a:t>Sectarian Texts</a:t>
            </a:r>
          </a:p>
          <a:p>
            <a:pPr marL="177800">
              <a:spcBef>
                <a:spcPts val="600"/>
              </a:spcBef>
              <a:tabLst>
                <a:tab pos="2689225" algn="l"/>
              </a:tabLst>
            </a:pPr>
            <a:r>
              <a:rPr lang="en-GB" sz="2800" b="1" dirty="0">
                <a:latin typeface="Arial Unicode MS" pitchFamily="34" charset="-128"/>
                <a:ea typeface="Arial Unicode MS" pitchFamily="34" charset="-128"/>
                <a:cs typeface="Arial Unicode MS" pitchFamily="34" charset="-128"/>
              </a:rPr>
              <a:t>– Rule books</a:t>
            </a:r>
          </a:p>
          <a:p>
            <a:pPr marL="177800">
              <a:spcAft>
                <a:spcPts val="600"/>
              </a:spcAft>
              <a:tabLst>
                <a:tab pos="982663" algn="l"/>
              </a:tabLst>
            </a:pPr>
            <a:r>
              <a:rPr lang="en-GB" sz="2800" b="1" dirty="0">
                <a:latin typeface="Arial Unicode MS" pitchFamily="34" charset="-128"/>
                <a:ea typeface="Arial Unicode MS" pitchFamily="34" charset="-128"/>
                <a:cs typeface="Arial Unicode MS" pitchFamily="34" charset="-128"/>
              </a:rPr>
              <a:t>	(e.g., Community Rule, Damascus Document, War 	Scroll)</a:t>
            </a:r>
          </a:p>
          <a:p>
            <a:pPr marL="177800">
              <a:spcBef>
                <a:spcPts val="600"/>
              </a:spcBef>
              <a:tabLst>
                <a:tab pos="2155825" algn="l"/>
                <a:tab pos="2333625" algn="l"/>
              </a:tabLst>
            </a:pPr>
            <a:r>
              <a:rPr lang="en-GB" sz="2800" b="1" dirty="0">
                <a:latin typeface="Arial Unicode MS" pitchFamily="34" charset="-128"/>
                <a:ea typeface="Arial Unicode MS" pitchFamily="34" charset="-128"/>
                <a:cs typeface="Arial Unicode MS" pitchFamily="34" charset="-128"/>
              </a:rPr>
              <a:t>– Hymns and psalms</a:t>
            </a:r>
          </a:p>
          <a:p>
            <a:pPr marL="177800">
              <a:spcAft>
                <a:spcPts val="600"/>
              </a:spcAft>
              <a:tabLst>
                <a:tab pos="982663" algn="l"/>
                <a:tab pos="2333625" algn="l"/>
              </a:tabLst>
            </a:pPr>
            <a:r>
              <a:rPr lang="en-GB" sz="2800" b="1" dirty="0">
                <a:latin typeface="Arial Unicode MS" pitchFamily="34" charset="-128"/>
                <a:ea typeface="Arial Unicode MS" pitchFamily="34" charset="-128"/>
                <a:cs typeface="Arial Unicode MS" pitchFamily="34" charset="-128"/>
              </a:rPr>
              <a:t>	(e.g., Thanksgiving Hymns)</a:t>
            </a:r>
          </a:p>
          <a:p>
            <a:pPr marL="177800">
              <a:spcBef>
                <a:spcPts val="600"/>
              </a:spcBef>
              <a:tabLst>
                <a:tab pos="2155825" algn="l"/>
                <a:tab pos="2333625" algn="l"/>
              </a:tabLst>
            </a:pPr>
            <a:r>
              <a:rPr lang="en-GB" sz="2800" b="1" dirty="0">
                <a:latin typeface="Arial Unicode MS" pitchFamily="34" charset="-128"/>
                <a:ea typeface="Arial Unicode MS" pitchFamily="34" charset="-128"/>
                <a:cs typeface="Arial Unicode MS" pitchFamily="34" charset="-128"/>
              </a:rPr>
              <a:t>– Commentaries and exegesis</a:t>
            </a:r>
          </a:p>
          <a:p>
            <a:pPr marL="177800">
              <a:spcAft>
                <a:spcPts val="600"/>
              </a:spcAft>
              <a:tabLst>
                <a:tab pos="982663" algn="l"/>
                <a:tab pos="2333625" algn="l"/>
              </a:tabLst>
            </a:pPr>
            <a:r>
              <a:rPr lang="en-GB" sz="2800" b="1" dirty="0">
                <a:latin typeface="Arial Unicode MS" pitchFamily="34" charset="-128"/>
                <a:ea typeface="Arial Unicode MS" pitchFamily="34" charset="-128"/>
                <a:cs typeface="Arial Unicode MS" pitchFamily="34" charset="-128"/>
              </a:rPr>
              <a:t>	(e.g., </a:t>
            </a:r>
            <a:r>
              <a:rPr lang="en-GB" sz="2800" b="1" i="1" dirty="0" err="1">
                <a:latin typeface="Arial Unicode MS" pitchFamily="34" charset="-128"/>
                <a:ea typeface="Arial Unicode MS" pitchFamily="34" charset="-128"/>
                <a:cs typeface="Arial Unicode MS" pitchFamily="34" charset="-128"/>
              </a:rPr>
              <a:t>pesharim</a:t>
            </a:r>
            <a:r>
              <a:rPr lang="en-GB" sz="2800" b="1" dirty="0">
                <a:latin typeface="Arial Unicode MS" pitchFamily="34" charset="-128"/>
                <a:ea typeface="Arial Unicode MS" pitchFamily="34" charset="-128"/>
                <a:cs typeface="Arial Unicode MS" pitchFamily="34" charset="-128"/>
              </a:rPr>
              <a:t>)</a:t>
            </a:r>
          </a:p>
          <a:p>
            <a:pPr marL="177800">
              <a:spcBef>
                <a:spcPts val="600"/>
              </a:spcBef>
              <a:spcAft>
                <a:spcPts val="600"/>
              </a:spcAft>
              <a:tabLst>
                <a:tab pos="982663" algn="l"/>
                <a:tab pos="2333625" algn="l"/>
              </a:tabLst>
            </a:pPr>
            <a:r>
              <a:rPr lang="en-GB" sz="2800" b="1" dirty="0">
                <a:latin typeface="Arial Unicode MS" pitchFamily="34" charset="-128"/>
                <a:ea typeface="Arial Unicode MS" pitchFamily="34" charset="-128"/>
                <a:cs typeface="Arial Unicode MS" pitchFamily="34" charset="-128"/>
              </a:rPr>
              <a:t>[Teacher of Righteousness, Wicked Priest, Man of Lies, Seekers of Smooth Things, etc.]  - Use of sobriquets</a:t>
            </a:r>
          </a:p>
          <a:p>
            <a:pPr marL="177800">
              <a:spcAft>
                <a:spcPts val="600"/>
              </a:spcAft>
              <a:tabLst>
                <a:tab pos="1077913" algn="l"/>
                <a:tab pos="2333625" algn="l"/>
              </a:tabLst>
            </a:pPr>
            <a:endParaRPr lang="en-GB" dirty="0">
              <a:latin typeface="Arial Unicode MS" pitchFamily="34" charset="-128"/>
              <a:ea typeface="Arial Unicode MS" pitchFamily="34" charset="-128"/>
              <a:cs typeface="Arial Unicode MS" pitchFamily="34" charset="-128"/>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0177" y="2996952"/>
            <a:ext cx="2843807" cy="1705714"/>
          </a:xfrm>
          <a:prstGeom prst="rect">
            <a:avLst/>
          </a:prstGeom>
        </p:spPr>
      </p:pic>
    </p:spTree>
    <p:extLst>
      <p:ext uri="{BB962C8B-B14F-4D97-AF65-F5344CB8AC3E}">
        <p14:creationId xmlns:p14="http://schemas.microsoft.com/office/powerpoint/2010/main" val="3332917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1000"/>
                                        <p:tgtEl>
                                          <p:spTgt spid="2">
                                            <p:txEl>
                                              <p:pRg st="3" end="3"/>
                                            </p:txEl>
                                          </p:spTgt>
                                        </p:tgtEl>
                                      </p:cBhvr>
                                    </p:animEffect>
                                    <p:anim calcmode="lin" valueType="num">
                                      <p:cBhvr>
                                        <p:cTn id="20"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Effect transition="in" filter="fade">
                                      <p:cBhvr>
                                        <p:cTn id="24" dur="1000"/>
                                        <p:tgtEl>
                                          <p:spTgt spid="2">
                                            <p:txEl>
                                              <p:pRg st="4" end="4"/>
                                            </p:txEl>
                                          </p:spTgt>
                                        </p:tgtEl>
                                      </p:cBhvr>
                                    </p:animEffect>
                                    <p:anim calcmode="lin" valueType="num">
                                      <p:cBhvr>
                                        <p:cTn id="25"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Effect transition="in" filter="fade">
                                      <p:cBhvr>
                                        <p:cTn id="31" dur="1000"/>
                                        <p:tgtEl>
                                          <p:spTgt spid="2">
                                            <p:txEl>
                                              <p:pRg st="5" end="5"/>
                                            </p:txEl>
                                          </p:spTgt>
                                        </p:tgtEl>
                                      </p:cBhvr>
                                    </p:animEffect>
                                    <p:anim calcmode="lin" valueType="num">
                                      <p:cBhvr>
                                        <p:cTn id="32"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
                                            <p:txEl>
                                              <p:pRg st="6" end="6"/>
                                            </p:txEl>
                                          </p:spTgt>
                                        </p:tgtEl>
                                        <p:attrNameLst>
                                          <p:attrName>style.visibility</p:attrName>
                                        </p:attrNameLst>
                                      </p:cBhvr>
                                      <p:to>
                                        <p:strVal val="visible"/>
                                      </p:to>
                                    </p:set>
                                    <p:animEffect transition="in" filter="fade">
                                      <p:cBhvr>
                                        <p:cTn id="36" dur="1000"/>
                                        <p:tgtEl>
                                          <p:spTgt spid="2">
                                            <p:txEl>
                                              <p:pRg st="6" end="6"/>
                                            </p:txEl>
                                          </p:spTgt>
                                        </p:tgtEl>
                                      </p:cBhvr>
                                    </p:animEffect>
                                    <p:anim calcmode="lin" valueType="num">
                                      <p:cBhvr>
                                        <p:cTn id="37"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6" end="6"/>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Effect transition="in" filter="fade">
                                      <p:cBhvr>
                                        <p:cTn id="41" dur="1000"/>
                                        <p:tgtEl>
                                          <p:spTgt spid="2">
                                            <p:txEl>
                                              <p:pRg st="7" end="7"/>
                                            </p:txEl>
                                          </p:spTgt>
                                        </p:tgtEl>
                                      </p:cBhvr>
                                    </p:animEffect>
                                    <p:anim calcmode="lin" valueType="num">
                                      <p:cBhvr>
                                        <p:cTn id="42"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6BE73-AF7C-479B-A8A3-B8EB301E947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B953B95-5D49-4E48-9A97-05B078CF4D0A}"/>
              </a:ext>
            </a:extLst>
          </p:cNvPr>
          <p:cNvSpPr>
            <a:spLocks noGrp="1"/>
          </p:cNvSpPr>
          <p:nvPr>
            <p:ph idx="1"/>
          </p:nvPr>
        </p:nvSpPr>
        <p:spPr/>
        <p:txBody>
          <a:bodyPr>
            <a:normAutofit/>
          </a:bodyPr>
          <a:lstStyle/>
          <a:p>
            <a:pPr marL="0" indent="0">
              <a:buNone/>
            </a:pPr>
            <a:r>
              <a:rPr lang="en-GB" dirty="0"/>
              <a:t>“Historiographical writing is woefully under-represented in the Scrolls. This fact may be due in part to ideological reasons. The sectarians were not disposed to preserve the praises of the Maccabees, and they seem to have been far more interested in the niceties of </a:t>
            </a:r>
            <a:r>
              <a:rPr lang="en-GB" dirty="0" err="1"/>
              <a:t>halakah</a:t>
            </a:r>
            <a:r>
              <a:rPr lang="en-GB" dirty="0"/>
              <a:t> [Jewish law] than in historical records. But in part it is also due to chance …These texts are not historiography on the grand scale of the books of Maccabees or Josephus, but they are historical records, however minimal, and they show that Judeans between the Maccabees and Josephus, including the sectarians known from the Scrolls, were not entirely indifferent to historical memory.” (John J. Collins, ‘Historiography in the Dead Sea Scrolls’, 2012)</a:t>
            </a:r>
          </a:p>
        </p:txBody>
      </p:sp>
    </p:spTree>
    <p:extLst>
      <p:ext uri="{BB962C8B-B14F-4D97-AF65-F5344CB8AC3E}">
        <p14:creationId xmlns:p14="http://schemas.microsoft.com/office/powerpoint/2010/main" val="1346106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Sectarian Texts</a:t>
            </a:r>
            <a:endParaRPr lang="en-US" dirty="0"/>
          </a:p>
        </p:txBody>
      </p:sp>
      <p:pic>
        <p:nvPicPr>
          <p:cNvPr id="4" name="Content Placeholder 3"/>
          <p:cNvPicPr>
            <a:picLocks noGrp="1" noChangeAspect="1"/>
          </p:cNvPicPr>
          <p:nvPr>
            <p:ph idx="1"/>
          </p:nvPr>
        </p:nvPicPr>
        <p:blipFill>
          <a:blip r:embed="rId2"/>
          <a:stretch>
            <a:fillRect/>
          </a:stretch>
        </p:blipFill>
        <p:spPr>
          <a:xfrm>
            <a:off x="491507" y="1324928"/>
            <a:ext cx="8372794" cy="5259208"/>
          </a:xfrm>
          <a:prstGeom prst="rect">
            <a:avLst/>
          </a:prstGeom>
        </p:spPr>
      </p:pic>
      <p:sp>
        <p:nvSpPr>
          <p:cNvPr id="3" name="TextBox 2">
            <a:extLst>
              <a:ext uri="{FF2B5EF4-FFF2-40B4-BE49-F238E27FC236}">
                <a16:creationId xmlns:a16="http://schemas.microsoft.com/office/drawing/2014/main" id="{61A838BD-32AF-4906-BA27-F654B3CCA516}"/>
              </a:ext>
            </a:extLst>
          </p:cNvPr>
          <p:cNvSpPr txBox="1"/>
          <p:nvPr/>
        </p:nvSpPr>
        <p:spPr>
          <a:xfrm>
            <a:off x="9012025" y="2809188"/>
            <a:ext cx="2997723" cy="830997"/>
          </a:xfrm>
          <a:prstGeom prst="rect">
            <a:avLst/>
          </a:prstGeom>
          <a:noFill/>
        </p:spPr>
        <p:txBody>
          <a:bodyPr wrap="square" rtlCol="0">
            <a:spAutoFit/>
          </a:bodyPr>
          <a:lstStyle/>
          <a:p>
            <a:r>
              <a:rPr lang="en-GB" sz="2400" dirty="0"/>
              <a:t>The</a:t>
            </a:r>
            <a:r>
              <a:rPr lang="en-GB" sz="2400" i="1" dirty="0"/>
              <a:t> Community Rule </a:t>
            </a:r>
            <a:r>
              <a:rPr lang="en-GB" sz="2400" dirty="0"/>
              <a:t>(1QS) </a:t>
            </a:r>
          </a:p>
        </p:txBody>
      </p:sp>
    </p:spTree>
    <p:extLst>
      <p:ext uri="{BB962C8B-B14F-4D97-AF65-F5344CB8AC3E}">
        <p14:creationId xmlns:p14="http://schemas.microsoft.com/office/powerpoint/2010/main" val="31924681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979" y="0"/>
            <a:ext cx="10058400" cy="1450757"/>
          </a:xfrm>
        </p:spPr>
        <p:txBody>
          <a:bodyPr/>
          <a:lstStyle/>
          <a:p>
            <a:r>
              <a:rPr lang="en-GB" dirty="0"/>
              <a:t>War Texts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979" y="1560562"/>
            <a:ext cx="11323408" cy="4248402"/>
          </a:xfrm>
        </p:spPr>
      </p:pic>
      <p:sp>
        <p:nvSpPr>
          <p:cNvPr id="7" name="TextBox 6"/>
          <p:cNvSpPr txBox="1"/>
          <p:nvPr/>
        </p:nvSpPr>
        <p:spPr>
          <a:xfrm>
            <a:off x="4909465" y="5918769"/>
            <a:ext cx="5077610" cy="461665"/>
          </a:xfrm>
          <a:prstGeom prst="rect">
            <a:avLst/>
          </a:prstGeom>
          <a:noFill/>
        </p:spPr>
        <p:txBody>
          <a:bodyPr wrap="square" rtlCol="0">
            <a:spAutoFit/>
          </a:bodyPr>
          <a:lstStyle/>
          <a:p>
            <a:r>
              <a:rPr lang="en-GB" sz="2400" dirty="0"/>
              <a:t>The </a:t>
            </a:r>
            <a:r>
              <a:rPr lang="en-GB" sz="2400" i="1" dirty="0"/>
              <a:t>War Scroll </a:t>
            </a:r>
            <a:r>
              <a:rPr lang="en-GB" sz="2400" dirty="0"/>
              <a:t>(1QM)</a:t>
            </a:r>
            <a:endParaRPr lang="en-US" sz="2400" dirty="0"/>
          </a:p>
        </p:txBody>
      </p:sp>
    </p:spTree>
    <p:extLst>
      <p:ext uri="{BB962C8B-B14F-4D97-AF65-F5344CB8AC3E}">
        <p14:creationId xmlns:p14="http://schemas.microsoft.com/office/powerpoint/2010/main" val="41622062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DA63-CAA9-4B0D-80B2-FF5ACF7166E3}"/>
              </a:ext>
            </a:extLst>
          </p:cNvPr>
          <p:cNvSpPr>
            <a:spLocks noGrp="1"/>
          </p:cNvSpPr>
          <p:nvPr>
            <p:ph type="title"/>
          </p:nvPr>
        </p:nvSpPr>
        <p:spPr>
          <a:xfrm>
            <a:off x="1314450" y="2841625"/>
            <a:ext cx="10515600" cy="1325563"/>
          </a:xfrm>
        </p:spPr>
        <p:txBody>
          <a:bodyPr/>
          <a:lstStyle/>
          <a:p>
            <a:pPr algn="ctr"/>
            <a:r>
              <a:rPr lang="en-GB" dirty="0"/>
              <a:t>Some themes in the sectarian Dead Sea Scrolls</a:t>
            </a:r>
          </a:p>
        </p:txBody>
      </p:sp>
    </p:spTree>
    <p:extLst>
      <p:ext uri="{BB962C8B-B14F-4D97-AF65-F5344CB8AC3E}">
        <p14:creationId xmlns:p14="http://schemas.microsoft.com/office/powerpoint/2010/main" val="21589471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AD08F-6949-43AE-87F9-BDAF65CEAB45}"/>
              </a:ext>
            </a:extLst>
          </p:cNvPr>
          <p:cNvSpPr>
            <a:spLocks noGrp="1"/>
          </p:cNvSpPr>
          <p:nvPr>
            <p:ph type="title"/>
          </p:nvPr>
        </p:nvSpPr>
        <p:spPr>
          <a:xfrm>
            <a:off x="3467100" y="2498725"/>
            <a:ext cx="10515600" cy="1325563"/>
          </a:xfrm>
        </p:spPr>
        <p:txBody>
          <a:bodyPr/>
          <a:lstStyle/>
          <a:p>
            <a:r>
              <a:rPr lang="en-GB" dirty="0"/>
              <a:t>Extension of biblical texts </a:t>
            </a:r>
          </a:p>
        </p:txBody>
      </p:sp>
    </p:spTree>
    <p:extLst>
      <p:ext uri="{BB962C8B-B14F-4D97-AF65-F5344CB8AC3E}">
        <p14:creationId xmlns:p14="http://schemas.microsoft.com/office/powerpoint/2010/main" val="18523903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4Q265 frag. 1 lines 11 – 17</a:t>
            </a:r>
            <a:br>
              <a:rPr lang="en-GB" dirty="0"/>
            </a:br>
            <a:endParaRPr lang="en-US" dirty="0"/>
          </a:p>
        </p:txBody>
      </p:sp>
      <p:sp>
        <p:nvSpPr>
          <p:cNvPr id="3" name="Content Placeholder 2"/>
          <p:cNvSpPr>
            <a:spLocks noGrp="1"/>
          </p:cNvSpPr>
          <p:nvPr>
            <p:ph idx="1"/>
          </p:nvPr>
        </p:nvSpPr>
        <p:spPr/>
        <p:txBody>
          <a:bodyPr>
            <a:noAutofit/>
          </a:bodyPr>
          <a:lstStyle/>
          <a:p>
            <a:r>
              <a:rPr lang="en-GB" sz="2500" dirty="0"/>
              <a:t>‘In the first week [Adam was created but he had no holiness un]</a:t>
            </a:r>
            <a:r>
              <a:rPr lang="en-GB" sz="2500" dirty="0" err="1"/>
              <a:t>til</a:t>
            </a:r>
            <a:r>
              <a:rPr lang="en-GB" sz="2500" dirty="0"/>
              <a:t> he was brought to the Garden of Eden. And a bone from his bones was taken for the woman, but she had no holiness until she was brought to him in the Garden of Eden after eighty days because the Garden of Eden is holy and every growing thing in its midst is h[</a:t>
            </a:r>
            <a:r>
              <a:rPr lang="en-GB" sz="2500" dirty="0" err="1"/>
              <a:t>oly</a:t>
            </a:r>
            <a:r>
              <a:rPr lang="en-GB" sz="2500" dirty="0"/>
              <a:t>. Therefore a woman who] bears a male child she shall be unclean for seven days; as at the time of her menstruation she shall be unclean. And she shall remain for thirty-three days in the blood of her purification. And if she bears a female child, then she shall be unclean for two weeks, as in her menstruation; and for sixty-six days she shall remain in the blood of her purification. [No holy thing shall she t]ouch, not come into the sanctuary, until the days of her purification are completed.’ </a:t>
            </a:r>
            <a:endParaRPr lang="en-US" sz="2500" dirty="0"/>
          </a:p>
        </p:txBody>
      </p:sp>
    </p:spTree>
    <p:extLst>
      <p:ext uri="{BB962C8B-B14F-4D97-AF65-F5344CB8AC3E}">
        <p14:creationId xmlns:p14="http://schemas.microsoft.com/office/powerpoint/2010/main" val="220359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4QMiscellaneous Rules (4Q265)</a:t>
            </a:r>
            <a:endParaRPr lang="en-US" dirty="0"/>
          </a:p>
        </p:txBody>
      </p:sp>
      <p:sp>
        <p:nvSpPr>
          <p:cNvPr id="3" name="Content Placeholder 2"/>
          <p:cNvSpPr>
            <a:spLocks noGrp="1"/>
          </p:cNvSpPr>
          <p:nvPr>
            <p:ph idx="1"/>
          </p:nvPr>
        </p:nvSpPr>
        <p:spPr/>
        <p:txBody>
          <a:bodyPr/>
          <a:lstStyle/>
          <a:p>
            <a:endParaRPr lang="en-US" dirty="0"/>
          </a:p>
          <a:p>
            <a:r>
              <a:rPr lang="en-US" dirty="0">
                <a:hlinkClick r:id="rId2"/>
              </a:rPr>
              <a:t>http://www.deadseascrolls.org.il/explore-the-archive/manuscript/4Q265-1?locale=en_US</a:t>
            </a:r>
            <a:endParaRPr lang="en-US" dirty="0"/>
          </a:p>
          <a:p>
            <a:endParaRPr lang="en-GB" dirty="0"/>
          </a:p>
          <a:p>
            <a:endParaRPr lang="en-GB" dirty="0"/>
          </a:p>
          <a:p>
            <a:endParaRPr lang="en-US" dirty="0"/>
          </a:p>
        </p:txBody>
      </p:sp>
    </p:spTree>
    <p:extLst>
      <p:ext uri="{BB962C8B-B14F-4D97-AF65-F5344CB8AC3E}">
        <p14:creationId xmlns:p14="http://schemas.microsoft.com/office/powerpoint/2010/main" val="28847897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A326A-03B2-4FFC-9759-79151A0EF1AF}"/>
              </a:ext>
            </a:extLst>
          </p:cNvPr>
          <p:cNvSpPr>
            <a:spLocks noGrp="1"/>
          </p:cNvSpPr>
          <p:nvPr>
            <p:ph type="title"/>
          </p:nvPr>
        </p:nvSpPr>
        <p:spPr>
          <a:xfrm>
            <a:off x="4048125" y="2103437"/>
            <a:ext cx="10515600" cy="1325563"/>
          </a:xfrm>
        </p:spPr>
        <p:txBody>
          <a:bodyPr/>
          <a:lstStyle/>
          <a:p>
            <a:r>
              <a:rPr lang="en-GB" dirty="0"/>
              <a:t>Extension of purity laws</a:t>
            </a:r>
          </a:p>
        </p:txBody>
      </p:sp>
    </p:spTree>
    <p:extLst>
      <p:ext uri="{BB962C8B-B14F-4D97-AF65-F5344CB8AC3E}">
        <p14:creationId xmlns:p14="http://schemas.microsoft.com/office/powerpoint/2010/main" val="1283547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228" y="285750"/>
            <a:ext cx="8412480" cy="732901"/>
          </a:xfrm>
        </p:spPr>
        <p:txBody>
          <a:bodyPr/>
          <a:lstStyle/>
          <a:p>
            <a:r>
              <a:rPr lang="en-GB" dirty="0"/>
              <a:t>4Q274 frag.1 lines 1-9</a:t>
            </a:r>
            <a:endParaRPr lang="en-US" dirty="0"/>
          </a:p>
        </p:txBody>
      </p:sp>
      <p:sp>
        <p:nvSpPr>
          <p:cNvPr id="3" name="Content Placeholder 2"/>
          <p:cNvSpPr>
            <a:spLocks noGrp="1"/>
          </p:cNvSpPr>
          <p:nvPr>
            <p:ph idx="1"/>
          </p:nvPr>
        </p:nvSpPr>
        <p:spPr>
          <a:xfrm>
            <a:off x="231228" y="1104755"/>
            <a:ext cx="10798329" cy="5837328"/>
          </a:xfrm>
        </p:spPr>
        <p:txBody>
          <a:bodyPr>
            <a:normAutofit/>
          </a:bodyPr>
          <a:lstStyle/>
          <a:p>
            <a:pPr marL="0" indent="0" algn="ctr">
              <a:buNone/>
            </a:pPr>
            <a:r>
              <a:rPr lang="en-GB" sz="2100" dirty="0"/>
              <a:t>Let him not begin to present his supplication. He shall lie down on a bed of sorrow, and in a seat of sighing he shall sit. He shall sit apart from all those who are unclean and at a distance of twelve cubits from the purity when he speaks to them … Anyone of the unclean who touches him, shall bathe in water and wash his clothes and then he may eat. For as it says, “Unclean, unclean, shall he cry all the days which he has the affliction” (Lev. 13:45-46). And she who has a flow of blood, for seven days let her not touch the man who has a discharge or any vessel that he touches or that he has lain upon or sat upon. And if she has touched anything, she shall wash her clothes and bathe and then she may eat. She must make every effort not to mingle during her seven days that she might not defile the camps of the holy ones of Israel. Nor may she touch any woman who has had a discharge of blood lasting many days. And the one who is counting (the seven days), whether male or female, may not touch one who has an unclean flow or a menstruating woman during her impurity, unless she was purified from her impurity. For behold, the blood of menstruation is considered as a discharge and that which touches it. And if a man has a flow of semen, contact with him is defiling. A [man who to]</a:t>
            </a:r>
            <a:r>
              <a:rPr lang="en-GB" sz="2100" dirty="0" err="1"/>
              <a:t>uches</a:t>
            </a:r>
            <a:r>
              <a:rPr lang="en-GB" sz="2100" dirty="0"/>
              <a:t> any one of these unclean people during the seven days of [his] impurity, let him not eat; just as [if he had] been defiled by a human corpse and he shall bathe and wash …</a:t>
            </a:r>
            <a:r>
              <a:rPr lang="en-GB" sz="2300" dirty="0"/>
              <a:t> </a:t>
            </a:r>
          </a:p>
        </p:txBody>
      </p:sp>
    </p:spTree>
    <p:extLst>
      <p:ext uri="{BB962C8B-B14F-4D97-AF65-F5344CB8AC3E}">
        <p14:creationId xmlns:p14="http://schemas.microsoft.com/office/powerpoint/2010/main" val="28306471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4QTohorot A (4Q274)</a:t>
            </a:r>
            <a:endParaRPr lang="en-US" dirty="0"/>
          </a:p>
        </p:txBody>
      </p:sp>
      <p:sp>
        <p:nvSpPr>
          <p:cNvPr id="3" name="Content Placeholder 2"/>
          <p:cNvSpPr>
            <a:spLocks noGrp="1"/>
          </p:cNvSpPr>
          <p:nvPr>
            <p:ph idx="1"/>
          </p:nvPr>
        </p:nvSpPr>
        <p:spPr/>
        <p:txBody>
          <a:bodyPr/>
          <a:lstStyle/>
          <a:p>
            <a:r>
              <a:rPr lang="en-US" dirty="0">
                <a:hlinkClick r:id="rId2"/>
              </a:rPr>
              <a:t>http://www.deadseascrolls.org.il/explore-the-archive/manuscript/4Q274-1?locale=en_US</a:t>
            </a:r>
            <a:endParaRPr lang="en-US" dirty="0"/>
          </a:p>
          <a:p>
            <a:endParaRPr lang="en-US" dirty="0"/>
          </a:p>
        </p:txBody>
      </p:sp>
    </p:spTree>
    <p:extLst>
      <p:ext uri="{BB962C8B-B14F-4D97-AF65-F5344CB8AC3E}">
        <p14:creationId xmlns:p14="http://schemas.microsoft.com/office/powerpoint/2010/main" val="34979062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95C35-8DB9-4CD7-843C-B1EA7F1C4A71}"/>
              </a:ext>
            </a:extLst>
          </p:cNvPr>
          <p:cNvSpPr>
            <a:spLocks noGrp="1"/>
          </p:cNvSpPr>
          <p:nvPr>
            <p:ph type="title"/>
          </p:nvPr>
        </p:nvSpPr>
        <p:spPr>
          <a:xfrm>
            <a:off x="3181350" y="2184400"/>
            <a:ext cx="10515600" cy="1325563"/>
          </a:xfrm>
        </p:spPr>
        <p:txBody>
          <a:bodyPr/>
          <a:lstStyle/>
          <a:p>
            <a:r>
              <a:rPr lang="en-GB" dirty="0"/>
              <a:t>Battle and eschatological war </a:t>
            </a:r>
          </a:p>
        </p:txBody>
      </p:sp>
    </p:spTree>
    <p:extLst>
      <p:ext uri="{BB962C8B-B14F-4D97-AF65-F5344CB8AC3E}">
        <p14:creationId xmlns:p14="http://schemas.microsoft.com/office/powerpoint/2010/main" val="26089319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End</a:t>
            </a:r>
          </a:p>
        </p:txBody>
      </p:sp>
      <p:sp>
        <p:nvSpPr>
          <p:cNvPr id="3" name="Content Placeholder 2"/>
          <p:cNvSpPr>
            <a:spLocks noGrp="1"/>
          </p:cNvSpPr>
          <p:nvPr>
            <p:ph idx="1"/>
          </p:nvPr>
        </p:nvSpPr>
        <p:spPr>
          <a:xfrm>
            <a:off x="1981200" y="1600200"/>
            <a:ext cx="8229600" cy="4853136"/>
          </a:xfrm>
        </p:spPr>
        <p:txBody>
          <a:bodyPr>
            <a:normAutofit/>
          </a:bodyPr>
          <a:lstStyle/>
          <a:p>
            <a:r>
              <a:rPr lang="en-GB" sz="3000" dirty="0"/>
              <a:t>Apocalyptic</a:t>
            </a:r>
          </a:p>
          <a:p>
            <a:r>
              <a:rPr lang="en-GB" sz="3000" dirty="0"/>
              <a:t>Expectation of a final battle</a:t>
            </a:r>
          </a:p>
          <a:p>
            <a:r>
              <a:rPr lang="en-GB" sz="3000" dirty="0"/>
              <a:t>World was corrupt</a:t>
            </a:r>
          </a:p>
          <a:p>
            <a:r>
              <a:rPr lang="en-GB" sz="3000" dirty="0"/>
              <a:t>Humanity divided into good and bad</a:t>
            </a:r>
          </a:p>
          <a:p>
            <a:pPr marL="0" indent="0">
              <a:buNone/>
            </a:pPr>
            <a:r>
              <a:rPr lang="en-GB" sz="3000" dirty="0"/>
              <a:t>This is the rule for all the congregation of Israel in the last days, when they assemble...to walk according to the regulations of the </a:t>
            </a:r>
            <a:r>
              <a:rPr lang="en-GB" sz="3000" dirty="0" err="1"/>
              <a:t>Zadokite</a:t>
            </a:r>
            <a:r>
              <a:rPr lang="en-GB" sz="3000" dirty="0"/>
              <a:t> priests and the men of their covenant.               (1QSa 1.1-2)</a:t>
            </a:r>
          </a:p>
        </p:txBody>
      </p:sp>
    </p:spTree>
    <p:extLst>
      <p:ext uri="{BB962C8B-B14F-4D97-AF65-F5344CB8AC3E}">
        <p14:creationId xmlns:p14="http://schemas.microsoft.com/office/powerpoint/2010/main" val="129554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Final battle</a:t>
            </a:r>
          </a:p>
        </p:txBody>
      </p:sp>
      <p:sp>
        <p:nvSpPr>
          <p:cNvPr id="3" name="Content Placeholder 2"/>
          <p:cNvSpPr>
            <a:spLocks noGrp="1"/>
          </p:cNvSpPr>
          <p:nvPr>
            <p:ph idx="1"/>
          </p:nvPr>
        </p:nvSpPr>
        <p:spPr>
          <a:xfrm>
            <a:off x="450761" y="2000597"/>
            <a:ext cx="10547797" cy="4857403"/>
          </a:xfrm>
        </p:spPr>
        <p:txBody>
          <a:bodyPr>
            <a:normAutofit/>
          </a:bodyPr>
          <a:lstStyle/>
          <a:p>
            <a:pPr marL="0" indent="0">
              <a:buNone/>
            </a:pPr>
            <a:r>
              <a:rPr lang="en-GB" sz="3000" dirty="0"/>
              <a:t>For it is a time of trouble for </a:t>
            </a:r>
            <a:r>
              <a:rPr lang="en-GB" sz="3000" dirty="0" err="1"/>
              <a:t>Israe</a:t>
            </a:r>
            <a:r>
              <a:rPr lang="en-GB" sz="3000" dirty="0"/>
              <a:t>[l, a moment pre-ordained] for war with all the nations.  And the party of God will be in eternal redemption, but there will be annihilation for all the wicked nations.  Those [prepared] for war shall set up camp opposite the king of </a:t>
            </a:r>
            <a:r>
              <a:rPr lang="en-GB" sz="3000" dirty="0" err="1"/>
              <a:t>Kittim</a:t>
            </a:r>
            <a:r>
              <a:rPr lang="en-GB" sz="3000" dirty="0"/>
              <a:t> and the whole army of Belial that has gathered to him for a day [of vengeance] by the sword of God. 	(1QM 15.1-3)</a:t>
            </a:r>
          </a:p>
        </p:txBody>
      </p:sp>
    </p:spTree>
    <p:extLst>
      <p:ext uri="{BB962C8B-B14F-4D97-AF65-F5344CB8AC3E}">
        <p14:creationId xmlns:p14="http://schemas.microsoft.com/office/powerpoint/2010/main" val="25131619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25105-E83F-4201-A2BE-9C64CF71B64E}"/>
              </a:ext>
            </a:extLst>
          </p:cNvPr>
          <p:cNvSpPr>
            <a:spLocks noGrp="1"/>
          </p:cNvSpPr>
          <p:nvPr>
            <p:ph type="title"/>
          </p:nvPr>
        </p:nvSpPr>
        <p:spPr/>
        <p:txBody>
          <a:bodyPr/>
          <a:lstStyle/>
          <a:p>
            <a:r>
              <a:rPr lang="en-GB" dirty="0" err="1"/>
              <a:t>Kittim</a:t>
            </a:r>
            <a:endParaRPr lang="en-GB" dirty="0"/>
          </a:p>
        </p:txBody>
      </p:sp>
      <p:sp>
        <p:nvSpPr>
          <p:cNvPr id="3" name="Content Placeholder 2">
            <a:extLst>
              <a:ext uri="{FF2B5EF4-FFF2-40B4-BE49-F238E27FC236}">
                <a16:creationId xmlns:a16="http://schemas.microsoft.com/office/drawing/2014/main" id="{3EFB3C94-A2C0-4514-B75C-3BC0BB15E052}"/>
              </a:ext>
            </a:extLst>
          </p:cNvPr>
          <p:cNvSpPr>
            <a:spLocks noGrp="1"/>
          </p:cNvSpPr>
          <p:nvPr>
            <p:ph idx="1"/>
          </p:nvPr>
        </p:nvSpPr>
        <p:spPr/>
        <p:txBody>
          <a:bodyPr/>
          <a:lstStyle/>
          <a:p>
            <a:pPr marL="0" indent="0">
              <a:buNone/>
            </a:pPr>
            <a:r>
              <a:rPr lang="en-GB" dirty="0"/>
              <a:t>I suspect "the </a:t>
            </a:r>
            <a:r>
              <a:rPr lang="en-GB" dirty="0" err="1"/>
              <a:t>Kittim</a:t>
            </a:r>
            <a:r>
              <a:rPr lang="en-GB" dirty="0"/>
              <a:t>" was a re-applicable term that had scriptural precedent but could be easily (re-)applied to any perceived foreign enemy force.</a:t>
            </a:r>
          </a:p>
          <a:p>
            <a:pPr marL="0" indent="0">
              <a:buNone/>
            </a:pPr>
            <a:r>
              <a:rPr lang="en-GB" dirty="0"/>
              <a:t>Similarly, regardless of who the author may have intended it to refer to, later readers may have considered it to refer to whoever the present threat happened to be. </a:t>
            </a:r>
          </a:p>
          <a:p>
            <a:pPr marL="0" indent="0">
              <a:buNone/>
            </a:pPr>
            <a:r>
              <a:rPr lang="en-GB" dirty="0"/>
              <a:t>One of the useful things about the sobriquets (if you're part of the community) is that they are vague enough that they can be rather flexibly reinterpreted to label anyone you want. </a:t>
            </a:r>
          </a:p>
        </p:txBody>
      </p:sp>
    </p:spTree>
    <p:extLst>
      <p:ext uri="{BB962C8B-B14F-4D97-AF65-F5344CB8AC3E}">
        <p14:creationId xmlns:p14="http://schemas.microsoft.com/office/powerpoint/2010/main" val="25556707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a:extLst>
              <a:ext uri="{FF2B5EF4-FFF2-40B4-BE49-F238E27FC236}">
                <a16:creationId xmlns:a16="http://schemas.microsoft.com/office/drawing/2014/main" id="{E0A0ABF9-0A42-4229-B54A-3F6ABBB83D29}"/>
              </a:ext>
            </a:extLst>
          </p:cNvPr>
          <p:cNvSpPr>
            <a:spLocks noGrp="1" noChangeArrowheads="1"/>
          </p:cNvSpPr>
          <p:nvPr>
            <p:ph idx="1"/>
          </p:nvPr>
        </p:nvSpPr>
        <p:spPr>
          <a:xfrm>
            <a:off x="1981200" y="1025525"/>
            <a:ext cx="8229600" cy="5832475"/>
          </a:xfrm>
        </p:spPr>
        <p:txBody>
          <a:bodyPr/>
          <a:lstStyle/>
          <a:p>
            <a:pPr marL="0" indent="0">
              <a:lnSpc>
                <a:spcPct val="80000"/>
              </a:lnSpc>
              <a:buNone/>
            </a:pPr>
            <a:r>
              <a:rPr lang="en-GB" altLang="en-US" sz="2400" dirty="0"/>
              <a:t>On the day when the </a:t>
            </a:r>
            <a:r>
              <a:rPr lang="en-GB" altLang="en-US" sz="2400" dirty="0" err="1"/>
              <a:t>Kittim</a:t>
            </a:r>
            <a:r>
              <a:rPr lang="en-GB" altLang="en-US" sz="2400" dirty="0"/>
              <a:t> fall, </a:t>
            </a:r>
            <a:r>
              <a:rPr lang="en-GB" altLang="en-US" sz="2400" dirty="0">
                <a:solidFill>
                  <a:srgbClr val="FF0000"/>
                </a:solidFill>
              </a:rPr>
              <a:t>there shall be battle and terrible carnage before the God of Israel, for that shall be the day appointed from ancient times for the battle of destruction of the sons of darkness</a:t>
            </a:r>
            <a:r>
              <a:rPr lang="en-GB" altLang="en-US" sz="2400" dirty="0"/>
              <a:t>. At that time, the assembly of gods and the hosts of men shall battle, causing great carnage; on the day of calamity, </a:t>
            </a:r>
            <a:r>
              <a:rPr lang="en-GB" altLang="en-US" sz="2400" dirty="0">
                <a:solidFill>
                  <a:srgbClr val="FF0000"/>
                </a:solidFill>
              </a:rPr>
              <a:t>the sons of light shall battle with the company of darkness</a:t>
            </a:r>
            <a:r>
              <a:rPr lang="en-GB" altLang="en-US" sz="2400" dirty="0"/>
              <a:t> amid the shouts of a mighty multitude and the clamour of gods and men to make manifest the might of God. </a:t>
            </a:r>
            <a:r>
              <a:rPr lang="en-GB" altLang="en-US" sz="2400" dirty="0">
                <a:solidFill>
                  <a:srgbClr val="FF0000"/>
                </a:solidFill>
              </a:rPr>
              <a:t>And it shall be a time of [great] tribulation for the people which God shall redeem; of all its afflictions none shall be as this, from its sudden beginning until its end in eternal redemption</a:t>
            </a:r>
            <a:r>
              <a:rPr lang="en-GB" altLang="en-US" sz="2400" dirty="0"/>
              <a:t>. On the day of their battle against the </a:t>
            </a:r>
            <a:r>
              <a:rPr lang="en-GB" altLang="en-US" sz="2400" dirty="0" err="1"/>
              <a:t>Kittim</a:t>
            </a:r>
            <a:r>
              <a:rPr lang="en-GB" altLang="en-US" sz="2400" dirty="0"/>
              <a:t> [they shall set out for] carnage. …And when the hearts of the detach]</a:t>
            </a:r>
            <a:r>
              <a:rPr lang="en-GB" altLang="en-US" sz="2400" dirty="0" err="1"/>
              <a:t>ments</a:t>
            </a:r>
            <a:r>
              <a:rPr lang="en-GB" altLang="en-US" sz="2400" dirty="0"/>
              <a:t> of foot-soldiers faint, then shall the might of God fortify [the hearts of the sons of light.' And with the seventh lot, the mighty hand of God shall bring down [the army of </a:t>
            </a:r>
            <a:r>
              <a:rPr lang="en-GB" altLang="en-US" sz="2400" dirty="0" err="1"/>
              <a:t>Belial,and</a:t>
            </a:r>
            <a:r>
              <a:rPr lang="en-GB" altLang="en-US" sz="2400" dirty="0"/>
              <a:t> all] the angels of his kingdom, and all the members [of his company in everlasting destruction]... 						        (1QM 1.9-15)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8E8F-E08D-4BC5-AAE0-417590B82AC6}"/>
              </a:ext>
            </a:extLst>
          </p:cNvPr>
          <p:cNvSpPr>
            <a:spLocks noGrp="1"/>
          </p:cNvSpPr>
          <p:nvPr>
            <p:ph type="title"/>
          </p:nvPr>
        </p:nvSpPr>
        <p:spPr>
          <a:xfrm>
            <a:off x="5372100" y="2432050"/>
            <a:ext cx="10515600" cy="1325563"/>
          </a:xfrm>
        </p:spPr>
        <p:txBody>
          <a:bodyPr/>
          <a:lstStyle/>
          <a:p>
            <a:r>
              <a:rPr lang="en-GB" dirty="0"/>
              <a:t>Temple</a:t>
            </a:r>
          </a:p>
        </p:txBody>
      </p:sp>
    </p:spTree>
    <p:extLst>
      <p:ext uri="{BB962C8B-B14F-4D97-AF65-F5344CB8AC3E}">
        <p14:creationId xmlns:p14="http://schemas.microsoft.com/office/powerpoint/2010/main" val="34394317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Themes: Temple and Worship</a:t>
            </a:r>
          </a:p>
        </p:txBody>
      </p:sp>
      <p:sp>
        <p:nvSpPr>
          <p:cNvPr id="3" name="Content Placeholder 2"/>
          <p:cNvSpPr>
            <a:spLocks noGrp="1"/>
          </p:cNvSpPr>
          <p:nvPr>
            <p:ph idx="1"/>
          </p:nvPr>
        </p:nvSpPr>
        <p:spPr>
          <a:xfrm>
            <a:off x="1981200" y="1840696"/>
            <a:ext cx="8229600" cy="4302527"/>
          </a:xfrm>
        </p:spPr>
        <p:txBody>
          <a:bodyPr/>
          <a:lstStyle/>
          <a:p>
            <a:r>
              <a:rPr lang="en-GB" sz="3000" dirty="0"/>
              <a:t>Solar calendar used instead of Lunar colander</a:t>
            </a:r>
          </a:p>
          <a:p>
            <a:r>
              <a:rPr lang="en-GB" sz="3000" dirty="0"/>
              <a:t>Festivals occurred at different times from the rest of Judaism</a:t>
            </a:r>
          </a:p>
          <a:p>
            <a:r>
              <a:rPr lang="en-GB" sz="3000" dirty="0"/>
              <a:t>Worship emphasised separateness </a:t>
            </a:r>
          </a:p>
          <a:p>
            <a:r>
              <a:rPr lang="en-GB" sz="3000" dirty="0"/>
              <a:t> Temple way of life therefore corrupted</a:t>
            </a:r>
          </a:p>
          <a:p>
            <a:r>
              <a:rPr lang="en-GB" sz="3000" dirty="0"/>
              <a:t>Teacher of Righteousness v Wicked Priest</a:t>
            </a:r>
          </a:p>
          <a:p>
            <a:r>
              <a:rPr lang="en-GB" sz="3000" dirty="0"/>
              <a:t>Purity</a:t>
            </a:r>
          </a:p>
          <a:p>
            <a:endParaRPr lang="en-GB" dirty="0"/>
          </a:p>
        </p:txBody>
      </p:sp>
    </p:spTree>
    <p:extLst>
      <p:ext uri="{BB962C8B-B14F-4D97-AF65-F5344CB8AC3E}">
        <p14:creationId xmlns:p14="http://schemas.microsoft.com/office/powerpoint/2010/main" val="278264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Commentary of Habakkuk (1QpHab)</a:t>
            </a:r>
          </a:p>
        </p:txBody>
      </p:sp>
      <p:sp>
        <p:nvSpPr>
          <p:cNvPr id="3" name="Content Placeholder 2"/>
          <p:cNvSpPr>
            <a:spLocks noGrp="1"/>
          </p:cNvSpPr>
          <p:nvPr>
            <p:ph idx="1"/>
          </p:nvPr>
        </p:nvSpPr>
        <p:spPr>
          <a:xfrm>
            <a:off x="489397" y="1382322"/>
            <a:ext cx="10864403" cy="5616624"/>
          </a:xfrm>
        </p:spPr>
        <p:txBody>
          <a:bodyPr>
            <a:normAutofit fontScale="92500" lnSpcReduction="20000"/>
          </a:bodyPr>
          <a:lstStyle/>
          <a:p>
            <a:pPr marL="0" indent="0">
              <a:buNone/>
            </a:pPr>
            <a:r>
              <a:rPr lang="en-GB" i="1" dirty="0"/>
              <a:t>Moreover, the arrogant man seizes wealth without halting...All the nations are gathered to him and all the people are assembled to him...</a:t>
            </a:r>
            <a:br>
              <a:rPr lang="en-GB" dirty="0"/>
            </a:br>
            <a:r>
              <a:rPr lang="en-GB" dirty="0"/>
              <a:t>Interpreted, this concerns the Wicked Priest who was called by the name of truth when he first arose. But when he ruled over Israel his heart became proud, and he forsook God and betrayed the precepts for the sake of riches. He robbed and amassed the riches of men of violence who rebelled against God, and he took the wealth of the peoples, heaping sinful iniquity upon himself. And he lived in the ways of abominations amidst every unclean defilement. 	           									      (8.4-11)</a:t>
            </a:r>
          </a:p>
          <a:p>
            <a:pPr marL="0" indent="0">
              <a:buNone/>
            </a:pPr>
            <a:endParaRPr lang="en-GB" dirty="0"/>
          </a:p>
          <a:p>
            <a:pPr marL="0" indent="0">
              <a:buNone/>
            </a:pPr>
            <a:r>
              <a:rPr lang="en-GB" i="1" dirty="0"/>
              <a:t>Because of the blood of men and the violence done to the land, to the city, and all its inhabitants.</a:t>
            </a:r>
            <a:br>
              <a:rPr lang="en-GB" dirty="0"/>
            </a:br>
            <a:r>
              <a:rPr lang="en-GB" dirty="0"/>
              <a:t>Interpreted, this concerns the Wicked Priest whom God delivered into the hands of his enemies because of the iniquity committed against the Teacher of Righteousness and the men of his Council, that he might be humbled by means of a destroying scourge, in bitterness of soul, because he had done wickedly to His elect. 	          								      (9.8-12)</a:t>
            </a:r>
          </a:p>
        </p:txBody>
      </p:sp>
    </p:spTree>
    <p:extLst>
      <p:ext uri="{BB962C8B-B14F-4D97-AF65-F5344CB8AC3E}">
        <p14:creationId xmlns:p14="http://schemas.microsoft.com/office/powerpoint/2010/main" val="60694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F9FA-BDD7-4279-9EEF-F1AA1635ABDD}"/>
              </a:ext>
            </a:extLst>
          </p:cNvPr>
          <p:cNvSpPr>
            <a:spLocks noGrp="1"/>
          </p:cNvSpPr>
          <p:nvPr>
            <p:ph type="title"/>
          </p:nvPr>
        </p:nvSpPr>
        <p:spPr>
          <a:xfrm>
            <a:off x="1266825" y="2460625"/>
            <a:ext cx="10515600" cy="1325563"/>
          </a:xfrm>
        </p:spPr>
        <p:txBody>
          <a:bodyPr>
            <a:normAutofit fontScale="90000"/>
          </a:bodyPr>
          <a:lstStyle/>
          <a:p>
            <a:r>
              <a:rPr lang="en-GB" dirty="0"/>
              <a:t>- Survived attacks from the ‘Wicked priest’ and the death of the founder, the ‘Teacher of Righteousness’</a:t>
            </a:r>
            <a:br>
              <a:rPr lang="en-GB" dirty="0"/>
            </a:br>
            <a:br>
              <a:rPr lang="en-GB" dirty="0"/>
            </a:br>
            <a:r>
              <a:rPr lang="en-GB" dirty="0"/>
              <a:t>- Destruction by Romans in 68 CE</a:t>
            </a:r>
          </a:p>
        </p:txBody>
      </p:sp>
    </p:spTree>
    <p:extLst>
      <p:ext uri="{BB962C8B-B14F-4D97-AF65-F5344CB8AC3E}">
        <p14:creationId xmlns:p14="http://schemas.microsoft.com/office/powerpoint/2010/main" val="2846026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3047A-0FFC-482D-AEAF-12E6D6F051BC}"/>
              </a:ext>
            </a:extLst>
          </p:cNvPr>
          <p:cNvSpPr>
            <a:spLocks noGrp="1"/>
          </p:cNvSpPr>
          <p:nvPr>
            <p:ph type="title"/>
          </p:nvPr>
        </p:nvSpPr>
        <p:spPr/>
        <p:txBody>
          <a:bodyPr>
            <a:normAutofit/>
          </a:bodyPr>
          <a:lstStyle/>
          <a:p>
            <a:r>
              <a:rPr lang="en-GB" dirty="0"/>
              <a:t>Optional Readings: Range of optional material on Moodle for you to look through </a:t>
            </a:r>
          </a:p>
        </p:txBody>
      </p:sp>
      <p:sp>
        <p:nvSpPr>
          <p:cNvPr id="3" name="Content Placeholder 2">
            <a:extLst>
              <a:ext uri="{FF2B5EF4-FFF2-40B4-BE49-F238E27FC236}">
                <a16:creationId xmlns:a16="http://schemas.microsoft.com/office/drawing/2014/main" id="{1C88E897-E309-4EF1-8796-FDD6F917F915}"/>
              </a:ext>
            </a:extLst>
          </p:cNvPr>
          <p:cNvSpPr>
            <a:spLocks noGrp="1"/>
          </p:cNvSpPr>
          <p:nvPr>
            <p:ph idx="1"/>
          </p:nvPr>
        </p:nvSpPr>
        <p:spPr>
          <a:xfrm>
            <a:off x="838200" y="2141537"/>
            <a:ext cx="10515600" cy="4351338"/>
          </a:xfrm>
        </p:spPr>
        <p:txBody>
          <a:bodyPr>
            <a:normAutofit fontScale="92500" lnSpcReduction="10000"/>
          </a:bodyPr>
          <a:lstStyle/>
          <a:p>
            <a:pPr marL="0" indent="0">
              <a:buNone/>
            </a:pPr>
            <a:r>
              <a:rPr lang="en-GB" dirty="0"/>
              <a:t>Online Book -  </a:t>
            </a:r>
            <a:r>
              <a:rPr lang="en-GB" i="1" dirty="0"/>
              <a:t>People Under Power: Early Jewish and Christian Responses to the Roman Empire </a:t>
            </a:r>
            <a:r>
              <a:rPr lang="en-GB" dirty="0"/>
              <a:t>(eds. Michael </a:t>
            </a:r>
            <a:r>
              <a:rPr lang="en-GB" dirty="0" err="1"/>
              <a:t>Labahn</a:t>
            </a:r>
            <a:r>
              <a:rPr lang="en-GB" dirty="0"/>
              <a:t> and </a:t>
            </a:r>
            <a:r>
              <a:rPr lang="en-GB" dirty="0" err="1"/>
              <a:t>Outi</a:t>
            </a:r>
            <a:r>
              <a:rPr lang="en-GB" dirty="0"/>
              <a:t> </a:t>
            </a:r>
            <a:r>
              <a:rPr lang="en-GB" dirty="0" err="1"/>
              <a:t>Lehtipuu</a:t>
            </a:r>
            <a:r>
              <a:rPr lang="en-GB" dirty="0"/>
              <a:t>; Amsterdam: Amsterdam University Press, 2015).</a:t>
            </a:r>
          </a:p>
          <a:p>
            <a:pPr marL="0" indent="0">
              <a:buNone/>
            </a:pPr>
            <a:r>
              <a:rPr lang="en-GB" dirty="0"/>
              <a:t>Online Article – John J. Collins, Historiography in the Dead Sea Scrolls </a:t>
            </a:r>
          </a:p>
          <a:p>
            <a:pPr marL="0" indent="0">
              <a:buNone/>
            </a:pPr>
            <a:r>
              <a:rPr lang="en-GB" dirty="0"/>
              <a:t>Online Book – </a:t>
            </a:r>
            <a:r>
              <a:rPr lang="en-GB" i="1" dirty="0"/>
              <a:t>The Handbook of the Dead Sea Scrolls </a:t>
            </a:r>
          </a:p>
          <a:p>
            <a:pPr marL="0" indent="0">
              <a:buNone/>
            </a:pPr>
            <a:r>
              <a:rPr lang="en-GB" dirty="0"/>
              <a:t>Online Book – Jessica M. Keady, </a:t>
            </a:r>
            <a:r>
              <a:rPr lang="en-GB" i="1" dirty="0"/>
              <a:t>Vulnerability and Valour: A Gendered Analysis of Everyday Life in the Dead Sea Scrolls Communities </a:t>
            </a:r>
            <a:r>
              <a:rPr lang="en-GB" dirty="0"/>
              <a:t>(London: Bloomsbury, 2017).</a:t>
            </a:r>
          </a:p>
          <a:p>
            <a:pPr marL="0" indent="0">
              <a:buNone/>
            </a:pPr>
            <a:r>
              <a:rPr lang="en-GB" dirty="0"/>
              <a:t>Various websites and links (including, University of Manchester’s Database to Anonymous Ancient Texts, Digital Dead Sea Scrolls, English translations of the War Scroll etc)</a:t>
            </a:r>
          </a:p>
          <a:p>
            <a:pPr marL="0" indent="0">
              <a:buNone/>
            </a:pPr>
            <a:endParaRPr lang="en-GB" dirty="0"/>
          </a:p>
        </p:txBody>
      </p:sp>
    </p:spTree>
    <p:extLst>
      <p:ext uri="{BB962C8B-B14F-4D97-AF65-F5344CB8AC3E}">
        <p14:creationId xmlns:p14="http://schemas.microsoft.com/office/powerpoint/2010/main" val="17242825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DF457-6087-4BB2-BDD1-E6E211172D5A}"/>
              </a:ext>
            </a:extLst>
          </p:cNvPr>
          <p:cNvSpPr>
            <a:spLocks noGrp="1"/>
          </p:cNvSpPr>
          <p:nvPr>
            <p:ph type="title"/>
          </p:nvPr>
        </p:nvSpPr>
        <p:spPr/>
        <p:txBody>
          <a:bodyPr/>
          <a:lstStyle/>
          <a:p>
            <a:r>
              <a:rPr lang="en-GB" dirty="0"/>
              <a:t>Next week and Homework …. </a:t>
            </a:r>
          </a:p>
        </p:txBody>
      </p:sp>
      <p:sp>
        <p:nvSpPr>
          <p:cNvPr id="3" name="Content Placeholder 2">
            <a:extLst>
              <a:ext uri="{FF2B5EF4-FFF2-40B4-BE49-F238E27FC236}">
                <a16:creationId xmlns:a16="http://schemas.microsoft.com/office/drawing/2014/main" id="{6AA67475-1758-40AD-A806-0A2DC1351FF5}"/>
              </a:ext>
            </a:extLst>
          </p:cNvPr>
          <p:cNvSpPr>
            <a:spLocks noGrp="1"/>
          </p:cNvSpPr>
          <p:nvPr>
            <p:ph idx="1"/>
          </p:nvPr>
        </p:nvSpPr>
        <p:spPr/>
        <p:txBody>
          <a:bodyPr/>
          <a:lstStyle/>
          <a:p>
            <a:pPr marL="0" indent="0">
              <a:buNone/>
            </a:pPr>
            <a:r>
              <a:rPr lang="en-GB" dirty="0"/>
              <a:t>Apocalyptic Thought (Please complete Worksheet 3 on Moodle)</a:t>
            </a:r>
          </a:p>
        </p:txBody>
      </p:sp>
    </p:spTree>
    <p:extLst>
      <p:ext uri="{BB962C8B-B14F-4D97-AF65-F5344CB8AC3E}">
        <p14:creationId xmlns:p14="http://schemas.microsoft.com/office/powerpoint/2010/main" val="14217124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2603</Words>
  <Application>Microsoft Office PowerPoint</Application>
  <PresentationFormat>Widescreen</PresentationFormat>
  <Paragraphs>171</Paragraphs>
  <Slides>48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Century Gothic</vt:lpstr>
      <vt:lpstr>Calibri</vt:lpstr>
      <vt:lpstr>Arial</vt:lpstr>
      <vt:lpstr>Times New Roman</vt:lpstr>
      <vt:lpstr>Calibri Light</vt:lpstr>
      <vt:lpstr>Arial Unicode MS</vt:lpstr>
      <vt:lpstr>Wingdings</vt:lpstr>
      <vt:lpstr>Office Theme</vt:lpstr>
      <vt:lpstr>An Introduction to the Dead Sea Scrolls</vt:lpstr>
      <vt:lpstr>The Text of the Hebrew Bible</vt:lpstr>
      <vt:lpstr>The Text of the Hebrew Bible</vt:lpstr>
      <vt:lpstr>The Dead Sea Scrolls</vt:lpstr>
      <vt:lpstr>The Discovery of the Scrolls</vt:lpstr>
      <vt:lpstr>The Discovery of the Scrolls</vt:lpstr>
      <vt:lpstr>NATURAL CAVES</vt:lpstr>
      <vt:lpstr>MANMADE CAVES</vt:lpstr>
      <vt:lpstr>Khirbet Qumran</vt:lpstr>
      <vt:lpstr>PowerPoint Presentation</vt:lpstr>
      <vt:lpstr>Pantry</vt:lpstr>
      <vt:lpstr>Ritual Purity (mikveh)</vt:lpstr>
      <vt:lpstr>PowerPoint Presentation</vt:lpstr>
      <vt:lpstr>PowerPoint Presentation</vt:lpstr>
      <vt:lpstr>PowerPoint Presentation</vt:lpstr>
      <vt:lpstr>Reconstruction and Publication </vt:lpstr>
      <vt:lpstr>Fragmentary Damage to the Scrolls</vt:lpstr>
      <vt:lpstr>Diversity in Second Temple Judaism</vt:lpstr>
      <vt:lpstr>Judaism</vt:lpstr>
      <vt:lpstr>Philo on the Essenes (Hypothetica 11)</vt:lpstr>
      <vt:lpstr>The Essenes and the Dead Sea Scrolls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Sectarian Texts</vt:lpstr>
      <vt:lpstr>War Texts</vt:lpstr>
      <vt:lpstr>Some themes in the sectarian Dead Sea Scrolls</vt:lpstr>
      <vt:lpstr>Extension of biblical texts </vt:lpstr>
      <vt:lpstr>4Q265 frag. 1 lines 11 – 17 </vt:lpstr>
      <vt:lpstr>4QMiscellaneous Rules (4Q265)</vt:lpstr>
      <vt:lpstr>Extension of purity laws</vt:lpstr>
      <vt:lpstr>4Q274 frag.1 lines 1-9</vt:lpstr>
      <vt:lpstr>4QTohorot A (4Q274)</vt:lpstr>
      <vt:lpstr>Battle and eschatological war </vt:lpstr>
      <vt:lpstr>The End</vt:lpstr>
      <vt:lpstr>Final battle</vt:lpstr>
      <vt:lpstr>Kittim</vt:lpstr>
      <vt:lpstr>PowerPoint Presentation</vt:lpstr>
      <vt:lpstr>Temple</vt:lpstr>
      <vt:lpstr>Themes: Temple and Worship</vt:lpstr>
      <vt:lpstr>Commentary of Habakkuk (1QpHab)</vt:lpstr>
      <vt:lpstr>- Survived attacks from the ‘Wicked priest’ and the death of the founder, the ‘Teacher of Righteousness’  - Destruction by Romans in 68 CE</vt:lpstr>
      <vt:lpstr>Optional Readings: Range of optional material on Moodle for you to look through </vt:lpstr>
      <vt:lpstr>Next week and Homework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17</cp:revision>
  <cp:lastPrinted>2018-01-22T13:35:56Z</cp:lastPrinted>
  <dcterms:created xsi:type="dcterms:W3CDTF">2018-01-16T17:59:51Z</dcterms:created>
  <dcterms:modified xsi:type="dcterms:W3CDTF">2024-03-07T09:33:51Z</dcterms:modified>
</cp:coreProperties>
</file>