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8" r:id="rId3"/>
    <p:sldId id="260" r:id="rId4"/>
    <p:sldId id="259" r:id="rId5"/>
    <p:sldId id="261" r:id="rId6"/>
    <p:sldId id="262" r:id="rId7"/>
    <p:sldId id="263" r:id="rId8"/>
    <p:sldId id="264" r:id="rId9"/>
    <p:sldId id="272" r:id="rId10"/>
    <p:sldId id="266" r:id="rId11"/>
    <p:sldId id="265" r:id="rId12"/>
    <p:sldId id="267" r:id="rId13"/>
    <p:sldId id="268" r:id="rId14"/>
    <p:sldId id="269" r:id="rId15"/>
    <p:sldId id="271" r:id="rId16"/>
    <p:sldId id="273" r:id="rId17"/>
    <p:sldId id="274" r:id="rId18"/>
    <p:sldId id="275" r:id="rId19"/>
    <p:sldId id="276" r:id="rId20"/>
    <p:sldId id="277" r:id="rId21"/>
    <p:sldId id="284" r:id="rId22"/>
    <p:sldId id="282" r:id="rId23"/>
    <p:sldId id="278" r:id="rId24"/>
    <p:sldId id="279" r:id="rId25"/>
    <p:sldId id="280" r:id="rId26"/>
    <p:sldId id="281" r:id="rId27"/>
    <p:sldId id="283" r:id="rId28"/>
    <p:sldId id="285" r:id="rId29"/>
    <p:sldId id="270" r:id="rId30"/>
    <p:sldId id="286"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7" d="100"/>
          <a:sy n="117" d="100"/>
        </p:scale>
        <p:origin x="-312"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457199" y="1295400"/>
            <a:ext cx="8228013" cy="1927225"/>
          </a:xfrm>
        </p:spPr>
        <p:txBody>
          <a:bodyPr tIns="0" bIns="0" anchor="b" anchorCtr="0"/>
          <a:lstStyle>
            <a:lvl1pPr>
              <a:defRPr sz="6000">
                <a:solidFill>
                  <a:schemeClr val="bg1"/>
                </a:solidFill>
              </a:defRPr>
            </a:lvl1pPr>
          </a:lstStyle>
          <a:p>
            <a:r>
              <a:rPr lang="en-GB" smtClean="0"/>
              <a:t>Click to edit Master title style</a:t>
            </a:r>
            <a:endParaRPr/>
          </a:p>
        </p:txBody>
      </p:sp>
      <p:sp>
        <p:nvSpPr>
          <p:cNvPr id="3" name="Subtitle 2"/>
          <p:cNvSpPr>
            <a:spLocks noGrp="1"/>
          </p:cNvSpPr>
          <p:nvPr>
            <p:ph type="subTitle" idx="1"/>
          </p:nvPr>
        </p:nvSpPr>
        <p:spPr>
          <a:xfrm>
            <a:off x="457199" y="3307976"/>
            <a:ext cx="8228013" cy="1066800"/>
          </a:xfrm>
        </p:spPr>
        <p:txBody>
          <a:bodyPr tIns="0" bIns="0"/>
          <a:lstStyle>
            <a:lvl1pPr marL="0" indent="0" algn="ctr">
              <a:spcBef>
                <a:spcPts val="300"/>
              </a:spcBef>
              <a:buNone/>
              <a:defRPr sz="18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ABEFD9-0224-0E45-8F65-11F5E840D52F}" type="slidenum">
              <a:rPr lang="en-GB" smtClean="0"/>
              <a:t>‹#›</a:t>
            </a:fld>
            <a:endParaRPr lang="en-GB" dirty="0"/>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36694"/>
            <a:ext cx="6400800" cy="1362075"/>
          </a:xfrm>
        </p:spPr>
        <p:txBody>
          <a:bodyPr anchor="b" anchorCtr="0"/>
          <a:lstStyle>
            <a:lvl1pPr algn="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1676399" y="3609695"/>
            <a:ext cx="5181601" cy="1500187"/>
          </a:xfrm>
        </p:spPr>
        <p:txBody>
          <a:bodyPr anchor="t" anchorCtr="0"/>
          <a:lstStyle>
            <a:lvl1pPr marL="0" indent="0" algn="r">
              <a:spcBef>
                <a:spcPts val="300"/>
              </a:spcBef>
              <a:buNone/>
              <a:defRPr sz="180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B3D7447D-2998-F346-B0EE-A8B7203EE239}" type="datetimeFigureOut">
              <a:rPr lang="en-US" smtClean="0"/>
              <a:t>21/03/2012</a:t>
            </a:fld>
            <a:endParaRPr lang="en-GB" dirty="0"/>
          </a:p>
        </p:txBody>
      </p:sp>
      <p:sp>
        <p:nvSpPr>
          <p:cNvPr id="5" name="Footer Placeholder 4"/>
          <p:cNvSpPr>
            <a:spLocks noGrp="1"/>
          </p:cNvSpPr>
          <p:nvPr>
            <p:ph type="ftr" sz="quarter" idx="11"/>
          </p:nvPr>
        </p:nvSpPr>
        <p:spPr>
          <a:xfrm>
            <a:off x="7238999" y="6356350"/>
            <a:ext cx="1446213" cy="365125"/>
          </a:xfrm>
        </p:spPr>
        <p:txBody>
          <a:bodyPr/>
          <a:lstStyle/>
          <a:p>
            <a:endParaRPr lang="en-GB" dirty="0"/>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DABEFD9-0224-0E45-8F65-11F5E840D52F}" type="slidenum">
              <a:rPr lang="en-GB" smtClean="0"/>
              <a:t>‹#›</a:t>
            </a:fld>
            <a:endParaRPr lang="en-GB" dirty="0"/>
          </a:p>
        </p:txBody>
      </p:sp>
      <p:sp>
        <p:nvSpPr>
          <p:cNvPr id="8" name="TextBox 7"/>
          <p:cNvSpPr txBox="1"/>
          <p:nvPr/>
        </p:nvSpPr>
        <p:spPr>
          <a:xfrm>
            <a:off x="8292818" y="5804647"/>
            <a:ext cx="367088" cy="677108"/>
          </a:xfrm>
          <a:prstGeom prst="rect">
            <a:avLst/>
          </a:prstGeom>
          <a:noFill/>
        </p:spPr>
        <p:txBody>
          <a:bodyPr wrap="none" lIns="0" tIns="0" rIns="0" bIns="0" rtlCol="0">
            <a:spAutoFit/>
          </a:bodyPr>
          <a:lstStyle/>
          <a:p>
            <a:r>
              <a:rPr sz="4400">
                <a:solidFill>
                  <a:schemeClr val="accent1"/>
                </a:solidFill>
                <a:latin typeface="Wingdings" pitchFamily="2" charset="2"/>
              </a:rPr>
              <a:t>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34753" y="2784475"/>
            <a:ext cx="3767328" cy="3252788"/>
          </a:xfrm>
        </p:spPr>
        <p:txBody>
          <a:bodyPr/>
          <a:lstStyle>
            <a:lvl1pPr>
              <a:defRPr sz="1800"/>
            </a:lvl1pPr>
            <a:lvl2pPr>
              <a:defRPr sz="1800"/>
            </a:lvl2pPr>
            <a:lvl3pPr>
              <a:defRPr sz="1800"/>
            </a:lvl3pPr>
            <a:lvl4pPr>
              <a:defRPr sz="1800"/>
            </a:lvl4pPr>
            <a:lvl5pPr>
              <a:defRPr sz="1800"/>
            </a:lvl5pPr>
            <a:lvl6pPr marL="1946275" indent="-227013">
              <a:tabLst/>
              <a:defRPr sz="1600"/>
            </a:lvl6pPr>
            <a:lvl7pPr marL="2173288" indent="-227013">
              <a:tabLst/>
              <a:defRPr sz="1600"/>
            </a:lvl7pPr>
            <a:lvl8pPr marL="2398713" indent="-227013">
              <a:tabLst/>
              <a:defRPr sz="1600"/>
            </a:lvl8pPr>
            <a:lvl9pPr marL="2625725" indent="-227013">
              <a:tabLst/>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40664"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40664"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631578" y="2232211"/>
            <a:ext cx="3767328" cy="762000"/>
          </a:xfrm>
        </p:spPr>
        <p:txBody>
          <a:bodyPr anchor="b">
            <a:noAutofit/>
          </a:bodyPr>
          <a:lstStyle>
            <a:lvl1pPr marL="0" indent="0" algn="ctr">
              <a:lnSpc>
                <a:spcPts val="2600"/>
              </a:lnSpc>
              <a:spcBef>
                <a:spcPts val="0"/>
              </a:spcBef>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31578" y="3160059"/>
            <a:ext cx="3767328" cy="2891491"/>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62000" y="2784475"/>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
        <p:nvSpPr>
          <p:cNvPr id="8" name="Content Placeholder 2"/>
          <p:cNvSpPr>
            <a:spLocks noGrp="1"/>
          </p:cNvSpPr>
          <p:nvPr>
            <p:ph sz="half" idx="13"/>
          </p:nvPr>
        </p:nvSpPr>
        <p:spPr>
          <a:xfrm>
            <a:off x="762000" y="4497070"/>
            <a:ext cx="7656512" cy="1554480"/>
          </a:xfrm>
        </p:spPr>
        <p:txBody>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9" name="Content Placeholder 2"/>
          <p:cNvSpPr>
            <a:spLocks noGrp="1"/>
          </p:cNvSpPr>
          <p:nvPr>
            <p:ph sz="half" idx="14"/>
          </p:nvPr>
        </p:nvSpPr>
        <p:spPr>
          <a:xfrm>
            <a:off x="740664" y="2784475"/>
            <a:ext cx="3767328" cy="3252788"/>
          </a:xfrm>
        </p:spPr>
        <p:txBody>
          <a:bodyPr/>
          <a:lstStyle>
            <a:lvl1pPr>
              <a:defRPr sz="1800"/>
            </a:lvl1pPr>
            <a:lvl2pPr>
              <a:defRPr sz="1800"/>
            </a:lvl2pPr>
            <a:lvl3pPr>
              <a:defRPr sz="1800"/>
            </a:lvl3pPr>
            <a:lvl4pPr>
              <a:defRPr sz="1800"/>
            </a:lvl4pPr>
            <a:lvl5pPr>
              <a:defRPr sz="1800"/>
            </a:lvl5pPr>
            <a:lvl6pPr marL="1946275" indent="-234950">
              <a:defRPr sz="1600"/>
            </a:lvl6pPr>
            <a:lvl7pPr marL="2173288" indent="-234950">
              <a:defRPr sz="1600"/>
            </a:lvl7pPr>
            <a:lvl8pPr marL="2398713" indent="-234950">
              <a:defRPr sz="1600"/>
            </a:lvl8pPr>
            <a:lvl9pPr marL="2625725" indent="-234950">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636008"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
        <p:nvSpPr>
          <p:cNvPr id="8" name="Content Placeholder 2"/>
          <p:cNvSpPr>
            <a:spLocks noGrp="1"/>
          </p:cNvSpPr>
          <p:nvPr>
            <p:ph sz="half" idx="13"/>
          </p:nvPr>
        </p:nvSpPr>
        <p:spPr>
          <a:xfrm>
            <a:off x="4636008"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4"/>
          </p:nvPr>
        </p:nvSpPr>
        <p:spPr>
          <a:xfrm>
            <a:off x="739775" y="2784475"/>
            <a:ext cx="3767328" cy="1554480"/>
          </a:xfrm>
        </p:spPr>
        <p:txBody>
          <a:bodyPr/>
          <a:lstStyle>
            <a:lvl1pPr>
              <a:defRPr sz="1800"/>
            </a:lvl1pPr>
            <a:lvl2pPr>
              <a:defRPr sz="18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5"/>
          </p:nvPr>
        </p:nvSpPr>
        <p:spPr>
          <a:xfrm>
            <a:off x="739775" y="4497070"/>
            <a:ext cx="3767328" cy="1554480"/>
          </a:xfrm>
        </p:spPr>
        <p:txBody>
          <a:bodyPr/>
          <a:lstStyle>
            <a:lvl1pPr>
              <a:defRPr sz="1800"/>
            </a:lvl1pPr>
            <a:lvl2pPr>
              <a:defRPr sz="1800"/>
            </a:lvl2pPr>
            <a:lvl3pPr>
              <a:defRPr sz="1800"/>
            </a:lvl3pPr>
            <a:lvl4pPr>
              <a:defRPr sz="1800"/>
            </a:lvl4pPr>
            <a:lvl5pPr>
              <a:defRPr sz="1800"/>
            </a:lvl5pPr>
            <a:lvl6pPr marL="1946275"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6pPr>
            <a:lvl7pPr marL="2173288"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7pPr>
            <a:lvl8pPr marL="2398713" indent="-234950" algn="l" defTabSz="914400" rtl="0" eaLnBrk="1" latinLnBrk="0" hangingPunct="1">
              <a:spcBef>
                <a:spcPct val="20000"/>
              </a:spcBef>
              <a:buSzPct val="90000"/>
              <a:buFont typeface="Wingdings" pitchFamily="2" charset="2"/>
              <a:buChar char=""/>
              <a:defRPr lang="en-US" sz="1600" kern="1200" dirty="0" smtClean="0">
                <a:solidFill>
                  <a:schemeClr val="tx1">
                    <a:lumMod val="65000"/>
                    <a:lumOff val="35000"/>
                  </a:schemeClr>
                </a:solidFill>
                <a:latin typeface="+mn-lt"/>
                <a:ea typeface="+mn-ea"/>
                <a:cs typeface="+mn-cs"/>
              </a:defRPr>
            </a:lvl8pPr>
            <a:lvl9pPr marL="2625725" indent="-234950" algn="l" defTabSz="914400" rtl="0" eaLnBrk="1" latinLnBrk="0" hangingPunct="1">
              <a:spcBef>
                <a:spcPct val="20000"/>
              </a:spcBef>
              <a:buSzPct val="90000"/>
              <a:buFont typeface="Wingdings" pitchFamily="2" charset="2"/>
              <a:buChar char=""/>
              <a:defRPr lang="en-US" sz="1600" kern="1200" dirty="0">
                <a:solidFill>
                  <a:schemeClr val="tx1">
                    <a:lumMod val="65000"/>
                    <a:lumOff val="35000"/>
                  </a:schemeClr>
                </a:solidFill>
                <a:latin typeface="+mn-lt"/>
                <a:ea typeface="+mn-ea"/>
                <a:cs typeface="+mn-cs"/>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DABEFD9-0224-0E45-8F65-11F5E840D52F}"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381001"/>
            <a:ext cx="3509683" cy="2209800"/>
          </a:xfrm>
        </p:spPr>
        <p:txBody>
          <a:bodyPr anchor="b"/>
          <a:lstStyle>
            <a:lvl1pPr algn="l">
              <a:defRPr sz="4400" b="0"/>
            </a:lvl1pPr>
          </a:lstStyle>
          <a:p>
            <a:r>
              <a:rPr lang="en-GB" smtClean="0"/>
              <a:t>Click to edit Master title style</a:t>
            </a:r>
            <a:endParaRPr/>
          </a:p>
        </p:txBody>
      </p:sp>
      <p:sp>
        <p:nvSpPr>
          <p:cNvPr id="3" name="Content Placeholder 2"/>
          <p:cNvSpPr>
            <a:spLocks noGrp="1"/>
          </p:cNvSpPr>
          <p:nvPr>
            <p:ph idx="1"/>
          </p:nvPr>
        </p:nvSpPr>
        <p:spPr>
          <a:xfrm>
            <a:off x="5029200" y="273050"/>
            <a:ext cx="3657600" cy="5853113"/>
          </a:xfrm>
        </p:spPr>
        <p:txBody>
          <a:bodyPr>
            <a:normAutofit/>
          </a:bodyPr>
          <a:lstStyle>
            <a:lvl1pPr>
              <a:defRPr sz="2200"/>
            </a:lvl1pPr>
            <a:lvl2pPr>
              <a:defRPr sz="2000"/>
            </a:lvl2pPr>
            <a:lvl3pPr>
              <a:defRPr sz="1800"/>
            </a:lvl3pPr>
            <a:lvl4pPr>
              <a:defRPr sz="1800"/>
            </a:lvl4pPr>
            <a:lvl5pPr>
              <a:defRPr sz="1800"/>
            </a:lvl5pPr>
            <a:lvl6pPr marL="1946275" indent="-227013">
              <a:defRPr sz="1600"/>
            </a:lvl6pPr>
            <a:lvl7pPr marL="2173288" indent="-227013">
              <a:defRPr sz="1600"/>
            </a:lvl7pPr>
            <a:lvl8pPr marL="2398713" indent="-227013">
              <a:defRPr sz="1600"/>
            </a:lvl8pPr>
            <a:lvl9pPr marL="2625725" indent="-227013">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457199" y="2649071"/>
            <a:ext cx="3509683" cy="3388192"/>
          </a:xfrm>
        </p:spPr>
        <p:txBody>
          <a:bodyPr>
            <a:normAutofit/>
          </a:bodyPr>
          <a:lstStyle>
            <a:lvl1pPr marL="0" indent="0">
              <a:spcBef>
                <a:spcPts val="600"/>
              </a:spcBef>
              <a:buNone/>
              <a:defRPr sz="20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
        <p:nvSpPr>
          <p:cNvPr id="9" name="Picture Placeholder 8"/>
          <p:cNvSpPr>
            <a:spLocks noGrp="1"/>
          </p:cNvSpPr>
          <p:nvPr>
            <p:ph type="pic" sz="quarter" idx="13"/>
          </p:nvPr>
        </p:nvSpPr>
        <p:spPr>
          <a:xfrm>
            <a:off x="228600" y="1143000"/>
            <a:ext cx="4267200" cy="4267200"/>
          </a:xfrm>
          <a:prstGeom prst="ellipse">
            <a:avLst/>
          </a:prstGeom>
          <a:ln w="28575">
            <a:solidFill>
              <a:schemeClr val="accent1"/>
            </a:solidFill>
          </a:ln>
        </p:spPr>
        <p:txBody>
          <a:bodyPr/>
          <a:lstStyle>
            <a:lvl1pPr marL="0" indent="0">
              <a:buNone/>
              <a:defRPr>
                <a:solidFill>
                  <a:schemeClr val="bg1"/>
                </a:solidFill>
              </a:defRPr>
            </a:lvl1pPr>
          </a:lstStyle>
          <a:p>
            <a:r>
              <a:rPr lang="en-GB" dirty="0" smtClean="0"/>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51425" y="381001"/>
            <a:ext cx="3635375" cy="2209800"/>
          </a:xfrm>
        </p:spPr>
        <p:txBody>
          <a:bodyPr anchor="b"/>
          <a:lstStyle>
            <a:lvl1pPr algn="l">
              <a:defRPr sz="4400" b="0">
                <a:solidFill>
                  <a:schemeClr val="tx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5051425" y="2649070"/>
            <a:ext cx="3635375" cy="3505667"/>
          </a:xfrm>
        </p:spPr>
        <p:txBody>
          <a:bodyPr>
            <a:normAutofit/>
          </a:bodyPr>
          <a:lstStyle>
            <a:lvl1pPr marL="0" indent="0">
              <a:spcBef>
                <a:spcPts val="600"/>
              </a:spcBef>
              <a:buNone/>
              <a:defRPr sz="20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3D7447D-2998-F346-B0EE-A8B7203EE239}" type="datetimeFigureOut">
              <a:rPr lang="en-US" smtClean="0"/>
              <a:t>21/03/2012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ABEFD9-0224-0E45-8F65-11F5E840D52F}" type="slidenum">
              <a:rPr lang="en-GB" smtClean="0"/>
              <a:t>‹#›</a:t>
            </a:fld>
            <a:endParaRPr lang="en-GB" dirty="0"/>
          </a:p>
        </p:txBody>
      </p:sp>
      <p:sp>
        <p:nvSpPr>
          <p:cNvPr id="9" name="Picture Placeholder 8"/>
          <p:cNvSpPr>
            <a:spLocks noGrp="1"/>
          </p:cNvSpPr>
          <p:nvPr>
            <p:ph type="pic" sz="quarter" idx="13"/>
          </p:nvPr>
        </p:nvSpPr>
        <p:spPr>
          <a:xfrm>
            <a:off x="990600" y="2590800"/>
            <a:ext cx="3505200" cy="3505200"/>
          </a:xfrm>
          <a:prstGeom prst="ellipse">
            <a:avLst/>
          </a:prstGeom>
          <a:ln w="28575">
            <a:solidFill>
              <a:schemeClr val="accent1"/>
            </a:solidFill>
          </a:ln>
        </p:spPr>
        <p:txBody>
          <a:bodyPr/>
          <a:lstStyle>
            <a:lvl1pPr marL="0" indent="0">
              <a:buNone/>
              <a:defRPr>
                <a:solidFill>
                  <a:schemeClr val="bg1"/>
                </a:solidFill>
              </a:defRPr>
            </a:lvl1pPr>
          </a:lstStyle>
          <a:p>
            <a:r>
              <a:rPr lang="en-GB" dirty="0" smtClean="0"/>
              <a:t>Drag picture to placeholder or click icon to add</a:t>
            </a:r>
            <a:endParaRPr/>
          </a:p>
        </p:txBody>
      </p:sp>
      <p:sp>
        <p:nvSpPr>
          <p:cNvPr id="8" name="Picture Placeholder 8"/>
          <p:cNvSpPr>
            <a:spLocks noGrp="1"/>
          </p:cNvSpPr>
          <p:nvPr>
            <p:ph type="pic" sz="quarter" idx="14"/>
          </p:nvPr>
        </p:nvSpPr>
        <p:spPr>
          <a:xfrm>
            <a:off x="2479675" y="1260475"/>
            <a:ext cx="1254125" cy="1254125"/>
          </a:xfrm>
          <a:prstGeom prst="ellipse">
            <a:avLst/>
          </a:prstGeom>
          <a:ln w="28575">
            <a:solidFill>
              <a:schemeClr val="accent1"/>
            </a:solidFill>
          </a:ln>
        </p:spPr>
        <p:txBody>
          <a:bodyPr>
            <a:normAutofit/>
          </a:bodyPr>
          <a:lstStyle>
            <a:lvl1pPr marL="0" indent="0">
              <a:buNone/>
              <a:defRPr sz="1400">
                <a:solidFill>
                  <a:schemeClr val="bg1"/>
                </a:solidFill>
              </a:defRPr>
            </a:lvl1pPr>
          </a:lstStyle>
          <a:p>
            <a:r>
              <a:rPr lang="en-GB" dirty="0" smtClean="0"/>
              <a:t>Drag picture to placeholder or click icon to add</a:t>
            </a:r>
            <a:endParaRPr/>
          </a:p>
        </p:txBody>
      </p:sp>
      <p:sp>
        <p:nvSpPr>
          <p:cNvPr id="10" name="Picture Placeholder 8"/>
          <p:cNvSpPr>
            <a:spLocks noGrp="1"/>
          </p:cNvSpPr>
          <p:nvPr>
            <p:ph type="pic" sz="quarter" idx="15"/>
          </p:nvPr>
        </p:nvSpPr>
        <p:spPr>
          <a:xfrm>
            <a:off x="269875" y="762000"/>
            <a:ext cx="2092325" cy="2092325"/>
          </a:xfrm>
          <a:prstGeom prst="ellipse">
            <a:avLst/>
          </a:prstGeom>
          <a:ln w="28575">
            <a:solidFill>
              <a:schemeClr val="accent1"/>
            </a:solidFill>
          </a:ln>
        </p:spPr>
        <p:txBody>
          <a:bodyPr>
            <a:normAutofit/>
          </a:bodyPr>
          <a:lstStyle>
            <a:lvl1pPr marL="0" indent="0">
              <a:buNone/>
              <a:defRPr sz="1800">
                <a:solidFill>
                  <a:schemeClr val="bg1"/>
                </a:solidFill>
              </a:defRPr>
            </a:lvl1pPr>
          </a:lstStyle>
          <a:p>
            <a:r>
              <a:rPr lang="en-GB" dirty="0" smtClean="0"/>
              <a:t>Drag picture to placeholder or click icon to add</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a:xfrm>
            <a:off x="457200" y="2568388"/>
            <a:ext cx="8228013" cy="3468875"/>
          </a:xfrm>
        </p:spPr>
        <p:txBody>
          <a:bodyPr vert="eaVert"/>
          <a:lstStyle>
            <a:lvl5pPr>
              <a:defRPr/>
            </a:lvl5pPr>
            <a:lvl6pPr marL="1719072">
              <a:defRPr/>
            </a:lvl6pPr>
            <a:lvl7pPr marL="1719072">
              <a:defRPr/>
            </a:lvl7pPr>
            <a:lvl8pPr marL="1719072">
              <a:defRPr/>
            </a:lvl8pPr>
            <a:lvl9pPr marL="1719072">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6600" y="274638"/>
            <a:ext cx="1524000" cy="5851525"/>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416859"/>
            <a:ext cx="6019800" cy="561564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ABEFD9-0224-0E45-8F65-11F5E840D52F}" type="slidenum">
              <a:rPr lang="en-GB" smtClean="0"/>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3D7447D-2998-F346-B0EE-A8B7203EE239}" type="datetimeFigureOut">
              <a:rPr lang="en-US" smtClean="0"/>
              <a:t>21/03/2012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DABEFD9-0224-0E45-8F65-11F5E840D52F}"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45141"/>
            <a:ext cx="8229600" cy="1143000"/>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39775" y="2770094"/>
            <a:ext cx="7662864" cy="3267169"/>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fld id="{B3D7447D-2998-F346-B0EE-A8B7203EE239}" type="datetimeFigureOut">
              <a:rPr lang="en-US" smtClean="0"/>
              <a:t>21/03/2012</a:t>
            </a:fld>
            <a:endParaRPr lang="en-GB" dirty="0"/>
          </a:p>
        </p:txBody>
      </p:sp>
      <p:sp>
        <p:nvSpPr>
          <p:cNvPr id="5" name="Footer Placeholder 4"/>
          <p:cNvSpPr>
            <a:spLocks noGrp="1"/>
          </p:cNvSpPr>
          <p:nvPr>
            <p:ph type="ftr" sz="quarter" idx="3"/>
          </p:nvPr>
        </p:nvSpPr>
        <p:spPr>
          <a:xfrm>
            <a:off x="5789613" y="6356350"/>
            <a:ext cx="2895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endParaRPr lang="en-GB" dirty="0"/>
          </a:p>
        </p:txBody>
      </p:sp>
      <p:sp>
        <p:nvSpPr>
          <p:cNvPr id="6" name="Slide Number Placeholder 5"/>
          <p:cNvSpPr>
            <a:spLocks noGrp="1"/>
          </p:cNvSpPr>
          <p:nvPr>
            <p:ph type="sldNum" sz="quarter" idx="4"/>
          </p:nvPr>
        </p:nvSpPr>
        <p:spPr>
          <a:xfrm>
            <a:off x="4305300" y="6356350"/>
            <a:ext cx="533400" cy="365125"/>
          </a:xfrm>
          <a:prstGeom prst="rect">
            <a:avLst/>
          </a:prstGeom>
        </p:spPr>
        <p:txBody>
          <a:bodyPr vert="horz" lIns="91440" tIns="45720" rIns="91440" bIns="45720" rtlCol="0" anchor="ctr"/>
          <a:lstStyle>
            <a:lvl1pPr algn="ctr">
              <a:defRPr sz="1100" b="1">
                <a:solidFill>
                  <a:schemeClr val="tx1">
                    <a:lumMod val="50000"/>
                    <a:lumOff val="50000"/>
                  </a:schemeClr>
                </a:solidFill>
              </a:defRPr>
            </a:lvl1pPr>
          </a:lstStyle>
          <a:p>
            <a:fld id="{5DABEFD9-0224-0E45-8F65-11F5E840D52F}"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ctr" defTabSz="914400" rtl="0" eaLnBrk="1" latinLnBrk="0" hangingPunct="1">
        <a:spcBef>
          <a:spcPct val="0"/>
        </a:spcBef>
        <a:buNone/>
        <a:defRPr sz="4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SzPct val="90000"/>
        <a:buFont typeface="Wingdings" pitchFamily="2" charset="2"/>
        <a:buChar char="S"/>
        <a:defRPr sz="22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60000"/>
            <a:lumOff val="40000"/>
          </a:schemeClr>
        </a:buClr>
        <a:buSzPct val="90000"/>
        <a:buFont typeface="Wingdings" pitchFamily="2" charset="2"/>
        <a:buChar char="S"/>
        <a:defRPr sz="20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60000"/>
            <a:lumOff val="40000"/>
          </a:schemeClr>
        </a:buClr>
        <a:buSzPct val="90000"/>
        <a:buFont typeface="Wingdings" pitchFamily="2" charset="2"/>
        <a:buChar char="S"/>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SzPct val="90000"/>
        <a:buFont typeface="Wingdings" pitchFamily="2" charset="2"/>
        <a:buChar char="S"/>
        <a:defRPr sz="1800" kern="1200">
          <a:solidFill>
            <a:schemeClr val="tx1">
              <a:lumMod val="65000"/>
              <a:lumOff val="35000"/>
            </a:schemeClr>
          </a:solidFill>
          <a:latin typeface="+mn-lt"/>
          <a:ea typeface="+mn-ea"/>
          <a:cs typeface="+mn-cs"/>
        </a:defRPr>
      </a:lvl5pPr>
      <a:lvl6pPr marL="2055813"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6pPr>
      <a:lvl7pPr marL="2398713" indent="-344488" algn="l" defTabSz="914400" rtl="0" eaLnBrk="1" latinLnBrk="0" hangingPunct="1">
        <a:spcBef>
          <a:spcPct val="20000"/>
        </a:spcBef>
        <a:buClr>
          <a:schemeClr val="accent1"/>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7pPr>
      <a:lvl8pPr marL="2743200" indent="-344488" algn="l" defTabSz="914400" rtl="0" eaLnBrk="1" latinLnBrk="0" hangingPunct="1">
        <a:spcBef>
          <a:spcPct val="20000"/>
        </a:spcBef>
        <a:buClr>
          <a:schemeClr val="accent1">
            <a:lumMod val="60000"/>
            <a:lumOff val="40000"/>
          </a:schemeClr>
        </a:buClr>
        <a:buSzPct val="90000"/>
        <a:buFont typeface="Wingdings" pitchFamily="2" charset="2"/>
        <a:buChar char=""/>
        <a:defRPr lang="en-US" sz="1800" kern="1200" dirty="0" smtClean="0">
          <a:solidFill>
            <a:schemeClr val="tx1">
              <a:lumMod val="65000"/>
              <a:lumOff val="35000"/>
            </a:schemeClr>
          </a:solidFill>
          <a:latin typeface="+mn-lt"/>
          <a:ea typeface="+mn-ea"/>
          <a:cs typeface="+mn-cs"/>
        </a:defRPr>
      </a:lvl8pPr>
      <a:lvl9pPr marL="3087688" indent="-344488" algn="l" defTabSz="914400" rtl="0" eaLnBrk="1" latinLnBrk="0" hangingPunct="1">
        <a:spcBef>
          <a:spcPct val="20000"/>
        </a:spcBef>
        <a:buClr>
          <a:schemeClr val="accent1"/>
        </a:buClr>
        <a:buSzPct val="90000"/>
        <a:buFont typeface="Wingdings" pitchFamily="2"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1" Type="http://schemas.openxmlformats.org/officeDocument/2006/relationships/slideLayout" Target="../slideLayouts/slideLayout1.xml"/><Relationship Id="rId2"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29.jpeg"/><Relationship Id="rId3" Type="http://schemas.openxmlformats.org/officeDocument/2006/relationships/image" Target="../media/image3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1.png"/><Relationship Id="rId3"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604" y="1309844"/>
            <a:ext cx="8228013" cy="1927225"/>
          </a:xfrm>
        </p:spPr>
        <p:txBody>
          <a:bodyPr>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GB"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 emergence of the modern British state: Politics and Welfare Reform in the 20th Century: </a:t>
            </a:r>
            <a:endParaRPr lang="en-GB" sz="28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Subtitle 2"/>
          <p:cNvSpPr>
            <a:spLocks noGrp="1"/>
          </p:cNvSpPr>
          <p:nvPr>
            <p:ph type="subTitle" idx="1"/>
          </p:nvPr>
        </p:nvSpPr>
        <p:spPr/>
        <p:txBody>
          <a:bodyP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GB" sz="2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Professor Russell Deacon</a:t>
            </a:r>
            <a:endParaRPr lang="en-GB" sz="24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4" name="Picture 3"/>
          <p:cNvPicPr>
            <a:picLocks noChangeAspect="1"/>
          </p:cNvPicPr>
          <p:nvPr/>
        </p:nvPicPr>
        <p:blipFill>
          <a:blip r:embed="rId2"/>
          <a:stretch>
            <a:fillRect/>
          </a:stretch>
        </p:blipFill>
        <p:spPr>
          <a:xfrm>
            <a:off x="6593567" y="574488"/>
            <a:ext cx="1662582" cy="1441824"/>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5" name="Picture 4"/>
          <p:cNvPicPr>
            <a:picLocks noChangeAspect="1"/>
          </p:cNvPicPr>
          <p:nvPr/>
        </p:nvPicPr>
        <p:blipFill>
          <a:blip r:embed="rId3"/>
          <a:stretch>
            <a:fillRect/>
          </a:stretch>
        </p:blipFill>
        <p:spPr>
          <a:xfrm>
            <a:off x="276420" y="110395"/>
            <a:ext cx="1348081" cy="204434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6" name="Picture 5"/>
          <p:cNvPicPr>
            <a:picLocks noChangeAspect="1"/>
          </p:cNvPicPr>
          <p:nvPr/>
        </p:nvPicPr>
        <p:blipFill>
          <a:blip r:embed="rId4"/>
          <a:stretch>
            <a:fillRect/>
          </a:stretch>
        </p:blipFill>
        <p:spPr>
          <a:xfrm>
            <a:off x="803271" y="4337465"/>
            <a:ext cx="2824481" cy="212007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7" name="Picture 6"/>
          <p:cNvPicPr>
            <a:picLocks noChangeAspect="1"/>
          </p:cNvPicPr>
          <p:nvPr/>
        </p:nvPicPr>
        <p:blipFill>
          <a:blip r:embed="rId5"/>
          <a:stretch>
            <a:fillRect/>
          </a:stretch>
        </p:blipFill>
        <p:spPr>
          <a:xfrm>
            <a:off x="5757678" y="4337465"/>
            <a:ext cx="2200644" cy="2273999"/>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3248088188"/>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4000"/>
          </a:blip>
          <a:stretch>
            <a:fillRect/>
          </a:stretch>
        </p:blipFill>
        <p:spPr>
          <a:xfrm>
            <a:off x="2659481" y="969473"/>
            <a:ext cx="4170415" cy="5515272"/>
          </a:xfrm>
          <a:prstGeom prst="rect">
            <a:avLst/>
          </a:prstGeom>
        </p:spPr>
      </p:pic>
      <p:sp>
        <p:nvSpPr>
          <p:cNvPr id="2" name="Title 1"/>
          <p:cNvSpPr>
            <a:spLocks noGrp="1"/>
          </p:cNvSpPr>
          <p:nvPr>
            <p:ph type="title"/>
          </p:nvPr>
        </p:nvSpPr>
        <p:spPr/>
        <p:txBody>
          <a:bodyPr/>
          <a:lstStyle/>
          <a:p>
            <a:r>
              <a:rPr lang="en-GB" dirty="0" smtClean="0"/>
              <a:t>The “Welfare State” before “</a:t>
            </a:r>
            <a:r>
              <a:rPr lang="en-GB" dirty="0" err="1" smtClean="0"/>
              <a:t>Beveridge</a:t>
            </a:r>
            <a:r>
              <a:rPr lang="en-GB" dirty="0" smtClean="0"/>
              <a: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Boer war had provided part of the stimulus for the great reforming programme of the Liberal Government returned in the 1906 landslide election</a:t>
            </a:r>
          </a:p>
          <a:p>
            <a:r>
              <a:rPr lang="en-GB" dirty="0"/>
              <a:t>The First World War exposed the same problems on a much larger scale. </a:t>
            </a:r>
            <a:endParaRPr lang="en-GB" dirty="0" smtClean="0"/>
          </a:p>
          <a:p>
            <a:r>
              <a:rPr lang="en-GB" dirty="0" smtClean="0"/>
              <a:t>One </a:t>
            </a:r>
            <a:r>
              <a:rPr lang="en-GB" dirty="0"/>
              <a:t>survey </a:t>
            </a:r>
            <a:r>
              <a:rPr lang="en-GB" dirty="0" smtClean="0"/>
              <a:t>showed that one conscript in three was not fit enough to join the forces.</a:t>
            </a:r>
          </a:p>
          <a:p>
            <a:r>
              <a:rPr lang="en-GB" dirty="0" smtClean="0"/>
              <a:t>The Victorian period had been determined by notions of deserving and undeserving poor</a:t>
            </a:r>
          </a:p>
          <a:p>
            <a:r>
              <a:rPr lang="en-GB" dirty="0" smtClean="0"/>
              <a:t>This had shaped politics during this period but it was moving away from </a:t>
            </a:r>
            <a:r>
              <a:rPr lang="en-GB" dirty="0" err="1" smtClean="0"/>
              <a:t>Gladstonian</a:t>
            </a:r>
            <a:r>
              <a:rPr lang="en-GB" dirty="0" smtClean="0"/>
              <a:t> Liberalism to Social Liberalism,</a:t>
            </a:r>
            <a:endParaRPr lang="en-GB" dirty="0"/>
          </a:p>
        </p:txBody>
      </p:sp>
    </p:spTree>
    <p:extLst>
      <p:ext uri="{BB962C8B-B14F-4D97-AF65-F5344CB8AC3E}">
        <p14:creationId xmlns:p14="http://schemas.microsoft.com/office/powerpoint/2010/main" val="228102711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28000"/>
          </a:blip>
          <a:stretch>
            <a:fillRect/>
          </a:stretch>
        </p:blipFill>
        <p:spPr>
          <a:xfrm>
            <a:off x="1048223" y="781600"/>
            <a:ext cx="7123839" cy="5077789"/>
          </a:xfrm>
          <a:prstGeom prst="rect">
            <a:avLst/>
          </a:prstGeom>
        </p:spPr>
      </p:pic>
      <p:sp>
        <p:nvSpPr>
          <p:cNvPr id="2" name="Title 1"/>
          <p:cNvSpPr>
            <a:spLocks noGrp="1"/>
          </p:cNvSpPr>
          <p:nvPr>
            <p:ph type="title"/>
          </p:nvPr>
        </p:nvSpPr>
        <p:spPr/>
        <p:txBody>
          <a:bodyPr/>
          <a:lstStyle/>
          <a:p>
            <a:r>
              <a:rPr lang="en-GB" dirty="0" smtClean="0"/>
              <a:t>The Poor Law</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Support for the destitute poor had been a function of the state – local government since the Elizabethan Poor Law of 1601. </a:t>
            </a:r>
            <a:endParaRPr lang="en-GB" dirty="0"/>
          </a:p>
          <a:p>
            <a:r>
              <a:rPr lang="en-GB" dirty="0" smtClean="0"/>
              <a:t>The 1834 Poor Law had established the workhouses and the principle of “less eligibility”. </a:t>
            </a:r>
            <a:endParaRPr lang="en-GB" dirty="0"/>
          </a:p>
          <a:p>
            <a:r>
              <a:rPr lang="en-GB" dirty="0"/>
              <a:t>T</a:t>
            </a:r>
            <a:r>
              <a:rPr lang="en-GB" dirty="0" smtClean="0"/>
              <a:t>he 1834 Act required that poor relief be set at a level  below the earnings an industrious labourer “of the lowest class” could achieve. </a:t>
            </a:r>
          </a:p>
          <a:p>
            <a:r>
              <a:rPr lang="en-GB" dirty="0" smtClean="0"/>
              <a:t>The view was that poverty was due to laziness and should be punished </a:t>
            </a:r>
            <a:endParaRPr lang="en-GB" dirty="0"/>
          </a:p>
        </p:txBody>
      </p:sp>
    </p:spTree>
    <p:extLst>
      <p:ext uri="{BB962C8B-B14F-4D97-AF65-F5344CB8AC3E}">
        <p14:creationId xmlns:p14="http://schemas.microsoft.com/office/powerpoint/2010/main" val="9379652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28000"/>
          </a:blip>
          <a:stretch>
            <a:fillRect/>
          </a:stretch>
        </p:blipFill>
        <p:spPr>
          <a:xfrm>
            <a:off x="1048223" y="781600"/>
            <a:ext cx="7123839" cy="5077789"/>
          </a:xfrm>
          <a:prstGeom prst="rect">
            <a:avLst/>
          </a:prstGeom>
        </p:spPr>
      </p:pic>
      <p:sp>
        <p:nvSpPr>
          <p:cNvPr id="2" name="Title 1"/>
          <p:cNvSpPr>
            <a:spLocks noGrp="1"/>
          </p:cNvSpPr>
          <p:nvPr>
            <p:ph type="title"/>
          </p:nvPr>
        </p:nvSpPr>
        <p:spPr/>
        <p:txBody>
          <a:bodyPr/>
          <a:lstStyle/>
          <a:p>
            <a:r>
              <a:rPr lang="en-GB" dirty="0" smtClean="0"/>
              <a:t>The Poor Law – The workhouse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Many work houses were run like prison</a:t>
            </a:r>
            <a:endParaRPr lang="en-GB" dirty="0"/>
          </a:p>
          <a:p>
            <a:r>
              <a:rPr lang="en-GB" dirty="0" smtClean="0"/>
              <a:t>Food and comforts were kept to the minimum</a:t>
            </a:r>
            <a:endParaRPr lang="en-GB" dirty="0"/>
          </a:p>
          <a:p>
            <a:r>
              <a:rPr lang="en-GB" dirty="0" smtClean="0"/>
              <a:t>Food was eaten with fingers</a:t>
            </a:r>
          </a:p>
          <a:p>
            <a:r>
              <a:rPr lang="en-GB" dirty="0" smtClean="0"/>
              <a:t>Meals were in silence and any talking put people in cells</a:t>
            </a:r>
          </a:p>
          <a:p>
            <a:r>
              <a:rPr lang="en-GB" dirty="0" smtClean="0"/>
              <a:t>The sexes were segregated and they had to do jobs such as grinding bones into fertilizers</a:t>
            </a:r>
          </a:p>
          <a:p>
            <a:r>
              <a:rPr lang="en-GB" dirty="0" smtClean="0"/>
              <a:t>Death rates were high and children were put in the coffins of the old to save money</a:t>
            </a:r>
          </a:p>
          <a:p>
            <a:endParaRPr lang="en-GB" dirty="0"/>
          </a:p>
        </p:txBody>
      </p:sp>
    </p:spTree>
    <p:extLst>
      <p:ext uri="{BB962C8B-B14F-4D97-AF65-F5344CB8AC3E}">
        <p14:creationId xmlns:p14="http://schemas.microsoft.com/office/powerpoint/2010/main" val="351642289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4000"/>
          </a:blip>
          <a:stretch>
            <a:fillRect/>
          </a:stretch>
        </p:blipFill>
        <p:spPr>
          <a:xfrm>
            <a:off x="1932194" y="2472564"/>
            <a:ext cx="5249738" cy="3798106"/>
          </a:xfrm>
          <a:prstGeom prst="rect">
            <a:avLst/>
          </a:prstGeom>
        </p:spPr>
      </p:pic>
      <p:sp>
        <p:nvSpPr>
          <p:cNvPr id="2" name="Title 1"/>
          <p:cNvSpPr>
            <a:spLocks noGrp="1"/>
          </p:cNvSpPr>
          <p:nvPr>
            <p:ph type="title"/>
          </p:nvPr>
        </p:nvSpPr>
        <p:spPr/>
        <p:txBody>
          <a:bodyPr/>
          <a:lstStyle/>
          <a:p>
            <a:r>
              <a:rPr lang="en-GB" dirty="0" smtClean="0"/>
              <a:t>The Royal Commission on the Poor Law - 1905</a:t>
            </a:r>
            <a:endParaRPr lang="en-GB" dirty="0"/>
          </a:p>
        </p:txBody>
      </p:sp>
      <p:sp>
        <p:nvSpPr>
          <p:cNvPr id="3" name="Content Placeholder 2"/>
          <p:cNvSpPr>
            <a:spLocks noGrp="1"/>
          </p:cNvSpPr>
          <p:nvPr>
            <p:ph idx="1"/>
          </p:nvPr>
        </p:nvSpPr>
        <p:spPr>
          <a:xfrm>
            <a:off x="607882" y="2257956"/>
            <a:ext cx="7924166" cy="4363936"/>
          </a:xfrm>
        </p:spPr>
        <p:txBody>
          <a:bodyPr>
            <a:normAutofit fontScale="70000" lnSpcReduction="20000"/>
          </a:bodyPr>
          <a:lstStyle/>
          <a:p>
            <a:r>
              <a:rPr lang="en-GB" dirty="0"/>
              <a:t>The Commission spent four years investigating and in February 1909 produced two conflicting reports known as the </a:t>
            </a:r>
            <a:r>
              <a:rPr lang="en-GB" i="1" dirty="0"/>
              <a:t>Majority Report</a:t>
            </a:r>
            <a:r>
              <a:rPr lang="en-GB" dirty="0"/>
              <a:t> and the </a:t>
            </a:r>
            <a:r>
              <a:rPr lang="en-GB" i="1" dirty="0"/>
              <a:t>Minority Report</a:t>
            </a:r>
            <a:r>
              <a:rPr lang="en-GB" dirty="0"/>
              <a:t>. </a:t>
            </a:r>
            <a:endParaRPr lang="en-GB" dirty="0" smtClean="0"/>
          </a:p>
          <a:p>
            <a:r>
              <a:rPr lang="en-GB" dirty="0" smtClean="0"/>
              <a:t>The </a:t>
            </a:r>
            <a:r>
              <a:rPr lang="en-GB" i="1" dirty="0"/>
              <a:t>Majority Report</a:t>
            </a:r>
            <a:r>
              <a:rPr lang="en-GB" dirty="0"/>
              <a:t> reiterated that poverty was largely caused by moral issues and that the existing provision should remain. However, it believed that the Boards of Guardians provided too much outdoor relief and that the able-bodied poor were not deterred from seeking relief because of mixed workhouses</a:t>
            </a:r>
            <a:r>
              <a:rPr lang="en-GB" dirty="0" smtClean="0"/>
              <a:t>.</a:t>
            </a:r>
          </a:p>
          <a:p>
            <a:r>
              <a:rPr lang="en-GB" dirty="0" smtClean="0"/>
              <a:t> </a:t>
            </a:r>
            <a:r>
              <a:rPr lang="en-GB" dirty="0"/>
              <a:t>The </a:t>
            </a:r>
            <a:r>
              <a:rPr lang="en-GB" i="1" dirty="0"/>
              <a:t>Minority Report</a:t>
            </a:r>
            <a:r>
              <a:rPr lang="en-GB" dirty="0"/>
              <a:t> took a different stance arguing that what was needed was a system radically different from current provision by breaking up the Poor Law into specialist bodies dealing with </a:t>
            </a:r>
            <a:r>
              <a:rPr lang="en-GB" dirty="0" smtClean="0"/>
              <a:t>sickness and </a:t>
            </a:r>
            <a:r>
              <a:rPr lang="en-GB" dirty="0"/>
              <a:t>old-age </a:t>
            </a:r>
            <a:endParaRPr lang="en-GB" dirty="0" smtClean="0"/>
          </a:p>
          <a:p>
            <a:r>
              <a:rPr lang="en-GB" dirty="0" smtClean="0"/>
              <a:t> </a:t>
            </a:r>
            <a:r>
              <a:rPr lang="en-GB" dirty="0"/>
              <a:t>administered by committees of the elected local authorities. </a:t>
            </a:r>
            <a:endParaRPr lang="en-GB" dirty="0" smtClean="0"/>
          </a:p>
          <a:p>
            <a:r>
              <a:rPr lang="en-GB" dirty="0" smtClean="0"/>
              <a:t>It </a:t>
            </a:r>
            <a:r>
              <a:rPr lang="en-GB" dirty="0"/>
              <a:t>also recommended that unemployment was such a major problem that it was beyond the scope of local authorities and should be the responsibility of central government. </a:t>
            </a:r>
            <a:endParaRPr lang="en-GB" dirty="0" smtClean="0"/>
          </a:p>
          <a:p>
            <a:r>
              <a:rPr lang="en-GB" dirty="0" smtClean="0"/>
              <a:t>However</a:t>
            </a:r>
            <a:r>
              <a:rPr lang="en-GB" dirty="0"/>
              <a:t>, because of the differences between the two reports, the Liberal government was able to ignore both when implementing its own reform package.</a:t>
            </a:r>
          </a:p>
        </p:txBody>
      </p:sp>
    </p:spTree>
    <p:extLst>
      <p:ext uri="{BB962C8B-B14F-4D97-AF65-F5344CB8AC3E}">
        <p14:creationId xmlns:p14="http://schemas.microsoft.com/office/powerpoint/2010/main" val="12461807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4000"/>
          </a:blip>
          <a:stretch>
            <a:fillRect/>
          </a:stretch>
        </p:blipFill>
        <p:spPr>
          <a:xfrm>
            <a:off x="2336962" y="1079499"/>
            <a:ext cx="4427589" cy="5553247"/>
          </a:xfrm>
          <a:prstGeom prst="rect">
            <a:avLst/>
          </a:prstGeom>
        </p:spPr>
      </p:pic>
      <p:sp>
        <p:nvSpPr>
          <p:cNvPr id="2" name="Title 1"/>
          <p:cNvSpPr>
            <a:spLocks noGrp="1"/>
          </p:cNvSpPr>
          <p:nvPr>
            <p:ph type="title"/>
          </p:nvPr>
        </p:nvSpPr>
        <p:spPr/>
        <p:txBody>
          <a:bodyPr/>
          <a:lstStyle/>
          <a:p>
            <a:r>
              <a:rPr lang="en-GB" dirty="0" smtClean="0"/>
              <a:t>Liberal Government of 1906-1916</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Liberal Party had been advocating social reform, including old age pensions and a minimum wage for the previous two decades</a:t>
            </a:r>
          </a:p>
          <a:p>
            <a:r>
              <a:rPr lang="en-GB" dirty="0" smtClean="0"/>
              <a:t>The enjoyed the support of the trade unions and the new enfranchised working class voters</a:t>
            </a:r>
          </a:p>
          <a:p>
            <a:r>
              <a:rPr lang="en-GB" dirty="0"/>
              <a:t>When Asquith became Prime Minister in 1908 David Lloyd George took over as </a:t>
            </a:r>
            <a:r>
              <a:rPr lang="en-GB" dirty="0" smtClean="0"/>
              <a:t>Chancellor of the Exchequer, and presided over the final preparations for the 1908 Budget. </a:t>
            </a:r>
          </a:p>
          <a:p>
            <a:r>
              <a:rPr lang="en-GB" dirty="0"/>
              <a:t>I</a:t>
            </a:r>
            <a:r>
              <a:rPr lang="en-GB" dirty="0" smtClean="0"/>
              <a:t>t </a:t>
            </a:r>
            <a:r>
              <a:rPr lang="en-GB" dirty="0"/>
              <a:t>was this Budget which introduced the state finance for old age pensions, </a:t>
            </a:r>
            <a:r>
              <a:rPr lang="en-GB" dirty="0" smtClean="0"/>
              <a:t>which subsequently became known as the Lord George, because “only a Lord could afford to be so generous.’ </a:t>
            </a:r>
            <a:endParaRPr lang="en-GB" dirty="0"/>
          </a:p>
        </p:txBody>
      </p:sp>
    </p:spTree>
    <p:extLst>
      <p:ext uri="{BB962C8B-B14F-4D97-AF65-F5344CB8AC3E}">
        <p14:creationId xmlns:p14="http://schemas.microsoft.com/office/powerpoint/2010/main" val="25456508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36000"/>
          </a:blip>
          <a:stretch>
            <a:fillRect/>
          </a:stretch>
        </p:blipFill>
        <p:spPr>
          <a:xfrm>
            <a:off x="2765769" y="1244600"/>
            <a:ext cx="3724558" cy="5323014"/>
          </a:xfrm>
          <a:prstGeom prst="rect">
            <a:avLst/>
          </a:prstGeom>
        </p:spPr>
      </p:pic>
      <p:sp>
        <p:nvSpPr>
          <p:cNvPr id="2" name="Title 1"/>
          <p:cNvSpPr>
            <a:spLocks noGrp="1"/>
          </p:cNvSpPr>
          <p:nvPr>
            <p:ph type="title"/>
          </p:nvPr>
        </p:nvSpPr>
        <p:spPr/>
        <p:txBody>
          <a:bodyPr/>
          <a:lstStyle/>
          <a:p>
            <a:r>
              <a:rPr lang="en-GB" dirty="0" smtClean="0"/>
              <a:t>The Liberal Reforms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Old Age Pensions Act introduced a non-contributory pension of five shillings a reek (25p) to persons over the age of 70, and 7 shillings and sixpence (37.5p) for married couples, provided income from other sources did not exceed 10 shillings (50p) per week. </a:t>
            </a:r>
          </a:p>
          <a:p>
            <a:r>
              <a:rPr lang="en-GB" dirty="0"/>
              <a:t>Winston Churchill (then a Liberal) at the Board of Trade</a:t>
            </a:r>
            <a:r>
              <a:rPr lang="en-GB" dirty="0" smtClean="0"/>
              <a:t>, introduced Labour Exchanges in 1908. These were seen as a solution to the unemployment caused by the inability of workers to find jobs, and employers to find workers. </a:t>
            </a:r>
          </a:p>
          <a:p>
            <a:r>
              <a:rPr lang="en-GB" dirty="0"/>
              <a:t>Trade Boards Act of 1909 set up boards to regulate wages in four areas where trade </a:t>
            </a:r>
            <a:r>
              <a:rPr lang="en-GB" dirty="0" smtClean="0"/>
              <a:t>unions were weak, and consequently pay and conditions were very bad. The occupations concerned were: tailoring, and the manufacture of paper </a:t>
            </a:r>
            <a:r>
              <a:rPr lang="en-GB" dirty="0"/>
              <a:t>b</a:t>
            </a:r>
            <a:r>
              <a:rPr lang="en-GB" dirty="0" smtClean="0"/>
              <a:t>oxes, lace and chains.</a:t>
            </a:r>
          </a:p>
          <a:p>
            <a:r>
              <a:rPr lang="en-GB" dirty="0"/>
              <a:t>A year earlier, in 1908 there had been another significant departure from established </a:t>
            </a:r>
            <a:r>
              <a:rPr lang="en-GB" dirty="0" smtClean="0"/>
              <a:t>practice when the Coal Mines Act had established the statutory eight hour day for coal miners. </a:t>
            </a:r>
            <a:endParaRPr lang="en-GB" dirty="0"/>
          </a:p>
        </p:txBody>
      </p:sp>
    </p:spTree>
    <p:extLst>
      <p:ext uri="{BB962C8B-B14F-4D97-AF65-F5344CB8AC3E}">
        <p14:creationId xmlns:p14="http://schemas.microsoft.com/office/powerpoint/2010/main" val="322702385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Lloyd George – winning the argument</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Who was the speech aimed at? </a:t>
            </a:r>
          </a:p>
          <a:p>
            <a:pPr marL="457200" indent="-457200">
              <a:buFont typeface="+mj-lt"/>
              <a:buAutoNum type="arabicPeriod"/>
            </a:pPr>
            <a:r>
              <a:rPr lang="en-GB" dirty="0" smtClean="0"/>
              <a:t>What methods of writing have been used in it? </a:t>
            </a:r>
          </a:p>
          <a:p>
            <a:pPr marL="457200" indent="-457200">
              <a:buFont typeface="+mj-lt"/>
              <a:buAutoNum type="arabicPeriod"/>
            </a:pPr>
            <a:r>
              <a:rPr lang="en-GB" dirty="0"/>
              <a:t>In your view is this an effective speech? </a:t>
            </a:r>
          </a:p>
        </p:txBody>
      </p:sp>
      <p:pic>
        <p:nvPicPr>
          <p:cNvPr id="4" name="Picture 3"/>
          <p:cNvPicPr>
            <a:picLocks noChangeAspect="1"/>
          </p:cNvPicPr>
          <p:nvPr/>
        </p:nvPicPr>
        <p:blipFill>
          <a:blip r:embed="rId2"/>
          <a:stretch>
            <a:fillRect/>
          </a:stretch>
        </p:blipFill>
        <p:spPr>
          <a:xfrm>
            <a:off x="6832600" y="3250456"/>
            <a:ext cx="2311400" cy="3505200"/>
          </a:xfrm>
          <a:prstGeom prst="ellipse">
            <a:avLst/>
          </a:prstGeom>
          <a:ln>
            <a:noFill/>
          </a:ln>
          <a:effectLst>
            <a:softEdge rad="112500"/>
          </a:effectLst>
        </p:spPr>
      </p:pic>
    </p:spTree>
    <p:extLst>
      <p:ext uri="{BB962C8B-B14F-4D97-AF65-F5344CB8AC3E}">
        <p14:creationId xmlns:p14="http://schemas.microsoft.com/office/powerpoint/2010/main" val="159936444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19000"/>
          </a:blip>
          <a:stretch>
            <a:fillRect/>
          </a:stretch>
        </p:blipFill>
        <p:spPr>
          <a:xfrm>
            <a:off x="2698793" y="1738696"/>
            <a:ext cx="3955335" cy="4298567"/>
          </a:xfrm>
          <a:prstGeom prst="rect">
            <a:avLst/>
          </a:prstGeom>
        </p:spPr>
      </p:pic>
      <p:sp>
        <p:nvSpPr>
          <p:cNvPr id="2" name="Title 1"/>
          <p:cNvSpPr>
            <a:spLocks noGrp="1"/>
          </p:cNvSpPr>
          <p:nvPr>
            <p:ph type="title"/>
          </p:nvPr>
        </p:nvSpPr>
        <p:spPr/>
        <p:txBody>
          <a:bodyPr/>
          <a:lstStyle/>
          <a:p>
            <a:r>
              <a:rPr lang="en-GB" dirty="0" smtClean="0"/>
              <a:t>The People’s Budget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 Finance Bill, which Lloyd George introduced in </a:t>
            </a:r>
            <a:r>
              <a:rPr lang="en-GB" dirty="0"/>
              <a:t>A</a:t>
            </a:r>
            <a:r>
              <a:rPr lang="en-GB" dirty="0" smtClean="0"/>
              <a:t>pril 1909 proposed to change the balance between direct and indirect taxation by increasing the standard rate of income tax</a:t>
            </a:r>
          </a:p>
          <a:p>
            <a:r>
              <a:rPr lang="en-GB" dirty="0"/>
              <a:t>I</a:t>
            </a:r>
            <a:r>
              <a:rPr lang="en-GB" dirty="0" smtClean="0"/>
              <a:t>t proposed to make the burden of income tax itself more progressive by introducing a new “super-tax” on all incomes in per annum. </a:t>
            </a:r>
          </a:p>
          <a:p>
            <a:r>
              <a:rPr lang="en-GB" dirty="0"/>
              <a:t>The better off sections of society, as represented by the Conservative Party, were </a:t>
            </a:r>
            <a:r>
              <a:rPr lang="en-GB" dirty="0" smtClean="0"/>
              <a:t>outraged, and described the Bill as “inquisitorial, tyrannical and Socialistic” </a:t>
            </a:r>
          </a:p>
          <a:p>
            <a:r>
              <a:rPr lang="en-GB" dirty="0" smtClean="0"/>
              <a:t>The House of Lords held the budget up until the Parliament Act 1911 was introduced</a:t>
            </a:r>
            <a:endParaRPr lang="en-GB" dirty="0"/>
          </a:p>
        </p:txBody>
      </p:sp>
    </p:spTree>
    <p:extLst>
      <p:ext uri="{BB962C8B-B14F-4D97-AF65-F5344CB8AC3E}">
        <p14:creationId xmlns:p14="http://schemas.microsoft.com/office/powerpoint/2010/main" val="358785665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19000"/>
          </a:blip>
          <a:stretch>
            <a:fillRect/>
          </a:stretch>
        </p:blipFill>
        <p:spPr>
          <a:xfrm>
            <a:off x="630627" y="1600199"/>
            <a:ext cx="7084465" cy="4435491"/>
          </a:xfrm>
          <a:prstGeom prst="rect">
            <a:avLst/>
          </a:prstGeom>
        </p:spPr>
      </p:pic>
      <p:sp>
        <p:nvSpPr>
          <p:cNvPr id="2" name="Title 1"/>
          <p:cNvSpPr>
            <a:spLocks noGrp="1"/>
          </p:cNvSpPr>
          <p:nvPr>
            <p:ph type="title"/>
          </p:nvPr>
        </p:nvSpPr>
        <p:spPr/>
        <p:txBody>
          <a:bodyPr/>
          <a:lstStyle/>
          <a:p>
            <a:r>
              <a:rPr lang="en-GB" dirty="0" smtClean="0"/>
              <a:t>National Insurance Act of 1911 </a:t>
            </a:r>
            <a:endParaRPr lang="en-GB" dirty="0"/>
          </a:p>
        </p:txBody>
      </p:sp>
      <p:sp>
        <p:nvSpPr>
          <p:cNvPr id="3" name="Content Placeholder 2"/>
          <p:cNvSpPr>
            <a:spLocks noGrp="1"/>
          </p:cNvSpPr>
          <p:nvPr>
            <p:ph idx="1"/>
          </p:nvPr>
        </p:nvSpPr>
        <p:spPr>
          <a:xfrm>
            <a:off x="293087" y="2040845"/>
            <a:ext cx="8393713" cy="4494202"/>
          </a:xfrm>
        </p:spPr>
        <p:txBody>
          <a:bodyPr>
            <a:normAutofit fontScale="92500" lnSpcReduction="20000"/>
          </a:bodyPr>
          <a:lstStyle/>
          <a:p>
            <a:r>
              <a:rPr lang="en-GB" dirty="0" smtClean="0"/>
              <a:t>The National Insurance Act of 1911 was undoubtedly the most important piece of Liberal social legislation along with old age pensions</a:t>
            </a:r>
          </a:p>
          <a:p>
            <a:r>
              <a:rPr lang="en-GB" dirty="0" smtClean="0"/>
              <a:t>It </a:t>
            </a:r>
            <a:r>
              <a:rPr lang="en-GB" dirty="0"/>
              <a:t>established the  basis on which most welfare </a:t>
            </a:r>
            <a:r>
              <a:rPr lang="en-GB" dirty="0" smtClean="0"/>
              <a:t>payments were financed thereafter.  </a:t>
            </a:r>
          </a:p>
          <a:p>
            <a:r>
              <a:rPr lang="en-GB" dirty="0"/>
              <a:t>Workers were to be insured compulsorily against </a:t>
            </a:r>
            <a:r>
              <a:rPr lang="en-GB" dirty="0" smtClean="0"/>
              <a:t>sickness.  </a:t>
            </a:r>
          </a:p>
          <a:p>
            <a:r>
              <a:rPr lang="en-GB" dirty="0" smtClean="0"/>
              <a:t>Benefits </a:t>
            </a:r>
            <a:r>
              <a:rPr lang="en-GB" dirty="0"/>
              <a:t>were sick pay at seven shillings (35p) per week and free medical </a:t>
            </a:r>
            <a:r>
              <a:rPr lang="en-GB" dirty="0" smtClean="0"/>
              <a:t>treatment under a “panel” doctor. </a:t>
            </a:r>
          </a:p>
          <a:p>
            <a:r>
              <a:rPr lang="en-GB" dirty="0"/>
              <a:t>The unemployment part of the Act applied to eight m</a:t>
            </a:r>
            <a:r>
              <a:rPr lang="en-GB" dirty="0" smtClean="0"/>
              <a:t>ajor trades in which unemployment was endemic, and was similarly financed by </a:t>
            </a:r>
            <a:r>
              <a:rPr lang="en-GB" dirty="0"/>
              <a:t>w</a:t>
            </a:r>
            <a:r>
              <a:rPr lang="en-GB" dirty="0" smtClean="0"/>
              <a:t>orker, employer and state. It provided ten shillings a week unemployment pay for fifteen weeks in any one year.</a:t>
            </a:r>
          </a:p>
          <a:p>
            <a:r>
              <a:rPr lang="en-GB" dirty="0" smtClean="0"/>
              <a:t>It was seen to lay the grounds for the socialist welfare state, post 1945</a:t>
            </a:r>
          </a:p>
        </p:txBody>
      </p:sp>
    </p:spTree>
    <p:extLst>
      <p:ext uri="{BB962C8B-B14F-4D97-AF65-F5344CB8AC3E}">
        <p14:creationId xmlns:p14="http://schemas.microsoft.com/office/powerpoint/2010/main" val="388049054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alphaModFix amt="21000"/>
          </a:blip>
          <a:stretch>
            <a:fillRect/>
          </a:stretch>
        </p:blipFill>
        <p:spPr>
          <a:xfrm>
            <a:off x="2227782" y="2531199"/>
            <a:ext cx="4288630" cy="3070269"/>
          </a:xfrm>
          <a:prstGeom prst="rect">
            <a:avLst/>
          </a:prstGeom>
        </p:spPr>
      </p:pic>
      <p:sp>
        <p:nvSpPr>
          <p:cNvPr id="2" name="Title 1"/>
          <p:cNvSpPr>
            <a:spLocks noGrp="1"/>
          </p:cNvSpPr>
          <p:nvPr>
            <p:ph type="title"/>
          </p:nvPr>
        </p:nvSpPr>
        <p:spPr>
          <a:xfrm>
            <a:off x="576605" y="497119"/>
            <a:ext cx="8229600" cy="1143000"/>
          </a:xfrm>
        </p:spPr>
        <p:txBody>
          <a:bodyPr/>
          <a:lstStyle/>
          <a:p>
            <a:r>
              <a:rPr lang="en-GB" dirty="0" smtClean="0"/>
              <a:t>Trades Disputes</a:t>
            </a:r>
            <a:endParaRPr lang="en-GB" dirty="0"/>
          </a:p>
        </p:txBody>
      </p:sp>
      <p:sp>
        <p:nvSpPr>
          <p:cNvPr id="3" name="Content Placeholder 2"/>
          <p:cNvSpPr>
            <a:spLocks noGrp="1"/>
          </p:cNvSpPr>
          <p:nvPr>
            <p:ph idx="1"/>
          </p:nvPr>
        </p:nvSpPr>
        <p:spPr>
          <a:xfrm>
            <a:off x="739774" y="2770094"/>
            <a:ext cx="7947025" cy="3591264"/>
          </a:xfrm>
        </p:spPr>
        <p:txBody>
          <a:bodyPr>
            <a:normAutofit fontScale="92500" lnSpcReduction="10000"/>
          </a:bodyPr>
          <a:lstStyle/>
          <a:p>
            <a:r>
              <a:rPr lang="en-GB" dirty="0" smtClean="0"/>
              <a:t>Thus trade unions and friendly societies gained new status and more members while insurance companies gained new business.  </a:t>
            </a:r>
          </a:p>
          <a:p>
            <a:r>
              <a:rPr lang="en-GB" dirty="0"/>
              <a:t>Trade Unions had benefitted from the T</a:t>
            </a:r>
            <a:r>
              <a:rPr lang="en-GB" dirty="0" smtClean="0"/>
              <a:t>rade Disputes Act 1906 and the Trade Union Act 1913. </a:t>
            </a:r>
          </a:p>
          <a:p>
            <a:r>
              <a:rPr lang="en-GB" dirty="0" smtClean="0"/>
              <a:t>The 1906 Act </a:t>
            </a:r>
            <a:r>
              <a:rPr lang="en-GB" dirty="0"/>
              <a:t>had </a:t>
            </a:r>
            <a:r>
              <a:rPr lang="en-GB" dirty="0" smtClean="0"/>
              <a:t>reversed the Taff Vale Judgement which had made unions liable for loss and damages suffered by businesses during strikes, and the latter had made the political levy legal. </a:t>
            </a:r>
          </a:p>
          <a:p>
            <a:r>
              <a:rPr lang="en-GB" dirty="0" smtClean="0"/>
              <a:t>Yet during this period the trade unions, one by one, left the Liberals and joined the Labour Party</a:t>
            </a:r>
          </a:p>
        </p:txBody>
      </p:sp>
    </p:spTree>
    <p:extLst>
      <p:ext uri="{BB962C8B-B14F-4D97-AF65-F5344CB8AC3E}">
        <p14:creationId xmlns:p14="http://schemas.microsoft.com/office/powerpoint/2010/main" val="229303007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alphaModFix amt="25000"/>
          </a:blip>
          <a:stretch>
            <a:fillRect/>
          </a:stretch>
        </p:blipFill>
        <p:spPr>
          <a:xfrm>
            <a:off x="1548932" y="2082799"/>
            <a:ext cx="5595938" cy="3954463"/>
          </a:xfrm>
          <a:prstGeom prst="rect">
            <a:avLst/>
          </a:prstGeom>
        </p:spPr>
      </p:pic>
      <p:sp>
        <p:nvSpPr>
          <p:cNvPr id="46082" name="Rectangle 2"/>
          <p:cNvSpPr>
            <a:spLocks noGrp="1" noChangeArrowheads="1"/>
          </p:cNvSpPr>
          <p:nvPr>
            <p:ph type="title"/>
          </p:nvPr>
        </p:nvSpPr>
        <p:spPr>
          <a:xfrm>
            <a:off x="685800" y="433388"/>
            <a:ext cx="7772400" cy="1492250"/>
          </a:xfrm>
        </p:spPr>
        <p:txBody>
          <a:bodyPr/>
          <a:lstStyle/>
          <a:p>
            <a:pPr algn="l"/>
            <a:r>
              <a:rPr lang="en-GB" sz="2400" dirty="0">
                <a:latin typeface="Arial Black" charset="0"/>
                <a:cs typeface="Times New Roman" charset="0"/>
              </a:rPr>
              <a:t>The First World War and the inability of </a:t>
            </a:r>
            <a:r>
              <a:rPr lang="en-GB" sz="2400" dirty="0" smtClean="0">
                <a:latin typeface="Arial Black" charset="0"/>
                <a:cs typeface="Times New Roman" charset="0"/>
              </a:rPr>
              <a:t>of Liberals </a:t>
            </a:r>
            <a:r>
              <a:rPr lang="en-GB" sz="2400" dirty="0">
                <a:latin typeface="Arial Black" charset="0"/>
                <a:cs typeface="Times New Roman" charset="0"/>
              </a:rPr>
              <a:t>to adjust to the </a:t>
            </a:r>
            <a:r>
              <a:rPr lang="en-GB" sz="2400" dirty="0" smtClean="0">
                <a:latin typeface="Arial Black" charset="0"/>
                <a:cs typeface="Times New Roman" charset="0"/>
              </a:rPr>
              <a:t>competition</a:t>
            </a:r>
            <a:endParaRPr lang="en-GB" sz="2400" dirty="0">
              <a:latin typeface="Arial Black" charset="0"/>
            </a:endParaRPr>
          </a:p>
        </p:txBody>
      </p:sp>
      <p:sp>
        <p:nvSpPr>
          <p:cNvPr id="46083" name="Rectangle 3"/>
          <p:cNvSpPr>
            <a:spLocks noGrp="1" noChangeArrowheads="1"/>
          </p:cNvSpPr>
          <p:nvPr>
            <p:ph type="body" idx="1"/>
          </p:nvPr>
        </p:nvSpPr>
        <p:spPr/>
        <p:txBody>
          <a:bodyPr>
            <a:normAutofit fontScale="62500" lnSpcReduction="20000"/>
          </a:bodyPr>
          <a:lstStyle/>
          <a:p>
            <a:pPr algn="just" eaLnBrk="1" hangingPunct="1"/>
            <a:r>
              <a:rPr lang="en-GB" sz="2400" b="1" dirty="0">
                <a:latin typeface="Arial" charset="0"/>
                <a:cs typeface="Times New Roman" charset="0"/>
              </a:rPr>
              <a:t>The First World War had a dramatic impact on Welsh Liberal fortunes. </a:t>
            </a:r>
            <a:endParaRPr lang="en-GB" sz="2400" b="1" dirty="0" smtClean="0">
              <a:latin typeface="Arial" charset="0"/>
              <a:cs typeface="Times New Roman" charset="0"/>
            </a:endParaRPr>
          </a:p>
          <a:p>
            <a:pPr algn="just" eaLnBrk="1" hangingPunct="1"/>
            <a:r>
              <a:rPr lang="en-GB" sz="2400" b="1" dirty="0" smtClean="0">
                <a:latin typeface="Arial" charset="0"/>
                <a:cs typeface="Times New Roman" charset="0"/>
              </a:rPr>
              <a:t>Many </a:t>
            </a:r>
            <a:r>
              <a:rPr lang="en-GB" sz="2400" b="1" dirty="0">
                <a:latin typeface="Arial" charset="0"/>
                <a:cs typeface="Times New Roman" charset="0"/>
              </a:rPr>
              <a:t>of the Liberal pacifists and Liberal idealists left the party forever over issues related to the war. </a:t>
            </a:r>
            <a:endParaRPr lang="en-GB" sz="2400" b="1" dirty="0" smtClean="0">
              <a:latin typeface="Arial" charset="0"/>
              <a:cs typeface="Times New Roman" charset="0"/>
            </a:endParaRPr>
          </a:p>
          <a:p>
            <a:pPr algn="just" eaLnBrk="1" hangingPunct="1"/>
            <a:r>
              <a:rPr lang="en-GB" sz="2400" b="1" dirty="0" smtClean="0">
                <a:latin typeface="Arial" charset="0"/>
                <a:cs typeface="Times New Roman" charset="0"/>
              </a:rPr>
              <a:t>The Liberals were also too focused on the middle classes and unable to tap into the working class vote</a:t>
            </a:r>
          </a:p>
          <a:p>
            <a:pPr algn="just" eaLnBrk="1" hangingPunct="1"/>
            <a:r>
              <a:rPr lang="en-GB" sz="2400" b="1" dirty="0" smtClean="0">
                <a:latin typeface="Arial" charset="0"/>
                <a:cs typeface="Times New Roman" charset="0"/>
              </a:rPr>
              <a:t>The Conservatives were a more flexible party </a:t>
            </a:r>
            <a:endParaRPr lang="en-GB" sz="2400" b="1" dirty="0">
              <a:latin typeface="Arial" charset="0"/>
              <a:cs typeface="Times New Roman" charset="0"/>
            </a:endParaRPr>
          </a:p>
          <a:p>
            <a:pPr eaLnBrk="1" hangingPunct="1"/>
            <a:r>
              <a:rPr lang="en-GB" sz="2400" b="1" dirty="0">
                <a:latin typeface="Arial" charset="0"/>
              </a:rPr>
              <a:t>Issues </a:t>
            </a:r>
            <a:r>
              <a:rPr lang="en-GB" sz="2400" b="1" dirty="0" smtClean="0">
                <a:latin typeface="Arial" charset="0"/>
              </a:rPr>
              <a:t>of </a:t>
            </a:r>
            <a:r>
              <a:rPr lang="en-GB" sz="2400" b="1" dirty="0">
                <a:latin typeface="Arial" charset="0"/>
              </a:rPr>
              <a:t>ideology – Liberalism </a:t>
            </a:r>
            <a:r>
              <a:rPr lang="en-GB" sz="2400" b="1" dirty="0" smtClean="0">
                <a:latin typeface="Arial" charset="0"/>
              </a:rPr>
              <a:t>couldn’t </a:t>
            </a:r>
            <a:r>
              <a:rPr lang="en-GB" sz="2400" b="1" dirty="0">
                <a:latin typeface="Arial" charset="0"/>
              </a:rPr>
              <a:t>compete against the wish list of </a:t>
            </a:r>
            <a:r>
              <a:rPr lang="en-GB" sz="2400" b="1" dirty="0" smtClean="0">
                <a:latin typeface="Arial" charset="0"/>
              </a:rPr>
              <a:t>Socialism, it wasn’t until the last 1920s that it developed itself a viable new ideological agenda</a:t>
            </a:r>
          </a:p>
          <a:p>
            <a:pPr eaLnBrk="1" hangingPunct="1"/>
            <a:r>
              <a:rPr lang="en-GB" sz="2400" b="1" dirty="0" smtClean="0">
                <a:latin typeface="Arial" charset="0"/>
              </a:rPr>
              <a:t>&lt;&lt; Lloyd George speech on World War I &gt;&gt;</a:t>
            </a:r>
            <a:endParaRPr lang="en-GB" sz="2400" b="1" dirty="0">
              <a:latin typeface="Arial" charset="0"/>
            </a:endParaRPr>
          </a:p>
        </p:txBody>
      </p:sp>
    </p:spTree>
    <p:extLst>
      <p:ext uri="{BB962C8B-B14F-4D97-AF65-F5344CB8AC3E}">
        <p14:creationId xmlns:p14="http://schemas.microsoft.com/office/powerpoint/2010/main" val="49930094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additive="base">
                                        <p:cTn id="7" dur="500" fill="hold"/>
                                        <p:tgtEl>
                                          <p:spTgt spid="46082"/>
                                        </p:tgtEl>
                                        <p:attrNameLst>
                                          <p:attrName>ppt_x</p:attrName>
                                        </p:attrNameLst>
                                      </p:cBhvr>
                                      <p:tavLst>
                                        <p:tav tm="0">
                                          <p:val>
                                            <p:strVal val="0-#ppt_w/2"/>
                                          </p:val>
                                        </p:tav>
                                        <p:tav tm="100000">
                                          <p:val>
                                            <p:strVal val="#ppt_x"/>
                                          </p:val>
                                        </p:tav>
                                      </p:tavLst>
                                    </p:anim>
                                    <p:anim calcmode="lin" valueType="num">
                                      <p:cBhvr additive="base">
                                        <p:cTn id="8" dur="500" fill="hold"/>
                                        <p:tgtEl>
                                          <p:spTgt spid="4608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6083">
                                            <p:txEl>
                                              <p:pRg st="0" end="0"/>
                                            </p:txEl>
                                          </p:spTgt>
                                        </p:tgtEl>
                                        <p:attrNameLst>
                                          <p:attrName>style.visibility</p:attrName>
                                        </p:attrNameLst>
                                      </p:cBhvr>
                                      <p:to>
                                        <p:strVal val="visible"/>
                                      </p:to>
                                    </p:set>
                                    <p:anim calcmode="lin" valueType="num">
                                      <p:cBhvr additive="base">
                                        <p:cTn id="13" dur="500" fill="hold"/>
                                        <p:tgtEl>
                                          <p:spTgt spid="4608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60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6083">
                                            <p:txEl>
                                              <p:pRg st="1" end="1"/>
                                            </p:txEl>
                                          </p:spTgt>
                                        </p:tgtEl>
                                        <p:attrNameLst>
                                          <p:attrName>style.visibility</p:attrName>
                                        </p:attrNameLst>
                                      </p:cBhvr>
                                      <p:to>
                                        <p:strVal val="visible"/>
                                      </p:to>
                                    </p:set>
                                    <p:anim calcmode="lin" valueType="num">
                                      <p:cBhvr additive="base">
                                        <p:cTn id="19" dur="500" fill="hold"/>
                                        <p:tgtEl>
                                          <p:spTgt spid="4608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608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6083">
                                            <p:txEl>
                                              <p:pRg st="2" end="2"/>
                                            </p:txEl>
                                          </p:spTgt>
                                        </p:tgtEl>
                                        <p:attrNameLst>
                                          <p:attrName>style.visibility</p:attrName>
                                        </p:attrNameLst>
                                      </p:cBhvr>
                                      <p:to>
                                        <p:strVal val="visible"/>
                                      </p:to>
                                    </p:set>
                                    <p:anim calcmode="lin" valueType="num">
                                      <p:cBhvr additive="base">
                                        <p:cTn id="25" dur="500" fill="hold"/>
                                        <p:tgtEl>
                                          <p:spTgt spid="4608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60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6083">
                                            <p:txEl>
                                              <p:pRg st="3" end="3"/>
                                            </p:txEl>
                                          </p:spTgt>
                                        </p:tgtEl>
                                        <p:attrNameLst>
                                          <p:attrName>style.visibility</p:attrName>
                                        </p:attrNameLst>
                                      </p:cBhvr>
                                      <p:to>
                                        <p:strVal val="visible"/>
                                      </p:to>
                                    </p:set>
                                    <p:anim calcmode="lin" valueType="num">
                                      <p:cBhvr additive="base">
                                        <p:cTn id="31" dur="500" fill="hold"/>
                                        <p:tgtEl>
                                          <p:spTgt spid="4608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608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6083">
                                            <p:txEl>
                                              <p:pRg st="4" end="4"/>
                                            </p:txEl>
                                          </p:spTgt>
                                        </p:tgtEl>
                                        <p:attrNameLst>
                                          <p:attrName>style.visibility</p:attrName>
                                        </p:attrNameLst>
                                      </p:cBhvr>
                                      <p:to>
                                        <p:strVal val="visible"/>
                                      </p:to>
                                    </p:set>
                                    <p:anim calcmode="lin" valueType="num">
                                      <p:cBhvr additive="base">
                                        <p:cTn id="37" dur="500" fill="hold"/>
                                        <p:tgtEl>
                                          <p:spTgt spid="4608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4608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6083">
                                            <p:txEl>
                                              <p:pRg st="5" end="5"/>
                                            </p:txEl>
                                          </p:spTgt>
                                        </p:tgtEl>
                                        <p:attrNameLst>
                                          <p:attrName>style.visibility</p:attrName>
                                        </p:attrNameLst>
                                      </p:cBhvr>
                                      <p:to>
                                        <p:strVal val="visible"/>
                                      </p:to>
                                    </p:set>
                                    <p:anim calcmode="lin" valueType="num">
                                      <p:cBhvr additive="base">
                                        <p:cTn id="43" dur="500" fill="hold"/>
                                        <p:tgtEl>
                                          <p:spTgt spid="46083">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608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autoUpdateAnimBg="0"/>
      <p:bldP spid="4608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5800" y="800100"/>
            <a:ext cx="7772400" cy="762000"/>
          </a:xfrm>
        </p:spPr>
        <p:txBody>
          <a:bodyPr/>
          <a:lstStyle/>
          <a:p>
            <a:pPr eaLnBrk="1" hangingPunct="1"/>
            <a:r>
              <a:rPr lang="en-GB">
                <a:latin typeface="Arial Black" charset="0"/>
              </a:rPr>
              <a:t>Liberals versus Liberals</a:t>
            </a:r>
          </a:p>
        </p:txBody>
      </p:sp>
      <p:sp>
        <p:nvSpPr>
          <p:cNvPr id="47107" name="Text Box 3"/>
          <p:cNvSpPr txBox="1">
            <a:spLocks noChangeArrowheads="1"/>
          </p:cNvSpPr>
          <p:nvPr/>
        </p:nvSpPr>
        <p:spPr bwMode="auto">
          <a:xfrm>
            <a:off x="914186" y="2121900"/>
            <a:ext cx="7315200" cy="5109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342900" indent="-342900" algn="just" eaLnBrk="1" hangingPunct="1">
              <a:spcBef>
                <a:spcPct val="50000"/>
              </a:spcBef>
              <a:buFont typeface="Arial"/>
              <a:buChar char="•"/>
            </a:pPr>
            <a:r>
              <a:rPr lang="en-GB" sz="2000" dirty="0" smtClean="0">
                <a:cs typeface="Times New Roman" charset="0"/>
              </a:rPr>
              <a:t>In 1916 David Lloyd George became Prime Minister and ousted Asquith in a ‘palace coup’</a:t>
            </a:r>
          </a:p>
          <a:p>
            <a:pPr marL="342900" indent="-342900" algn="just" eaLnBrk="1" hangingPunct="1">
              <a:spcBef>
                <a:spcPct val="50000"/>
              </a:spcBef>
              <a:buFont typeface="Arial"/>
              <a:buChar char="•"/>
            </a:pPr>
            <a:r>
              <a:rPr lang="en-GB" sz="2000" dirty="0" smtClean="0">
                <a:cs typeface="Times New Roman" charset="0"/>
              </a:rPr>
              <a:t>Lloyd </a:t>
            </a:r>
            <a:r>
              <a:rPr lang="en-GB" sz="2000" dirty="0">
                <a:cs typeface="Times New Roman" charset="0"/>
              </a:rPr>
              <a:t>G</a:t>
            </a:r>
            <a:r>
              <a:rPr lang="en-GB" sz="2000" dirty="0" smtClean="0">
                <a:cs typeface="Times New Roman" charset="0"/>
              </a:rPr>
              <a:t>eorge was the Prime Minister for the next six years but this act would in time split the party</a:t>
            </a:r>
          </a:p>
          <a:p>
            <a:pPr marL="342900" indent="-342900" algn="just" eaLnBrk="1" hangingPunct="1">
              <a:spcBef>
                <a:spcPct val="50000"/>
              </a:spcBef>
              <a:buFont typeface="Arial"/>
              <a:buChar char="•"/>
            </a:pPr>
            <a:r>
              <a:rPr lang="en-GB" sz="2000" dirty="0" smtClean="0">
                <a:cs typeface="Times New Roman" charset="0"/>
              </a:rPr>
              <a:t>This </a:t>
            </a:r>
            <a:r>
              <a:rPr lang="en-GB" sz="2000" dirty="0">
                <a:cs typeface="Times New Roman" charset="0"/>
              </a:rPr>
              <a:t>Lloyd George inspired bitterness continued to lead to internal Liberal party feuds in Wales, including the infamous Cardigan 1921 by-election where Liberal fought Liberal as the only candidates in the contest. </a:t>
            </a:r>
          </a:p>
          <a:p>
            <a:pPr marL="342900" indent="-342900" algn="just" eaLnBrk="1" hangingPunct="1">
              <a:spcBef>
                <a:spcPct val="50000"/>
              </a:spcBef>
              <a:buFont typeface="Arial"/>
              <a:buChar char="•"/>
            </a:pPr>
            <a:r>
              <a:rPr lang="en-GB" sz="2000" dirty="0">
                <a:cs typeface="Times New Roman" charset="0"/>
              </a:rPr>
              <a:t>With the electoral pacts over, the 1918 </a:t>
            </a:r>
            <a:r>
              <a:rPr lang="ja-JP" altLang="en-GB" sz="2000" dirty="0">
                <a:cs typeface="Times New Roman" charset="0"/>
              </a:rPr>
              <a:t>‘</a:t>
            </a:r>
            <a:r>
              <a:rPr lang="en-GB" sz="2000" dirty="0">
                <a:cs typeface="Times New Roman" charset="0"/>
              </a:rPr>
              <a:t>Coupon</a:t>
            </a:r>
            <a:r>
              <a:rPr lang="ja-JP" altLang="en-GB" sz="2000" dirty="0">
                <a:cs typeface="Times New Roman" charset="0"/>
              </a:rPr>
              <a:t>’</a:t>
            </a:r>
            <a:r>
              <a:rPr lang="en-GB" sz="2000" dirty="0">
                <a:cs typeface="Times New Roman" charset="0"/>
              </a:rPr>
              <a:t> election saw the Labour Party take almost a third of the seats in </a:t>
            </a:r>
            <a:r>
              <a:rPr lang="en-GB" sz="2000" dirty="0" smtClean="0">
                <a:cs typeface="Times New Roman" charset="0"/>
              </a:rPr>
              <a:t>Wales and expand elsewhere, </a:t>
            </a:r>
            <a:r>
              <a:rPr lang="en-GB" sz="2000" dirty="0">
                <a:cs typeface="Times New Roman" charset="0"/>
              </a:rPr>
              <a:t>whilst the Coalition Liberals took just over half of the seats. By this time Labour now had constituency parties across </a:t>
            </a:r>
            <a:r>
              <a:rPr lang="en-GB" sz="2000" dirty="0" smtClean="0">
                <a:cs typeface="Times New Roman" charset="0"/>
              </a:rPr>
              <a:t>the UK. </a:t>
            </a:r>
            <a:endParaRPr lang="en-GB" sz="2000" dirty="0">
              <a:cs typeface="Times New Roman" charset="0"/>
            </a:endParaRPr>
          </a:p>
          <a:p>
            <a:pPr eaLnBrk="1" hangingPunct="1">
              <a:spcBef>
                <a:spcPct val="50000"/>
              </a:spcBef>
            </a:pPr>
            <a:endParaRPr lang="en-GB" dirty="0"/>
          </a:p>
        </p:txBody>
      </p:sp>
    </p:spTree>
    <p:extLst>
      <p:ext uri="{BB962C8B-B14F-4D97-AF65-F5344CB8AC3E}">
        <p14:creationId xmlns:p14="http://schemas.microsoft.com/office/powerpoint/2010/main" val="7016698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7106"/>
                                        </p:tgtEl>
                                        <p:attrNameLst>
                                          <p:attrName>style.visibility</p:attrName>
                                        </p:attrNameLst>
                                      </p:cBhvr>
                                      <p:to>
                                        <p:strVal val="visible"/>
                                      </p:to>
                                    </p:set>
                                    <p:anim calcmode="lin" valueType="num">
                                      <p:cBhvr additive="base">
                                        <p:cTn id="7" dur="500" fill="hold"/>
                                        <p:tgtEl>
                                          <p:spTgt spid="47106"/>
                                        </p:tgtEl>
                                        <p:attrNameLst>
                                          <p:attrName>ppt_x</p:attrName>
                                        </p:attrNameLst>
                                      </p:cBhvr>
                                      <p:tavLst>
                                        <p:tav tm="0">
                                          <p:val>
                                            <p:strVal val="0-#ppt_w/2"/>
                                          </p:val>
                                        </p:tav>
                                        <p:tav tm="100000">
                                          <p:val>
                                            <p:strVal val="#ppt_x"/>
                                          </p:val>
                                        </p:tav>
                                      </p:tavLst>
                                    </p:anim>
                                    <p:anim calcmode="lin" valueType="num">
                                      <p:cBhvr additive="base">
                                        <p:cTn id="8" dur="500" fill="hold"/>
                                        <p:tgtEl>
                                          <p:spTgt spid="4710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7107"/>
                                        </p:tgtEl>
                                        <p:attrNameLst>
                                          <p:attrName>style.visibility</p:attrName>
                                        </p:attrNameLst>
                                      </p:cBhvr>
                                      <p:to>
                                        <p:strVal val="visible"/>
                                      </p:to>
                                    </p:set>
                                    <p:anim calcmode="lin" valueType="num">
                                      <p:cBhvr additive="base">
                                        <p:cTn id="13" dur="500" fill="hold"/>
                                        <p:tgtEl>
                                          <p:spTgt spid="47107"/>
                                        </p:tgtEl>
                                        <p:attrNameLst>
                                          <p:attrName>ppt_x</p:attrName>
                                        </p:attrNameLst>
                                      </p:cBhvr>
                                      <p:tavLst>
                                        <p:tav tm="0">
                                          <p:val>
                                            <p:strVal val="0-#ppt_w/2"/>
                                          </p:val>
                                        </p:tav>
                                        <p:tav tm="100000">
                                          <p:val>
                                            <p:strVal val="#ppt_x"/>
                                          </p:val>
                                        </p:tav>
                                      </p:tavLst>
                                    </p:anim>
                                    <p:anim calcmode="lin" valueType="num">
                                      <p:cBhvr additive="base">
                                        <p:cTn id="14" dur="500" fill="hold"/>
                                        <p:tgtEl>
                                          <p:spTgt spid="4710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autoUpdateAnimBg="0"/>
      <p:bldP spid="47107"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dirty="0">
                <a:latin typeface="Arial Black" charset="0"/>
                <a:cs typeface="Times New Roman" charset="0"/>
              </a:rPr>
              <a:t>The new </a:t>
            </a:r>
            <a:r>
              <a:rPr lang="en-GB" dirty="0" smtClean="0">
                <a:latin typeface="Arial Black" charset="0"/>
                <a:cs typeface="Times New Roman" charset="0"/>
              </a:rPr>
              <a:t>Radicals</a:t>
            </a:r>
            <a:r>
              <a:rPr lang="en-GB" dirty="0">
                <a:latin typeface="Arial Black" charset="0"/>
                <a:cs typeface="Times New Roman" charset="0"/>
              </a:rPr>
              <a:t/>
            </a:r>
            <a:br>
              <a:rPr lang="en-GB" dirty="0">
                <a:latin typeface="Arial Black" charset="0"/>
                <a:cs typeface="Times New Roman" charset="0"/>
              </a:rPr>
            </a:br>
            <a:endParaRPr lang="en-GB" dirty="0">
              <a:latin typeface="Arial Black" charset="0"/>
              <a:cs typeface="Times New Roman" charset="0"/>
            </a:endParaRPr>
          </a:p>
        </p:txBody>
      </p:sp>
      <p:sp>
        <p:nvSpPr>
          <p:cNvPr id="50179" name="Text Box 3"/>
          <p:cNvSpPr txBox="1">
            <a:spLocks noChangeArrowheads="1"/>
          </p:cNvSpPr>
          <p:nvPr/>
        </p:nvSpPr>
        <p:spPr bwMode="auto">
          <a:xfrm>
            <a:off x="304800" y="2114706"/>
            <a:ext cx="8458200" cy="4108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285750" indent="-285750" eaLnBrk="1" hangingPunct="1">
              <a:spcBef>
                <a:spcPct val="50000"/>
              </a:spcBef>
              <a:buFont typeface="Arial"/>
              <a:buChar char="•"/>
            </a:pPr>
            <a:r>
              <a:rPr lang="en-GB" sz="1800" dirty="0" smtClean="0">
                <a:cs typeface="Times New Roman" charset="0"/>
              </a:rPr>
              <a:t>From the start of the century a new working class radical emerged. </a:t>
            </a:r>
          </a:p>
          <a:p>
            <a:pPr marL="285750" indent="-285750" eaLnBrk="1" hangingPunct="1">
              <a:spcBef>
                <a:spcPct val="50000"/>
              </a:spcBef>
              <a:buFont typeface="Arial"/>
              <a:buChar char="•"/>
            </a:pPr>
            <a:r>
              <a:rPr lang="en-GB" sz="1800" dirty="0" smtClean="0">
                <a:cs typeface="Times New Roman" charset="0"/>
              </a:rPr>
              <a:t>Young </a:t>
            </a:r>
            <a:r>
              <a:rPr lang="en-GB" sz="1800" dirty="0">
                <a:cs typeface="Times New Roman" charset="0"/>
              </a:rPr>
              <a:t>miners, railwaymen and steelworkers were studying at a new centre of political change, the Labour College (1919-1928). </a:t>
            </a:r>
            <a:endParaRPr lang="en-GB" sz="1800" dirty="0" smtClean="0">
              <a:cs typeface="Times New Roman" charset="0"/>
            </a:endParaRPr>
          </a:p>
          <a:p>
            <a:pPr marL="285750" indent="-285750" eaLnBrk="1" hangingPunct="1">
              <a:spcBef>
                <a:spcPct val="50000"/>
              </a:spcBef>
              <a:buFont typeface="Arial"/>
              <a:buChar char="•"/>
            </a:pPr>
            <a:r>
              <a:rPr lang="en-GB" sz="1800" dirty="0" smtClean="0">
                <a:cs typeface="Times New Roman" charset="0"/>
              </a:rPr>
              <a:t>They </a:t>
            </a:r>
            <a:r>
              <a:rPr lang="en-GB" sz="1800" dirty="0">
                <a:cs typeface="Times New Roman" charset="0"/>
              </a:rPr>
              <a:t>embraced the view of the </a:t>
            </a:r>
            <a:r>
              <a:rPr lang="en-GB" sz="1800" dirty="0" smtClean="0">
                <a:cs typeface="Times New Roman" charset="0"/>
              </a:rPr>
              <a:t>Merthyr Tydfil MP and the Labour Party leader </a:t>
            </a:r>
            <a:r>
              <a:rPr lang="en-GB" sz="1800" dirty="0" err="1" smtClean="0">
                <a:cs typeface="Times New Roman" charset="0"/>
              </a:rPr>
              <a:t>Keir</a:t>
            </a:r>
            <a:r>
              <a:rPr lang="en-GB" sz="1800" dirty="0" smtClean="0">
                <a:cs typeface="Times New Roman" charset="0"/>
              </a:rPr>
              <a:t> </a:t>
            </a:r>
            <a:r>
              <a:rPr lang="en-GB" sz="1800" dirty="0" err="1">
                <a:cs typeface="Times New Roman" charset="0"/>
              </a:rPr>
              <a:t>Hardie</a:t>
            </a:r>
            <a:r>
              <a:rPr lang="en-GB" sz="1800" dirty="0">
                <a:cs typeface="Times New Roman" charset="0"/>
              </a:rPr>
              <a:t>. He thought that the Celtic nations of Britain </a:t>
            </a:r>
            <a:r>
              <a:rPr lang="ja-JP" altLang="en-GB" sz="1800" dirty="0">
                <a:cs typeface="Times New Roman" charset="0"/>
              </a:rPr>
              <a:t>‘</a:t>
            </a:r>
            <a:r>
              <a:rPr lang="en-GB" sz="1800" dirty="0">
                <a:cs typeface="Times New Roman" charset="0"/>
              </a:rPr>
              <a:t>were peculiarly suited to a socialist form of society.</a:t>
            </a:r>
            <a:r>
              <a:rPr lang="ja-JP" altLang="en-GB" sz="1800" dirty="0">
                <a:cs typeface="Times New Roman" charset="0"/>
              </a:rPr>
              <a:t>’</a:t>
            </a:r>
            <a:r>
              <a:rPr lang="en-GB" sz="1800" dirty="0">
                <a:cs typeface="Times New Roman" charset="0"/>
              </a:rPr>
              <a:t> </a:t>
            </a:r>
            <a:endParaRPr lang="en-GB" sz="1800" dirty="0" smtClean="0">
              <a:cs typeface="Times New Roman" charset="0"/>
            </a:endParaRPr>
          </a:p>
          <a:p>
            <a:pPr marL="285750" indent="-285750" eaLnBrk="1" hangingPunct="1">
              <a:spcBef>
                <a:spcPct val="50000"/>
              </a:spcBef>
              <a:buFont typeface="Arial"/>
              <a:buChar char="•"/>
            </a:pPr>
            <a:r>
              <a:rPr lang="en-GB" sz="1800" dirty="0" smtClean="0">
                <a:cs typeface="Times New Roman" charset="0"/>
              </a:rPr>
              <a:t>These </a:t>
            </a:r>
            <a:r>
              <a:rPr lang="en-GB" sz="1800" dirty="0">
                <a:cs typeface="Times New Roman" charset="0"/>
              </a:rPr>
              <a:t>new </a:t>
            </a:r>
            <a:r>
              <a:rPr lang="ja-JP" altLang="en-GB" sz="1800" dirty="0">
                <a:cs typeface="Times New Roman" charset="0"/>
              </a:rPr>
              <a:t>‘</a:t>
            </a:r>
            <a:r>
              <a:rPr lang="en-GB" sz="1800" dirty="0">
                <a:cs typeface="Times New Roman" charset="0"/>
              </a:rPr>
              <a:t>Red Radicals</a:t>
            </a:r>
            <a:r>
              <a:rPr lang="ja-JP" altLang="en-GB" sz="1800" dirty="0">
                <a:cs typeface="Times New Roman" charset="0"/>
              </a:rPr>
              <a:t>’</a:t>
            </a:r>
            <a:r>
              <a:rPr lang="en-GB" sz="1800" dirty="0">
                <a:cs typeface="Times New Roman" charset="0"/>
              </a:rPr>
              <a:t> cited Wales co-operative pioneer Robert Owen and his disciple RJ. </a:t>
            </a:r>
            <a:r>
              <a:rPr lang="en-GB" sz="1800" dirty="0" err="1">
                <a:cs typeface="Times New Roman" charset="0"/>
              </a:rPr>
              <a:t>Derfel</a:t>
            </a:r>
            <a:r>
              <a:rPr lang="en-GB" sz="1800" dirty="0">
                <a:cs typeface="Times New Roman" charset="0"/>
              </a:rPr>
              <a:t>, the apostle of community socialism, as inspirations to their own socialism</a:t>
            </a:r>
            <a:r>
              <a:rPr lang="en-GB" sz="1800" dirty="0" smtClean="0">
                <a:cs typeface="Times New Roman" charset="0"/>
              </a:rPr>
              <a:t>.</a:t>
            </a:r>
          </a:p>
          <a:p>
            <a:pPr marL="285750" indent="-285750" eaLnBrk="1" hangingPunct="1">
              <a:spcBef>
                <a:spcPct val="50000"/>
              </a:spcBef>
              <a:buFont typeface="Arial"/>
              <a:buChar char="•"/>
            </a:pPr>
            <a:r>
              <a:rPr lang="en-GB" sz="1800" dirty="0" smtClean="0">
                <a:cs typeface="Times New Roman" charset="0"/>
              </a:rPr>
              <a:t>The </a:t>
            </a:r>
            <a:r>
              <a:rPr lang="en-GB" sz="1800" dirty="0">
                <a:cs typeface="Times New Roman" charset="0"/>
              </a:rPr>
              <a:t>Liberal Radicals were also seen as models for this new breed of politicians. </a:t>
            </a:r>
            <a:r>
              <a:rPr lang="en-GB" sz="1800" dirty="0" smtClean="0">
                <a:cs typeface="Times New Roman" charset="0"/>
              </a:rPr>
              <a:t>They were led by James Ramsay Macdonald the first Labour Prime Minister in 1924</a:t>
            </a:r>
          </a:p>
          <a:p>
            <a:pPr marL="285750" indent="-285750" eaLnBrk="1" hangingPunct="1">
              <a:spcBef>
                <a:spcPct val="50000"/>
              </a:spcBef>
              <a:buFont typeface="Arial"/>
              <a:buChar char="•"/>
            </a:pPr>
            <a:r>
              <a:rPr lang="en-GB" sz="1800" dirty="0" smtClean="0">
                <a:cs typeface="Times New Roman" charset="0"/>
              </a:rPr>
              <a:t>Later by </a:t>
            </a:r>
            <a:r>
              <a:rPr lang="en-GB" sz="1800" dirty="0">
                <a:cs typeface="Times New Roman" charset="0"/>
              </a:rPr>
              <a:t>G</a:t>
            </a:r>
            <a:r>
              <a:rPr lang="en-GB" sz="1800" dirty="0" smtClean="0">
                <a:cs typeface="Times New Roman" charset="0"/>
              </a:rPr>
              <a:t>eorge Lansbury  and Clement Attlee through a wilderness period</a:t>
            </a:r>
            <a:endParaRPr lang="en-GB" sz="1800" dirty="0"/>
          </a:p>
        </p:txBody>
      </p:sp>
    </p:spTree>
    <p:extLst>
      <p:ext uri="{BB962C8B-B14F-4D97-AF65-F5344CB8AC3E}">
        <p14:creationId xmlns:p14="http://schemas.microsoft.com/office/powerpoint/2010/main" val="366019135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0178"/>
                                        </p:tgtEl>
                                        <p:attrNameLst>
                                          <p:attrName>style.visibility</p:attrName>
                                        </p:attrNameLst>
                                      </p:cBhvr>
                                      <p:to>
                                        <p:strVal val="visible"/>
                                      </p:to>
                                    </p:set>
                                    <p:anim calcmode="lin" valueType="num">
                                      <p:cBhvr additive="base">
                                        <p:cTn id="7" dur="500" fill="hold"/>
                                        <p:tgtEl>
                                          <p:spTgt spid="50178"/>
                                        </p:tgtEl>
                                        <p:attrNameLst>
                                          <p:attrName>ppt_x</p:attrName>
                                        </p:attrNameLst>
                                      </p:cBhvr>
                                      <p:tavLst>
                                        <p:tav tm="0">
                                          <p:val>
                                            <p:strVal val="0-#ppt_w/2"/>
                                          </p:val>
                                        </p:tav>
                                        <p:tav tm="100000">
                                          <p:val>
                                            <p:strVal val="#ppt_x"/>
                                          </p:val>
                                        </p:tav>
                                      </p:tavLst>
                                    </p:anim>
                                    <p:anim calcmode="lin" valueType="num">
                                      <p:cBhvr additive="base">
                                        <p:cTn id="8" dur="500" fill="hold"/>
                                        <p:tgtEl>
                                          <p:spTgt spid="5017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0179">
                                            <p:txEl>
                                              <p:pRg st="0" end="0"/>
                                            </p:txEl>
                                          </p:spTgt>
                                        </p:tgtEl>
                                        <p:attrNameLst>
                                          <p:attrName>style.visibility</p:attrName>
                                        </p:attrNameLst>
                                      </p:cBhvr>
                                      <p:to>
                                        <p:strVal val="visible"/>
                                      </p:to>
                                    </p:set>
                                    <p:anim calcmode="lin" valueType="num">
                                      <p:cBhvr additive="base">
                                        <p:cTn id="13" dur="500" fill="hold"/>
                                        <p:tgtEl>
                                          <p:spTgt spid="5017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01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0179">
                                            <p:txEl>
                                              <p:pRg st="1" end="1"/>
                                            </p:txEl>
                                          </p:spTgt>
                                        </p:tgtEl>
                                        <p:attrNameLst>
                                          <p:attrName>style.visibility</p:attrName>
                                        </p:attrNameLst>
                                      </p:cBhvr>
                                      <p:to>
                                        <p:strVal val="visible"/>
                                      </p:to>
                                    </p:set>
                                    <p:anim calcmode="lin" valueType="num">
                                      <p:cBhvr additive="base">
                                        <p:cTn id="19" dur="500" fill="hold"/>
                                        <p:tgtEl>
                                          <p:spTgt spid="5017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017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0179">
                                            <p:txEl>
                                              <p:pRg st="2" end="2"/>
                                            </p:txEl>
                                          </p:spTgt>
                                        </p:tgtEl>
                                        <p:attrNameLst>
                                          <p:attrName>style.visibility</p:attrName>
                                        </p:attrNameLst>
                                      </p:cBhvr>
                                      <p:to>
                                        <p:strVal val="visible"/>
                                      </p:to>
                                    </p:set>
                                    <p:anim calcmode="lin" valueType="num">
                                      <p:cBhvr additive="base">
                                        <p:cTn id="25" dur="500" fill="hold"/>
                                        <p:tgtEl>
                                          <p:spTgt spid="5017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017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0179">
                                            <p:txEl>
                                              <p:pRg st="3" end="3"/>
                                            </p:txEl>
                                          </p:spTgt>
                                        </p:tgtEl>
                                        <p:attrNameLst>
                                          <p:attrName>style.visibility</p:attrName>
                                        </p:attrNameLst>
                                      </p:cBhvr>
                                      <p:to>
                                        <p:strVal val="visible"/>
                                      </p:to>
                                    </p:set>
                                    <p:anim calcmode="lin" valueType="num">
                                      <p:cBhvr additive="base">
                                        <p:cTn id="31" dur="500" fill="hold"/>
                                        <p:tgtEl>
                                          <p:spTgt spid="5017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017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0179">
                                            <p:txEl>
                                              <p:pRg st="4" end="4"/>
                                            </p:txEl>
                                          </p:spTgt>
                                        </p:tgtEl>
                                        <p:attrNameLst>
                                          <p:attrName>style.visibility</p:attrName>
                                        </p:attrNameLst>
                                      </p:cBhvr>
                                      <p:to>
                                        <p:strVal val="visible"/>
                                      </p:to>
                                    </p:set>
                                    <p:anim calcmode="lin" valueType="num">
                                      <p:cBhvr additive="base">
                                        <p:cTn id="37" dur="500" fill="hold"/>
                                        <p:tgtEl>
                                          <p:spTgt spid="50179">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017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0179">
                                            <p:txEl>
                                              <p:pRg st="5" end="5"/>
                                            </p:txEl>
                                          </p:spTgt>
                                        </p:tgtEl>
                                        <p:attrNameLst>
                                          <p:attrName>style.visibility</p:attrName>
                                        </p:attrNameLst>
                                      </p:cBhvr>
                                      <p:to>
                                        <p:strVal val="visible"/>
                                      </p:to>
                                    </p:set>
                                    <p:anim calcmode="lin" valueType="num">
                                      <p:cBhvr additive="base">
                                        <p:cTn id="43" dur="500" fill="hold"/>
                                        <p:tgtEl>
                                          <p:spTgt spid="50179">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017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autoUpdateAnimBg="0"/>
      <p:bldP spid="5017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dirty="0">
                <a:latin typeface="Arial Black" charset="0"/>
                <a:cs typeface="Times New Roman" charset="0"/>
              </a:rPr>
              <a:t>The new </a:t>
            </a:r>
            <a:r>
              <a:rPr lang="en-GB" dirty="0" smtClean="0">
                <a:latin typeface="Arial Black" charset="0"/>
                <a:cs typeface="Times New Roman" charset="0"/>
              </a:rPr>
              <a:t>Radicals</a:t>
            </a:r>
            <a:r>
              <a:rPr lang="en-GB" dirty="0">
                <a:latin typeface="Arial Black" charset="0"/>
                <a:cs typeface="Times New Roman" charset="0"/>
              </a:rPr>
              <a:t/>
            </a:r>
            <a:br>
              <a:rPr lang="en-GB" dirty="0">
                <a:latin typeface="Arial Black" charset="0"/>
                <a:cs typeface="Times New Roman" charset="0"/>
              </a:rPr>
            </a:br>
            <a:endParaRPr lang="en-GB" dirty="0">
              <a:latin typeface="Arial Black" charset="0"/>
              <a:cs typeface="Times New Roman" charset="0"/>
            </a:endParaRPr>
          </a:p>
        </p:txBody>
      </p:sp>
      <p:sp>
        <p:nvSpPr>
          <p:cNvPr id="50179" name="Text Box 3"/>
          <p:cNvSpPr txBox="1">
            <a:spLocks noChangeArrowheads="1"/>
          </p:cNvSpPr>
          <p:nvPr/>
        </p:nvSpPr>
        <p:spPr bwMode="auto">
          <a:xfrm>
            <a:off x="304800" y="2082139"/>
            <a:ext cx="8458200"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marL="285750" indent="-285750" eaLnBrk="1" hangingPunct="1">
              <a:spcBef>
                <a:spcPct val="50000"/>
              </a:spcBef>
              <a:buFont typeface="Arial"/>
              <a:buChar char="•"/>
            </a:pPr>
            <a:r>
              <a:rPr lang="en-GB" sz="1800" dirty="0" smtClean="0">
                <a:cs typeface="Times New Roman" charset="0"/>
              </a:rPr>
              <a:t>The </a:t>
            </a:r>
            <a:r>
              <a:rPr lang="en-GB" sz="1800" dirty="0">
                <a:cs typeface="Times New Roman" charset="0"/>
              </a:rPr>
              <a:t>new </a:t>
            </a:r>
            <a:r>
              <a:rPr lang="ja-JP" altLang="en-GB" sz="1800" dirty="0">
                <a:cs typeface="Times New Roman" charset="0"/>
              </a:rPr>
              <a:t>‘</a:t>
            </a:r>
            <a:r>
              <a:rPr lang="en-GB" sz="1800" dirty="0">
                <a:cs typeface="Times New Roman" charset="0"/>
              </a:rPr>
              <a:t>Red Radicals</a:t>
            </a:r>
            <a:r>
              <a:rPr lang="ja-JP" altLang="en-GB" sz="1800" dirty="0">
                <a:cs typeface="Times New Roman" charset="0"/>
              </a:rPr>
              <a:t>’</a:t>
            </a:r>
            <a:r>
              <a:rPr lang="en-GB" sz="1800" dirty="0">
                <a:cs typeface="Times New Roman" charset="0"/>
              </a:rPr>
              <a:t> numbered amongst them: James Griffiths</a:t>
            </a:r>
            <a:r>
              <a:rPr lang="en-GB" sz="1800" dirty="0">
                <a:cs typeface="Times New Roman" charset="0"/>
                <a:hlinkClick r:id="" action="ppaction://noaction"/>
              </a:rPr>
              <a:t>[i]</a:t>
            </a:r>
            <a:r>
              <a:rPr lang="en-GB" sz="1800" dirty="0">
                <a:cs typeface="Times New Roman" charset="0"/>
              </a:rPr>
              <a:t>, </a:t>
            </a:r>
            <a:r>
              <a:rPr lang="en-GB" sz="1800" dirty="0" err="1">
                <a:cs typeface="Times New Roman" charset="0"/>
              </a:rPr>
              <a:t>Idris</a:t>
            </a:r>
            <a:r>
              <a:rPr lang="en-GB" sz="1800" dirty="0">
                <a:cs typeface="Times New Roman" charset="0"/>
              </a:rPr>
              <a:t> Cox</a:t>
            </a:r>
            <a:r>
              <a:rPr lang="en-GB" sz="1800" dirty="0">
                <a:cs typeface="Times New Roman" charset="0"/>
                <a:hlinkClick r:id="" action="ppaction://noaction"/>
              </a:rPr>
              <a:t>[ii]</a:t>
            </a:r>
            <a:r>
              <a:rPr lang="en-GB" sz="1800" dirty="0">
                <a:cs typeface="Times New Roman" charset="0"/>
              </a:rPr>
              <a:t>, Ness Edwards</a:t>
            </a:r>
            <a:r>
              <a:rPr lang="en-GB" sz="1800" dirty="0">
                <a:cs typeface="Times New Roman" charset="0"/>
                <a:hlinkClick r:id="" action="ppaction://noaction"/>
              </a:rPr>
              <a:t>[iii]</a:t>
            </a:r>
            <a:r>
              <a:rPr lang="en-GB" sz="1800" dirty="0">
                <a:cs typeface="Times New Roman" charset="0"/>
              </a:rPr>
              <a:t> , </a:t>
            </a:r>
            <a:r>
              <a:rPr lang="en-GB" sz="1800" dirty="0" err="1">
                <a:cs typeface="Times New Roman" charset="0"/>
              </a:rPr>
              <a:t>Aneurin</a:t>
            </a:r>
            <a:r>
              <a:rPr lang="en-GB" sz="1800" dirty="0">
                <a:cs typeface="Times New Roman" charset="0"/>
              </a:rPr>
              <a:t> Bevan</a:t>
            </a:r>
            <a:r>
              <a:rPr lang="en-GB" sz="1800" dirty="0">
                <a:cs typeface="Times New Roman" charset="0"/>
                <a:hlinkClick r:id="" action="ppaction://noaction"/>
              </a:rPr>
              <a:t>[iv]</a:t>
            </a:r>
            <a:r>
              <a:rPr lang="en-GB" sz="1800" dirty="0">
                <a:cs typeface="Times New Roman" charset="0"/>
              </a:rPr>
              <a:t> and Morgan Phillips</a:t>
            </a:r>
            <a:r>
              <a:rPr lang="en-GB" sz="1800" dirty="0">
                <a:cs typeface="Times New Roman" charset="0"/>
                <a:hlinkClick r:id="" action="ppaction://noaction"/>
              </a:rPr>
              <a:t>[v]</a:t>
            </a:r>
            <a:r>
              <a:rPr lang="en-GB" sz="1800" dirty="0">
                <a:cs typeface="Times New Roman" charset="0"/>
              </a:rPr>
              <a:t> . They were to play as an important part in shaping the Labour Party</a:t>
            </a:r>
          </a:p>
          <a:p>
            <a:pPr marL="285750" indent="-285750" eaLnBrk="1" hangingPunct="1">
              <a:spcBef>
                <a:spcPct val="50000"/>
              </a:spcBef>
              <a:buFont typeface="Arial"/>
              <a:buChar char="•"/>
            </a:pPr>
            <a:r>
              <a:rPr lang="en-GB" sz="1800" dirty="0"/>
              <a:t/>
            </a:r>
            <a:br>
              <a:rPr lang="en-GB" sz="1800" dirty="0"/>
            </a:br>
            <a:r>
              <a:rPr lang="en-GB" sz="1800" dirty="0">
                <a:cs typeface="Times New Roman" charset="0"/>
                <a:hlinkClick r:id="" action="ppaction://noaction"/>
              </a:rPr>
              <a:t>[i]</a:t>
            </a:r>
            <a:r>
              <a:rPr lang="en-GB" sz="1800" dirty="0">
                <a:cs typeface="Times New Roman" charset="0"/>
              </a:rPr>
              <a:t> MP for Llanelli, Member of Attlee Government (1945-51) and Wilson Government (1964-66), first Secretary of State for Wales </a:t>
            </a:r>
          </a:p>
          <a:p>
            <a:pPr marL="285750" indent="-285750" eaLnBrk="1" hangingPunct="1">
              <a:spcBef>
                <a:spcPct val="50000"/>
              </a:spcBef>
              <a:buFont typeface="Arial"/>
              <a:buChar char="•"/>
            </a:pPr>
            <a:r>
              <a:rPr lang="en-GB" sz="1800" dirty="0">
                <a:cs typeface="Times New Roman" charset="0"/>
                <a:hlinkClick r:id="" action="ppaction://noaction"/>
              </a:rPr>
              <a:t>[ii]</a:t>
            </a:r>
            <a:r>
              <a:rPr lang="en-GB" sz="1800" dirty="0">
                <a:cs typeface="Times New Roman" charset="0"/>
              </a:rPr>
              <a:t> Editor of the </a:t>
            </a:r>
            <a:r>
              <a:rPr lang="en-GB" sz="1800" i="1" dirty="0">
                <a:cs typeface="Times New Roman" charset="0"/>
              </a:rPr>
              <a:t>Daily Worker</a:t>
            </a:r>
            <a:r>
              <a:rPr lang="en-GB" sz="1800" dirty="0">
                <a:cs typeface="Times New Roman" charset="0"/>
              </a:rPr>
              <a:t> 1935-37</a:t>
            </a:r>
          </a:p>
          <a:p>
            <a:pPr marL="285750" indent="-285750" eaLnBrk="1" hangingPunct="1">
              <a:spcBef>
                <a:spcPct val="50000"/>
              </a:spcBef>
              <a:buFont typeface="Arial"/>
              <a:buChar char="•"/>
            </a:pPr>
            <a:r>
              <a:rPr lang="en-GB" sz="1800" dirty="0">
                <a:cs typeface="Times New Roman" charset="0"/>
                <a:hlinkClick r:id="" action="ppaction://noaction"/>
              </a:rPr>
              <a:t>[iii]</a:t>
            </a:r>
            <a:r>
              <a:rPr lang="en-GB" sz="1800" dirty="0">
                <a:cs typeface="Times New Roman" charset="0"/>
              </a:rPr>
              <a:t> MP for Caerphilly, Member of Attlee Government (1945-51)</a:t>
            </a:r>
          </a:p>
          <a:p>
            <a:pPr marL="285750" indent="-285750" eaLnBrk="1" hangingPunct="1">
              <a:spcBef>
                <a:spcPct val="50000"/>
              </a:spcBef>
              <a:buFont typeface="Arial"/>
              <a:buChar char="•"/>
            </a:pPr>
            <a:r>
              <a:rPr lang="en-GB" sz="1800" dirty="0">
                <a:cs typeface="Times New Roman" charset="0"/>
                <a:hlinkClick r:id="" action="ppaction://noaction"/>
              </a:rPr>
              <a:t>[iv]</a:t>
            </a:r>
            <a:r>
              <a:rPr lang="en-GB" sz="1800" dirty="0">
                <a:cs typeface="Times New Roman" charset="0"/>
              </a:rPr>
              <a:t> MP for Tredegar, founder of the National Health Service and Member of Attlee Government (1945-51) and also hero of many Labour Socialists</a:t>
            </a:r>
          </a:p>
          <a:p>
            <a:pPr marL="285750" indent="-285750" eaLnBrk="1" hangingPunct="1">
              <a:spcBef>
                <a:spcPct val="50000"/>
              </a:spcBef>
              <a:buFont typeface="Arial"/>
              <a:buChar char="•"/>
            </a:pPr>
            <a:r>
              <a:rPr lang="en-GB" sz="1800" dirty="0">
                <a:cs typeface="Times New Roman" charset="0"/>
                <a:hlinkClick r:id="" action="ppaction://noaction"/>
              </a:rPr>
              <a:t>[v]</a:t>
            </a:r>
            <a:r>
              <a:rPr lang="en-GB" sz="1800" dirty="0">
                <a:cs typeface="Times New Roman" charset="0"/>
              </a:rPr>
              <a:t> General Secretary of the Labour Party 1944-1962</a:t>
            </a:r>
          </a:p>
          <a:p>
            <a:pPr eaLnBrk="1" hangingPunct="1">
              <a:spcBef>
                <a:spcPct val="50000"/>
              </a:spcBef>
            </a:pPr>
            <a:endParaRPr lang="en-GB" sz="1800" dirty="0"/>
          </a:p>
        </p:txBody>
      </p:sp>
    </p:spTree>
    <p:extLst>
      <p:ext uri="{BB962C8B-B14F-4D97-AF65-F5344CB8AC3E}">
        <p14:creationId xmlns:p14="http://schemas.microsoft.com/office/powerpoint/2010/main" val="137609999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0178"/>
                                        </p:tgtEl>
                                        <p:attrNameLst>
                                          <p:attrName>style.visibility</p:attrName>
                                        </p:attrNameLst>
                                      </p:cBhvr>
                                      <p:to>
                                        <p:strVal val="visible"/>
                                      </p:to>
                                    </p:set>
                                    <p:anim calcmode="lin" valueType="num">
                                      <p:cBhvr additive="base">
                                        <p:cTn id="7" dur="500" fill="hold"/>
                                        <p:tgtEl>
                                          <p:spTgt spid="50178"/>
                                        </p:tgtEl>
                                        <p:attrNameLst>
                                          <p:attrName>ppt_x</p:attrName>
                                        </p:attrNameLst>
                                      </p:cBhvr>
                                      <p:tavLst>
                                        <p:tav tm="0">
                                          <p:val>
                                            <p:strVal val="0-#ppt_w/2"/>
                                          </p:val>
                                        </p:tav>
                                        <p:tav tm="100000">
                                          <p:val>
                                            <p:strVal val="#ppt_x"/>
                                          </p:val>
                                        </p:tav>
                                      </p:tavLst>
                                    </p:anim>
                                    <p:anim calcmode="lin" valueType="num">
                                      <p:cBhvr additive="base">
                                        <p:cTn id="8" dur="500" fill="hold"/>
                                        <p:tgtEl>
                                          <p:spTgt spid="5017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0179">
                                            <p:txEl>
                                              <p:pRg st="0" end="0"/>
                                            </p:txEl>
                                          </p:spTgt>
                                        </p:tgtEl>
                                        <p:attrNameLst>
                                          <p:attrName>style.visibility</p:attrName>
                                        </p:attrNameLst>
                                      </p:cBhvr>
                                      <p:to>
                                        <p:strVal val="visible"/>
                                      </p:to>
                                    </p:set>
                                    <p:anim calcmode="lin" valueType="num">
                                      <p:cBhvr additive="base">
                                        <p:cTn id="13" dur="500" fill="hold"/>
                                        <p:tgtEl>
                                          <p:spTgt spid="50179">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01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0179">
                                            <p:txEl>
                                              <p:pRg st="1" end="1"/>
                                            </p:txEl>
                                          </p:spTgt>
                                        </p:tgtEl>
                                        <p:attrNameLst>
                                          <p:attrName>style.visibility</p:attrName>
                                        </p:attrNameLst>
                                      </p:cBhvr>
                                      <p:to>
                                        <p:strVal val="visible"/>
                                      </p:to>
                                    </p:set>
                                    <p:anim calcmode="lin" valueType="num">
                                      <p:cBhvr additive="base">
                                        <p:cTn id="19" dur="500" fill="hold"/>
                                        <p:tgtEl>
                                          <p:spTgt spid="50179">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017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0179">
                                            <p:txEl>
                                              <p:pRg st="2" end="2"/>
                                            </p:txEl>
                                          </p:spTgt>
                                        </p:tgtEl>
                                        <p:attrNameLst>
                                          <p:attrName>style.visibility</p:attrName>
                                        </p:attrNameLst>
                                      </p:cBhvr>
                                      <p:to>
                                        <p:strVal val="visible"/>
                                      </p:to>
                                    </p:set>
                                    <p:anim calcmode="lin" valueType="num">
                                      <p:cBhvr additive="base">
                                        <p:cTn id="25" dur="500" fill="hold"/>
                                        <p:tgtEl>
                                          <p:spTgt spid="50179">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017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0179">
                                            <p:txEl>
                                              <p:pRg st="3" end="3"/>
                                            </p:txEl>
                                          </p:spTgt>
                                        </p:tgtEl>
                                        <p:attrNameLst>
                                          <p:attrName>style.visibility</p:attrName>
                                        </p:attrNameLst>
                                      </p:cBhvr>
                                      <p:to>
                                        <p:strVal val="visible"/>
                                      </p:to>
                                    </p:set>
                                    <p:anim calcmode="lin" valueType="num">
                                      <p:cBhvr additive="base">
                                        <p:cTn id="31" dur="500" fill="hold"/>
                                        <p:tgtEl>
                                          <p:spTgt spid="50179">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017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0179">
                                            <p:txEl>
                                              <p:pRg st="4" end="4"/>
                                            </p:txEl>
                                          </p:spTgt>
                                        </p:tgtEl>
                                        <p:attrNameLst>
                                          <p:attrName>style.visibility</p:attrName>
                                        </p:attrNameLst>
                                      </p:cBhvr>
                                      <p:to>
                                        <p:strVal val="visible"/>
                                      </p:to>
                                    </p:set>
                                    <p:anim calcmode="lin" valueType="num">
                                      <p:cBhvr additive="base">
                                        <p:cTn id="37" dur="500" fill="hold"/>
                                        <p:tgtEl>
                                          <p:spTgt spid="50179">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017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0179">
                                            <p:txEl>
                                              <p:pRg st="5" end="5"/>
                                            </p:txEl>
                                          </p:spTgt>
                                        </p:tgtEl>
                                        <p:attrNameLst>
                                          <p:attrName>style.visibility</p:attrName>
                                        </p:attrNameLst>
                                      </p:cBhvr>
                                      <p:to>
                                        <p:strVal val="visible"/>
                                      </p:to>
                                    </p:set>
                                    <p:anim calcmode="lin" valueType="num">
                                      <p:cBhvr additive="base">
                                        <p:cTn id="43" dur="500" fill="hold"/>
                                        <p:tgtEl>
                                          <p:spTgt spid="50179">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017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autoUpdateAnimBg="0"/>
      <p:bldP spid="50179"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5000"/>
          </a:blip>
          <a:stretch>
            <a:fillRect/>
          </a:stretch>
        </p:blipFill>
        <p:spPr>
          <a:xfrm>
            <a:off x="2128583" y="2214534"/>
            <a:ext cx="5028115" cy="3751747"/>
          </a:xfrm>
          <a:prstGeom prst="rect">
            <a:avLst/>
          </a:prstGeom>
        </p:spPr>
      </p:pic>
      <p:sp>
        <p:nvSpPr>
          <p:cNvPr id="2" name="Title 1"/>
          <p:cNvSpPr>
            <a:spLocks noGrp="1"/>
          </p:cNvSpPr>
          <p:nvPr>
            <p:ph type="title"/>
          </p:nvPr>
        </p:nvSpPr>
        <p:spPr/>
        <p:txBody>
          <a:bodyPr/>
          <a:lstStyle/>
          <a:p>
            <a:r>
              <a:rPr lang="en-GB" dirty="0" smtClean="0"/>
              <a:t>Inter war period</a:t>
            </a:r>
            <a:endParaRPr lang="en-GB" dirty="0"/>
          </a:p>
        </p:txBody>
      </p:sp>
      <p:sp>
        <p:nvSpPr>
          <p:cNvPr id="3" name="TextBox 2"/>
          <p:cNvSpPr txBox="1"/>
          <p:nvPr/>
        </p:nvSpPr>
        <p:spPr>
          <a:xfrm>
            <a:off x="803272" y="2214534"/>
            <a:ext cx="7631081" cy="3693319"/>
          </a:xfrm>
          <a:prstGeom prst="rect">
            <a:avLst/>
          </a:prstGeom>
          <a:noFill/>
        </p:spPr>
        <p:txBody>
          <a:bodyPr wrap="square" rtlCol="0">
            <a:spAutoFit/>
          </a:bodyPr>
          <a:lstStyle/>
          <a:p>
            <a:r>
              <a:rPr lang="en-GB" dirty="0" smtClean="0"/>
              <a:t>In the post war period the Lloyd George coalition government tried to deal with a whole raft of issues relating to the economy and legacy of World War The welfare side concentrated initially on housing and the expansion of health insurance</a:t>
            </a:r>
          </a:p>
          <a:p>
            <a:r>
              <a:rPr lang="en-GB" dirty="0" smtClean="0"/>
              <a:t>The economic recession, industrial disputes with coal  and energy and the eventual general strike of 1926 made welfare issues more difficult to introduce.</a:t>
            </a:r>
          </a:p>
          <a:p>
            <a:endParaRPr lang="en-GB" dirty="0"/>
          </a:p>
          <a:p>
            <a:r>
              <a:rPr lang="en-GB" dirty="0" smtClean="0"/>
              <a:t>Unemployment insurance was extended in 1920 to cover around 12 million workers, roughly 75% of the workforce. </a:t>
            </a:r>
          </a:p>
          <a:p>
            <a:endParaRPr lang="en-GB" dirty="0" smtClean="0"/>
          </a:p>
          <a:p>
            <a:r>
              <a:rPr lang="en-GB" dirty="0" smtClean="0"/>
              <a:t>However, the economic recession which had set in during the early  1920’s resulted in  the  public expenditure  cuts of the Geddes Committee. </a:t>
            </a:r>
            <a:endParaRPr lang="en-GB" dirty="0"/>
          </a:p>
        </p:txBody>
      </p:sp>
    </p:spTree>
    <p:extLst>
      <p:ext uri="{BB962C8B-B14F-4D97-AF65-F5344CB8AC3E}">
        <p14:creationId xmlns:p14="http://schemas.microsoft.com/office/powerpoint/2010/main" val="271063300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“Dole” and the Means Test </a:t>
            </a:r>
            <a:endParaRPr lang="en-GB" dirty="0"/>
          </a:p>
        </p:txBody>
      </p:sp>
      <p:sp>
        <p:nvSpPr>
          <p:cNvPr id="3" name="TextBox 2"/>
          <p:cNvSpPr txBox="1"/>
          <p:nvPr/>
        </p:nvSpPr>
        <p:spPr>
          <a:xfrm>
            <a:off x="857547" y="2323090"/>
            <a:ext cx="7359705" cy="3970318"/>
          </a:xfrm>
          <a:prstGeom prst="rect">
            <a:avLst/>
          </a:prstGeom>
          <a:noFill/>
        </p:spPr>
        <p:txBody>
          <a:bodyPr wrap="square" rtlCol="0">
            <a:spAutoFit/>
          </a:bodyPr>
          <a:lstStyle/>
          <a:p>
            <a:pPr marL="285750" indent="-285750">
              <a:buFont typeface="Arial"/>
              <a:buChar char="•"/>
            </a:pPr>
            <a:r>
              <a:rPr lang="en-GB" dirty="0" smtClean="0"/>
              <a:t>The new experience of mass unemployment dominated British social policy for the next twenty years.</a:t>
            </a:r>
          </a:p>
          <a:p>
            <a:pPr marL="285750" indent="-285750">
              <a:buFont typeface="Arial"/>
              <a:buChar char="•"/>
            </a:pPr>
            <a:r>
              <a:rPr lang="en-GB" dirty="0" smtClean="0"/>
              <a:t>The </a:t>
            </a:r>
            <a:r>
              <a:rPr lang="en-GB" dirty="0"/>
              <a:t>1929 Wall Street Crash the entire world was engulfed in an economic </a:t>
            </a:r>
            <a:r>
              <a:rPr lang="en-GB" dirty="0" smtClean="0"/>
              <a:t>depression which destroyed trade and threw countless millions out of work across the globe. </a:t>
            </a:r>
          </a:p>
          <a:p>
            <a:pPr marL="285750" indent="-285750">
              <a:buFont typeface="Arial"/>
              <a:buChar char="•"/>
            </a:pPr>
            <a:r>
              <a:rPr lang="en-GB" dirty="0"/>
              <a:t>In Britain the Labour Government of Ramsey MacDonald was destroyed in </a:t>
            </a:r>
            <a:r>
              <a:rPr lang="en-GB" dirty="0" smtClean="0"/>
              <a:t>1931 when it cut back expenditure on insurance benefits. </a:t>
            </a:r>
          </a:p>
          <a:p>
            <a:pPr marL="285750" indent="-285750">
              <a:buFont typeface="Arial"/>
              <a:buChar char="•"/>
            </a:pPr>
            <a:r>
              <a:rPr lang="en-GB" dirty="0"/>
              <a:t>Those who had </a:t>
            </a:r>
            <a:r>
              <a:rPr lang="en-GB" dirty="0" smtClean="0"/>
              <a:t>exhausted their benefits or lacked sufficient to qualify were transferred to the public Assistance Committees of local authorities which had replaced the old Poor Law Guardians, and these committees were empowered stringent means test. </a:t>
            </a:r>
          </a:p>
          <a:p>
            <a:pPr marL="285750" indent="-285750">
              <a:buFont typeface="Arial"/>
              <a:buChar char="•"/>
            </a:pPr>
            <a:r>
              <a:rPr lang="en-GB" dirty="0"/>
              <a:t>In 1934 responsibility for the means test and its attendant benefits was transferred to </a:t>
            </a:r>
            <a:r>
              <a:rPr lang="en-GB" dirty="0" smtClean="0"/>
              <a:t>a National Assistance Board, which ensured some degree of consistency in decisions ross the country. </a:t>
            </a:r>
            <a:endParaRPr lang="en-GB" dirty="0"/>
          </a:p>
        </p:txBody>
      </p:sp>
    </p:spTree>
    <p:extLst>
      <p:ext uri="{BB962C8B-B14F-4D97-AF65-F5344CB8AC3E}">
        <p14:creationId xmlns:p14="http://schemas.microsoft.com/office/powerpoint/2010/main" val="167955687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2000"/>
          </a:blip>
          <a:stretch>
            <a:fillRect/>
          </a:stretch>
        </p:blipFill>
        <p:spPr>
          <a:xfrm>
            <a:off x="1152315" y="1488141"/>
            <a:ext cx="6610430" cy="5021114"/>
          </a:xfrm>
          <a:prstGeom prst="rect">
            <a:avLst/>
          </a:prstGeom>
        </p:spPr>
      </p:pic>
      <p:sp>
        <p:nvSpPr>
          <p:cNvPr id="3" name="TextBox 2"/>
          <p:cNvSpPr txBox="1"/>
          <p:nvPr/>
        </p:nvSpPr>
        <p:spPr>
          <a:xfrm>
            <a:off x="857547" y="2323090"/>
            <a:ext cx="7359705" cy="3693319"/>
          </a:xfrm>
          <a:prstGeom prst="rect">
            <a:avLst/>
          </a:prstGeom>
          <a:noFill/>
        </p:spPr>
        <p:txBody>
          <a:bodyPr wrap="square" rtlCol="0">
            <a:spAutoFit/>
          </a:bodyPr>
          <a:lstStyle/>
          <a:p>
            <a:pPr marL="285750" indent="-285750">
              <a:buFont typeface="Arial"/>
              <a:buChar char="•"/>
            </a:pPr>
            <a:r>
              <a:rPr lang="en-GB" dirty="0" smtClean="0"/>
              <a:t>Millions of homes were poisoned by unemployment as the depression laid waste whole regions. Worst affected were those regions of the North, Scotland and of Wales dependent on the “old” industries of coal, steel, textiles and shipbuilding. </a:t>
            </a:r>
          </a:p>
          <a:p>
            <a:pPr marL="285750" indent="-285750">
              <a:buFont typeface="Arial"/>
              <a:buChar char="•"/>
            </a:pPr>
            <a:r>
              <a:rPr lang="en-GB" dirty="0"/>
              <a:t>The town of Jarrow saw its unemployment rate rise to 67%. The Jarrow Crusade of </a:t>
            </a:r>
            <a:r>
              <a:rPr lang="en-GB" dirty="0" smtClean="0"/>
              <a:t>1936 witnessed 200 men – picked out of 8000 made redundant when their Tyneside shipyard closed ~ march to London and to Parliament. Led by their MP, “Red Ellen’ Wilkinson, author of “The Town That Was Murdered”. </a:t>
            </a:r>
          </a:p>
          <a:p>
            <a:pPr marL="285750" indent="-285750">
              <a:buFont typeface="Arial"/>
              <a:buChar char="•"/>
            </a:pPr>
            <a:r>
              <a:rPr lang="en-GB" dirty="0" smtClean="0"/>
              <a:t>In the short term they achieved nothing, except publicity. Indeed, on their return they were told by the National Assistance Board that during the time they were on the march they were ineligible for benefit since they had been unavailable for work, had any turned up. </a:t>
            </a:r>
            <a:endParaRPr lang="en-GB" dirty="0"/>
          </a:p>
        </p:txBody>
      </p:sp>
      <p:sp>
        <p:nvSpPr>
          <p:cNvPr id="2" name="Title 1"/>
          <p:cNvSpPr>
            <a:spLocks noGrp="1"/>
          </p:cNvSpPr>
          <p:nvPr>
            <p:ph type="title"/>
          </p:nvPr>
        </p:nvSpPr>
        <p:spPr/>
        <p:txBody>
          <a:bodyPr/>
          <a:lstStyle/>
          <a:p>
            <a:r>
              <a:rPr lang="en-GB" dirty="0" smtClean="0"/>
              <a:t>The Jarrow March</a:t>
            </a:r>
            <a:endParaRPr lang="en-GB" dirty="0"/>
          </a:p>
        </p:txBody>
      </p:sp>
    </p:spTree>
    <p:extLst>
      <p:ext uri="{BB962C8B-B14F-4D97-AF65-F5344CB8AC3E}">
        <p14:creationId xmlns:p14="http://schemas.microsoft.com/office/powerpoint/2010/main" val="198193116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2000"/>
          </a:blip>
          <a:stretch>
            <a:fillRect/>
          </a:stretch>
        </p:blipFill>
        <p:spPr>
          <a:xfrm>
            <a:off x="1065475" y="1488141"/>
            <a:ext cx="6610430" cy="5021114"/>
          </a:xfrm>
          <a:prstGeom prst="rect">
            <a:avLst/>
          </a:prstGeom>
        </p:spPr>
      </p:pic>
      <p:sp>
        <p:nvSpPr>
          <p:cNvPr id="3" name="TextBox 2"/>
          <p:cNvSpPr txBox="1"/>
          <p:nvPr/>
        </p:nvSpPr>
        <p:spPr>
          <a:xfrm>
            <a:off x="857547" y="2323090"/>
            <a:ext cx="7359705" cy="2862323"/>
          </a:xfrm>
          <a:prstGeom prst="rect">
            <a:avLst/>
          </a:prstGeom>
          <a:noFill/>
        </p:spPr>
        <p:txBody>
          <a:bodyPr wrap="square" rtlCol="0">
            <a:spAutoFit/>
          </a:bodyPr>
          <a:lstStyle/>
          <a:p>
            <a:r>
              <a:rPr lang="en-GB" b="1" dirty="0"/>
              <a:t>Discussion – The Jarrow March</a:t>
            </a:r>
            <a:endParaRPr lang="en-GB" dirty="0"/>
          </a:p>
          <a:p>
            <a:r>
              <a:rPr lang="en-GB" dirty="0"/>
              <a:t> </a:t>
            </a:r>
          </a:p>
          <a:p>
            <a:r>
              <a:rPr lang="en-GB" dirty="0"/>
              <a:t>Read the article by Roy Chadwick on the Jarrow March</a:t>
            </a:r>
          </a:p>
          <a:p>
            <a:r>
              <a:rPr lang="en-GB" dirty="0"/>
              <a:t> </a:t>
            </a:r>
          </a:p>
          <a:p>
            <a:r>
              <a:rPr lang="en-GB" dirty="0"/>
              <a:t>Answer these questions:</a:t>
            </a:r>
          </a:p>
          <a:p>
            <a:pPr lvl="0"/>
            <a:endParaRPr lang="en-GB" dirty="0" smtClean="0"/>
          </a:p>
          <a:p>
            <a:pPr marL="342900" lvl="0" indent="-342900">
              <a:buFont typeface="+mj-lt"/>
              <a:buAutoNum type="arabicPeriod"/>
            </a:pPr>
            <a:r>
              <a:rPr lang="en-GB" dirty="0" smtClean="0"/>
              <a:t>What </a:t>
            </a:r>
            <a:r>
              <a:rPr lang="en-GB" dirty="0"/>
              <a:t>sort of march was the Jarrow March?</a:t>
            </a:r>
          </a:p>
          <a:p>
            <a:pPr marL="342900" lvl="0" indent="-342900">
              <a:buFont typeface="+mj-lt"/>
              <a:buAutoNum type="arabicPeriod"/>
            </a:pPr>
            <a:r>
              <a:rPr lang="en-GB" dirty="0"/>
              <a:t>Who went on the march and what were their motives?</a:t>
            </a:r>
          </a:p>
          <a:p>
            <a:pPr marL="342900" lvl="0" indent="-342900">
              <a:buFont typeface="+mj-lt"/>
              <a:buAutoNum type="arabicPeriod"/>
            </a:pPr>
            <a:r>
              <a:rPr lang="en-GB" dirty="0"/>
              <a:t>What was their reception along the route?</a:t>
            </a:r>
          </a:p>
          <a:p>
            <a:pPr marL="342900" lvl="0" indent="-342900">
              <a:buFont typeface="+mj-lt"/>
              <a:buAutoNum type="arabicPeriod"/>
            </a:pPr>
            <a:r>
              <a:rPr lang="en-GB" dirty="0"/>
              <a:t>Do you think such a march could occur again?</a:t>
            </a:r>
          </a:p>
        </p:txBody>
      </p:sp>
      <p:sp>
        <p:nvSpPr>
          <p:cNvPr id="2" name="Title 1"/>
          <p:cNvSpPr>
            <a:spLocks noGrp="1"/>
          </p:cNvSpPr>
          <p:nvPr>
            <p:ph type="title"/>
          </p:nvPr>
        </p:nvSpPr>
        <p:spPr/>
        <p:txBody>
          <a:bodyPr/>
          <a:lstStyle/>
          <a:p>
            <a:r>
              <a:rPr lang="en-GB" dirty="0" smtClean="0"/>
              <a:t>The Jarrow March</a:t>
            </a:r>
            <a:endParaRPr lang="en-GB" dirty="0"/>
          </a:p>
        </p:txBody>
      </p:sp>
    </p:spTree>
    <p:extLst>
      <p:ext uri="{BB962C8B-B14F-4D97-AF65-F5344CB8AC3E}">
        <p14:creationId xmlns:p14="http://schemas.microsoft.com/office/powerpoint/2010/main" val="212968224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TextBox 2"/>
          <p:cNvSpPr txBox="1"/>
          <p:nvPr/>
        </p:nvSpPr>
        <p:spPr>
          <a:xfrm>
            <a:off x="781562" y="2127690"/>
            <a:ext cx="7905238" cy="4247317"/>
          </a:xfrm>
          <a:prstGeom prst="rect">
            <a:avLst/>
          </a:prstGeom>
          <a:noFill/>
        </p:spPr>
        <p:txBody>
          <a:bodyPr wrap="square" rtlCol="0">
            <a:spAutoFit/>
          </a:bodyPr>
          <a:lstStyle/>
          <a:p>
            <a:pPr marL="285750" indent="-285750">
              <a:buFont typeface="Arial"/>
              <a:buChar char="•"/>
            </a:pPr>
            <a:r>
              <a:rPr lang="en-GB" dirty="0" smtClean="0"/>
              <a:t>MacDonald, Baldwin and Chamberlain all held the position of Prime Minister during the 1930’s. “The view that (they) could do virtually nothing to cure unemployment because nobody had yet discovered how to do so is a myth” </a:t>
            </a:r>
          </a:p>
          <a:p>
            <a:pPr marL="285750" indent="-285750">
              <a:buFont typeface="Arial"/>
              <a:buChar char="•"/>
            </a:pPr>
            <a:r>
              <a:rPr lang="en-GB" dirty="0" smtClean="0"/>
              <a:t>The </a:t>
            </a:r>
            <a:r>
              <a:rPr lang="en-GB" dirty="0"/>
              <a:t>economist John Maynard </a:t>
            </a:r>
            <a:r>
              <a:rPr lang="en-GB" dirty="0" smtClean="0"/>
              <a:t>Keynes and Liberal MP, </a:t>
            </a:r>
            <a:r>
              <a:rPr lang="en-GB" dirty="0"/>
              <a:t>in </a:t>
            </a:r>
            <a:r>
              <a:rPr lang="en-GB" i="1" dirty="0" smtClean="0"/>
              <a:t>The General Theory of Employment, Interest and Money</a:t>
            </a:r>
            <a:r>
              <a:rPr lang="en-GB" dirty="0" smtClean="0"/>
              <a:t>, published in 1936 determined one way to cure unemployment. </a:t>
            </a:r>
          </a:p>
          <a:p>
            <a:pPr marL="285750" indent="-285750">
              <a:buFont typeface="Arial"/>
              <a:buChar char="•"/>
            </a:pPr>
            <a:r>
              <a:rPr lang="en-GB" dirty="0" smtClean="0"/>
              <a:t>It provided the theoretical framework for encouraging economic expansion by arguing that was what was needed in periods of depression was not to “save” but to “invest”. </a:t>
            </a:r>
          </a:p>
          <a:p>
            <a:pPr marL="285750" indent="-285750">
              <a:buFont typeface="Arial"/>
              <a:buChar char="•"/>
            </a:pPr>
            <a:r>
              <a:rPr lang="en-GB" dirty="0" smtClean="0"/>
              <a:t>Money must be spent at such a time in order to stimulate industrial recovery, since to curtail investment in such circumstances impeded enterprise at the time it was most needed. </a:t>
            </a:r>
          </a:p>
          <a:p>
            <a:pPr marL="285750" indent="-285750">
              <a:buFont typeface="Arial"/>
              <a:buChar char="•"/>
            </a:pPr>
            <a:r>
              <a:rPr lang="en-GB" dirty="0" smtClean="0"/>
              <a:t>It was adopted by Lloyd </a:t>
            </a:r>
            <a:r>
              <a:rPr lang="en-GB" dirty="0"/>
              <a:t>G</a:t>
            </a:r>
            <a:r>
              <a:rPr lang="en-GB" dirty="0" smtClean="0"/>
              <a:t>eorge and FDR in the USA under the ‘New Deal’ but ignored in the UK until after World War II</a:t>
            </a:r>
            <a:endParaRPr lang="en-GB" dirty="0"/>
          </a:p>
        </p:txBody>
      </p:sp>
      <p:pic>
        <p:nvPicPr>
          <p:cNvPr id="4" name="Picture 3"/>
          <p:cNvPicPr>
            <a:picLocks noChangeAspect="1"/>
          </p:cNvPicPr>
          <p:nvPr/>
        </p:nvPicPr>
        <p:blipFill>
          <a:blip r:embed="rId2"/>
          <a:stretch>
            <a:fillRect/>
          </a:stretch>
        </p:blipFill>
        <p:spPr>
          <a:xfrm>
            <a:off x="248431" y="345141"/>
            <a:ext cx="1897730" cy="1473532"/>
          </a:xfrm>
          <a:prstGeom prst="ellipse">
            <a:avLst/>
          </a:prstGeom>
          <a:ln>
            <a:noFill/>
          </a:ln>
          <a:effectLst>
            <a:softEdge rad="112500"/>
          </a:effectLst>
        </p:spPr>
      </p:pic>
    </p:spTree>
    <p:extLst>
      <p:ext uri="{BB962C8B-B14F-4D97-AF65-F5344CB8AC3E}">
        <p14:creationId xmlns:p14="http://schemas.microsoft.com/office/powerpoint/2010/main" val="405101051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18000"/>
          </a:blip>
          <a:stretch>
            <a:fillRect/>
          </a:stretch>
        </p:blipFill>
        <p:spPr>
          <a:xfrm>
            <a:off x="1971507" y="2095499"/>
            <a:ext cx="4802027" cy="4164413"/>
          </a:xfrm>
          <a:prstGeom prst="rect">
            <a:avLst/>
          </a:prstGeom>
        </p:spPr>
      </p:pic>
      <p:sp>
        <p:nvSpPr>
          <p:cNvPr id="2" name="Title 1"/>
          <p:cNvSpPr>
            <a:spLocks noGrp="1"/>
          </p:cNvSpPr>
          <p:nvPr>
            <p:ph type="title"/>
          </p:nvPr>
        </p:nvSpPr>
        <p:spPr/>
        <p:txBody>
          <a:bodyPr/>
          <a:lstStyle/>
          <a:p>
            <a:r>
              <a:rPr lang="en-GB" dirty="0" smtClean="0"/>
              <a:t>World War II</a:t>
            </a:r>
            <a:endParaRPr lang="en-GB" dirty="0"/>
          </a:p>
        </p:txBody>
      </p:sp>
      <p:sp>
        <p:nvSpPr>
          <p:cNvPr id="3" name="TextBox 2"/>
          <p:cNvSpPr txBox="1"/>
          <p:nvPr/>
        </p:nvSpPr>
        <p:spPr>
          <a:xfrm>
            <a:off x="857547" y="2323090"/>
            <a:ext cx="7218590" cy="4247317"/>
          </a:xfrm>
          <a:prstGeom prst="rect">
            <a:avLst/>
          </a:prstGeom>
          <a:noFill/>
        </p:spPr>
        <p:txBody>
          <a:bodyPr wrap="square" rtlCol="0">
            <a:spAutoFit/>
          </a:bodyPr>
          <a:lstStyle/>
          <a:p>
            <a:pPr marL="285750" indent="-285750">
              <a:buFont typeface="Arial"/>
              <a:buChar char="•"/>
            </a:pPr>
            <a:r>
              <a:rPr lang="en-GB" dirty="0" smtClean="0"/>
              <a:t>On 3</a:t>
            </a:r>
            <a:r>
              <a:rPr lang="en-GB" baseline="30000" dirty="0" smtClean="0"/>
              <a:t>rd</a:t>
            </a:r>
            <a:r>
              <a:rPr lang="en-GB" dirty="0" smtClean="0"/>
              <a:t> September 1939 Great Britain and the Empire were once more at war with Germany</a:t>
            </a:r>
          </a:p>
          <a:p>
            <a:pPr marL="285750" indent="-285750">
              <a:buFont typeface="Arial"/>
              <a:buChar char="•"/>
            </a:pPr>
            <a:r>
              <a:rPr lang="en-GB" dirty="0" smtClean="0"/>
              <a:t>Although the war was won it had a huge social, economic and financial impact on the UK</a:t>
            </a:r>
          </a:p>
          <a:p>
            <a:pPr marL="285750" indent="-285750">
              <a:buFont typeface="Arial"/>
              <a:buChar char="•"/>
            </a:pPr>
            <a:r>
              <a:rPr lang="en-GB" dirty="0" smtClean="0"/>
              <a:t>Can you think of five legacies of the Second World War on today?</a:t>
            </a:r>
          </a:p>
          <a:p>
            <a:pPr marL="342900" indent="-342900">
              <a:buFont typeface="+mj-lt"/>
              <a:buAutoNum type="arabicPeriod"/>
            </a:pPr>
            <a:r>
              <a:rPr lang="en-GB" dirty="0" smtClean="0"/>
              <a:t>End of Empire and a move towards Europe</a:t>
            </a:r>
          </a:p>
          <a:p>
            <a:pPr marL="342900" indent="-342900">
              <a:buFont typeface="+mj-lt"/>
              <a:buAutoNum type="arabicPeriod"/>
            </a:pPr>
            <a:r>
              <a:rPr lang="en-GB" dirty="0" smtClean="0"/>
              <a:t>Loss of world position</a:t>
            </a:r>
          </a:p>
          <a:p>
            <a:pPr marL="342900" indent="-342900">
              <a:buFont typeface="+mj-lt"/>
              <a:buAutoNum type="arabicPeriod"/>
            </a:pPr>
            <a:r>
              <a:rPr lang="en-GB" dirty="0" smtClean="0"/>
              <a:t>Decline as an industrial power</a:t>
            </a:r>
          </a:p>
          <a:p>
            <a:pPr marL="342900" indent="-342900">
              <a:buFont typeface="+mj-lt"/>
              <a:buAutoNum type="arabicPeriod"/>
            </a:pPr>
            <a:r>
              <a:rPr lang="en-GB" dirty="0" smtClean="0"/>
              <a:t>Loss of heritage and buildings</a:t>
            </a:r>
          </a:p>
          <a:p>
            <a:pPr marL="342900" indent="-342900">
              <a:buFont typeface="+mj-lt"/>
              <a:buAutoNum type="arabicPeriod"/>
            </a:pPr>
            <a:r>
              <a:rPr lang="en-GB" dirty="0" smtClean="0"/>
              <a:t>The welfare state</a:t>
            </a:r>
          </a:p>
          <a:p>
            <a:pPr marL="342900" indent="-342900">
              <a:buFont typeface="+mj-lt"/>
              <a:buAutoNum type="arabicPeriod"/>
            </a:pPr>
            <a:r>
              <a:rPr lang="en-GB" dirty="0" smtClean="0"/>
              <a:t>The WWII national legacy –nostalgia and the island mentality</a:t>
            </a:r>
          </a:p>
          <a:p>
            <a:pPr marL="342900" indent="-342900">
              <a:buFont typeface="+mj-lt"/>
              <a:buAutoNum type="arabicPeriod"/>
            </a:pPr>
            <a:r>
              <a:rPr lang="en-GB" dirty="0" smtClean="0"/>
              <a:t>End of rationing and for some a poorer diet</a:t>
            </a:r>
          </a:p>
          <a:p>
            <a:pPr marL="342900" indent="-342900">
              <a:buFont typeface="+mj-lt"/>
              <a:buAutoNum type="arabicPeriod"/>
            </a:pPr>
            <a:r>
              <a:rPr lang="en-GB" dirty="0" smtClean="0"/>
              <a:t>Acceptance of women as an equal role in the workplace</a:t>
            </a:r>
          </a:p>
          <a:p>
            <a:pPr marL="342900" indent="-342900">
              <a:buFont typeface="+mj-lt"/>
              <a:buAutoNum type="arabicPeriod"/>
            </a:pPr>
            <a:r>
              <a:rPr lang="en-GB" dirty="0" smtClean="0"/>
              <a:t>Desire for something better</a:t>
            </a:r>
          </a:p>
          <a:p>
            <a:endParaRPr lang="en-GB" dirty="0"/>
          </a:p>
        </p:txBody>
      </p:sp>
    </p:spTree>
    <p:extLst>
      <p:ext uri="{BB962C8B-B14F-4D97-AF65-F5344CB8AC3E}">
        <p14:creationId xmlns:p14="http://schemas.microsoft.com/office/powerpoint/2010/main" val="120392145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r"/>
            <a:r>
              <a:rPr lang="en-GB" i="1" dirty="0" smtClean="0">
                <a:solidFill>
                  <a:schemeClr val="accent2"/>
                </a:solidFill>
                <a:latin typeface="Arial" charset="0"/>
              </a:rPr>
              <a:t>Health</a:t>
            </a:r>
            <a:endParaRPr lang="en-GB" i="1" dirty="0">
              <a:solidFill>
                <a:schemeClr val="accent2"/>
              </a:solidFill>
              <a:latin typeface="Arial" charset="0"/>
            </a:endParaRPr>
          </a:p>
        </p:txBody>
      </p:sp>
      <p:sp>
        <p:nvSpPr>
          <p:cNvPr id="8195" name="Rectangle 3"/>
          <p:cNvSpPr>
            <a:spLocks noGrp="1" noChangeArrowheads="1"/>
          </p:cNvSpPr>
          <p:nvPr>
            <p:ph type="body" idx="1"/>
          </p:nvPr>
        </p:nvSpPr>
        <p:spPr/>
        <p:txBody>
          <a:bodyPr>
            <a:normAutofit fontScale="77500" lnSpcReduction="20000"/>
          </a:bodyPr>
          <a:lstStyle/>
          <a:p>
            <a:pPr>
              <a:buFontTx/>
              <a:buNone/>
            </a:pPr>
            <a:r>
              <a:rPr lang="en-GB" sz="2400" b="1" dirty="0"/>
              <a:t>Hospitals pre-WW2</a:t>
            </a:r>
            <a:endParaRPr lang="en-GB" sz="2400" dirty="0"/>
          </a:p>
          <a:p>
            <a:r>
              <a:rPr lang="en-GB" sz="2400" dirty="0"/>
              <a:t>Voluntary hospitals - charge fees (means tested)</a:t>
            </a:r>
          </a:p>
          <a:p>
            <a:r>
              <a:rPr lang="en-GB" sz="2400" dirty="0"/>
              <a:t>Poor sick care provided often by workhouse infirmaries</a:t>
            </a:r>
          </a:p>
          <a:p>
            <a:r>
              <a:rPr lang="en-GB" sz="2400" dirty="0"/>
              <a:t>1929 - Local authorities could take over poor law infirmaries - place under Health </a:t>
            </a:r>
            <a:r>
              <a:rPr lang="en-GB" sz="2400" dirty="0" smtClean="0"/>
              <a:t>department</a:t>
            </a:r>
            <a:endParaRPr lang="en-GB" sz="2400" dirty="0"/>
          </a:p>
          <a:p>
            <a:r>
              <a:rPr lang="en-GB" sz="2400" dirty="0"/>
              <a:t>Fever hospitals - to protect </a:t>
            </a:r>
            <a:r>
              <a:rPr lang="en-GB" sz="2400" dirty="0" smtClean="0"/>
              <a:t>public, the TB isolation hospitals common across Wales were established</a:t>
            </a:r>
            <a:endParaRPr lang="en-GB" sz="2400" dirty="0"/>
          </a:p>
          <a:p>
            <a:r>
              <a:rPr lang="en-GB" sz="2400" dirty="0"/>
              <a:t>Lunatic asylums - under County </a:t>
            </a:r>
            <a:r>
              <a:rPr lang="en-GB" sz="2400" dirty="0" smtClean="0"/>
              <a:t>Councils </a:t>
            </a:r>
            <a:r>
              <a:rPr lang="en-GB" sz="2400" dirty="0"/>
              <a:t>- 140,000 patients</a:t>
            </a:r>
            <a:endParaRPr lang="en-GB" dirty="0"/>
          </a:p>
        </p:txBody>
      </p:sp>
    </p:spTree>
    <p:extLst>
      <p:ext uri="{BB962C8B-B14F-4D97-AF65-F5344CB8AC3E}">
        <p14:creationId xmlns:p14="http://schemas.microsoft.com/office/powerpoint/2010/main" val="193155897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Beveridge</a:t>
            </a:r>
            <a:r>
              <a:rPr lang="en-GB" dirty="0" smtClean="0"/>
              <a:t> and the Modern Welfare State</a:t>
            </a:r>
            <a:endParaRPr lang="en-GB" dirty="0"/>
          </a:p>
        </p:txBody>
      </p:sp>
      <p:sp>
        <p:nvSpPr>
          <p:cNvPr id="3" name="TextBox 2"/>
          <p:cNvSpPr txBox="1"/>
          <p:nvPr/>
        </p:nvSpPr>
        <p:spPr>
          <a:xfrm>
            <a:off x="814127" y="2529346"/>
            <a:ext cx="7872673" cy="3416320"/>
          </a:xfrm>
          <a:prstGeom prst="rect">
            <a:avLst/>
          </a:prstGeom>
          <a:noFill/>
        </p:spPr>
        <p:txBody>
          <a:bodyPr wrap="square" rtlCol="0">
            <a:spAutoFit/>
          </a:bodyPr>
          <a:lstStyle/>
          <a:p>
            <a:pPr marL="285750" indent="-285750">
              <a:buFont typeface="Arial"/>
              <a:buChar char="•"/>
            </a:pPr>
            <a:r>
              <a:rPr lang="en-GB" dirty="0" smtClean="0"/>
              <a:t>W</a:t>
            </a:r>
            <a:r>
              <a:rPr lang="en-GB" sz="2000" dirty="0" smtClean="0"/>
              <a:t>e have already seen that the Social conditions in the UK were poor but had been steadily improving – the depression of the 1920s and 1930s, however, kept many people in absolute poverty</a:t>
            </a:r>
          </a:p>
          <a:p>
            <a:pPr marL="342900" indent="-342900">
              <a:buFont typeface="Arial"/>
              <a:buChar char="•"/>
            </a:pPr>
            <a:r>
              <a:rPr lang="en-GB" sz="2000" dirty="0" smtClean="0"/>
              <a:t>Writers like George Orwell and JB Priestly highlighted this poverty</a:t>
            </a:r>
          </a:p>
          <a:p>
            <a:pPr marL="342900" indent="-342900">
              <a:buFont typeface="Arial"/>
              <a:buChar char="•"/>
            </a:pPr>
            <a:r>
              <a:rPr lang="en-GB" sz="2000" dirty="0" smtClean="0"/>
              <a:t>We saw how Keynes had been ignored in the pre-war period but now his ideas were being re-examined again.</a:t>
            </a:r>
          </a:p>
          <a:p>
            <a:pPr marL="342900" indent="-342900">
              <a:buFont typeface="Arial"/>
              <a:buChar char="•"/>
            </a:pPr>
            <a:r>
              <a:rPr lang="en-GB" sz="2000" dirty="0" smtClean="0"/>
              <a:t>There was now wartime pressure from the church, Mass Observation and the Labour and Communist parties for a radical change to welfare policy</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6046247" y="5181599"/>
            <a:ext cx="2499689" cy="149981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83377411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Beveridge</a:t>
            </a:r>
            <a:r>
              <a:rPr lang="en-GB" dirty="0" smtClean="0"/>
              <a:t> Report</a:t>
            </a:r>
            <a:endParaRPr lang="en-GB" dirty="0"/>
          </a:p>
        </p:txBody>
      </p:sp>
      <p:sp>
        <p:nvSpPr>
          <p:cNvPr id="3" name="TextBox 2"/>
          <p:cNvSpPr txBox="1"/>
          <p:nvPr/>
        </p:nvSpPr>
        <p:spPr>
          <a:xfrm>
            <a:off x="814127" y="2529346"/>
            <a:ext cx="7872673" cy="3693319"/>
          </a:xfrm>
          <a:prstGeom prst="rect">
            <a:avLst/>
          </a:prstGeom>
          <a:noFill/>
        </p:spPr>
        <p:txBody>
          <a:bodyPr wrap="square" rtlCol="0">
            <a:spAutoFit/>
          </a:bodyPr>
          <a:lstStyle/>
          <a:p>
            <a:r>
              <a:rPr lang="en-GB" dirty="0" smtClean="0"/>
              <a:t>In June 1941     Sir William </a:t>
            </a:r>
            <a:r>
              <a:rPr lang="en-GB" dirty="0" err="1" smtClean="0"/>
              <a:t>Beveridge</a:t>
            </a:r>
            <a:r>
              <a:rPr lang="en-GB" dirty="0" smtClean="0"/>
              <a:t> was asked by Arthur Greenwood.   Labours minister    for    Reconstruction    in    the    Coalition    Government    to     chair    an interdepartmental committee on the coordination of social insurance.</a:t>
            </a:r>
          </a:p>
          <a:p>
            <a:r>
              <a:rPr lang="en-GB" dirty="0"/>
              <a:t>Senior officials saw the drawing up of the report as a tidying up operation, and </a:t>
            </a:r>
            <a:r>
              <a:rPr lang="en-GB" dirty="0" err="1" smtClean="0"/>
              <a:t>Beveridge’s</a:t>
            </a:r>
            <a:r>
              <a:rPr lang="en-GB" dirty="0" smtClean="0"/>
              <a:t> terms of reference were drawn up in such a way as to  ensure that he was rendered as harmless as possible.</a:t>
            </a:r>
          </a:p>
          <a:p>
            <a:r>
              <a:rPr lang="en-GB" dirty="0" smtClean="0"/>
              <a:t>But </a:t>
            </a:r>
            <a:r>
              <a:rPr lang="en-GB" dirty="0" err="1"/>
              <a:t>Beveridge</a:t>
            </a:r>
            <a:r>
              <a:rPr lang="en-GB" dirty="0"/>
              <a:t>, </a:t>
            </a:r>
            <a:r>
              <a:rPr lang="en-GB" dirty="0" smtClean="0"/>
              <a:t>was a </a:t>
            </a:r>
            <a:r>
              <a:rPr lang="en-GB" dirty="0"/>
              <a:t>social reformer and Greenwood </a:t>
            </a:r>
            <a:r>
              <a:rPr lang="en-GB" dirty="0" smtClean="0"/>
              <a:t>too, he had higher hopes of change.</a:t>
            </a:r>
          </a:p>
          <a:p>
            <a:r>
              <a:rPr lang="en-GB" dirty="0" smtClean="0"/>
              <a:t>Apart </a:t>
            </a:r>
            <a:r>
              <a:rPr lang="en-GB" dirty="0"/>
              <a:t>from </a:t>
            </a:r>
            <a:r>
              <a:rPr lang="en-GB" dirty="0" err="1"/>
              <a:t>Beveridge</a:t>
            </a:r>
            <a:r>
              <a:rPr lang="en-GB" dirty="0"/>
              <a:t> the committee consisted entirely of civil </a:t>
            </a:r>
            <a:r>
              <a:rPr lang="en-GB" dirty="0" smtClean="0"/>
              <a:t>servants</a:t>
            </a:r>
          </a:p>
          <a:p>
            <a:r>
              <a:rPr lang="en-GB" dirty="0" smtClean="0"/>
              <a:t>The </a:t>
            </a:r>
            <a:r>
              <a:rPr lang="en-GB" dirty="0"/>
              <a:t>committee considered 127 pieces of written evidence, and it held more than 50 </a:t>
            </a:r>
            <a:r>
              <a:rPr lang="en-GB" dirty="0" smtClean="0"/>
              <a:t>private evidence sessions with witnesses.   </a:t>
            </a:r>
          </a:p>
          <a:p>
            <a:endParaRPr lang="en-GB" dirty="0"/>
          </a:p>
        </p:txBody>
      </p:sp>
      <p:pic>
        <p:nvPicPr>
          <p:cNvPr id="4" name="Picture 3"/>
          <p:cNvPicPr>
            <a:picLocks noChangeAspect="1"/>
          </p:cNvPicPr>
          <p:nvPr/>
        </p:nvPicPr>
        <p:blipFill>
          <a:blip r:embed="rId2"/>
          <a:stretch>
            <a:fillRect/>
          </a:stretch>
        </p:blipFill>
        <p:spPr>
          <a:xfrm>
            <a:off x="7570870" y="345141"/>
            <a:ext cx="1321302" cy="209329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4021663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Beveridge</a:t>
            </a:r>
            <a:r>
              <a:rPr lang="en-GB" dirty="0" smtClean="0"/>
              <a:t> Report</a:t>
            </a:r>
            <a:endParaRPr lang="en-GB" dirty="0"/>
          </a:p>
        </p:txBody>
      </p:sp>
      <p:sp>
        <p:nvSpPr>
          <p:cNvPr id="3" name="TextBox 2"/>
          <p:cNvSpPr txBox="1"/>
          <p:nvPr/>
        </p:nvSpPr>
        <p:spPr>
          <a:xfrm>
            <a:off x="814127" y="2529346"/>
            <a:ext cx="7872673" cy="3139321"/>
          </a:xfrm>
          <a:prstGeom prst="rect">
            <a:avLst/>
          </a:prstGeom>
          <a:noFill/>
        </p:spPr>
        <p:txBody>
          <a:bodyPr wrap="square" rtlCol="0">
            <a:spAutoFit/>
          </a:bodyPr>
          <a:lstStyle/>
          <a:p>
            <a:r>
              <a:rPr lang="en-GB" dirty="0" smtClean="0"/>
              <a:t>On 1</a:t>
            </a:r>
            <a:r>
              <a:rPr lang="en-GB" baseline="30000" dirty="0" smtClean="0"/>
              <a:t>st</a:t>
            </a:r>
            <a:r>
              <a:rPr lang="en-GB" dirty="0" smtClean="0"/>
              <a:t> </a:t>
            </a:r>
            <a:r>
              <a:rPr lang="en-GB" dirty="0"/>
              <a:t>D</a:t>
            </a:r>
            <a:r>
              <a:rPr lang="en-GB" dirty="0" smtClean="0"/>
              <a:t>ecember 1942 titled Social Insurance and Allied Services was published </a:t>
            </a:r>
          </a:p>
          <a:p>
            <a:r>
              <a:rPr lang="en-GB" dirty="0" smtClean="0"/>
              <a:t>It committed the government to:</a:t>
            </a:r>
          </a:p>
          <a:p>
            <a:pPr marL="342900" indent="-342900">
              <a:buAutoNum type="alphaUcPeriod"/>
            </a:pPr>
            <a:r>
              <a:rPr lang="en-GB" dirty="0" smtClean="0"/>
              <a:t>National </a:t>
            </a:r>
            <a:r>
              <a:rPr lang="en-GB" dirty="0"/>
              <a:t>health service for comprehensive treatment, available to all members </a:t>
            </a:r>
            <a:r>
              <a:rPr lang="en-GB" dirty="0" smtClean="0"/>
              <a:t>of the community. </a:t>
            </a:r>
          </a:p>
          <a:p>
            <a:pPr marL="342900" indent="-342900">
              <a:buAutoNum type="alphaUcPeriod"/>
            </a:pPr>
            <a:r>
              <a:rPr lang="en-GB" dirty="0"/>
              <a:t>Universal </a:t>
            </a:r>
            <a:r>
              <a:rPr lang="en-GB" dirty="0" err="1" smtClean="0"/>
              <a:t>childrens</a:t>
            </a:r>
            <a:r>
              <a:rPr lang="en-GB" dirty="0" smtClean="0"/>
              <a:t>’ </a:t>
            </a:r>
            <a:r>
              <a:rPr lang="en-GB" dirty="0"/>
              <a:t>allowances for all children up to the age of 14, or 16 if </a:t>
            </a:r>
            <a:r>
              <a:rPr lang="en-GB" dirty="0" smtClean="0"/>
              <a:t>in full time education.</a:t>
            </a:r>
          </a:p>
          <a:p>
            <a:pPr marL="342900" indent="-342900">
              <a:buAutoNum type="alphaUcPeriod"/>
            </a:pPr>
            <a:r>
              <a:rPr lang="en-GB" dirty="0"/>
              <a:t>Full  use of the powers of the  state  to  maintain  employment and  to   reduce </a:t>
            </a:r>
            <a:r>
              <a:rPr lang="en-GB" dirty="0" smtClean="0"/>
              <a:t>unemployment   to   seasonal,   cyclical   or  intermittent  varieties   -   in   other   words, unemployment suitable for treatment by cash allowances. </a:t>
            </a:r>
          </a:p>
          <a:p>
            <a:r>
              <a:rPr lang="en-GB" dirty="0" smtClean="0"/>
              <a:t>The Report was widely endorsed and made </a:t>
            </a:r>
            <a:r>
              <a:rPr lang="en-GB" dirty="0" err="1" smtClean="0"/>
              <a:t>Beveride</a:t>
            </a:r>
            <a:r>
              <a:rPr lang="en-GB" dirty="0" smtClean="0"/>
              <a:t> a national hero.</a:t>
            </a:r>
            <a:endParaRPr lang="en-GB" dirty="0"/>
          </a:p>
        </p:txBody>
      </p:sp>
    </p:spTree>
    <p:extLst>
      <p:ext uri="{BB962C8B-B14F-4D97-AF65-F5344CB8AC3E}">
        <p14:creationId xmlns:p14="http://schemas.microsoft.com/office/powerpoint/2010/main" val="19788005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alphaModFix amt="22000"/>
          </a:blip>
          <a:stretch>
            <a:fillRect/>
          </a:stretch>
        </p:blipFill>
        <p:spPr>
          <a:xfrm>
            <a:off x="1281373" y="1488141"/>
            <a:ext cx="6414838" cy="4885146"/>
          </a:xfrm>
          <a:prstGeom prst="rect">
            <a:avLst/>
          </a:prstGeom>
        </p:spPr>
      </p:pic>
      <p:sp>
        <p:nvSpPr>
          <p:cNvPr id="2" name="Title 1"/>
          <p:cNvSpPr>
            <a:spLocks noGrp="1"/>
          </p:cNvSpPr>
          <p:nvPr>
            <p:ph type="title"/>
          </p:nvPr>
        </p:nvSpPr>
        <p:spPr/>
        <p:txBody>
          <a:bodyPr/>
          <a:lstStyle/>
          <a:p>
            <a:r>
              <a:rPr lang="en-GB" dirty="0" smtClean="0"/>
              <a:t>The 1945 Labour government</a:t>
            </a:r>
            <a:endParaRPr lang="en-GB" dirty="0"/>
          </a:p>
        </p:txBody>
      </p:sp>
      <p:sp>
        <p:nvSpPr>
          <p:cNvPr id="3" name="TextBox 2"/>
          <p:cNvSpPr txBox="1"/>
          <p:nvPr/>
        </p:nvSpPr>
        <p:spPr>
          <a:xfrm>
            <a:off x="694721" y="2171112"/>
            <a:ext cx="7992079" cy="3416320"/>
          </a:xfrm>
          <a:prstGeom prst="rect">
            <a:avLst/>
          </a:prstGeom>
          <a:noFill/>
        </p:spPr>
        <p:txBody>
          <a:bodyPr wrap="square" rtlCol="0">
            <a:spAutoFit/>
          </a:bodyPr>
          <a:lstStyle/>
          <a:p>
            <a:pPr marL="285750" indent="-285750">
              <a:buFont typeface="Arial"/>
              <a:buChar char="•"/>
            </a:pPr>
            <a:r>
              <a:rPr lang="en-GB" dirty="0"/>
              <a:t>Churchill lost the 1945 general election</a:t>
            </a:r>
            <a:r>
              <a:rPr lang="en-GB" dirty="0" smtClean="0"/>
              <a:t>.</a:t>
            </a:r>
          </a:p>
          <a:p>
            <a:pPr marL="285750" indent="-285750">
              <a:buFont typeface="Arial"/>
              <a:buChar char="•"/>
            </a:pPr>
            <a:r>
              <a:rPr lang="en-GB" dirty="0" smtClean="0"/>
              <a:t>Clement Attlee who had been the Deputy Prime, brought a Labour government in a landslide election victory</a:t>
            </a:r>
          </a:p>
          <a:p>
            <a:pPr marL="285750" indent="-285750">
              <a:buFont typeface="Arial"/>
              <a:buChar char="•"/>
            </a:pPr>
            <a:r>
              <a:rPr lang="en-GB" dirty="0" smtClean="0"/>
              <a:t>The Conservative lost many seats and the Liberals were nearly annihilated</a:t>
            </a:r>
            <a:endParaRPr lang="en-GB" dirty="0"/>
          </a:p>
          <a:p>
            <a:pPr marL="285750" indent="-285750">
              <a:buFont typeface="Arial"/>
              <a:buChar char="•"/>
            </a:pPr>
            <a:r>
              <a:rPr lang="en-GB" dirty="0"/>
              <a:t>People wanted a fresh start after the war and  were impressed by the Labour party's promises to set up a Welfare state.</a:t>
            </a:r>
          </a:p>
          <a:p>
            <a:pPr marL="285750" indent="-285750">
              <a:buFont typeface="Arial"/>
              <a:buChar char="•"/>
            </a:pPr>
            <a:r>
              <a:rPr lang="en-GB" dirty="0"/>
              <a:t>People felt that the Labour party was committed to implementing the Beveridge report</a:t>
            </a:r>
            <a:r>
              <a:rPr lang="en-GB" dirty="0" smtClean="0"/>
              <a:t>.</a:t>
            </a:r>
          </a:p>
          <a:p>
            <a:pPr marL="285750" indent="-285750">
              <a:buFont typeface="Arial"/>
              <a:buChar char="•"/>
            </a:pPr>
            <a:r>
              <a:rPr lang="en-GB" dirty="0" smtClean="0"/>
              <a:t>Labour was also committee to nationalising the ‘commanding heights of the economy’.</a:t>
            </a:r>
          </a:p>
          <a:p>
            <a:pPr marL="285750" indent="-285750">
              <a:buFont typeface="Arial"/>
              <a:buChar char="•"/>
            </a:pPr>
            <a:r>
              <a:rPr lang="en-GB" dirty="0" smtClean="0"/>
              <a:t>They would nationalise power, water, coal and steel and a number of other businesses, such as elements of road haulage and the railways.</a:t>
            </a:r>
            <a:endParaRPr lang="en-GB" dirty="0"/>
          </a:p>
        </p:txBody>
      </p:sp>
    </p:spTree>
    <p:extLst>
      <p:ext uri="{BB962C8B-B14F-4D97-AF65-F5344CB8AC3E}">
        <p14:creationId xmlns:p14="http://schemas.microsoft.com/office/powerpoint/2010/main" val="144286830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r"/>
            <a:r>
              <a:rPr lang="en-GB" i="1" dirty="0">
                <a:solidFill>
                  <a:schemeClr val="accent2"/>
                </a:solidFill>
                <a:latin typeface="Arial" charset="0"/>
              </a:rPr>
              <a:t>NHS - History</a:t>
            </a:r>
          </a:p>
        </p:txBody>
      </p:sp>
      <p:sp>
        <p:nvSpPr>
          <p:cNvPr id="9219" name="Rectangle 3"/>
          <p:cNvSpPr>
            <a:spLocks noGrp="1" noChangeArrowheads="1"/>
          </p:cNvSpPr>
          <p:nvPr>
            <p:ph type="body" idx="1"/>
          </p:nvPr>
        </p:nvSpPr>
        <p:spPr>
          <a:xfrm>
            <a:off x="457200" y="2084268"/>
            <a:ext cx="8229600" cy="4439924"/>
          </a:xfrm>
        </p:spPr>
        <p:txBody>
          <a:bodyPr>
            <a:normAutofit fontScale="70000" lnSpcReduction="20000"/>
          </a:bodyPr>
          <a:lstStyle/>
          <a:p>
            <a:pPr>
              <a:buFontTx/>
              <a:buNone/>
            </a:pPr>
            <a:r>
              <a:rPr lang="en-GB" b="1" dirty="0" err="1"/>
              <a:t>Beveridge</a:t>
            </a:r>
            <a:r>
              <a:rPr lang="en-GB" b="1" dirty="0"/>
              <a:t> report on social </a:t>
            </a:r>
            <a:r>
              <a:rPr lang="en-GB" b="1" dirty="0" smtClean="0"/>
              <a:t>insurance</a:t>
            </a:r>
          </a:p>
          <a:p>
            <a:pPr>
              <a:buFontTx/>
              <a:buNone/>
            </a:pPr>
            <a:r>
              <a:rPr lang="en-GB" b="1" dirty="0" smtClean="0"/>
              <a:t>The report named </a:t>
            </a:r>
            <a:r>
              <a:rPr lang="en-GB" b="1" dirty="0"/>
              <a:t>the 5 giants:  </a:t>
            </a:r>
            <a:endParaRPr lang="en-GB" b="1" dirty="0" smtClean="0"/>
          </a:p>
          <a:p>
            <a:pPr marL="457200" indent="-457200">
              <a:buFont typeface="+mj-lt"/>
              <a:buAutoNum type="arabicPeriod"/>
            </a:pPr>
            <a:r>
              <a:rPr lang="en-GB" b="1" dirty="0" smtClean="0"/>
              <a:t>Want, </a:t>
            </a:r>
            <a:r>
              <a:rPr lang="en-GB" b="1" dirty="0"/>
              <a:t>lack basics for life.</a:t>
            </a:r>
          </a:p>
          <a:p>
            <a:pPr marL="457200" indent="-457200">
              <a:buFont typeface="+mj-lt"/>
              <a:buAutoNum type="arabicPeriod"/>
            </a:pPr>
            <a:r>
              <a:rPr lang="en-GB" b="1" dirty="0" smtClean="0"/>
              <a:t>Disease, </a:t>
            </a:r>
            <a:r>
              <a:rPr lang="en-GB" b="1" dirty="0"/>
              <a:t>avoidable illness.</a:t>
            </a:r>
          </a:p>
          <a:p>
            <a:pPr marL="457200" indent="-457200">
              <a:buFont typeface="+mj-lt"/>
              <a:buAutoNum type="arabicPeriod"/>
            </a:pPr>
            <a:r>
              <a:rPr lang="en-GB" b="1" dirty="0" smtClean="0"/>
              <a:t>Idleness, </a:t>
            </a:r>
            <a:r>
              <a:rPr lang="en-GB" b="1" dirty="0"/>
              <a:t>unemployment.</a:t>
            </a:r>
          </a:p>
          <a:p>
            <a:pPr marL="457200" indent="-457200">
              <a:buFont typeface="+mj-lt"/>
              <a:buAutoNum type="arabicPeriod"/>
            </a:pPr>
            <a:r>
              <a:rPr lang="en-GB" b="1" dirty="0" smtClean="0"/>
              <a:t>Ignorance, </a:t>
            </a:r>
            <a:r>
              <a:rPr lang="en-GB" b="1" dirty="0"/>
              <a:t>lack of education for all.</a:t>
            </a:r>
          </a:p>
          <a:p>
            <a:pPr marL="457200" indent="-457200">
              <a:buFont typeface="+mj-lt"/>
              <a:buAutoNum type="arabicPeriod"/>
            </a:pPr>
            <a:r>
              <a:rPr lang="en-GB" b="1" dirty="0" smtClean="0"/>
              <a:t>Squalor, poverty</a:t>
            </a:r>
          </a:p>
          <a:p>
            <a:pPr>
              <a:buFontTx/>
              <a:buNone/>
            </a:pPr>
            <a:r>
              <a:rPr lang="en-GB" b="1" dirty="0" smtClean="0"/>
              <a:t>Focused </a:t>
            </a:r>
            <a:r>
              <a:rPr lang="en-GB" b="1" dirty="0"/>
              <a:t>government to attend to </a:t>
            </a:r>
            <a:r>
              <a:rPr lang="en-GB" b="1" dirty="0" smtClean="0"/>
              <a:t>a NHS</a:t>
            </a:r>
            <a:r>
              <a:rPr lang="en-GB" b="1" dirty="0"/>
              <a:t>, social security, housing, education &amp; policy of full </a:t>
            </a:r>
            <a:r>
              <a:rPr lang="en-GB" b="1" dirty="0" smtClean="0"/>
              <a:t>employment</a:t>
            </a:r>
          </a:p>
          <a:p>
            <a:pPr>
              <a:buFontTx/>
              <a:buNone/>
            </a:pPr>
            <a:r>
              <a:rPr lang="en-GB" sz="2000" b="1" dirty="0"/>
              <a:t>1941 - National Insurance Act - compensation for industrial diseases &amp; injuries</a:t>
            </a:r>
          </a:p>
          <a:p>
            <a:pPr>
              <a:buFontTx/>
              <a:buNone/>
            </a:pPr>
            <a:r>
              <a:rPr lang="en-GB" sz="2000" b="1" dirty="0"/>
              <a:t>1948 - National Health Service Act </a:t>
            </a:r>
            <a:r>
              <a:rPr lang="en-GB" sz="2000" b="1" dirty="0" smtClean="0"/>
              <a:t>and the </a:t>
            </a:r>
            <a:r>
              <a:rPr lang="en-GB" sz="2000" b="1" dirty="0"/>
              <a:t>National Assistance Act</a:t>
            </a:r>
          </a:p>
          <a:p>
            <a:pPr>
              <a:buFontTx/>
              <a:buNone/>
            </a:pPr>
            <a:endParaRPr lang="en-GB" dirty="0"/>
          </a:p>
        </p:txBody>
      </p:sp>
      <p:pic>
        <p:nvPicPr>
          <p:cNvPr id="3" name="Picture 2"/>
          <p:cNvPicPr>
            <a:picLocks noChangeAspect="1"/>
          </p:cNvPicPr>
          <p:nvPr/>
        </p:nvPicPr>
        <p:blipFill>
          <a:blip r:embed="rId2"/>
          <a:stretch>
            <a:fillRect/>
          </a:stretch>
        </p:blipFill>
        <p:spPr>
          <a:xfrm>
            <a:off x="5055534" y="1728678"/>
            <a:ext cx="3505200" cy="23241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13964773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21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 NHS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There was also a need for large scale building of new house – Housing Acts 1946 and 1948 which established large council house estates</a:t>
            </a:r>
          </a:p>
          <a:p>
            <a:r>
              <a:rPr lang="en-GB" dirty="0"/>
              <a:t>1948 NHS set </a:t>
            </a:r>
            <a:r>
              <a:rPr lang="en-GB" dirty="0" smtClean="0"/>
              <a:t>up with much opposition from the BMA</a:t>
            </a:r>
            <a:endParaRPr lang="en-GB" dirty="0"/>
          </a:p>
          <a:p>
            <a:r>
              <a:rPr lang="en-GB" dirty="0"/>
              <a:t>Provided medical services free of charge, including </a:t>
            </a:r>
            <a:r>
              <a:rPr lang="en-GB" dirty="0" smtClean="0"/>
              <a:t>visits </a:t>
            </a:r>
            <a:r>
              <a:rPr lang="en-GB" dirty="0"/>
              <a:t>to GP, prescriptions, hospital treatment, operations, dental care, opticians, free ambulances and emergency treatment, free vaccinations and free clinics</a:t>
            </a:r>
            <a:r>
              <a:rPr lang="en-GB" dirty="0" smtClean="0"/>
              <a:t>.</a:t>
            </a:r>
          </a:p>
          <a:p>
            <a:r>
              <a:rPr lang="en-GB" dirty="0" smtClean="0"/>
              <a:t>Bevan resigned in 1951 due to the introduction of prescription charges.</a:t>
            </a:r>
            <a:endParaRPr lang="en-GB" dirty="0"/>
          </a:p>
          <a:p>
            <a:endParaRPr lang="en-GB" dirty="0"/>
          </a:p>
        </p:txBody>
      </p:sp>
    </p:spTree>
    <p:extLst>
      <p:ext uri="{BB962C8B-B14F-4D97-AF65-F5344CB8AC3E}">
        <p14:creationId xmlns:p14="http://schemas.microsoft.com/office/powerpoint/2010/main" val="36494173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Cardiff Statue of Aneurin Bevan picture"/>
          <p:cNvPicPr>
            <a:picLocks noChangeAspect="1" noChangeArrowheads="1"/>
          </p:cNvPicPr>
          <p:nvPr/>
        </p:nvPicPr>
        <p:blipFill>
          <a:blip r:embed="rId2" cstate="print"/>
          <a:srcRect/>
          <a:stretch>
            <a:fillRect/>
          </a:stretch>
        </p:blipFill>
        <p:spPr bwMode="auto">
          <a:xfrm>
            <a:off x="7380312" y="1196752"/>
            <a:ext cx="1601439" cy="278092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9459" name="Title 1"/>
          <p:cNvSpPr>
            <a:spLocks noGrp="1"/>
          </p:cNvSpPr>
          <p:nvPr>
            <p:ph type="title"/>
          </p:nvPr>
        </p:nvSpPr>
        <p:spPr>
          <a:xfrm>
            <a:off x="685800" y="457200"/>
            <a:ext cx="7772400" cy="1447800"/>
          </a:xfrm>
        </p:spPr>
        <p:txBody>
          <a:bodyPr/>
          <a:lstStyle/>
          <a:p>
            <a:r>
              <a:rPr lang="en-GB" dirty="0">
                <a:latin typeface="Arial Black" charset="0"/>
              </a:rPr>
              <a:t>Labour giant – </a:t>
            </a:r>
            <a:r>
              <a:rPr lang="en-GB" dirty="0" err="1">
                <a:latin typeface="Arial Black" charset="0"/>
              </a:rPr>
              <a:t>Anuerin</a:t>
            </a:r>
            <a:r>
              <a:rPr lang="en-GB" dirty="0">
                <a:latin typeface="Arial Black" charset="0"/>
              </a:rPr>
              <a:t> Bevan</a:t>
            </a:r>
          </a:p>
        </p:txBody>
      </p:sp>
      <p:sp>
        <p:nvSpPr>
          <p:cNvPr id="4" name="TextBox 3"/>
          <p:cNvSpPr txBox="1">
            <a:spLocks noChangeArrowheads="1"/>
          </p:cNvSpPr>
          <p:nvPr/>
        </p:nvSpPr>
        <p:spPr bwMode="auto">
          <a:xfrm>
            <a:off x="868107" y="2541560"/>
            <a:ext cx="6408737"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dirty="0"/>
              <a:t>Read the pen portrait of </a:t>
            </a:r>
            <a:r>
              <a:rPr lang="en-GB" dirty="0" err="1"/>
              <a:t>Aneurin</a:t>
            </a:r>
            <a:r>
              <a:rPr lang="en-GB" dirty="0"/>
              <a:t> Bevan by George Orwell   </a:t>
            </a:r>
          </a:p>
          <a:p>
            <a:pPr eaLnBrk="1" hangingPunct="1"/>
            <a:r>
              <a:rPr lang="en-GB" dirty="0"/>
              <a:t>See if you can ascertain what sort of person Bevan was and where he drew his influences from?</a:t>
            </a:r>
          </a:p>
        </p:txBody>
      </p:sp>
      <p:pic>
        <p:nvPicPr>
          <p:cNvPr id="39940" name="Picture 4" descr="http://t1.gstatic.com/images?q=tbn:ANd9GcTjreVJTvSw7KBPzPHnRfdZ7eWX65dwNI_0w8iJ7tIRkAQ5rns&amp;t=1&amp;usg=__zGKtsGXyRBzDzSdffrtufoNJ-AQ="/>
          <p:cNvPicPr>
            <a:picLocks noChangeAspect="1" noChangeArrowheads="1"/>
          </p:cNvPicPr>
          <p:nvPr/>
        </p:nvPicPr>
        <p:blipFill>
          <a:blip r:embed="rId3" cstate="print"/>
          <a:srcRect/>
          <a:stretch>
            <a:fillRect/>
          </a:stretch>
        </p:blipFill>
        <p:spPr bwMode="auto">
          <a:xfrm>
            <a:off x="755576" y="4293096"/>
            <a:ext cx="2867025" cy="1295401"/>
          </a:xfrm>
          <a:prstGeom prst="rect">
            <a:avLst/>
          </a:prstGeom>
          <a:ln>
            <a:noFill/>
          </a:ln>
          <a:effectLst>
            <a:softEdge rad="112500"/>
          </a:effectLst>
        </p:spPr>
      </p:pic>
    </p:spTree>
    <p:extLst>
      <p:ext uri="{BB962C8B-B14F-4D97-AF65-F5344CB8AC3E}">
        <p14:creationId xmlns:p14="http://schemas.microsoft.com/office/powerpoint/2010/main" val="14580689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war period</a:t>
            </a:r>
            <a:endParaRPr lang="en-GB" dirty="0"/>
          </a:p>
        </p:txBody>
      </p:sp>
      <p:sp>
        <p:nvSpPr>
          <p:cNvPr id="3" name="TextBox 2"/>
          <p:cNvSpPr txBox="1"/>
          <p:nvPr/>
        </p:nvSpPr>
        <p:spPr>
          <a:xfrm>
            <a:off x="1063792" y="2225390"/>
            <a:ext cx="7099185" cy="3139321"/>
          </a:xfrm>
          <a:prstGeom prst="rect">
            <a:avLst/>
          </a:prstGeom>
          <a:noFill/>
        </p:spPr>
        <p:txBody>
          <a:bodyPr wrap="square" rtlCol="0">
            <a:spAutoFit/>
          </a:bodyPr>
          <a:lstStyle/>
          <a:p>
            <a:pPr marL="285750" indent="-285750">
              <a:buFont typeface="Arial"/>
              <a:buChar char="•"/>
            </a:pPr>
            <a:r>
              <a:rPr lang="en-GB" dirty="0" smtClean="0"/>
              <a:t>Labour lost the 1951 general election and Churchill returned to power</a:t>
            </a:r>
          </a:p>
          <a:p>
            <a:pPr marL="285750" indent="-285750">
              <a:buFont typeface="Arial"/>
              <a:buChar char="•"/>
            </a:pPr>
            <a:r>
              <a:rPr lang="en-GB" dirty="0" smtClean="0"/>
              <a:t>The Conservatives reversed some of Labour changes such as the nationalisation of Steel but kept many other Welfare changes</a:t>
            </a:r>
          </a:p>
          <a:p>
            <a:pPr marL="285750" indent="-285750">
              <a:buFont typeface="Arial"/>
              <a:buChar char="•"/>
            </a:pPr>
            <a:r>
              <a:rPr lang="en-GB" dirty="0" smtClean="0"/>
              <a:t>This led to a period of ‘consensus’ politics </a:t>
            </a:r>
          </a:p>
          <a:p>
            <a:pPr marL="285750" indent="-285750">
              <a:buFont typeface="Arial"/>
              <a:buChar char="•"/>
            </a:pPr>
            <a:r>
              <a:rPr lang="en-GB" dirty="0" smtClean="0"/>
              <a:t>It was referred to Butskillism after the Conservative Chancellor of the Exchequer, </a:t>
            </a:r>
            <a:r>
              <a:rPr lang="en-GB" dirty="0" err="1" smtClean="0"/>
              <a:t>Rab</a:t>
            </a:r>
            <a:r>
              <a:rPr lang="en-GB" dirty="0" smtClean="0"/>
              <a:t> Butler and the Labour leader Hugh Gaitskell</a:t>
            </a:r>
          </a:p>
          <a:p>
            <a:pPr marL="285750" indent="-285750">
              <a:buFont typeface="Arial"/>
              <a:buChar char="•"/>
            </a:pPr>
            <a:r>
              <a:rPr lang="en-GB" dirty="0" smtClean="0"/>
              <a:t>Both parties agreed with the concepts of the welfare state and the Keynesian mixed economy</a:t>
            </a:r>
          </a:p>
          <a:p>
            <a:pPr marL="285750" indent="-285750">
              <a:buFont typeface="Arial"/>
              <a:buChar char="•"/>
            </a:pPr>
            <a:r>
              <a:rPr lang="en-GB" dirty="0" smtClean="0"/>
              <a:t>This concept only ended in the 1970s with arrival of Margaret Thatcher and monetarist policy. </a:t>
            </a:r>
            <a:endParaRPr lang="en-GB" dirty="0"/>
          </a:p>
        </p:txBody>
      </p:sp>
      <p:pic>
        <p:nvPicPr>
          <p:cNvPr id="4" name="Picture 3"/>
          <p:cNvPicPr>
            <a:picLocks noChangeAspect="1"/>
          </p:cNvPicPr>
          <p:nvPr/>
        </p:nvPicPr>
        <p:blipFill>
          <a:blip r:embed="rId2"/>
          <a:stretch>
            <a:fillRect/>
          </a:stretch>
        </p:blipFill>
        <p:spPr>
          <a:xfrm>
            <a:off x="324802" y="13571"/>
            <a:ext cx="1758396" cy="2211819"/>
          </a:xfrm>
          <a:prstGeom prst="ellipse">
            <a:avLst/>
          </a:prstGeom>
          <a:ln>
            <a:noFill/>
          </a:ln>
          <a:effectLst>
            <a:softEdge rad="112500"/>
          </a:effectLst>
        </p:spPr>
      </p:pic>
      <p:pic>
        <p:nvPicPr>
          <p:cNvPr id="5" name="Picture 4"/>
          <p:cNvPicPr>
            <a:picLocks noChangeAspect="1"/>
          </p:cNvPicPr>
          <p:nvPr/>
        </p:nvPicPr>
        <p:blipFill>
          <a:blip r:embed="rId3"/>
          <a:stretch>
            <a:fillRect/>
          </a:stretch>
        </p:blipFill>
        <p:spPr>
          <a:xfrm>
            <a:off x="6858000" y="157647"/>
            <a:ext cx="2001042" cy="2067743"/>
          </a:xfrm>
          <a:prstGeom prst="ellipse">
            <a:avLst/>
          </a:prstGeom>
          <a:ln>
            <a:noFill/>
          </a:ln>
          <a:effectLst>
            <a:softEdge rad="112500"/>
          </a:effectLst>
        </p:spPr>
      </p:pic>
    </p:spTree>
    <p:extLst>
      <p:ext uri="{BB962C8B-B14F-4D97-AF65-F5344CB8AC3E}">
        <p14:creationId xmlns:p14="http://schemas.microsoft.com/office/powerpoint/2010/main" val="419472008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s>
</file>

<file path=ppt/theme/theme1.xml><?xml version="1.0" encoding="utf-8"?>
<a:theme xmlns:a="http://schemas.openxmlformats.org/drawingml/2006/main" name="Genesis">
  <a:themeElements>
    <a:clrScheme name="Genesis">
      <a:dk1>
        <a:sysClr val="windowText" lastClr="000000"/>
      </a:dk1>
      <a:lt1>
        <a:sysClr val="window" lastClr="FFFFFF"/>
      </a:lt1>
      <a:dk2>
        <a:srgbClr val="465466"/>
      </a:dk2>
      <a:lt2>
        <a:srgbClr val="BBD7F8"/>
      </a:lt2>
      <a:accent1>
        <a:srgbClr val="80B606"/>
      </a:accent1>
      <a:accent2>
        <a:srgbClr val="E29F1D"/>
      </a:accent2>
      <a:accent3>
        <a:srgbClr val="2397E2"/>
      </a:accent3>
      <a:accent4>
        <a:srgbClr val="35ACA2"/>
      </a:accent4>
      <a:accent5>
        <a:srgbClr val="5430BB"/>
      </a:accent5>
      <a:accent6>
        <a:srgbClr val="8D34E0"/>
      </a:accent6>
      <a:hlink>
        <a:srgbClr val="00B0F0"/>
      </a:hlink>
      <a:folHlink>
        <a:srgbClr val="0070C0"/>
      </a:folHlink>
    </a:clrScheme>
    <a:fontScheme name="Genesis">
      <a:majorFont>
        <a:latin typeface="Calisto MT"/>
        <a:ea typeface=""/>
        <a:cs typeface=""/>
        <a:font script="Jpan" typeface="ＭＳ 明朝"/>
        <a:font script="Hans" typeface="宋体"/>
        <a:font script="Hant" typeface="新細明體"/>
      </a:majorFont>
      <a:minorFont>
        <a:latin typeface="Calisto MT"/>
        <a:ea typeface=""/>
        <a:cs typeface=""/>
        <a:font script="Jpan" typeface="ＭＳ 明朝"/>
        <a:font script="Hans" typeface="宋体"/>
        <a:font script="Hant" typeface="新細明體"/>
      </a:minorFont>
    </a:fontScheme>
    <a:fmtScheme name="Genesis">
      <a:fillStyleLst>
        <a:solidFill>
          <a:schemeClr val="phClr"/>
        </a:solidFill>
        <a:gradFill rotWithShape="1">
          <a:gsLst>
            <a:gs pos="0">
              <a:schemeClr val="phClr">
                <a:tint val="100000"/>
                <a:shade val="70000"/>
                <a:satMod val="100000"/>
                <a:greenMod val="110000"/>
              </a:schemeClr>
            </a:gs>
            <a:gs pos="75000">
              <a:schemeClr val="phClr">
                <a:tint val="40000"/>
                <a:satMod val="150000"/>
                <a:redMod val="100000"/>
                <a:blueMod val="100000"/>
              </a:schemeClr>
            </a:gs>
            <a:gs pos="100000">
              <a:schemeClr val="phClr">
                <a:tint val="60000"/>
                <a:satMod val="120000"/>
                <a:redMod val="100000"/>
                <a:blueMod val="100000"/>
              </a:schemeClr>
            </a:gs>
          </a:gsLst>
          <a:path path="circle">
            <a:fillToRect l="25000" t="25000" r="5000" b="5000"/>
          </a:path>
        </a:gradFill>
        <a:gradFill rotWithShape="1">
          <a:gsLst>
            <a:gs pos="0">
              <a:schemeClr val="phClr">
                <a:tint val="50000"/>
                <a:shade val="100000"/>
                <a:alpha val="100000"/>
                <a:satMod val="150000"/>
              </a:schemeClr>
            </a:gs>
            <a:gs pos="40000">
              <a:schemeClr val="phClr">
                <a:tint val="70000"/>
                <a:shade val="100000"/>
                <a:alpha val="100000"/>
                <a:satMod val="150000"/>
              </a:schemeClr>
            </a:gs>
            <a:gs pos="100000">
              <a:schemeClr val="phClr">
                <a:shade val="90000"/>
                <a:satMod val="110000"/>
              </a:schemeClr>
            </a:gs>
          </a:gsLst>
          <a:lin ang="5400000" scaled="0"/>
        </a:gradFill>
      </a:fillStyleLst>
      <a:lnStyleLst>
        <a:ln w="12700" cap="flat" cmpd="sng" algn="ctr">
          <a:solidFill>
            <a:schemeClr val="phClr">
              <a:shade val="95000"/>
              <a:satMod val="105000"/>
            </a:schemeClr>
          </a:solidFill>
          <a:prstDash val="solid"/>
        </a:ln>
        <a:ln w="3175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outerShdw blurRad="88900" dist="50800" dir="11400000" sx="102000" sy="101000" algn="tl" rotWithShape="0">
              <a:srgbClr val="000000">
                <a:alpha val="35000"/>
              </a:srgbClr>
            </a:outerShdw>
          </a:effectLst>
          <a:scene3d>
            <a:camera prst="perspectiveFront" fov="4800000"/>
            <a:lightRig rig="morning" dir="tl"/>
          </a:scene3d>
          <a:sp3d prstMaterial="softmetal">
            <a:bevelT w="0" h="0"/>
          </a:sp3d>
        </a:effectStyle>
        <a:effectStyle>
          <a:effectLst>
            <a:innerShdw blurRad="50800" dist="25400" dir="13500000">
              <a:srgbClr val="000000">
                <a:alpha val="75000"/>
              </a:srgbClr>
            </a:innerShdw>
            <a:reflection blurRad="101600" stA="40000" endPos="50000" dist="63500" dir="5400000" fadeDir="7200000" sy="-100000" kx="300000" rotWithShape="0"/>
          </a:effectLst>
          <a:scene3d>
            <a:camera prst="orthographicFront">
              <a:rot lat="0" lon="0" rev="0"/>
            </a:camera>
            <a:lightRig rig="chilly" dir="tr">
              <a:rot lat="0" lon="0" rev="1200000"/>
            </a:lightRig>
          </a:scene3d>
          <a:sp3d prstMaterial="plastic">
            <a:bevelT w="0" h="0"/>
          </a:sp3d>
        </a:effectStyle>
      </a:effectStyleLst>
      <a:bgFillStyleLst>
        <a:blipFill rotWithShape="1">
          <a:blip xmlns:r="http://schemas.openxmlformats.org/officeDocument/2006/relationships" r:embed="rId1"/>
          <a:stretch/>
        </a:blipFill>
        <a:blipFill rotWithShape="1">
          <a:blip xmlns:r="http://schemas.openxmlformats.org/officeDocument/2006/relationships" r:embed="rId2"/>
          <a:stretch/>
        </a:blipFill>
        <a:blipFill rotWithShape="1">
          <a:blip xmlns:r="http://schemas.openxmlformats.org/officeDocument/2006/relationships" r:embed="rId3"/>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Genesis.thmx</Template>
  <TotalTime>432</TotalTime>
  <Words>3058</Words>
  <Application>Microsoft Macintosh PowerPoint</Application>
  <PresentationFormat>On-screen Show (4:3)</PresentationFormat>
  <Paragraphs>190</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Genesis</vt:lpstr>
      <vt:lpstr>The emergence of the modern British state: Politics and Welfare Reform in the 20th Century: </vt:lpstr>
      <vt:lpstr>The “Welfare State” before “Beveridge”</vt:lpstr>
      <vt:lpstr>The Poor Law</vt:lpstr>
      <vt:lpstr>The Poor Law – The workhouse</vt:lpstr>
      <vt:lpstr>The Royal Commission on the Poor Law - 1905</vt:lpstr>
      <vt:lpstr>Liberal Government of 1906-1916</vt:lpstr>
      <vt:lpstr>The Liberal Reforms</vt:lpstr>
      <vt:lpstr>Lloyd George – winning the argument</vt:lpstr>
      <vt:lpstr>The People’s Budget </vt:lpstr>
      <vt:lpstr>National Insurance Act of 1911 </vt:lpstr>
      <vt:lpstr>Trades Disputes</vt:lpstr>
      <vt:lpstr>The First World War and the inability of of Liberals to adjust to the competition</vt:lpstr>
      <vt:lpstr>Liberals versus Liberals</vt:lpstr>
      <vt:lpstr>The new Radicals </vt:lpstr>
      <vt:lpstr>The new Radicals </vt:lpstr>
      <vt:lpstr>Inter war period</vt:lpstr>
      <vt:lpstr>The “Dole” and the Means Test </vt:lpstr>
      <vt:lpstr>The Jarrow March</vt:lpstr>
      <vt:lpstr>The Jarrow March</vt:lpstr>
      <vt:lpstr>Unemployment</vt:lpstr>
      <vt:lpstr>World War II</vt:lpstr>
      <vt:lpstr>Health</vt:lpstr>
      <vt:lpstr>Beveridge and the Modern Welfare State</vt:lpstr>
      <vt:lpstr>The Beveridge Report</vt:lpstr>
      <vt:lpstr>The Beveridge Report</vt:lpstr>
      <vt:lpstr>The 1945 Labour government</vt:lpstr>
      <vt:lpstr>NHS - History</vt:lpstr>
      <vt:lpstr>The NHS</vt:lpstr>
      <vt:lpstr>Labour giant – Anuerin Bevan</vt:lpstr>
      <vt:lpstr>Post war period</vt:lpstr>
    </vt:vector>
  </TitlesOfParts>
  <Company>uwic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Russell Deacon</dc:creator>
  <cp:lastModifiedBy>Russell Deacon</cp:lastModifiedBy>
  <cp:revision>30</cp:revision>
  <dcterms:created xsi:type="dcterms:W3CDTF">2012-03-04T18:41:48Z</dcterms:created>
  <dcterms:modified xsi:type="dcterms:W3CDTF">2012-03-21T12:42:49Z</dcterms:modified>
</cp:coreProperties>
</file>