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8"/>
  </p:notesMasterIdLst>
  <p:sldIdLst>
    <p:sldId id="256" r:id="rId2"/>
    <p:sldId id="257" r:id="rId3"/>
    <p:sldId id="258" r:id="rId4"/>
    <p:sldId id="270" r:id="rId5"/>
    <p:sldId id="269" r:id="rId6"/>
    <p:sldId id="259" r:id="rId7"/>
    <p:sldId id="260" r:id="rId8"/>
    <p:sldId id="261" r:id="rId9"/>
    <p:sldId id="262" r:id="rId10"/>
    <p:sldId id="263" r:id="rId11"/>
    <p:sldId id="264" r:id="rId12"/>
    <p:sldId id="267" r:id="rId13"/>
    <p:sldId id="265" r:id="rId14"/>
    <p:sldId id="266" r:id="rId15"/>
    <p:sldId id="271" r:id="rId16"/>
    <p:sldId id="272" r:id="rId17"/>
  </p:sldIdLst>
  <p:sldSz cx="18288000" cy="10287000"/>
  <p:notesSz cx="6858000" cy="9144000"/>
  <p:embeddedFontLst>
    <p:embeddedFont>
      <p:font typeface="Abstracted Dream" pitchFamily="2" charset="-128"/>
      <p:regular r:id="rId19"/>
    </p:embeddedFont>
    <p:embeddedFont>
      <p:font typeface="Canva Sans" panose="020B0503030501040103" pitchFamily="34" charset="0"/>
      <p:regular r:id="rId20"/>
    </p:embeddedFont>
    <p:embeddedFont>
      <p:font typeface="Canva Sans Bold" panose="020B0803030501040103" pitchFamily="34" charset="0"/>
      <p:regular r:id="rId21"/>
      <p:bold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9F2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69778" autoAdjust="0"/>
  </p:normalViewPr>
  <p:slideViewPr>
    <p:cSldViewPr>
      <p:cViewPr>
        <p:scale>
          <a:sx n="39" d="100"/>
          <a:sy n="39" d="100"/>
        </p:scale>
        <p:origin x="560" y="5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0BC23D-5FE7-8D4C-B01B-98AFB5C60EAC}" type="datetimeFigureOut">
              <a:rPr lang="en-US" smtClean="0"/>
              <a:t>5/6/24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A0A7E-CB73-FE45-A9F4-501A27C28B33}" type="slidenum">
              <a:rPr lang="en-US" smtClean="0"/>
              <a:t>‹#›</a:t>
            </a:fld>
            <a:endParaRPr lang="en-US"/>
          </a:p>
        </p:txBody>
      </p:sp>
    </p:spTree>
    <p:extLst>
      <p:ext uri="{BB962C8B-B14F-4D97-AF65-F5344CB8AC3E}">
        <p14:creationId xmlns:p14="http://schemas.microsoft.com/office/powerpoint/2010/main" val="34895672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everyone,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Today I am going to be discussing </a:t>
            </a:r>
            <a:r>
              <a:rPr lang="en-GB" dirty="0">
                <a:solidFill>
                  <a:srgbClr val="000000"/>
                </a:solidFill>
                <a:effectLst/>
                <a:latin typeface="Times"/>
              </a:rPr>
              <a:t> critically evaluating mindfulness and while considering  how effective this may be for children and young people who have experienced adverse childhood experiences - Also known as ACEs.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solidFill>
                <a:srgbClr val="000000"/>
              </a:solidFill>
              <a:effectLst/>
              <a:latin typeface="Time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rgbClr val="000000"/>
                </a:solidFill>
                <a:effectLst/>
                <a:latin typeface="Times"/>
              </a:rPr>
              <a:t>Throughout this presentation, we will be breaking down mindfulness, adverse childhood experiences, and how effective mindfulness could be for the young people who have experienced ACEs.</a:t>
            </a:r>
            <a:endParaRPr lang="en-US" dirty="0">
              <a:solidFill>
                <a:srgbClr val="000000"/>
              </a:solidFill>
              <a:effectLst/>
              <a:latin typeface="Time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solidFill>
                <a:srgbClr val="000000"/>
              </a:solidFill>
              <a:effectLst/>
              <a:latin typeface="Times"/>
            </a:endParaRPr>
          </a:p>
        </p:txBody>
      </p:sp>
      <p:sp>
        <p:nvSpPr>
          <p:cNvPr id="4" name="Slide Number Placeholder 3"/>
          <p:cNvSpPr>
            <a:spLocks noGrp="1"/>
          </p:cNvSpPr>
          <p:nvPr>
            <p:ph type="sldNum" sz="quarter" idx="5"/>
          </p:nvPr>
        </p:nvSpPr>
        <p:spPr/>
        <p:txBody>
          <a:bodyPr/>
          <a:lstStyle/>
          <a:p>
            <a:fld id="{3B6A0A7E-CB73-FE45-A9F4-501A27C28B33}" type="slidenum">
              <a:rPr lang="en-US" smtClean="0"/>
              <a:t>1</a:t>
            </a:fld>
            <a:endParaRPr lang="en-US"/>
          </a:p>
        </p:txBody>
      </p:sp>
    </p:spTree>
    <p:extLst>
      <p:ext uri="{BB962C8B-B14F-4D97-AF65-F5344CB8AC3E}">
        <p14:creationId xmlns:p14="http://schemas.microsoft.com/office/powerpoint/2010/main" val="1433042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What is mindfulness?</a:t>
            </a:r>
          </a:p>
          <a:p>
            <a:endParaRPr lang="en-GB" dirty="0">
              <a:solidFill>
                <a:srgbClr val="000000"/>
              </a:solidFill>
              <a:effectLst/>
              <a:latin typeface="Times"/>
            </a:endParaRPr>
          </a:p>
          <a:p>
            <a:r>
              <a:rPr lang="en-GB" dirty="0">
                <a:solidFill>
                  <a:srgbClr val="000000"/>
                </a:solidFill>
                <a:effectLst/>
                <a:latin typeface="Times"/>
              </a:rPr>
              <a:t>Well, the general understanding is:</a:t>
            </a:r>
          </a:p>
          <a:p>
            <a:endParaRPr lang="en-GB" dirty="0">
              <a:solidFill>
                <a:srgbClr val="000000"/>
              </a:solidFill>
              <a:effectLst/>
              <a:latin typeface="Times"/>
            </a:endParaRPr>
          </a:p>
          <a:p>
            <a:r>
              <a:rPr lang="en-GB" dirty="0">
                <a:solidFill>
                  <a:srgbClr val="000000"/>
                </a:solidFill>
                <a:effectLst/>
                <a:latin typeface="Times"/>
              </a:rPr>
              <a:t> Mindfulness is awareness of one’s internal states and surroundings. Mindfulness can help people avoid destructive or automatic habits and responses by learning to observe their thoughts, emotions, and other present-moment experiences without judging or reacting to them.</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Psychological theories depict mindfulness as a state of awareness where acceptance of stressful beliefs and emotions facilitates active exploration and recognition of effective responses.  </a:t>
            </a:r>
          </a:p>
          <a:p>
            <a:r>
              <a:rPr lang="en-GB" dirty="0">
                <a:solidFill>
                  <a:srgbClr val="000000"/>
                </a:solidFill>
                <a:effectLst/>
                <a:latin typeface="Times"/>
              </a:rPr>
              <a:t>In a clinical context, Mindfulness is adapted for several therapeutic interventions, including mindfulness-based cognitive behaviour therapy, mindfulness-based stress reduction, and mindfulness meditation.</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As we can see, Mindfulness is an umbrella term. </a:t>
            </a:r>
          </a:p>
          <a:p>
            <a:endParaRPr lang="en-GB" dirty="0">
              <a:solidFill>
                <a:srgbClr val="000000"/>
              </a:solidFill>
              <a:effectLst/>
              <a:latin typeface="Times"/>
            </a:endParaRPr>
          </a:p>
          <a:p>
            <a:r>
              <a:rPr lang="en-GB" dirty="0">
                <a:solidFill>
                  <a:srgbClr val="000000"/>
                </a:solidFill>
                <a:effectLst/>
                <a:latin typeface="Times"/>
              </a:rPr>
              <a:t>READ quote 1 and 2 </a:t>
            </a: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2</a:t>
            </a:fld>
            <a:endParaRPr lang="en-US"/>
          </a:p>
        </p:txBody>
      </p:sp>
    </p:spTree>
    <p:extLst>
      <p:ext uri="{BB962C8B-B14F-4D97-AF65-F5344CB8AC3E}">
        <p14:creationId xmlns:p14="http://schemas.microsoft.com/office/powerpoint/2010/main" val="20032419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When considering definitions, it can be worthwhile discussing the historical context of mindfulness.</a:t>
            </a:r>
          </a:p>
          <a:p>
            <a:endParaRPr lang="en-GB" dirty="0">
              <a:solidFill>
                <a:srgbClr val="000000"/>
              </a:solidFill>
              <a:effectLst/>
              <a:latin typeface="Times"/>
            </a:endParaRPr>
          </a:p>
          <a:p>
            <a:r>
              <a:rPr lang="en-GB" dirty="0">
                <a:solidFill>
                  <a:srgbClr val="000000"/>
                </a:solidFill>
                <a:effectLst/>
                <a:latin typeface="Times"/>
              </a:rPr>
              <a:t>Mindfulness has a historical basis in Hindi and Buddhist traditions; following the principles of Zen and Tibetan meditation. </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READ QUOTE 1.</a:t>
            </a:r>
          </a:p>
          <a:p>
            <a:endParaRPr lang="en-GB" dirty="0">
              <a:solidFill>
                <a:srgbClr val="000000"/>
              </a:solidFill>
              <a:effectLst/>
              <a:latin typeface="Times"/>
            </a:endParaRPr>
          </a:p>
          <a:p>
            <a:r>
              <a:rPr lang="en-GB" dirty="0">
                <a:solidFill>
                  <a:srgbClr val="000000"/>
                </a:solidFill>
                <a:effectLst/>
                <a:latin typeface="Times"/>
              </a:rPr>
              <a:t>The meaning of this word encapsulates its very aim - to enable us to perceive situations with greater clarity, respond more adeptly to life's challenges, and ultimately guide us toward making prudent decisions</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READ QUOTE 2.</a:t>
            </a:r>
          </a:p>
          <a:p>
            <a:endParaRPr lang="en-GB" dirty="0">
              <a:solidFill>
                <a:srgbClr val="000000"/>
              </a:solidFill>
              <a:effectLst/>
              <a:latin typeface="Times"/>
            </a:endParaRPr>
          </a:p>
          <a:p>
            <a:r>
              <a:rPr lang="en-GB" dirty="0"/>
              <a:t>While acknowledging its origins, Kabat-Zinn high lights the need to adapt mindfulness into an acceptable form for new audiences. He argues that to reach broader populations…. </a:t>
            </a:r>
          </a:p>
          <a:p>
            <a:endParaRPr lang="en-GB" dirty="0">
              <a:solidFill>
                <a:srgbClr val="000000"/>
              </a:solidFill>
              <a:effectLst/>
              <a:latin typeface="Times"/>
            </a:endParaRPr>
          </a:p>
          <a:p>
            <a:r>
              <a:rPr lang="en-GB" dirty="0">
                <a:solidFill>
                  <a:srgbClr val="000000"/>
                </a:solidFill>
                <a:effectLst/>
                <a:latin typeface="Times"/>
              </a:rPr>
              <a:t>READ QUOTE 3.</a:t>
            </a:r>
            <a:br>
              <a:rPr lang="en-GB" dirty="0">
                <a:solidFill>
                  <a:srgbClr val="000000"/>
                </a:solidFill>
                <a:effectLst/>
                <a:latin typeface="Times"/>
              </a:rPr>
            </a:br>
            <a:endParaRPr lang="en-GB" dirty="0">
              <a:solidFill>
                <a:srgbClr val="000000"/>
              </a:solidFill>
              <a:effectLst/>
              <a:latin typeface="Times"/>
            </a:endParaRP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3</a:t>
            </a:fld>
            <a:endParaRPr lang="en-US"/>
          </a:p>
        </p:txBody>
      </p:sp>
    </p:spTree>
    <p:extLst>
      <p:ext uri="{BB962C8B-B14F-4D97-AF65-F5344CB8AC3E}">
        <p14:creationId xmlns:p14="http://schemas.microsoft.com/office/powerpoint/2010/main" val="165644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latin typeface="Helvetica Neue" panose="02000503000000020004" pitchFamily="2" charset="0"/>
              </a:rPr>
              <a:t>Behan (2020) argues that meditation and mindfulness practices can provide significant benefits during times of crisis such as the COVID-19 pandemic. These practices have an established evidence base, with systematic reviews showing improvements in anxiety, depression, pain scores, and physiological stress markers.</a:t>
            </a:r>
          </a:p>
          <a:p>
            <a:r>
              <a:rPr lang="en-US" dirty="0"/>
              <a:t> </a:t>
            </a:r>
          </a:p>
          <a:p>
            <a:endParaRPr lang="en-US" dirty="0"/>
          </a:p>
          <a:p>
            <a:r>
              <a:rPr lang="en-US" dirty="0"/>
              <a:t>READ QUOTE 1.</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latin typeface="Helvetica Neue" panose="02000503000000020004" pitchFamily="2" charset="0"/>
              </a:rPr>
              <a:t>Hypertension, or high blood pressure, is a major risk factor for cardiovascular disease and a leading cause of death worldwide. While antihypertensive medications are the standard treatment, psychological interventions like mindfulness-based stress reduction (MBSR) may provide a valuable complementary approach. A recent meta-analysis by </a:t>
            </a:r>
            <a:r>
              <a:rPr lang="en-GB" dirty="0" err="1">
                <a:effectLst/>
                <a:latin typeface="Helvetica Neue" panose="02000503000000020004" pitchFamily="2" charset="0"/>
              </a:rPr>
              <a:t>Conversano</a:t>
            </a:r>
            <a:r>
              <a:rPr lang="en-GB" dirty="0">
                <a:effectLst/>
                <a:latin typeface="Helvetica Neue" panose="02000503000000020004" pitchFamily="2" charset="0"/>
              </a:rPr>
              <a:t> et al. (2021) examined the effectiveness of MBSR for reducing blood pressure in hypertensive individuals.</a:t>
            </a:r>
          </a:p>
          <a:p>
            <a:endParaRPr lang="en-US" dirty="0"/>
          </a:p>
          <a:p>
            <a:r>
              <a:rPr lang="en-US" dirty="0"/>
              <a:t>READ QUOTE 2.</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rgbClr val="000000"/>
                </a:solidFill>
                <a:latin typeface="Canva Sans Bold"/>
              </a:rPr>
              <a:t>However, </a:t>
            </a:r>
            <a:r>
              <a:rPr lang="en-GB" dirty="0" err="1">
                <a:effectLst/>
                <a:latin typeface="Helvetica Neue" panose="02000503000000020004" pitchFamily="2" charset="0"/>
              </a:rPr>
              <a:t>Conversano</a:t>
            </a:r>
            <a:r>
              <a:rPr lang="en-GB" dirty="0">
                <a:effectLst/>
                <a:latin typeface="Helvetica Neue" panose="02000503000000020004" pitchFamily="2" charset="0"/>
              </a:rPr>
              <a:t> et al. (2021) acknowledged that</a:t>
            </a:r>
            <a:r>
              <a:rPr lang="en-US" sz="1200" dirty="0">
                <a:solidFill>
                  <a:srgbClr val="000000"/>
                </a:solidFill>
                <a:latin typeface="Canva Sans Bold"/>
              </a:rPr>
              <a:t> further robust research is required, particularly relating to long-term effects and optimal integration with antihypertensive medication.</a:t>
            </a:r>
            <a:endParaRPr lang="en-US" sz="1200" dirty="0"/>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4</a:t>
            </a:fld>
            <a:endParaRPr lang="en-US"/>
          </a:p>
        </p:txBody>
      </p:sp>
    </p:spTree>
    <p:extLst>
      <p:ext uri="{BB962C8B-B14F-4D97-AF65-F5344CB8AC3E}">
        <p14:creationId xmlns:p14="http://schemas.microsoft.com/office/powerpoint/2010/main" val="4280335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While there are undoubtably various mental and physical health benefits to mindfulness-based approaches, it is imperative to </a:t>
            </a:r>
            <a:r>
              <a:rPr lang="en-US" dirty="0" err="1"/>
              <a:t>recognise</a:t>
            </a:r>
            <a:r>
              <a:rPr lang="en-US" dirty="0"/>
              <a:t> the academic debate surrounding this historic, religious, approach. </a:t>
            </a:r>
          </a:p>
          <a:p>
            <a:endParaRPr lang="en-US" dirty="0"/>
          </a:p>
          <a:p>
            <a:r>
              <a:rPr lang="en-US" dirty="0"/>
              <a:t>READ SLIDE</a:t>
            </a:r>
          </a:p>
        </p:txBody>
      </p:sp>
      <p:sp>
        <p:nvSpPr>
          <p:cNvPr id="4" name="Slide Number Placeholder 3"/>
          <p:cNvSpPr>
            <a:spLocks noGrp="1"/>
          </p:cNvSpPr>
          <p:nvPr>
            <p:ph type="sldNum" sz="quarter" idx="5"/>
          </p:nvPr>
        </p:nvSpPr>
        <p:spPr/>
        <p:txBody>
          <a:bodyPr/>
          <a:lstStyle/>
          <a:p>
            <a:fld id="{3B6A0A7E-CB73-FE45-A9F4-501A27C28B33}" type="slidenum">
              <a:rPr lang="en-US" smtClean="0"/>
              <a:t>5</a:t>
            </a:fld>
            <a:endParaRPr lang="en-US"/>
          </a:p>
        </p:txBody>
      </p:sp>
    </p:spTree>
    <p:extLst>
      <p:ext uri="{BB962C8B-B14F-4D97-AF65-F5344CB8AC3E}">
        <p14:creationId xmlns:p14="http://schemas.microsoft.com/office/powerpoint/2010/main" val="3692198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Okay, so now we are going to discuss Adverse childhood experiences, frequently refereed to as ACEs.</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In their pioneering research </a:t>
            </a:r>
            <a:r>
              <a:rPr lang="en-GB" dirty="0" err="1">
                <a:solidFill>
                  <a:srgbClr val="000000"/>
                </a:solidFill>
                <a:effectLst/>
                <a:latin typeface="Times"/>
              </a:rPr>
              <a:t>Felitti</a:t>
            </a:r>
            <a:r>
              <a:rPr lang="en-GB" dirty="0">
                <a:solidFill>
                  <a:srgbClr val="000000"/>
                </a:solidFill>
                <a:effectLst/>
                <a:latin typeface="Times"/>
              </a:rPr>
              <a:t> et al. (1998) defined ACEs as traumatic experiences endured before the age of 18. 10 Aces were asserted by </a:t>
            </a:r>
            <a:r>
              <a:rPr lang="en-GB" dirty="0" err="1">
                <a:solidFill>
                  <a:srgbClr val="000000"/>
                </a:solidFill>
                <a:effectLst/>
                <a:latin typeface="Times"/>
              </a:rPr>
              <a:t>Felitti</a:t>
            </a:r>
            <a:r>
              <a:rPr lang="en-GB" dirty="0">
                <a:solidFill>
                  <a:srgbClr val="000000"/>
                </a:solidFill>
                <a:effectLst/>
                <a:latin typeface="Times"/>
              </a:rPr>
              <a:t> et al. (1998), which include:</a:t>
            </a:r>
          </a:p>
          <a:p>
            <a:pPr>
              <a:buFont typeface="+mj-lt"/>
              <a:buAutoNum type="arabicPeriod"/>
            </a:pPr>
            <a:r>
              <a:rPr lang="en-GB" dirty="0">
                <a:solidFill>
                  <a:srgbClr val="000000"/>
                </a:solidFill>
                <a:effectLst/>
                <a:latin typeface="Times"/>
              </a:rPr>
              <a:t>Emotional abuse</a:t>
            </a:r>
          </a:p>
          <a:p>
            <a:pPr>
              <a:buFont typeface="+mj-lt"/>
              <a:buAutoNum type="arabicPeriod"/>
            </a:pPr>
            <a:r>
              <a:rPr lang="en-GB" dirty="0">
                <a:solidFill>
                  <a:srgbClr val="000000"/>
                </a:solidFill>
                <a:effectLst/>
                <a:latin typeface="Times"/>
              </a:rPr>
              <a:t>Physical abuse</a:t>
            </a:r>
          </a:p>
          <a:p>
            <a:pPr>
              <a:buFont typeface="+mj-lt"/>
              <a:buAutoNum type="arabicPeriod"/>
            </a:pPr>
            <a:r>
              <a:rPr lang="en-GB" dirty="0">
                <a:solidFill>
                  <a:srgbClr val="000000"/>
                </a:solidFill>
                <a:effectLst/>
                <a:latin typeface="Times"/>
              </a:rPr>
              <a:t>Sexual abuse</a:t>
            </a:r>
          </a:p>
          <a:p>
            <a:pPr>
              <a:buFont typeface="+mj-lt"/>
              <a:buAutoNum type="arabicPeriod"/>
            </a:pPr>
            <a:r>
              <a:rPr lang="en-GB" dirty="0">
                <a:solidFill>
                  <a:srgbClr val="000000"/>
                </a:solidFill>
                <a:effectLst/>
                <a:latin typeface="Times"/>
              </a:rPr>
              <a:t>Emotional neglect</a:t>
            </a:r>
          </a:p>
          <a:p>
            <a:pPr>
              <a:buFont typeface="+mj-lt"/>
              <a:buAutoNum type="arabicPeriod"/>
            </a:pPr>
            <a:r>
              <a:rPr lang="en-GB" dirty="0">
                <a:solidFill>
                  <a:srgbClr val="000000"/>
                </a:solidFill>
                <a:effectLst/>
                <a:latin typeface="Times"/>
              </a:rPr>
              <a:t>Physical neglect</a:t>
            </a:r>
          </a:p>
          <a:p>
            <a:pPr>
              <a:buFont typeface="+mj-lt"/>
              <a:buAutoNum type="arabicPeriod"/>
            </a:pPr>
            <a:r>
              <a:rPr lang="en-GB" dirty="0">
                <a:solidFill>
                  <a:srgbClr val="000000"/>
                </a:solidFill>
                <a:effectLst/>
                <a:latin typeface="Times"/>
              </a:rPr>
              <a:t>Parental separation or divorce</a:t>
            </a:r>
          </a:p>
          <a:p>
            <a:pPr>
              <a:buFont typeface="+mj-lt"/>
              <a:buAutoNum type="arabicPeriod"/>
            </a:pPr>
            <a:r>
              <a:rPr lang="en-GB" dirty="0">
                <a:solidFill>
                  <a:srgbClr val="000000"/>
                </a:solidFill>
                <a:effectLst/>
                <a:latin typeface="Times"/>
              </a:rPr>
              <a:t>Witnessing domestic violence against the mother</a:t>
            </a:r>
          </a:p>
          <a:p>
            <a:pPr>
              <a:buFont typeface="+mj-lt"/>
              <a:buAutoNum type="arabicPeriod"/>
            </a:pPr>
            <a:r>
              <a:rPr lang="en-GB" dirty="0">
                <a:solidFill>
                  <a:srgbClr val="000000"/>
                </a:solidFill>
                <a:effectLst/>
                <a:latin typeface="Times"/>
              </a:rPr>
              <a:t>Substance abuse in the household</a:t>
            </a:r>
          </a:p>
          <a:p>
            <a:pPr>
              <a:buFont typeface="+mj-lt"/>
              <a:buAutoNum type="arabicPeriod"/>
            </a:pPr>
            <a:r>
              <a:rPr lang="en-GB" dirty="0">
                <a:solidFill>
                  <a:srgbClr val="000000"/>
                </a:solidFill>
                <a:effectLst/>
                <a:latin typeface="Times"/>
              </a:rPr>
              <a:t>Mental illness in the household</a:t>
            </a:r>
          </a:p>
          <a:p>
            <a:pPr>
              <a:buFont typeface="+mj-lt"/>
              <a:buAutoNum type="arabicPeriod"/>
            </a:pPr>
            <a:r>
              <a:rPr lang="en-GB" dirty="0">
                <a:solidFill>
                  <a:srgbClr val="000000"/>
                </a:solidFill>
                <a:effectLst/>
                <a:latin typeface="Times"/>
              </a:rPr>
              <a:t>Incarceration of a household member</a:t>
            </a:r>
          </a:p>
          <a:p>
            <a:br>
              <a:rPr lang="en-GB" dirty="0">
                <a:solidFill>
                  <a:srgbClr val="000000"/>
                </a:solidFill>
                <a:effectLst/>
                <a:latin typeface="Times"/>
              </a:rPr>
            </a:br>
            <a:endParaRPr lang="en-GB" dirty="0">
              <a:solidFill>
                <a:srgbClr val="000000"/>
              </a:solidFill>
              <a:effectLst/>
              <a:latin typeface="Times"/>
            </a:endParaRPr>
          </a:p>
          <a:p>
            <a:br>
              <a:rPr lang="en-GB" dirty="0">
                <a:solidFill>
                  <a:srgbClr val="000000"/>
                </a:solidFill>
                <a:effectLst/>
                <a:latin typeface="Times"/>
              </a:rPr>
            </a:br>
            <a:endParaRPr lang="en-GB" dirty="0">
              <a:solidFill>
                <a:srgbClr val="000000"/>
              </a:solidFill>
              <a:effectLst/>
              <a:latin typeface="Times"/>
            </a:endParaRPr>
          </a:p>
          <a:p>
            <a:r>
              <a:rPr lang="en-GB" dirty="0" err="1">
                <a:solidFill>
                  <a:srgbClr val="000000"/>
                </a:solidFill>
                <a:effectLst/>
                <a:latin typeface="Times"/>
              </a:rPr>
              <a:t>Finkelhor</a:t>
            </a:r>
            <a:r>
              <a:rPr lang="en-GB" dirty="0">
                <a:solidFill>
                  <a:srgbClr val="000000"/>
                </a:solidFill>
                <a:effectLst/>
                <a:latin typeface="Times"/>
              </a:rPr>
              <a:t> et al. (2015) proposed a revised 14-item ACEs scale that includes the original 10 ACEs items plus 4 new items capturing the additional adverse experiences of peer victimisation, peer isolation, community violence exposure, and low socioeconomic status.</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They found that adding measures of peer victimisation, peer isolation/rejection, exposure to community violence, and low socioeconomic status significantly improved the ability to predict mental health symptoms and physical health problems.</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While this is a valid contribution to the discussion around ACEs, </a:t>
            </a:r>
            <a:r>
              <a:rPr lang="en-GB" dirty="0" err="1">
                <a:solidFill>
                  <a:srgbClr val="000000"/>
                </a:solidFill>
                <a:effectLst/>
                <a:latin typeface="Times"/>
              </a:rPr>
              <a:t>Felitti</a:t>
            </a:r>
            <a:r>
              <a:rPr lang="en-GB" dirty="0">
                <a:solidFill>
                  <a:srgbClr val="000000"/>
                </a:solidFill>
                <a:effectLst/>
                <a:latin typeface="Times"/>
              </a:rPr>
              <a:t> et </a:t>
            </a:r>
            <a:r>
              <a:rPr lang="en-GB" dirty="0" err="1">
                <a:solidFill>
                  <a:srgbClr val="000000"/>
                </a:solidFill>
                <a:effectLst/>
                <a:latin typeface="Times"/>
              </a:rPr>
              <a:t>al’s</a:t>
            </a:r>
            <a:r>
              <a:rPr lang="en-GB" dirty="0">
                <a:solidFill>
                  <a:srgbClr val="000000"/>
                </a:solidFill>
                <a:effectLst/>
                <a:latin typeface="Times"/>
              </a:rPr>
              <a:t>. (1998) 10-point assessment is most frequently adopted.</a:t>
            </a: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6</a:t>
            </a:fld>
            <a:endParaRPr lang="en-US"/>
          </a:p>
        </p:txBody>
      </p:sp>
    </p:spTree>
    <p:extLst>
      <p:ext uri="{BB962C8B-B14F-4D97-AF65-F5344CB8AC3E}">
        <p14:creationId xmlns:p14="http://schemas.microsoft.com/office/powerpoint/2010/main" val="42536174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Why is addressing ACEs so important? Well… Early identification, education and intervention are crucial in limiting or eradicating ACEs from occurring. </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READ RIEDL ET AL. (2020).</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READ Gloger et al. (2021)</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These findings underscore the disastrous effects of ACEs on suicidal ideation and attempts in adulthood. </a:t>
            </a: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7</a:t>
            </a:fld>
            <a:endParaRPr lang="en-US"/>
          </a:p>
        </p:txBody>
      </p:sp>
    </p:spTree>
    <p:extLst>
      <p:ext uri="{BB962C8B-B14F-4D97-AF65-F5344CB8AC3E}">
        <p14:creationId xmlns:p14="http://schemas.microsoft.com/office/powerpoint/2010/main" val="28859166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So, how can mindfulness address the mental health challenges of children and young people who have experienced ACEs?</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Well… </a:t>
            </a:r>
            <a:r>
              <a:rPr lang="en-GB" dirty="0" err="1">
                <a:solidFill>
                  <a:srgbClr val="000000"/>
                </a:solidFill>
                <a:effectLst/>
                <a:latin typeface="Times"/>
              </a:rPr>
              <a:t>Mckeen</a:t>
            </a:r>
            <a:r>
              <a:rPr lang="en-GB" dirty="0">
                <a:solidFill>
                  <a:srgbClr val="000000"/>
                </a:solidFill>
                <a:effectLst/>
                <a:latin typeface="Times"/>
              </a:rPr>
              <a:t> et al. (2023) sought to explore how mindfulness may help explain the link between ACEs and depression, as well as whether mindfulness-based interventions can serve as a protective factor against depression for those with ACEs. </a:t>
            </a:r>
          </a:p>
          <a:p>
            <a:br>
              <a:rPr lang="en-GB" dirty="0">
                <a:solidFill>
                  <a:srgbClr val="000000"/>
                </a:solidFill>
                <a:effectLst/>
                <a:latin typeface="Times"/>
              </a:rPr>
            </a:br>
            <a:endParaRPr lang="en-GB" dirty="0">
              <a:solidFill>
                <a:srgbClr val="000000"/>
              </a:solidFill>
              <a:effectLst/>
              <a:latin typeface="Times"/>
            </a:endParaRPr>
          </a:p>
          <a:p>
            <a:r>
              <a:rPr lang="en-GB" dirty="0" err="1">
                <a:solidFill>
                  <a:srgbClr val="000000"/>
                </a:solidFill>
                <a:effectLst/>
                <a:latin typeface="Times"/>
              </a:rPr>
              <a:t>Mckeen</a:t>
            </a:r>
            <a:r>
              <a:rPr lang="en-GB" dirty="0">
                <a:solidFill>
                  <a:srgbClr val="000000"/>
                </a:solidFill>
                <a:effectLst/>
                <a:latin typeface="Times"/>
              </a:rPr>
              <a:t> et al. (2023) The researchers examined the potential mediating and moderating roles of the five facets of mindfulness - observe, describe, aware, non-react, and non-judge.</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279 university students self-reported on measures of ACEs, mindfulness and depression. </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The results assert that the describe, aware, and non-judgmental elements of mindfulness significantly mediated the relationship between adverse childhood experiences (ACEs) and depression. This suggests that difficulties in these areas help explain how ACEs lead to depression. Significantly, the aware facet also moderated the relationship, such that at high levels of awareness, ACEs did not predict increases in depression. This highlights the importance of present moment awareness and highlights it as a key protective factor against depression for those with a history of ACEs.</a:t>
            </a: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8</a:t>
            </a:fld>
            <a:endParaRPr lang="en-US"/>
          </a:p>
        </p:txBody>
      </p:sp>
    </p:spTree>
    <p:extLst>
      <p:ext uri="{BB962C8B-B14F-4D97-AF65-F5344CB8AC3E}">
        <p14:creationId xmlns:p14="http://schemas.microsoft.com/office/powerpoint/2010/main" val="25985986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It’s imperative to recognise that no study is without its limitations. </a:t>
            </a:r>
          </a:p>
          <a:p>
            <a:r>
              <a:rPr lang="en-GB" dirty="0" err="1">
                <a:solidFill>
                  <a:srgbClr val="000000"/>
                </a:solidFill>
                <a:effectLst/>
                <a:latin typeface="Times"/>
              </a:rPr>
              <a:t>Mckeen</a:t>
            </a:r>
            <a:r>
              <a:rPr lang="en-GB" dirty="0">
                <a:solidFill>
                  <a:srgbClr val="000000"/>
                </a:solidFill>
                <a:effectLst/>
                <a:latin typeface="Times"/>
              </a:rPr>
              <a:t> et al. (2023) highlight the difficulty in generalisability of the results due to participants of this study being  primarily white, female, undergraduate university students from the one university. </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Additionally, this particular study utilised the PHQ-8 Depression measurement too but excluded suicidal ideation. </a:t>
            </a:r>
            <a:r>
              <a:rPr lang="en-GB" dirty="0" err="1">
                <a:solidFill>
                  <a:srgbClr val="000000"/>
                </a:solidFill>
                <a:effectLst/>
                <a:latin typeface="Times"/>
              </a:rPr>
              <a:t>Mckeen</a:t>
            </a:r>
            <a:r>
              <a:rPr lang="en-GB" dirty="0">
                <a:solidFill>
                  <a:srgbClr val="000000"/>
                </a:solidFill>
                <a:effectLst/>
                <a:latin typeface="Times"/>
              </a:rPr>
              <a:t> et al. (2023) suggest that future research adopt PHQ-9 or an alternative suicidality measure.</a:t>
            </a: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9</a:t>
            </a:fld>
            <a:endParaRPr lang="en-US"/>
          </a:p>
        </p:txBody>
      </p:sp>
    </p:spTree>
    <p:extLst>
      <p:ext uri="{BB962C8B-B14F-4D97-AF65-F5344CB8AC3E}">
        <p14:creationId xmlns:p14="http://schemas.microsoft.com/office/powerpoint/2010/main" val="1576634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Odd et al. (2021) asserts the importance of researching suicidality in children and young people; suggesting that while child suicide rates are comparably low to adults, since 2010 there seems to be a rising trend, which has also been observed in other countries. </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READ QUOTE 1: Around 25% of the suicide deaths were among those aged 15-17 years old.</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Wu et al. (2023) seems to have addressed the limitations of </a:t>
            </a:r>
            <a:r>
              <a:rPr lang="en-GB" dirty="0" err="1">
                <a:solidFill>
                  <a:srgbClr val="000000"/>
                </a:solidFill>
                <a:effectLst/>
                <a:latin typeface="Times"/>
              </a:rPr>
              <a:t>Mckeen</a:t>
            </a:r>
            <a:r>
              <a:rPr lang="en-GB" dirty="0">
                <a:solidFill>
                  <a:srgbClr val="000000"/>
                </a:solidFill>
                <a:effectLst/>
                <a:latin typeface="Times"/>
              </a:rPr>
              <a:t> et al.’s (2023) study discussed in the previous slide, asserting the benefits of mindfulness in addressing youth suicide risk. </a:t>
            </a:r>
          </a:p>
          <a:p>
            <a:endParaRPr lang="en-GB" dirty="0">
              <a:solidFill>
                <a:srgbClr val="000000"/>
              </a:solidFill>
              <a:effectLst/>
              <a:latin typeface="Times"/>
            </a:endParaRPr>
          </a:p>
          <a:p>
            <a:r>
              <a:rPr lang="en-GB" dirty="0">
                <a:solidFill>
                  <a:srgbClr val="000000"/>
                </a:solidFill>
                <a:effectLst/>
                <a:latin typeface="Times"/>
              </a:rPr>
              <a:t>According to Wu et al. (2023) among young adults 15-19, suicide ranks as the fourth leading cause of death. The researchers suggest that while BMM has beneficial effects on stress and sleep disturbance, less is known about suicidal ideation. </a:t>
            </a:r>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Wu et al. (2023) sough to identify the impact of BMM on suicidal ideation, they adopted….READ FULL SLIDE.</a:t>
            </a: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10</a:t>
            </a:fld>
            <a:endParaRPr lang="en-US"/>
          </a:p>
        </p:txBody>
      </p:sp>
    </p:spTree>
    <p:extLst>
      <p:ext uri="{BB962C8B-B14F-4D97-AF65-F5344CB8AC3E}">
        <p14:creationId xmlns:p14="http://schemas.microsoft.com/office/powerpoint/2010/main" val="4154306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So, while these findings are undoubtably invaluable, Wu et al.’s (2023) study isn’t without its limitations. </a:t>
            </a:r>
          </a:p>
          <a:p>
            <a:endParaRPr lang="en-GB" dirty="0">
              <a:solidFill>
                <a:srgbClr val="000000"/>
              </a:solidFill>
              <a:effectLst/>
              <a:latin typeface="Times"/>
            </a:endParaRPr>
          </a:p>
          <a:p>
            <a:r>
              <a:rPr lang="en-GB" dirty="0">
                <a:solidFill>
                  <a:srgbClr val="000000"/>
                </a:solidFill>
                <a:effectLst/>
                <a:latin typeface="Times"/>
              </a:rPr>
              <a:t>Similarly to the previous study, there seemed to be a clear gender imbalance in the findings, with men being underrepresented.  </a:t>
            </a:r>
          </a:p>
          <a:p>
            <a:r>
              <a:rPr lang="en-GB" dirty="0">
                <a:solidFill>
                  <a:srgbClr val="000000"/>
                </a:solidFill>
                <a:effectLst/>
                <a:latin typeface="Times"/>
              </a:rPr>
              <a:t>However, this has been partially addressed in prior research (</a:t>
            </a:r>
            <a:r>
              <a:rPr lang="en-GB" dirty="0" err="1">
                <a:solidFill>
                  <a:srgbClr val="000000"/>
                </a:solidFill>
                <a:effectLst/>
                <a:latin typeface="Times"/>
              </a:rPr>
              <a:t>Kreplin</a:t>
            </a:r>
            <a:r>
              <a:rPr lang="en-GB" dirty="0">
                <a:solidFill>
                  <a:srgbClr val="000000"/>
                </a:solidFill>
                <a:effectLst/>
                <a:latin typeface="Times"/>
              </a:rPr>
              <a:t> et al., 2018) which identified that women exhibited greater increases in self-reported mindfulness and greater decreases in perceived stress after a mindfulness-based intervention compared to men.</a:t>
            </a:r>
          </a:p>
          <a:p>
            <a:r>
              <a:rPr lang="en-GB" dirty="0">
                <a:solidFill>
                  <a:srgbClr val="000000"/>
                </a:solidFill>
                <a:effectLst/>
                <a:latin typeface="Times"/>
              </a:rPr>
              <a:t> </a:t>
            </a:r>
          </a:p>
          <a:p>
            <a:r>
              <a:rPr lang="en-GB" dirty="0">
                <a:solidFill>
                  <a:srgbClr val="000000"/>
                </a:solidFill>
                <a:effectLst/>
                <a:latin typeface="Times"/>
              </a:rPr>
              <a:t>Additionally, Wu et al. (2023) highlight that the need for future studies to examine the effects across longer intervention duration. The current study’s BMM interventions only lasted 4 weeks, which isn’t long enough to observe robust, long-lasting effects.</a:t>
            </a: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11</a:t>
            </a:fld>
            <a:endParaRPr lang="en-US"/>
          </a:p>
        </p:txBody>
      </p:sp>
    </p:spTree>
    <p:extLst>
      <p:ext uri="{BB962C8B-B14F-4D97-AF65-F5344CB8AC3E}">
        <p14:creationId xmlns:p14="http://schemas.microsoft.com/office/powerpoint/2010/main" val="7615793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while this all sounds fantastic in theory. </a:t>
            </a:r>
          </a:p>
          <a:p>
            <a:endParaRPr lang="en-US" dirty="0"/>
          </a:p>
          <a:p>
            <a:r>
              <a:rPr lang="en-US" dirty="0"/>
              <a:t>How accessible are mindfulness-based interventions?</a:t>
            </a:r>
          </a:p>
          <a:p>
            <a:endParaRPr lang="en-US" dirty="0"/>
          </a:p>
          <a:p>
            <a:pPr algn="l">
              <a:lnSpc>
                <a:spcPts val="3919"/>
              </a:lnSpc>
            </a:pPr>
            <a:r>
              <a:rPr lang="en-US" sz="1200" b="0" dirty="0">
                <a:solidFill>
                  <a:srgbClr val="000000"/>
                </a:solidFill>
                <a:latin typeface="Canva Sans"/>
              </a:rPr>
              <a:t>While Mindfulness-based intervention improve well-being and address many mental health concerns in young people, access is limited outside of urban areas due to funding, and lack of providers. </a:t>
            </a:r>
          </a:p>
          <a:p>
            <a:pPr algn="l">
              <a:lnSpc>
                <a:spcPts val="3919"/>
              </a:lnSpc>
            </a:pPr>
            <a:endParaRPr lang="en-US" sz="1200" b="0" dirty="0">
              <a:solidFill>
                <a:srgbClr val="000000"/>
              </a:solidFill>
              <a:latin typeface="Canva Sans"/>
            </a:endParaRPr>
          </a:p>
          <a:p>
            <a:pPr marL="0" marR="0" lvl="0" indent="0" algn="l" defTabSz="914400" rtl="0" eaLnBrk="1" fontAlgn="auto" latinLnBrk="0" hangingPunct="1">
              <a:lnSpc>
                <a:spcPts val="3919"/>
              </a:lnSpc>
              <a:spcBef>
                <a:spcPts val="0"/>
              </a:spcBef>
              <a:spcAft>
                <a:spcPts val="0"/>
              </a:spcAft>
              <a:buClrTx/>
              <a:buSzTx/>
              <a:buFontTx/>
              <a:buNone/>
              <a:tabLst/>
              <a:defRPr/>
            </a:pPr>
            <a:r>
              <a:rPr lang="en-US" sz="1200" b="0" dirty="0">
                <a:solidFill>
                  <a:srgbClr val="000000"/>
                </a:solidFill>
                <a:latin typeface="Canva Sans"/>
              </a:rPr>
              <a:t>Chadi et al. (2020) argue that delivering Mindful Awareness and Resilience skills </a:t>
            </a:r>
            <a:r>
              <a:rPr lang="en-US" sz="1200" b="0" dirty="0" err="1">
                <a:solidFill>
                  <a:srgbClr val="000000"/>
                </a:solidFill>
                <a:latin typeface="Canva Sans"/>
              </a:rPr>
              <a:t>programmes</a:t>
            </a:r>
            <a:r>
              <a:rPr lang="en-US" sz="1200" b="0" dirty="0">
                <a:solidFill>
                  <a:srgbClr val="000000"/>
                </a:solidFill>
                <a:latin typeface="Canva Sans"/>
              </a:rPr>
              <a:t> (MBIs) for Adolescents` online have comparable mental health benefits to in-person delivery. </a:t>
            </a:r>
          </a:p>
          <a:p>
            <a:pPr marL="0" marR="0" lvl="0" indent="0" algn="l" defTabSz="914400" rtl="0" eaLnBrk="1" fontAlgn="auto" latinLnBrk="0" hangingPunct="1">
              <a:lnSpc>
                <a:spcPts val="3919"/>
              </a:lnSpc>
              <a:spcBef>
                <a:spcPts val="0"/>
              </a:spcBef>
              <a:spcAft>
                <a:spcPts val="0"/>
              </a:spcAft>
              <a:buClrTx/>
              <a:buSzTx/>
              <a:buFontTx/>
              <a:buNone/>
              <a:tabLst/>
              <a:defRPr/>
            </a:pPr>
            <a:endParaRPr lang="en-US" sz="1200" b="1" dirty="0">
              <a:solidFill>
                <a:srgbClr val="000000"/>
              </a:solidFill>
              <a:latin typeface="Canva Sans"/>
            </a:endParaRPr>
          </a:p>
          <a:p>
            <a:pPr marL="0" marR="0" lvl="0" indent="0" algn="l" defTabSz="914400" rtl="0" eaLnBrk="1" fontAlgn="auto" latinLnBrk="0" hangingPunct="1">
              <a:lnSpc>
                <a:spcPts val="3919"/>
              </a:lnSpc>
              <a:spcBef>
                <a:spcPts val="0"/>
              </a:spcBef>
              <a:spcAft>
                <a:spcPts val="0"/>
              </a:spcAft>
              <a:buClrTx/>
              <a:buSzTx/>
              <a:buFontTx/>
              <a:buNone/>
              <a:tabLst/>
              <a:defRPr/>
            </a:pPr>
            <a:r>
              <a:rPr lang="en-GB" dirty="0"/>
              <a:t>This research highlights that online mindfulness-based interventions offer a higher degree of accessibility. </a:t>
            </a:r>
            <a:endParaRPr lang="en-US" sz="1200" b="1" dirty="0">
              <a:solidFill>
                <a:srgbClr val="000000"/>
              </a:solidFill>
              <a:latin typeface="Canva Sans"/>
            </a:endParaRPr>
          </a:p>
        </p:txBody>
      </p:sp>
      <p:sp>
        <p:nvSpPr>
          <p:cNvPr id="4" name="Slide Number Placeholder 3"/>
          <p:cNvSpPr>
            <a:spLocks noGrp="1"/>
          </p:cNvSpPr>
          <p:nvPr>
            <p:ph type="sldNum" sz="quarter" idx="5"/>
          </p:nvPr>
        </p:nvSpPr>
        <p:spPr/>
        <p:txBody>
          <a:bodyPr/>
          <a:lstStyle/>
          <a:p>
            <a:fld id="{3B6A0A7E-CB73-FE45-A9F4-501A27C28B33}" type="slidenum">
              <a:rPr lang="en-US" smtClean="0"/>
              <a:t>12</a:t>
            </a:fld>
            <a:endParaRPr lang="en-US"/>
          </a:p>
        </p:txBody>
      </p:sp>
    </p:spTree>
    <p:extLst>
      <p:ext uri="{BB962C8B-B14F-4D97-AF65-F5344CB8AC3E}">
        <p14:creationId xmlns:p14="http://schemas.microsoft.com/office/powerpoint/2010/main" val="32791741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000000"/>
                </a:solidFill>
                <a:effectLst/>
                <a:latin typeface="Times"/>
              </a:rPr>
              <a:t>As academic research continues to explore and refine mindfulness-based interventions, we move closer to providing effective support and promoting well-being for those impacted by ACEs, ultimately paving the way for a brighter and more resilient future.</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In conclusion, mindfulness-based interventions show significant promise in addressing the mental health challenges faced by children and young people who have experienced adverse childhood experiences or ACEs. </a:t>
            </a:r>
          </a:p>
          <a:p>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The research highlighted today demonstrates that specific facets of mindfulness, particularly describing experiences, maintaining awareness of the present moment, and adopting a non-judgmental stance, can mediate the relationship between ACEs and depression.</a:t>
            </a:r>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Wu et al.'s study asserts that Mindfulness can effectively reduce suicidal ideation and behaviour among youth, which is particularly concerning given the rising trends in child and adolescent suicide rates.</a:t>
            </a:r>
            <a:br>
              <a:rPr lang="en-GB" dirty="0">
                <a:solidFill>
                  <a:srgbClr val="000000"/>
                </a:solidFill>
                <a:effectLst/>
                <a:latin typeface="Times"/>
              </a:rPr>
            </a:br>
            <a:endParaRPr lang="en-GB" dirty="0">
              <a:solidFill>
                <a:srgbClr val="000000"/>
              </a:solidFill>
              <a:effectLst/>
              <a:latin typeface="Times"/>
            </a:endParaRPr>
          </a:p>
          <a:p>
            <a:r>
              <a:rPr lang="en-GB" dirty="0">
                <a:solidFill>
                  <a:srgbClr val="000000"/>
                </a:solidFill>
                <a:effectLst/>
                <a:latin typeface="Times"/>
              </a:rPr>
              <a:t>While these findings are promising, it is essential to acknowledge the accessibility concerns, and limitations of the current research. Future studies should aim for more diverse and representative samples, incorporate comprehensive measures of suicidality, and examine the effects of longer-duration mindfulness interventions.</a:t>
            </a:r>
          </a:p>
          <a:p>
            <a:endParaRPr lang="en-US" dirty="0"/>
          </a:p>
        </p:txBody>
      </p:sp>
      <p:sp>
        <p:nvSpPr>
          <p:cNvPr id="4" name="Slide Number Placeholder 3"/>
          <p:cNvSpPr>
            <a:spLocks noGrp="1"/>
          </p:cNvSpPr>
          <p:nvPr>
            <p:ph type="sldNum" sz="quarter" idx="5"/>
          </p:nvPr>
        </p:nvSpPr>
        <p:spPr/>
        <p:txBody>
          <a:bodyPr/>
          <a:lstStyle/>
          <a:p>
            <a:fld id="{3B6A0A7E-CB73-FE45-A9F4-501A27C28B33}" type="slidenum">
              <a:rPr lang="en-US" smtClean="0"/>
              <a:t>13</a:t>
            </a:fld>
            <a:endParaRPr lang="en-US"/>
          </a:p>
        </p:txBody>
      </p:sp>
    </p:spTree>
    <p:extLst>
      <p:ext uri="{BB962C8B-B14F-4D97-AF65-F5344CB8AC3E}">
        <p14:creationId xmlns:p14="http://schemas.microsoft.com/office/powerpoint/2010/main" val="1264020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very much for listening to this presentation. Have a lovely rest of your morning. </a:t>
            </a:r>
          </a:p>
        </p:txBody>
      </p:sp>
      <p:sp>
        <p:nvSpPr>
          <p:cNvPr id="4" name="Slide Number Placeholder 3"/>
          <p:cNvSpPr>
            <a:spLocks noGrp="1"/>
          </p:cNvSpPr>
          <p:nvPr>
            <p:ph type="sldNum" sz="quarter" idx="5"/>
          </p:nvPr>
        </p:nvSpPr>
        <p:spPr/>
        <p:txBody>
          <a:bodyPr/>
          <a:lstStyle/>
          <a:p>
            <a:fld id="{3B6A0A7E-CB73-FE45-A9F4-501A27C28B33}" type="slidenum">
              <a:rPr lang="en-US" smtClean="0"/>
              <a:t>14</a:t>
            </a:fld>
            <a:endParaRPr lang="en-US"/>
          </a:p>
        </p:txBody>
      </p:sp>
    </p:spTree>
    <p:extLst>
      <p:ext uri="{BB962C8B-B14F-4D97-AF65-F5344CB8AC3E}">
        <p14:creationId xmlns:p14="http://schemas.microsoft.com/office/powerpoint/2010/main" val="33171088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very much for listening to this presentation. Have a lovely rest of your morning. </a:t>
            </a:r>
          </a:p>
        </p:txBody>
      </p:sp>
      <p:sp>
        <p:nvSpPr>
          <p:cNvPr id="4" name="Slide Number Placeholder 3"/>
          <p:cNvSpPr>
            <a:spLocks noGrp="1"/>
          </p:cNvSpPr>
          <p:nvPr>
            <p:ph type="sldNum" sz="quarter" idx="5"/>
          </p:nvPr>
        </p:nvSpPr>
        <p:spPr/>
        <p:txBody>
          <a:bodyPr/>
          <a:lstStyle/>
          <a:p>
            <a:fld id="{3B6A0A7E-CB73-FE45-A9F4-501A27C28B33}" type="slidenum">
              <a:rPr lang="en-US" smtClean="0"/>
              <a:t>15</a:t>
            </a:fld>
            <a:endParaRPr lang="en-US"/>
          </a:p>
        </p:txBody>
      </p:sp>
    </p:spTree>
    <p:extLst>
      <p:ext uri="{BB962C8B-B14F-4D97-AF65-F5344CB8AC3E}">
        <p14:creationId xmlns:p14="http://schemas.microsoft.com/office/powerpoint/2010/main" val="29058553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very much for listening to this presentation. Have a lovely rest of your morning. </a:t>
            </a:r>
          </a:p>
        </p:txBody>
      </p:sp>
      <p:sp>
        <p:nvSpPr>
          <p:cNvPr id="4" name="Slide Number Placeholder 3"/>
          <p:cNvSpPr>
            <a:spLocks noGrp="1"/>
          </p:cNvSpPr>
          <p:nvPr>
            <p:ph type="sldNum" sz="quarter" idx="5"/>
          </p:nvPr>
        </p:nvSpPr>
        <p:spPr/>
        <p:txBody>
          <a:bodyPr/>
          <a:lstStyle/>
          <a:p>
            <a:fld id="{3B6A0A7E-CB73-FE45-A9F4-501A27C28B33}" type="slidenum">
              <a:rPr lang="en-US" smtClean="0"/>
              <a:t>16</a:t>
            </a:fld>
            <a:endParaRPr lang="en-US"/>
          </a:p>
        </p:txBody>
      </p:sp>
    </p:spTree>
    <p:extLst>
      <p:ext uri="{BB962C8B-B14F-4D97-AF65-F5344CB8AC3E}">
        <p14:creationId xmlns:p14="http://schemas.microsoft.com/office/powerpoint/2010/main" val="2858073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5/6/24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5/6/24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5/6/24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5/6/24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5/6/24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5/6/24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10.jpg"/><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7.sv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4.sv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1.jpg"/><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016/j.cpr.2021.102085" TargetMode="External"/><Relationship Id="rId3" Type="http://schemas.openxmlformats.org/officeDocument/2006/relationships/image" Target="../media/image24.png"/><Relationship Id="rId7" Type="http://schemas.openxmlformats.org/officeDocument/2006/relationships/hyperlink" Target="https://doi.org/10.1089/acm.2019.0302"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doi.org/10.1016/j.cpr.2019.01.001" TargetMode="External"/><Relationship Id="rId11" Type="http://schemas.openxmlformats.org/officeDocument/2006/relationships/hyperlink" Target="https://doi.org/10.1016/j.chiabu.2015.07.011" TargetMode="External"/><Relationship Id="rId5" Type="http://schemas.openxmlformats.org/officeDocument/2006/relationships/hyperlink" Target="https://doi.org/10.1016/j.mhp.2024.200335" TargetMode="External"/><Relationship Id="rId10" Type="http://schemas.openxmlformats.org/officeDocument/2006/relationships/hyperlink" Target="https://doi.org/10.1016/S0749-3797(98)00017-8" TargetMode="External"/><Relationship Id="rId4" Type="http://schemas.openxmlformats.org/officeDocument/2006/relationships/image" Target="../media/image25.svg"/><Relationship Id="rId9" Type="http://schemas.openxmlformats.org/officeDocument/2006/relationships/hyperlink" Target="https://doi.org/10.3390/ijerph18062882"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007/s12144-021-02003-z" TargetMode="External"/><Relationship Id="rId3" Type="http://schemas.openxmlformats.org/officeDocument/2006/relationships/image" Target="../media/image24.png"/><Relationship Id="rId7" Type="http://schemas.openxmlformats.org/officeDocument/2006/relationships/hyperlink" Target="https://doi.org/10.1038/s41598-018-20299-z"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doi.org/10.1080/00071005.2015.1051946" TargetMode="External"/><Relationship Id="rId11" Type="http://schemas.openxmlformats.org/officeDocument/2006/relationships/hyperlink" Target="https://doi.org/10.1007/s12671-022-01886-8" TargetMode="External"/><Relationship Id="rId5" Type="http://schemas.openxmlformats.org/officeDocument/2006/relationships/hyperlink" Target="https://doi.org/10.1080/20008198.2021.1874600" TargetMode="External"/><Relationship Id="rId10" Type="http://schemas.openxmlformats.org/officeDocument/2006/relationships/hyperlink" Target="https://doi.org/10.1016/j.genhosppsych.2020.03.005" TargetMode="External"/><Relationship Id="rId4" Type="http://schemas.openxmlformats.org/officeDocument/2006/relationships/image" Target="../media/image25.svg"/><Relationship Id="rId9" Type="http://schemas.openxmlformats.org/officeDocument/2006/relationships/hyperlink" Target="https://doi.org/10.1016/j.jadr.2021.100273"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hyperlink" Target="https://doi.org/10.1080/13811118.2021.1982800" TargetMode="External"/><Relationship Id="rId5" Type="http://schemas.openxmlformats.org/officeDocument/2006/relationships/hyperlink" Target="https://doi.org/10.1177/1745691617709589" TargetMode="External"/><Relationship Id="rId4" Type="http://schemas.openxmlformats.org/officeDocument/2006/relationships/image" Target="../media/image25.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grpSp>
        <p:nvGrpSpPr>
          <p:cNvPr id="2" name="Group 2"/>
          <p:cNvGrpSpPr/>
          <p:nvPr/>
        </p:nvGrpSpPr>
        <p:grpSpPr>
          <a:xfrm>
            <a:off x="743787" y="2328616"/>
            <a:ext cx="16800426" cy="1680042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E59"/>
            </a:solidFill>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3617027" y="5248275"/>
            <a:ext cx="11170658" cy="1117065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D59"/>
            </a:solidFill>
          </p:spPr>
          <p:txBody>
            <a:bodyPr/>
            <a:lstStyle/>
            <a:p>
              <a:endParaRPr lang="en-US"/>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5523221" y="6944754"/>
            <a:ext cx="7241559" cy="7241559"/>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9F2A"/>
            </a:solidFill>
          </p:spPr>
          <p:txBody>
            <a:bodyPr/>
            <a:lstStyle/>
            <a:p>
              <a:endParaRPr lang="en-US"/>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1" name="Freeform 11"/>
          <p:cNvSpPr/>
          <p:nvPr/>
        </p:nvSpPr>
        <p:spPr>
          <a:xfrm>
            <a:off x="8045635" y="8151365"/>
            <a:ext cx="2196731" cy="1669516"/>
          </a:xfrm>
          <a:custGeom>
            <a:avLst/>
            <a:gdLst/>
            <a:ahLst/>
            <a:cxnLst/>
            <a:rect l="l" t="t" r="r" b="b"/>
            <a:pathLst>
              <a:path w="2196731" h="1669516">
                <a:moveTo>
                  <a:pt x="0" y="0"/>
                </a:moveTo>
                <a:lnTo>
                  <a:pt x="2196730" y="0"/>
                </a:lnTo>
                <a:lnTo>
                  <a:pt x="2196730" y="1669516"/>
                </a:lnTo>
                <a:lnTo>
                  <a:pt x="0" y="166951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12" name="Group 12"/>
          <p:cNvGrpSpPr/>
          <p:nvPr/>
        </p:nvGrpSpPr>
        <p:grpSpPr>
          <a:xfrm rot="2700000">
            <a:off x="166473" y="2829513"/>
            <a:ext cx="3086100" cy="1049487"/>
            <a:chOff x="0" y="0"/>
            <a:chExt cx="812800" cy="276408"/>
          </a:xfrm>
        </p:grpSpPr>
        <p:sp>
          <p:nvSpPr>
            <p:cNvPr id="13" name="Freeform 13"/>
            <p:cNvSpPr/>
            <p:nvPr/>
          </p:nvSpPr>
          <p:spPr>
            <a:xfrm>
              <a:off x="0" y="0"/>
              <a:ext cx="812800" cy="276408"/>
            </a:xfrm>
            <a:custGeom>
              <a:avLst/>
              <a:gdLst/>
              <a:ahLst/>
              <a:cxnLst/>
              <a:rect l="l" t="t" r="r" b="b"/>
              <a:pathLst>
                <a:path w="812800" h="276408">
                  <a:moveTo>
                    <a:pt x="127941" y="0"/>
                  </a:moveTo>
                  <a:lnTo>
                    <a:pt x="684859" y="0"/>
                  </a:lnTo>
                  <a:cubicBezTo>
                    <a:pt x="718791" y="0"/>
                    <a:pt x="751333" y="13479"/>
                    <a:pt x="775327" y="37473"/>
                  </a:cubicBezTo>
                  <a:cubicBezTo>
                    <a:pt x="799321" y="61467"/>
                    <a:pt x="812800" y="94009"/>
                    <a:pt x="812800" y="127941"/>
                  </a:cubicBezTo>
                  <a:lnTo>
                    <a:pt x="812800" y="148467"/>
                  </a:lnTo>
                  <a:cubicBezTo>
                    <a:pt x="812800" y="182399"/>
                    <a:pt x="799321" y="214942"/>
                    <a:pt x="775327" y="238935"/>
                  </a:cubicBezTo>
                  <a:cubicBezTo>
                    <a:pt x="751333" y="262929"/>
                    <a:pt x="718791" y="276408"/>
                    <a:pt x="684859" y="276408"/>
                  </a:cubicBezTo>
                  <a:lnTo>
                    <a:pt x="127941" y="276408"/>
                  </a:lnTo>
                  <a:cubicBezTo>
                    <a:pt x="94009" y="276408"/>
                    <a:pt x="61467" y="262929"/>
                    <a:pt x="37473" y="238935"/>
                  </a:cubicBezTo>
                  <a:cubicBezTo>
                    <a:pt x="13479" y="214942"/>
                    <a:pt x="0" y="182399"/>
                    <a:pt x="0" y="148467"/>
                  </a:cubicBezTo>
                  <a:lnTo>
                    <a:pt x="0" y="127941"/>
                  </a:lnTo>
                  <a:cubicBezTo>
                    <a:pt x="0" y="94009"/>
                    <a:pt x="13479" y="61467"/>
                    <a:pt x="37473" y="37473"/>
                  </a:cubicBezTo>
                  <a:cubicBezTo>
                    <a:pt x="61467" y="13479"/>
                    <a:pt x="94009" y="0"/>
                    <a:pt x="127941" y="0"/>
                  </a:cubicBezTo>
                  <a:close/>
                </a:path>
              </a:pathLst>
            </a:custGeom>
            <a:solidFill>
              <a:srgbClr val="FFDE59"/>
            </a:solidFill>
          </p:spPr>
          <p:txBody>
            <a:bodyPr/>
            <a:lstStyle/>
            <a:p>
              <a:endParaRPr lang="en-US"/>
            </a:p>
          </p:txBody>
        </p:sp>
        <p:sp>
          <p:nvSpPr>
            <p:cNvPr id="14" name="TextBox 14"/>
            <p:cNvSpPr txBox="1"/>
            <p:nvPr/>
          </p:nvSpPr>
          <p:spPr>
            <a:xfrm>
              <a:off x="0" y="-38100"/>
              <a:ext cx="812800" cy="314508"/>
            </a:xfrm>
            <a:prstGeom prst="rect">
              <a:avLst/>
            </a:prstGeom>
          </p:spPr>
          <p:txBody>
            <a:bodyPr lIns="50800" tIns="50800" rIns="50800" bIns="50800" rtlCol="0" anchor="ctr"/>
            <a:lstStyle/>
            <a:p>
              <a:pPr algn="ctr">
                <a:lnSpc>
                  <a:spcPts val="2659"/>
                </a:lnSpc>
              </a:pPr>
              <a:endParaRPr/>
            </a:p>
          </p:txBody>
        </p:sp>
      </p:grpSp>
      <p:grpSp>
        <p:nvGrpSpPr>
          <p:cNvPr id="15" name="Group 15"/>
          <p:cNvGrpSpPr/>
          <p:nvPr/>
        </p:nvGrpSpPr>
        <p:grpSpPr>
          <a:xfrm rot="3740210">
            <a:off x="3523866" y="589681"/>
            <a:ext cx="3086100" cy="1049487"/>
            <a:chOff x="0" y="0"/>
            <a:chExt cx="812800" cy="276408"/>
          </a:xfrm>
        </p:grpSpPr>
        <p:sp>
          <p:nvSpPr>
            <p:cNvPr id="16" name="Freeform 16"/>
            <p:cNvSpPr/>
            <p:nvPr/>
          </p:nvSpPr>
          <p:spPr>
            <a:xfrm>
              <a:off x="0" y="0"/>
              <a:ext cx="812800" cy="276408"/>
            </a:xfrm>
            <a:custGeom>
              <a:avLst/>
              <a:gdLst/>
              <a:ahLst/>
              <a:cxnLst/>
              <a:rect l="l" t="t" r="r" b="b"/>
              <a:pathLst>
                <a:path w="812800" h="276408">
                  <a:moveTo>
                    <a:pt x="127941" y="0"/>
                  </a:moveTo>
                  <a:lnTo>
                    <a:pt x="684859" y="0"/>
                  </a:lnTo>
                  <a:cubicBezTo>
                    <a:pt x="718791" y="0"/>
                    <a:pt x="751333" y="13479"/>
                    <a:pt x="775327" y="37473"/>
                  </a:cubicBezTo>
                  <a:cubicBezTo>
                    <a:pt x="799321" y="61467"/>
                    <a:pt x="812800" y="94009"/>
                    <a:pt x="812800" y="127941"/>
                  </a:cubicBezTo>
                  <a:lnTo>
                    <a:pt x="812800" y="148467"/>
                  </a:lnTo>
                  <a:cubicBezTo>
                    <a:pt x="812800" y="182399"/>
                    <a:pt x="799321" y="214942"/>
                    <a:pt x="775327" y="238935"/>
                  </a:cubicBezTo>
                  <a:cubicBezTo>
                    <a:pt x="751333" y="262929"/>
                    <a:pt x="718791" y="276408"/>
                    <a:pt x="684859" y="276408"/>
                  </a:cubicBezTo>
                  <a:lnTo>
                    <a:pt x="127941" y="276408"/>
                  </a:lnTo>
                  <a:cubicBezTo>
                    <a:pt x="94009" y="276408"/>
                    <a:pt x="61467" y="262929"/>
                    <a:pt x="37473" y="238935"/>
                  </a:cubicBezTo>
                  <a:cubicBezTo>
                    <a:pt x="13479" y="214942"/>
                    <a:pt x="0" y="182399"/>
                    <a:pt x="0" y="148467"/>
                  </a:cubicBezTo>
                  <a:lnTo>
                    <a:pt x="0" y="127941"/>
                  </a:lnTo>
                  <a:cubicBezTo>
                    <a:pt x="0" y="94009"/>
                    <a:pt x="13479" y="61467"/>
                    <a:pt x="37473" y="37473"/>
                  </a:cubicBezTo>
                  <a:cubicBezTo>
                    <a:pt x="61467" y="13479"/>
                    <a:pt x="94009" y="0"/>
                    <a:pt x="127941" y="0"/>
                  </a:cubicBezTo>
                  <a:close/>
                </a:path>
              </a:pathLst>
            </a:custGeom>
            <a:solidFill>
              <a:srgbClr val="FFDE59"/>
            </a:solidFill>
          </p:spPr>
          <p:txBody>
            <a:bodyPr/>
            <a:lstStyle/>
            <a:p>
              <a:endParaRPr lang="en-US"/>
            </a:p>
          </p:txBody>
        </p:sp>
        <p:sp>
          <p:nvSpPr>
            <p:cNvPr id="17" name="TextBox 17"/>
            <p:cNvSpPr txBox="1"/>
            <p:nvPr/>
          </p:nvSpPr>
          <p:spPr>
            <a:xfrm>
              <a:off x="0" y="-38100"/>
              <a:ext cx="812800" cy="314508"/>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rot="5337346">
            <a:off x="7600950" y="-233435"/>
            <a:ext cx="3086100" cy="1049487"/>
            <a:chOff x="0" y="0"/>
            <a:chExt cx="812800" cy="276408"/>
          </a:xfrm>
        </p:grpSpPr>
        <p:sp>
          <p:nvSpPr>
            <p:cNvPr id="19" name="Freeform 19"/>
            <p:cNvSpPr/>
            <p:nvPr/>
          </p:nvSpPr>
          <p:spPr>
            <a:xfrm>
              <a:off x="0" y="0"/>
              <a:ext cx="812800" cy="276408"/>
            </a:xfrm>
            <a:custGeom>
              <a:avLst/>
              <a:gdLst/>
              <a:ahLst/>
              <a:cxnLst/>
              <a:rect l="l" t="t" r="r" b="b"/>
              <a:pathLst>
                <a:path w="812800" h="276408">
                  <a:moveTo>
                    <a:pt x="127941" y="0"/>
                  </a:moveTo>
                  <a:lnTo>
                    <a:pt x="684859" y="0"/>
                  </a:lnTo>
                  <a:cubicBezTo>
                    <a:pt x="718791" y="0"/>
                    <a:pt x="751333" y="13479"/>
                    <a:pt x="775327" y="37473"/>
                  </a:cubicBezTo>
                  <a:cubicBezTo>
                    <a:pt x="799321" y="61467"/>
                    <a:pt x="812800" y="94009"/>
                    <a:pt x="812800" y="127941"/>
                  </a:cubicBezTo>
                  <a:lnTo>
                    <a:pt x="812800" y="148467"/>
                  </a:lnTo>
                  <a:cubicBezTo>
                    <a:pt x="812800" y="182399"/>
                    <a:pt x="799321" y="214942"/>
                    <a:pt x="775327" y="238935"/>
                  </a:cubicBezTo>
                  <a:cubicBezTo>
                    <a:pt x="751333" y="262929"/>
                    <a:pt x="718791" y="276408"/>
                    <a:pt x="684859" y="276408"/>
                  </a:cubicBezTo>
                  <a:lnTo>
                    <a:pt x="127941" y="276408"/>
                  </a:lnTo>
                  <a:cubicBezTo>
                    <a:pt x="94009" y="276408"/>
                    <a:pt x="61467" y="262929"/>
                    <a:pt x="37473" y="238935"/>
                  </a:cubicBezTo>
                  <a:cubicBezTo>
                    <a:pt x="13479" y="214942"/>
                    <a:pt x="0" y="182399"/>
                    <a:pt x="0" y="148467"/>
                  </a:cubicBezTo>
                  <a:lnTo>
                    <a:pt x="0" y="127941"/>
                  </a:lnTo>
                  <a:cubicBezTo>
                    <a:pt x="0" y="94009"/>
                    <a:pt x="13479" y="61467"/>
                    <a:pt x="37473" y="37473"/>
                  </a:cubicBezTo>
                  <a:cubicBezTo>
                    <a:pt x="61467" y="13479"/>
                    <a:pt x="94009" y="0"/>
                    <a:pt x="127941" y="0"/>
                  </a:cubicBezTo>
                  <a:close/>
                </a:path>
              </a:pathLst>
            </a:custGeom>
            <a:solidFill>
              <a:srgbClr val="FFDE59"/>
            </a:solidFill>
          </p:spPr>
          <p:txBody>
            <a:bodyPr/>
            <a:lstStyle/>
            <a:p>
              <a:endParaRPr lang="en-US"/>
            </a:p>
          </p:txBody>
        </p:sp>
        <p:sp>
          <p:nvSpPr>
            <p:cNvPr id="20" name="TextBox 20"/>
            <p:cNvSpPr txBox="1"/>
            <p:nvPr/>
          </p:nvSpPr>
          <p:spPr>
            <a:xfrm>
              <a:off x="0" y="-38100"/>
              <a:ext cx="812800" cy="314508"/>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rot="6530841">
            <a:off x="11815815" y="685423"/>
            <a:ext cx="3086100" cy="1049487"/>
            <a:chOff x="0" y="0"/>
            <a:chExt cx="812800" cy="276408"/>
          </a:xfrm>
        </p:grpSpPr>
        <p:sp>
          <p:nvSpPr>
            <p:cNvPr id="22" name="Freeform 22"/>
            <p:cNvSpPr/>
            <p:nvPr/>
          </p:nvSpPr>
          <p:spPr>
            <a:xfrm>
              <a:off x="0" y="0"/>
              <a:ext cx="812800" cy="276408"/>
            </a:xfrm>
            <a:custGeom>
              <a:avLst/>
              <a:gdLst/>
              <a:ahLst/>
              <a:cxnLst/>
              <a:rect l="l" t="t" r="r" b="b"/>
              <a:pathLst>
                <a:path w="812800" h="276408">
                  <a:moveTo>
                    <a:pt x="127941" y="0"/>
                  </a:moveTo>
                  <a:lnTo>
                    <a:pt x="684859" y="0"/>
                  </a:lnTo>
                  <a:cubicBezTo>
                    <a:pt x="718791" y="0"/>
                    <a:pt x="751333" y="13479"/>
                    <a:pt x="775327" y="37473"/>
                  </a:cubicBezTo>
                  <a:cubicBezTo>
                    <a:pt x="799321" y="61467"/>
                    <a:pt x="812800" y="94009"/>
                    <a:pt x="812800" y="127941"/>
                  </a:cubicBezTo>
                  <a:lnTo>
                    <a:pt x="812800" y="148467"/>
                  </a:lnTo>
                  <a:cubicBezTo>
                    <a:pt x="812800" y="182399"/>
                    <a:pt x="799321" y="214942"/>
                    <a:pt x="775327" y="238935"/>
                  </a:cubicBezTo>
                  <a:cubicBezTo>
                    <a:pt x="751333" y="262929"/>
                    <a:pt x="718791" y="276408"/>
                    <a:pt x="684859" y="276408"/>
                  </a:cubicBezTo>
                  <a:lnTo>
                    <a:pt x="127941" y="276408"/>
                  </a:lnTo>
                  <a:cubicBezTo>
                    <a:pt x="94009" y="276408"/>
                    <a:pt x="61467" y="262929"/>
                    <a:pt x="37473" y="238935"/>
                  </a:cubicBezTo>
                  <a:cubicBezTo>
                    <a:pt x="13479" y="214942"/>
                    <a:pt x="0" y="182399"/>
                    <a:pt x="0" y="148467"/>
                  </a:cubicBezTo>
                  <a:lnTo>
                    <a:pt x="0" y="127941"/>
                  </a:lnTo>
                  <a:cubicBezTo>
                    <a:pt x="0" y="94009"/>
                    <a:pt x="13479" y="61467"/>
                    <a:pt x="37473" y="37473"/>
                  </a:cubicBezTo>
                  <a:cubicBezTo>
                    <a:pt x="61467" y="13479"/>
                    <a:pt x="94009" y="0"/>
                    <a:pt x="127941" y="0"/>
                  </a:cubicBezTo>
                  <a:close/>
                </a:path>
              </a:pathLst>
            </a:custGeom>
            <a:solidFill>
              <a:srgbClr val="FFDE59"/>
            </a:solidFill>
          </p:spPr>
          <p:txBody>
            <a:bodyPr/>
            <a:lstStyle/>
            <a:p>
              <a:endParaRPr lang="en-US"/>
            </a:p>
          </p:txBody>
        </p:sp>
        <p:sp>
          <p:nvSpPr>
            <p:cNvPr id="23" name="TextBox 23"/>
            <p:cNvSpPr txBox="1"/>
            <p:nvPr/>
          </p:nvSpPr>
          <p:spPr>
            <a:xfrm>
              <a:off x="0" y="-38100"/>
              <a:ext cx="812800" cy="314508"/>
            </a:xfrm>
            <a:prstGeom prst="rect">
              <a:avLst/>
            </a:prstGeom>
          </p:spPr>
          <p:txBody>
            <a:bodyPr lIns="50800" tIns="50800" rIns="50800" bIns="50800" rtlCol="0" anchor="ctr"/>
            <a:lstStyle/>
            <a:p>
              <a:pPr algn="ctr">
                <a:lnSpc>
                  <a:spcPts val="2659"/>
                </a:lnSpc>
              </a:pPr>
              <a:endParaRPr/>
            </a:p>
          </p:txBody>
        </p:sp>
      </p:grpSp>
      <p:grpSp>
        <p:nvGrpSpPr>
          <p:cNvPr id="24" name="Group 24"/>
          <p:cNvGrpSpPr/>
          <p:nvPr/>
        </p:nvGrpSpPr>
        <p:grpSpPr>
          <a:xfrm rot="7852359">
            <a:off x="15056010" y="2781480"/>
            <a:ext cx="3086100" cy="1049487"/>
            <a:chOff x="0" y="0"/>
            <a:chExt cx="812800" cy="276408"/>
          </a:xfrm>
        </p:grpSpPr>
        <p:sp>
          <p:nvSpPr>
            <p:cNvPr id="25" name="Freeform 25"/>
            <p:cNvSpPr/>
            <p:nvPr/>
          </p:nvSpPr>
          <p:spPr>
            <a:xfrm>
              <a:off x="0" y="0"/>
              <a:ext cx="812800" cy="276408"/>
            </a:xfrm>
            <a:custGeom>
              <a:avLst/>
              <a:gdLst/>
              <a:ahLst/>
              <a:cxnLst/>
              <a:rect l="l" t="t" r="r" b="b"/>
              <a:pathLst>
                <a:path w="812800" h="276408">
                  <a:moveTo>
                    <a:pt x="127941" y="0"/>
                  </a:moveTo>
                  <a:lnTo>
                    <a:pt x="684859" y="0"/>
                  </a:lnTo>
                  <a:cubicBezTo>
                    <a:pt x="718791" y="0"/>
                    <a:pt x="751333" y="13479"/>
                    <a:pt x="775327" y="37473"/>
                  </a:cubicBezTo>
                  <a:cubicBezTo>
                    <a:pt x="799321" y="61467"/>
                    <a:pt x="812800" y="94009"/>
                    <a:pt x="812800" y="127941"/>
                  </a:cubicBezTo>
                  <a:lnTo>
                    <a:pt x="812800" y="148467"/>
                  </a:lnTo>
                  <a:cubicBezTo>
                    <a:pt x="812800" y="182399"/>
                    <a:pt x="799321" y="214942"/>
                    <a:pt x="775327" y="238935"/>
                  </a:cubicBezTo>
                  <a:cubicBezTo>
                    <a:pt x="751333" y="262929"/>
                    <a:pt x="718791" y="276408"/>
                    <a:pt x="684859" y="276408"/>
                  </a:cubicBezTo>
                  <a:lnTo>
                    <a:pt x="127941" y="276408"/>
                  </a:lnTo>
                  <a:cubicBezTo>
                    <a:pt x="94009" y="276408"/>
                    <a:pt x="61467" y="262929"/>
                    <a:pt x="37473" y="238935"/>
                  </a:cubicBezTo>
                  <a:cubicBezTo>
                    <a:pt x="13479" y="214942"/>
                    <a:pt x="0" y="182399"/>
                    <a:pt x="0" y="148467"/>
                  </a:cubicBezTo>
                  <a:lnTo>
                    <a:pt x="0" y="127941"/>
                  </a:lnTo>
                  <a:cubicBezTo>
                    <a:pt x="0" y="94009"/>
                    <a:pt x="13479" y="61467"/>
                    <a:pt x="37473" y="37473"/>
                  </a:cubicBezTo>
                  <a:cubicBezTo>
                    <a:pt x="61467" y="13479"/>
                    <a:pt x="94009" y="0"/>
                    <a:pt x="127941" y="0"/>
                  </a:cubicBezTo>
                  <a:close/>
                </a:path>
              </a:pathLst>
            </a:custGeom>
            <a:solidFill>
              <a:srgbClr val="FFDE59"/>
            </a:solidFill>
          </p:spPr>
          <p:txBody>
            <a:bodyPr/>
            <a:lstStyle/>
            <a:p>
              <a:endParaRPr lang="en-US"/>
            </a:p>
          </p:txBody>
        </p:sp>
        <p:sp>
          <p:nvSpPr>
            <p:cNvPr id="26" name="TextBox 26"/>
            <p:cNvSpPr txBox="1"/>
            <p:nvPr/>
          </p:nvSpPr>
          <p:spPr>
            <a:xfrm>
              <a:off x="0" y="-38100"/>
              <a:ext cx="812800" cy="314508"/>
            </a:xfrm>
            <a:prstGeom prst="rect">
              <a:avLst/>
            </a:prstGeom>
          </p:spPr>
          <p:txBody>
            <a:bodyPr lIns="50800" tIns="50800" rIns="50800" bIns="50800" rtlCol="0" anchor="ctr"/>
            <a:lstStyle/>
            <a:p>
              <a:pPr algn="ctr">
                <a:lnSpc>
                  <a:spcPts val="2659"/>
                </a:lnSpc>
              </a:pPr>
              <a:endParaRPr/>
            </a:p>
          </p:txBody>
        </p:sp>
      </p:grpSp>
      <p:grpSp>
        <p:nvGrpSpPr>
          <p:cNvPr id="27" name="Group 27"/>
          <p:cNvGrpSpPr/>
          <p:nvPr/>
        </p:nvGrpSpPr>
        <p:grpSpPr>
          <a:xfrm rot="9544499">
            <a:off x="17026158" y="5808477"/>
            <a:ext cx="3086100" cy="1049487"/>
            <a:chOff x="0" y="0"/>
            <a:chExt cx="812800" cy="276408"/>
          </a:xfrm>
        </p:grpSpPr>
        <p:sp>
          <p:nvSpPr>
            <p:cNvPr id="28" name="Freeform 28"/>
            <p:cNvSpPr/>
            <p:nvPr/>
          </p:nvSpPr>
          <p:spPr>
            <a:xfrm>
              <a:off x="0" y="0"/>
              <a:ext cx="812800" cy="276408"/>
            </a:xfrm>
            <a:custGeom>
              <a:avLst/>
              <a:gdLst/>
              <a:ahLst/>
              <a:cxnLst/>
              <a:rect l="l" t="t" r="r" b="b"/>
              <a:pathLst>
                <a:path w="812800" h="276408">
                  <a:moveTo>
                    <a:pt x="127941" y="0"/>
                  </a:moveTo>
                  <a:lnTo>
                    <a:pt x="684859" y="0"/>
                  </a:lnTo>
                  <a:cubicBezTo>
                    <a:pt x="718791" y="0"/>
                    <a:pt x="751333" y="13479"/>
                    <a:pt x="775327" y="37473"/>
                  </a:cubicBezTo>
                  <a:cubicBezTo>
                    <a:pt x="799321" y="61467"/>
                    <a:pt x="812800" y="94009"/>
                    <a:pt x="812800" y="127941"/>
                  </a:cubicBezTo>
                  <a:lnTo>
                    <a:pt x="812800" y="148467"/>
                  </a:lnTo>
                  <a:cubicBezTo>
                    <a:pt x="812800" y="182399"/>
                    <a:pt x="799321" y="214942"/>
                    <a:pt x="775327" y="238935"/>
                  </a:cubicBezTo>
                  <a:cubicBezTo>
                    <a:pt x="751333" y="262929"/>
                    <a:pt x="718791" y="276408"/>
                    <a:pt x="684859" y="276408"/>
                  </a:cubicBezTo>
                  <a:lnTo>
                    <a:pt x="127941" y="276408"/>
                  </a:lnTo>
                  <a:cubicBezTo>
                    <a:pt x="94009" y="276408"/>
                    <a:pt x="61467" y="262929"/>
                    <a:pt x="37473" y="238935"/>
                  </a:cubicBezTo>
                  <a:cubicBezTo>
                    <a:pt x="13479" y="214942"/>
                    <a:pt x="0" y="182399"/>
                    <a:pt x="0" y="148467"/>
                  </a:cubicBezTo>
                  <a:lnTo>
                    <a:pt x="0" y="127941"/>
                  </a:lnTo>
                  <a:cubicBezTo>
                    <a:pt x="0" y="94009"/>
                    <a:pt x="13479" y="61467"/>
                    <a:pt x="37473" y="37473"/>
                  </a:cubicBezTo>
                  <a:cubicBezTo>
                    <a:pt x="61467" y="13479"/>
                    <a:pt x="94009" y="0"/>
                    <a:pt x="127941" y="0"/>
                  </a:cubicBezTo>
                  <a:close/>
                </a:path>
              </a:pathLst>
            </a:custGeom>
            <a:solidFill>
              <a:srgbClr val="FFDE59"/>
            </a:solidFill>
          </p:spPr>
          <p:txBody>
            <a:bodyPr/>
            <a:lstStyle/>
            <a:p>
              <a:endParaRPr lang="en-US"/>
            </a:p>
          </p:txBody>
        </p:sp>
        <p:sp>
          <p:nvSpPr>
            <p:cNvPr id="29" name="TextBox 29"/>
            <p:cNvSpPr txBox="1"/>
            <p:nvPr/>
          </p:nvSpPr>
          <p:spPr>
            <a:xfrm>
              <a:off x="0" y="-38100"/>
              <a:ext cx="812800" cy="314508"/>
            </a:xfrm>
            <a:prstGeom prst="rect">
              <a:avLst/>
            </a:prstGeom>
          </p:spPr>
          <p:txBody>
            <a:bodyPr lIns="50800" tIns="50800" rIns="50800" bIns="50800" rtlCol="0" anchor="ctr"/>
            <a:lstStyle/>
            <a:p>
              <a:pPr algn="ctr">
                <a:lnSpc>
                  <a:spcPts val="2659"/>
                </a:lnSpc>
              </a:pPr>
              <a:endParaRPr/>
            </a:p>
          </p:txBody>
        </p:sp>
      </p:grpSp>
      <p:grpSp>
        <p:nvGrpSpPr>
          <p:cNvPr id="30" name="Group 30"/>
          <p:cNvGrpSpPr/>
          <p:nvPr/>
        </p:nvGrpSpPr>
        <p:grpSpPr>
          <a:xfrm rot="1621933">
            <a:off x="-1775041" y="5690513"/>
            <a:ext cx="3086100" cy="1049487"/>
            <a:chOff x="0" y="0"/>
            <a:chExt cx="812800" cy="276408"/>
          </a:xfrm>
        </p:grpSpPr>
        <p:sp>
          <p:nvSpPr>
            <p:cNvPr id="31" name="Freeform 31"/>
            <p:cNvSpPr/>
            <p:nvPr/>
          </p:nvSpPr>
          <p:spPr>
            <a:xfrm>
              <a:off x="0" y="0"/>
              <a:ext cx="812800" cy="276408"/>
            </a:xfrm>
            <a:custGeom>
              <a:avLst/>
              <a:gdLst/>
              <a:ahLst/>
              <a:cxnLst/>
              <a:rect l="l" t="t" r="r" b="b"/>
              <a:pathLst>
                <a:path w="812800" h="276408">
                  <a:moveTo>
                    <a:pt x="127941" y="0"/>
                  </a:moveTo>
                  <a:lnTo>
                    <a:pt x="684859" y="0"/>
                  </a:lnTo>
                  <a:cubicBezTo>
                    <a:pt x="718791" y="0"/>
                    <a:pt x="751333" y="13479"/>
                    <a:pt x="775327" y="37473"/>
                  </a:cubicBezTo>
                  <a:cubicBezTo>
                    <a:pt x="799321" y="61467"/>
                    <a:pt x="812800" y="94009"/>
                    <a:pt x="812800" y="127941"/>
                  </a:cubicBezTo>
                  <a:lnTo>
                    <a:pt x="812800" y="148467"/>
                  </a:lnTo>
                  <a:cubicBezTo>
                    <a:pt x="812800" y="182399"/>
                    <a:pt x="799321" y="214942"/>
                    <a:pt x="775327" y="238935"/>
                  </a:cubicBezTo>
                  <a:cubicBezTo>
                    <a:pt x="751333" y="262929"/>
                    <a:pt x="718791" y="276408"/>
                    <a:pt x="684859" y="276408"/>
                  </a:cubicBezTo>
                  <a:lnTo>
                    <a:pt x="127941" y="276408"/>
                  </a:lnTo>
                  <a:cubicBezTo>
                    <a:pt x="94009" y="276408"/>
                    <a:pt x="61467" y="262929"/>
                    <a:pt x="37473" y="238935"/>
                  </a:cubicBezTo>
                  <a:cubicBezTo>
                    <a:pt x="13479" y="214942"/>
                    <a:pt x="0" y="182399"/>
                    <a:pt x="0" y="148467"/>
                  </a:cubicBezTo>
                  <a:lnTo>
                    <a:pt x="0" y="127941"/>
                  </a:lnTo>
                  <a:cubicBezTo>
                    <a:pt x="0" y="94009"/>
                    <a:pt x="13479" y="61467"/>
                    <a:pt x="37473" y="37473"/>
                  </a:cubicBezTo>
                  <a:cubicBezTo>
                    <a:pt x="61467" y="13479"/>
                    <a:pt x="94009" y="0"/>
                    <a:pt x="127941" y="0"/>
                  </a:cubicBezTo>
                  <a:close/>
                </a:path>
              </a:pathLst>
            </a:custGeom>
            <a:solidFill>
              <a:srgbClr val="FFDE59"/>
            </a:solidFill>
          </p:spPr>
          <p:txBody>
            <a:bodyPr/>
            <a:lstStyle/>
            <a:p>
              <a:endParaRPr lang="en-US"/>
            </a:p>
          </p:txBody>
        </p:sp>
        <p:sp>
          <p:nvSpPr>
            <p:cNvPr id="32" name="TextBox 32"/>
            <p:cNvSpPr txBox="1"/>
            <p:nvPr/>
          </p:nvSpPr>
          <p:spPr>
            <a:xfrm>
              <a:off x="0" y="-38100"/>
              <a:ext cx="812800" cy="314508"/>
            </a:xfrm>
            <a:prstGeom prst="rect">
              <a:avLst/>
            </a:prstGeom>
          </p:spPr>
          <p:txBody>
            <a:bodyPr lIns="50800" tIns="50800" rIns="50800" bIns="50800" rtlCol="0" anchor="ctr"/>
            <a:lstStyle/>
            <a:p>
              <a:pPr algn="ctr">
                <a:lnSpc>
                  <a:spcPts val="2659"/>
                </a:lnSpc>
              </a:pPr>
              <a:endParaRPr/>
            </a:p>
          </p:txBody>
        </p:sp>
      </p:grpSp>
      <p:sp>
        <p:nvSpPr>
          <p:cNvPr id="33" name="TextBox 33"/>
          <p:cNvSpPr txBox="1"/>
          <p:nvPr/>
        </p:nvSpPr>
        <p:spPr>
          <a:xfrm>
            <a:off x="3266012" y="4989387"/>
            <a:ext cx="11872689" cy="1607036"/>
          </a:xfrm>
          <a:prstGeom prst="rect">
            <a:avLst/>
          </a:prstGeom>
        </p:spPr>
        <p:txBody>
          <a:bodyPr lIns="0" tIns="0" rIns="0" bIns="0" rtlCol="0" anchor="t">
            <a:spAutoFit/>
          </a:bodyPr>
          <a:lstStyle/>
          <a:p>
            <a:pPr algn="ctr">
              <a:lnSpc>
                <a:spcPts val="4348"/>
              </a:lnSpc>
            </a:pPr>
            <a:r>
              <a:rPr lang="en-US" sz="3105">
                <a:solidFill>
                  <a:srgbClr val="000000"/>
                </a:solidFill>
                <a:latin typeface="Canva Sans Bold"/>
              </a:rPr>
              <a:t>Critical evaluation of Mindfulness Practice </a:t>
            </a:r>
          </a:p>
          <a:p>
            <a:pPr algn="ctr">
              <a:lnSpc>
                <a:spcPts val="4348"/>
              </a:lnSpc>
            </a:pPr>
            <a:r>
              <a:rPr lang="en-US" sz="3105">
                <a:solidFill>
                  <a:srgbClr val="000000"/>
                </a:solidFill>
                <a:latin typeface="Canva Sans Bold"/>
              </a:rPr>
              <a:t>and its effectiveness for children and young people </a:t>
            </a:r>
          </a:p>
          <a:p>
            <a:pPr algn="ctr">
              <a:lnSpc>
                <a:spcPts val="4348"/>
              </a:lnSpc>
              <a:spcBef>
                <a:spcPct val="0"/>
              </a:spcBef>
            </a:pPr>
            <a:r>
              <a:rPr lang="en-US" sz="3105">
                <a:solidFill>
                  <a:srgbClr val="000000"/>
                </a:solidFill>
                <a:latin typeface="Canva Sans Bold"/>
              </a:rPr>
              <a:t>who have experienced Adverse Childhood Experiences (ACEs</a:t>
            </a:r>
            <a:r>
              <a:rPr lang="en-US" sz="3105">
                <a:solidFill>
                  <a:srgbClr val="000000"/>
                </a:solidFill>
                <a:latin typeface="Canva Sans"/>
              </a:rPr>
              <a:t>)</a:t>
            </a:r>
          </a:p>
        </p:txBody>
      </p:sp>
      <p:sp>
        <p:nvSpPr>
          <p:cNvPr id="34" name="TextBox 34"/>
          <p:cNvSpPr txBox="1"/>
          <p:nvPr/>
        </p:nvSpPr>
        <p:spPr>
          <a:xfrm>
            <a:off x="5386611" y="9963785"/>
            <a:ext cx="11872689" cy="323215"/>
          </a:xfrm>
          <a:prstGeom prst="rect">
            <a:avLst/>
          </a:prstGeom>
        </p:spPr>
        <p:txBody>
          <a:bodyPr lIns="0" tIns="0" rIns="0" bIns="0" rtlCol="0" anchor="t">
            <a:spAutoFit/>
          </a:bodyPr>
          <a:lstStyle/>
          <a:p>
            <a:pPr algn="ctr">
              <a:lnSpc>
                <a:spcPts val="2659"/>
              </a:lnSpc>
              <a:spcBef>
                <a:spcPct val="0"/>
              </a:spcBef>
            </a:pPr>
            <a:r>
              <a:rPr lang="en-US" sz="1899">
                <a:solidFill>
                  <a:srgbClr val="000000"/>
                </a:solidFill>
                <a:latin typeface="Canva Sans"/>
              </a:rPr>
              <a:t>By Ashlee Ryan-Rose</a:t>
            </a:r>
          </a:p>
        </p:txBody>
      </p:sp>
      <p:sp>
        <p:nvSpPr>
          <p:cNvPr id="35" name="TextBox 35"/>
          <p:cNvSpPr txBox="1"/>
          <p:nvPr/>
        </p:nvSpPr>
        <p:spPr>
          <a:xfrm>
            <a:off x="3319837" y="3913915"/>
            <a:ext cx="11872689" cy="629921"/>
          </a:xfrm>
          <a:prstGeom prst="rect">
            <a:avLst/>
          </a:prstGeom>
        </p:spPr>
        <p:txBody>
          <a:bodyPr lIns="0" tIns="0" rIns="0" bIns="0" rtlCol="0" anchor="t">
            <a:spAutoFit/>
          </a:bodyPr>
          <a:lstStyle/>
          <a:p>
            <a:pPr algn="ctr">
              <a:lnSpc>
                <a:spcPts val="5179"/>
              </a:lnSpc>
              <a:spcBef>
                <a:spcPct val="0"/>
              </a:spcBef>
            </a:pPr>
            <a:r>
              <a:rPr lang="en-US" sz="3699">
                <a:solidFill>
                  <a:srgbClr val="000000"/>
                </a:solidFill>
                <a:latin typeface="Canva Sans Bold"/>
              </a:rPr>
              <a:t>Mental Health in Children and Young People</a:t>
            </a:r>
          </a:p>
        </p:txBody>
      </p:sp>
    </p:spTree>
  </p:cSld>
  <p:clrMapOvr>
    <a:masterClrMapping/>
  </p:clrMapOvr>
  <mc:AlternateContent xmlns:mc="http://schemas.openxmlformats.org/markup-compatibility/2006">
    <mc:Choice xmlns:p14="http://schemas.microsoft.com/office/powerpoint/2010/main" Requires="p14">
      <p:transition spd="slow" p14:dur="2000" advTm="36230"/>
    </mc:Choice>
    <mc:Fallback>
      <p:transition spd="slow" advTm="3623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grpSp>
        <p:nvGrpSpPr>
          <p:cNvPr id="2" name="Group 2"/>
          <p:cNvGrpSpPr/>
          <p:nvPr/>
        </p:nvGrpSpPr>
        <p:grpSpPr>
          <a:xfrm>
            <a:off x="-57150" y="7530000"/>
            <a:ext cx="6042618" cy="6042618"/>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E59"/>
            </a:solidFill>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6122691" y="7530000"/>
            <a:ext cx="6042618" cy="6042618"/>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E59"/>
            </a:solidFill>
          </p:spPr>
          <p:txBody>
            <a:bodyPr/>
            <a:lstStyle/>
            <a:p>
              <a:endParaRPr lang="en-US"/>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2298659" y="7530000"/>
            <a:ext cx="6042618" cy="6042618"/>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E59"/>
            </a:solidFill>
          </p:spPr>
          <p:txBody>
            <a:bodyPr/>
            <a:lstStyle/>
            <a:p>
              <a:endParaRPr lang="en-US"/>
            </a:p>
          </p:txBody>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915881" y="8503031"/>
            <a:ext cx="4096556" cy="4096556"/>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9F2A"/>
            </a:solidFill>
          </p:spPr>
          <p:txBody>
            <a:bodyPr/>
            <a:lstStyle/>
            <a:p>
              <a:endParaRPr lang="en-US"/>
            </a:p>
          </p:txBody>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4" name="Group 14"/>
          <p:cNvGrpSpPr/>
          <p:nvPr/>
        </p:nvGrpSpPr>
        <p:grpSpPr>
          <a:xfrm>
            <a:off x="7095722" y="8503031"/>
            <a:ext cx="4096556" cy="4096556"/>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9F2A"/>
            </a:solidFill>
          </p:spPr>
          <p:txBody>
            <a:bodyPr/>
            <a:lstStyle/>
            <a:p>
              <a:endParaRPr lang="en-US"/>
            </a:p>
          </p:txBody>
        </p:sp>
        <p:sp>
          <p:nvSpPr>
            <p:cNvPr id="16" name="TextBox 1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3275563" y="8503031"/>
            <a:ext cx="4096556" cy="4096556"/>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C9F2A"/>
            </a:solidFill>
          </p:spPr>
          <p:txBody>
            <a:bodyPr/>
            <a:lstStyle/>
            <a:p>
              <a:endParaRPr lang="en-US"/>
            </a:p>
          </p:txBody>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0" name="Freeform 20"/>
          <p:cNvSpPr/>
          <p:nvPr/>
        </p:nvSpPr>
        <p:spPr>
          <a:xfrm>
            <a:off x="11751919" y="1590694"/>
            <a:ext cx="4767792" cy="5072120"/>
          </a:xfrm>
          <a:custGeom>
            <a:avLst/>
            <a:gdLst/>
            <a:ahLst/>
            <a:cxnLst/>
            <a:rect l="l" t="t" r="r" b="b"/>
            <a:pathLst>
              <a:path w="4767792" h="5072120">
                <a:moveTo>
                  <a:pt x="0" y="0"/>
                </a:moveTo>
                <a:lnTo>
                  <a:pt x="4767793" y="0"/>
                </a:lnTo>
                <a:lnTo>
                  <a:pt x="4767793" y="5072120"/>
                </a:lnTo>
                <a:lnTo>
                  <a:pt x="0" y="5072120"/>
                </a:lnTo>
                <a:lnTo>
                  <a:pt x="0" y="0"/>
                </a:lnTo>
                <a:close/>
              </a:path>
            </a:pathLst>
          </a:custGeom>
          <a:blipFill>
            <a:blip r:embed="rId3"/>
            <a:stretch>
              <a:fillRect/>
            </a:stretch>
          </a:blipFill>
        </p:spPr>
        <p:txBody>
          <a:bodyPr/>
          <a:lstStyle/>
          <a:p>
            <a:endParaRPr lang="en-US"/>
          </a:p>
        </p:txBody>
      </p:sp>
      <p:sp>
        <p:nvSpPr>
          <p:cNvPr id="21" name="Freeform 21"/>
          <p:cNvSpPr/>
          <p:nvPr/>
        </p:nvSpPr>
        <p:spPr>
          <a:xfrm>
            <a:off x="2482016" y="9177466"/>
            <a:ext cx="964286" cy="1109534"/>
          </a:xfrm>
          <a:custGeom>
            <a:avLst/>
            <a:gdLst/>
            <a:ahLst/>
            <a:cxnLst/>
            <a:rect l="l" t="t" r="r" b="b"/>
            <a:pathLst>
              <a:path w="964286" h="1109534">
                <a:moveTo>
                  <a:pt x="0" y="0"/>
                </a:moveTo>
                <a:lnTo>
                  <a:pt x="964286" y="0"/>
                </a:lnTo>
                <a:lnTo>
                  <a:pt x="964286" y="1109534"/>
                </a:lnTo>
                <a:lnTo>
                  <a:pt x="0" y="11095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2" name="TextBox 22"/>
          <p:cNvSpPr txBox="1"/>
          <p:nvPr/>
        </p:nvSpPr>
        <p:spPr>
          <a:xfrm>
            <a:off x="3793621" y="-83225"/>
            <a:ext cx="10700755" cy="1990744"/>
          </a:xfrm>
          <a:prstGeom prst="rect">
            <a:avLst/>
          </a:prstGeom>
        </p:spPr>
        <p:txBody>
          <a:bodyPr lIns="0" tIns="0" rIns="0" bIns="0" rtlCol="0" anchor="t">
            <a:spAutoFit/>
          </a:bodyPr>
          <a:lstStyle/>
          <a:p>
            <a:pPr algn="ctr">
              <a:lnSpc>
                <a:spcPts val="14698"/>
              </a:lnSpc>
            </a:pPr>
            <a:r>
              <a:rPr lang="en-US" sz="10499" dirty="0">
                <a:solidFill>
                  <a:srgbClr val="FD920D"/>
                </a:solidFill>
                <a:latin typeface="Abstracted Dream"/>
              </a:rPr>
              <a:t>What Is Mindfulness?</a:t>
            </a:r>
          </a:p>
        </p:txBody>
      </p:sp>
      <p:sp>
        <p:nvSpPr>
          <p:cNvPr id="23" name="TextBox 23"/>
          <p:cNvSpPr txBox="1"/>
          <p:nvPr/>
        </p:nvSpPr>
        <p:spPr>
          <a:xfrm>
            <a:off x="0" y="2243849"/>
            <a:ext cx="11192278" cy="9001695"/>
          </a:xfrm>
          <a:prstGeom prst="rect">
            <a:avLst/>
          </a:prstGeom>
        </p:spPr>
        <p:txBody>
          <a:bodyPr lIns="0" tIns="0" rIns="0" bIns="0" rtlCol="0" anchor="t">
            <a:spAutoFit/>
          </a:bodyPr>
          <a:lstStyle/>
          <a:p>
            <a:pPr algn="l">
              <a:lnSpc>
                <a:spcPts val="3220"/>
              </a:lnSpc>
            </a:pPr>
            <a:r>
              <a:rPr lang="en-US" sz="2300" dirty="0">
                <a:solidFill>
                  <a:srgbClr val="000000"/>
                </a:solidFill>
                <a:latin typeface="Canva Sans Bold"/>
              </a:rPr>
              <a:t>Mindfulness encompasses an acute awareness of the moment-by-moment experience, including thoughts, emotions, bodily sensation, and the surrounding environment. Mindfulness involves mastering qualities such as openness, non-judgmental observations, kindness, acceptance, and compassion (Baer et al., 2019).</a:t>
            </a:r>
          </a:p>
          <a:p>
            <a:pPr algn="l">
              <a:lnSpc>
                <a:spcPts val="3220"/>
              </a:lnSpc>
            </a:pPr>
            <a:endParaRPr lang="en-US" sz="2300" dirty="0">
              <a:solidFill>
                <a:srgbClr val="000000"/>
              </a:solidFill>
              <a:latin typeface="Canva Sans Bold"/>
            </a:endParaRPr>
          </a:p>
          <a:p>
            <a:pPr algn="l">
              <a:lnSpc>
                <a:spcPts val="3220"/>
              </a:lnSpc>
            </a:pPr>
            <a:r>
              <a:rPr lang="en-US" sz="2300" dirty="0">
                <a:solidFill>
                  <a:srgbClr val="000000"/>
                </a:solidFill>
                <a:latin typeface="Canva Sans Bold"/>
              </a:rPr>
              <a:t>Psychological theories portray mindfulness as a state of awareness where embracing stressful thoughts and emotions fosters dynamic exploration and identification of effective responses (Choi et al., 2021).</a:t>
            </a:r>
          </a:p>
          <a:p>
            <a:pPr algn="l">
              <a:lnSpc>
                <a:spcPts val="3220"/>
              </a:lnSpc>
            </a:pPr>
            <a:endParaRPr lang="en-US" sz="2300" dirty="0">
              <a:solidFill>
                <a:srgbClr val="000000"/>
              </a:solidFill>
              <a:latin typeface="Canva Sans Bold"/>
            </a:endParaRPr>
          </a:p>
          <a:p>
            <a:pPr algn="l">
              <a:lnSpc>
                <a:spcPts val="3220"/>
              </a:lnSpc>
            </a:pPr>
            <a:r>
              <a:rPr lang="en-US" sz="2300" dirty="0">
                <a:solidFill>
                  <a:srgbClr val="000000"/>
                </a:solidFill>
                <a:latin typeface="Canva Sans Bold"/>
              </a:rPr>
              <a:t>The concept of mindfulness encompasses a diverse range of practices, techniques, and theoretical frameworks, making it difficult to draw meaningful comparisons or </a:t>
            </a:r>
            <a:r>
              <a:rPr lang="en-US" sz="2300" dirty="0" err="1">
                <a:solidFill>
                  <a:srgbClr val="000000"/>
                </a:solidFill>
                <a:latin typeface="Canva Sans Bold"/>
              </a:rPr>
              <a:t>generalisations</a:t>
            </a:r>
            <a:r>
              <a:rPr lang="en-US" sz="2300" dirty="0">
                <a:solidFill>
                  <a:srgbClr val="000000"/>
                </a:solidFill>
                <a:latin typeface="Canva Sans Bold"/>
              </a:rPr>
              <a:t> (Van Dam et al., 2018).</a:t>
            </a:r>
          </a:p>
          <a:p>
            <a:pPr algn="l">
              <a:lnSpc>
                <a:spcPts val="3220"/>
              </a:lnSpc>
            </a:pPr>
            <a:endParaRPr lang="en-US" sz="2300" dirty="0">
              <a:solidFill>
                <a:srgbClr val="000000"/>
              </a:solidFill>
              <a:latin typeface="Canva Sans Bold"/>
            </a:endParaRPr>
          </a:p>
          <a:p>
            <a:pPr algn="l">
              <a:lnSpc>
                <a:spcPts val="3220"/>
              </a:lnSpc>
            </a:pPr>
            <a:endParaRPr lang="en-US" sz="2300" dirty="0">
              <a:solidFill>
                <a:srgbClr val="000000"/>
              </a:solidFill>
              <a:latin typeface="Canva Sans Bold"/>
            </a:endParaRPr>
          </a:p>
          <a:p>
            <a:pPr algn="l">
              <a:lnSpc>
                <a:spcPts val="3220"/>
              </a:lnSpc>
            </a:pPr>
            <a:endParaRPr lang="en-US" sz="2300" dirty="0">
              <a:solidFill>
                <a:srgbClr val="000000"/>
              </a:solidFill>
              <a:latin typeface="Canva Sans Bold"/>
            </a:endParaRPr>
          </a:p>
          <a:p>
            <a:pPr algn="l">
              <a:lnSpc>
                <a:spcPts val="3220"/>
              </a:lnSpc>
            </a:pPr>
            <a:r>
              <a:rPr lang="en-US" sz="2300" dirty="0">
                <a:solidFill>
                  <a:srgbClr val="FD920D"/>
                </a:solidFill>
                <a:latin typeface="Canva Sans Bold"/>
              </a:rPr>
              <a:t>I</a:t>
            </a:r>
          </a:p>
          <a:p>
            <a:pPr algn="l">
              <a:lnSpc>
                <a:spcPts val="3220"/>
              </a:lnSpc>
            </a:pPr>
            <a:endParaRPr lang="en-US" sz="2300" dirty="0">
              <a:solidFill>
                <a:srgbClr val="FD920D"/>
              </a:solidFill>
              <a:latin typeface="Canva Sans Bold"/>
            </a:endParaRPr>
          </a:p>
          <a:p>
            <a:pPr algn="l">
              <a:lnSpc>
                <a:spcPts val="3220"/>
              </a:lnSpc>
            </a:pPr>
            <a:endParaRPr lang="en-US" sz="2300" dirty="0">
              <a:solidFill>
                <a:srgbClr val="FD920D"/>
              </a:solidFill>
              <a:latin typeface="Canva Sans Bold"/>
            </a:endParaRPr>
          </a:p>
          <a:p>
            <a:pPr algn="l">
              <a:lnSpc>
                <a:spcPts val="3220"/>
              </a:lnSpc>
            </a:pPr>
            <a:endParaRPr lang="en-US" sz="2300" dirty="0">
              <a:solidFill>
                <a:srgbClr val="FD920D"/>
              </a:solidFill>
              <a:latin typeface="Canva Sans Bold"/>
            </a:endParaRPr>
          </a:p>
          <a:p>
            <a:pPr algn="l">
              <a:lnSpc>
                <a:spcPts val="3220"/>
              </a:lnSpc>
            </a:pPr>
            <a:endParaRPr lang="en-US" sz="2300" dirty="0">
              <a:solidFill>
                <a:srgbClr val="FD920D"/>
              </a:solidFill>
              <a:latin typeface="Canva Sans Bold"/>
            </a:endParaRPr>
          </a:p>
          <a:p>
            <a:pPr algn="l">
              <a:lnSpc>
                <a:spcPts val="3220"/>
              </a:lnSpc>
            </a:pPr>
            <a:endParaRPr lang="en-US" sz="2300" dirty="0">
              <a:solidFill>
                <a:srgbClr val="FD920D"/>
              </a:solidFill>
              <a:latin typeface="Canva Sans Bold"/>
            </a:endParaRPr>
          </a:p>
        </p:txBody>
      </p:sp>
      <p:sp>
        <p:nvSpPr>
          <p:cNvPr id="24" name="Freeform 24"/>
          <p:cNvSpPr/>
          <p:nvPr/>
        </p:nvSpPr>
        <p:spPr>
          <a:xfrm>
            <a:off x="15124600" y="9177466"/>
            <a:ext cx="964286" cy="1109534"/>
          </a:xfrm>
          <a:custGeom>
            <a:avLst/>
            <a:gdLst/>
            <a:ahLst/>
            <a:cxnLst/>
            <a:rect l="l" t="t" r="r" b="b"/>
            <a:pathLst>
              <a:path w="964286" h="1109534">
                <a:moveTo>
                  <a:pt x="0" y="0"/>
                </a:moveTo>
                <a:lnTo>
                  <a:pt x="964286" y="0"/>
                </a:lnTo>
                <a:lnTo>
                  <a:pt x="964286" y="1109534"/>
                </a:lnTo>
                <a:lnTo>
                  <a:pt x="0" y="11095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25" name="Freeform 25"/>
          <p:cNvSpPr/>
          <p:nvPr/>
        </p:nvSpPr>
        <p:spPr>
          <a:xfrm>
            <a:off x="8661857" y="9177466"/>
            <a:ext cx="964286" cy="1109534"/>
          </a:xfrm>
          <a:custGeom>
            <a:avLst/>
            <a:gdLst/>
            <a:ahLst/>
            <a:cxnLst/>
            <a:rect l="l" t="t" r="r" b="b"/>
            <a:pathLst>
              <a:path w="964286" h="1109534">
                <a:moveTo>
                  <a:pt x="0" y="0"/>
                </a:moveTo>
                <a:lnTo>
                  <a:pt x="964286" y="0"/>
                </a:lnTo>
                <a:lnTo>
                  <a:pt x="964286" y="1109534"/>
                </a:lnTo>
                <a:lnTo>
                  <a:pt x="0" y="1109534"/>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Tree>
  </p:cSld>
  <p:clrMapOvr>
    <a:masterClrMapping/>
  </p:clrMapOvr>
  <mc:AlternateContent xmlns:mc="http://schemas.openxmlformats.org/markup-compatibility/2006">
    <mc:Choice xmlns:p14="http://schemas.microsoft.com/office/powerpoint/2010/main" Requires="p14">
      <p:transition spd="slow" p14:dur="2000" advTm="140739"/>
    </mc:Choice>
    <mc:Fallback>
      <p:transition spd="slow" advTm="14073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2" name="Freeform 2"/>
          <p:cNvSpPr/>
          <p:nvPr/>
        </p:nvSpPr>
        <p:spPr>
          <a:xfrm>
            <a:off x="-2895600" y="8976168"/>
            <a:ext cx="21401328" cy="2621663"/>
          </a:xfrm>
          <a:custGeom>
            <a:avLst/>
            <a:gdLst/>
            <a:ahLst/>
            <a:cxnLst/>
            <a:rect l="l" t="t" r="r" b="b"/>
            <a:pathLst>
              <a:path w="21401328" h="2621663">
                <a:moveTo>
                  <a:pt x="0" y="0"/>
                </a:moveTo>
                <a:lnTo>
                  <a:pt x="21401328" y="0"/>
                </a:lnTo>
                <a:lnTo>
                  <a:pt x="21401328" y="2621662"/>
                </a:lnTo>
                <a:lnTo>
                  <a:pt x="0" y="26216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3" name="Freeform 3"/>
          <p:cNvSpPr/>
          <p:nvPr/>
        </p:nvSpPr>
        <p:spPr>
          <a:xfrm>
            <a:off x="436171" y="2724439"/>
            <a:ext cx="6455212" cy="4292716"/>
          </a:xfrm>
          <a:custGeom>
            <a:avLst/>
            <a:gdLst/>
            <a:ahLst/>
            <a:cxnLst/>
            <a:rect l="l" t="t" r="r" b="b"/>
            <a:pathLst>
              <a:path w="6455212" h="4292716">
                <a:moveTo>
                  <a:pt x="0" y="0"/>
                </a:moveTo>
                <a:lnTo>
                  <a:pt x="6455212" y="0"/>
                </a:lnTo>
                <a:lnTo>
                  <a:pt x="6455212" y="4292716"/>
                </a:lnTo>
                <a:lnTo>
                  <a:pt x="0" y="4292716"/>
                </a:lnTo>
                <a:lnTo>
                  <a:pt x="0" y="0"/>
                </a:lnTo>
                <a:close/>
              </a:path>
            </a:pathLst>
          </a:custGeom>
          <a:blipFill>
            <a:blip r:embed="rId5"/>
            <a:stretch>
              <a:fillRect/>
            </a:stretch>
          </a:blipFill>
        </p:spPr>
        <p:txBody>
          <a:bodyPr/>
          <a:lstStyle/>
          <a:p>
            <a:endParaRPr lang="en-US"/>
          </a:p>
        </p:txBody>
      </p:sp>
      <p:sp>
        <p:nvSpPr>
          <p:cNvPr id="4" name="Freeform 4"/>
          <p:cNvSpPr/>
          <p:nvPr/>
        </p:nvSpPr>
        <p:spPr>
          <a:xfrm>
            <a:off x="12475080" y="4916149"/>
            <a:ext cx="3147286" cy="2498159"/>
          </a:xfrm>
          <a:custGeom>
            <a:avLst/>
            <a:gdLst/>
            <a:ahLst/>
            <a:cxnLst/>
            <a:rect l="l" t="t" r="r" b="b"/>
            <a:pathLst>
              <a:path w="3147286" h="2498159">
                <a:moveTo>
                  <a:pt x="0" y="0"/>
                </a:moveTo>
                <a:lnTo>
                  <a:pt x="3147286" y="0"/>
                </a:lnTo>
                <a:lnTo>
                  <a:pt x="3147286" y="2498158"/>
                </a:lnTo>
                <a:lnTo>
                  <a:pt x="0" y="2498158"/>
                </a:lnTo>
                <a:lnTo>
                  <a:pt x="0" y="0"/>
                </a:lnTo>
                <a:close/>
              </a:path>
            </a:pathLst>
          </a:custGeom>
          <a:blipFill>
            <a:blip r:embed="rId6"/>
            <a:stretch>
              <a:fillRect/>
            </a:stretch>
          </a:blipFill>
        </p:spPr>
        <p:txBody>
          <a:bodyPr/>
          <a:lstStyle/>
          <a:p>
            <a:endParaRPr lang="en-US"/>
          </a:p>
        </p:txBody>
      </p:sp>
      <p:sp>
        <p:nvSpPr>
          <p:cNvPr id="5" name="TextBox 5"/>
          <p:cNvSpPr txBox="1"/>
          <p:nvPr/>
        </p:nvSpPr>
        <p:spPr>
          <a:xfrm>
            <a:off x="5397943" y="-195091"/>
            <a:ext cx="7492114" cy="6100444"/>
          </a:xfrm>
          <a:prstGeom prst="rect">
            <a:avLst/>
          </a:prstGeom>
        </p:spPr>
        <p:txBody>
          <a:bodyPr lIns="0" tIns="0" rIns="0" bIns="0" rtlCol="0" anchor="t">
            <a:spAutoFit/>
          </a:bodyPr>
          <a:lstStyle/>
          <a:p>
            <a:pPr algn="ctr">
              <a:lnSpc>
                <a:spcPts val="12880"/>
              </a:lnSpc>
            </a:pPr>
            <a:r>
              <a:rPr lang="en-US" sz="9200" dirty="0">
                <a:solidFill>
                  <a:srgbClr val="FD920D"/>
                </a:solidFill>
                <a:latin typeface="Abstracted Dream"/>
              </a:rPr>
              <a:t>History of Mindfulness</a:t>
            </a:r>
          </a:p>
          <a:p>
            <a:pPr algn="ctr">
              <a:lnSpc>
                <a:spcPts val="8680"/>
              </a:lnSpc>
            </a:pPr>
            <a:endParaRPr lang="en-US" sz="9200" dirty="0">
              <a:solidFill>
                <a:srgbClr val="FD920D"/>
              </a:solidFill>
              <a:latin typeface="Abstracted Dream"/>
            </a:endParaRPr>
          </a:p>
          <a:p>
            <a:pPr algn="ctr">
              <a:lnSpc>
                <a:spcPts val="12880"/>
              </a:lnSpc>
            </a:pPr>
            <a:endParaRPr lang="en-US" sz="9200" dirty="0">
              <a:solidFill>
                <a:srgbClr val="FD920D"/>
              </a:solidFill>
              <a:latin typeface="Abstracted Dream"/>
            </a:endParaRPr>
          </a:p>
        </p:txBody>
      </p:sp>
      <p:sp>
        <p:nvSpPr>
          <p:cNvPr id="6" name="TextBox 6"/>
          <p:cNvSpPr txBox="1"/>
          <p:nvPr/>
        </p:nvSpPr>
        <p:spPr>
          <a:xfrm>
            <a:off x="0" y="7268231"/>
            <a:ext cx="8605979" cy="1221993"/>
          </a:xfrm>
          <a:prstGeom prst="rect">
            <a:avLst/>
          </a:prstGeom>
        </p:spPr>
        <p:txBody>
          <a:bodyPr lIns="0" tIns="0" rIns="0" bIns="0" rtlCol="0" anchor="t">
            <a:spAutoFit/>
          </a:bodyPr>
          <a:lstStyle/>
          <a:p>
            <a:pPr algn="ctr">
              <a:lnSpc>
                <a:spcPts val="3126"/>
              </a:lnSpc>
              <a:spcBef>
                <a:spcPct val="0"/>
              </a:spcBef>
            </a:pPr>
            <a:r>
              <a:rPr lang="en-US" sz="2233">
                <a:solidFill>
                  <a:srgbClr val="000000"/>
                </a:solidFill>
                <a:latin typeface="Abstracted Dream"/>
              </a:rPr>
              <a:t>in the Pali language, which is one of the principal languages used in Buddhist scriptures, the term "sampajañña" translates to "clear comprehension" or mindfulness. (Shapiro, 2020).</a:t>
            </a:r>
          </a:p>
        </p:txBody>
      </p:sp>
      <p:sp>
        <p:nvSpPr>
          <p:cNvPr id="7" name="TextBox 7"/>
          <p:cNvSpPr txBox="1"/>
          <p:nvPr/>
        </p:nvSpPr>
        <p:spPr>
          <a:xfrm>
            <a:off x="9809446" y="2447258"/>
            <a:ext cx="8478554" cy="2914832"/>
          </a:xfrm>
          <a:prstGeom prst="rect">
            <a:avLst/>
          </a:prstGeom>
        </p:spPr>
        <p:txBody>
          <a:bodyPr lIns="0" tIns="0" rIns="0" bIns="0" rtlCol="0" anchor="t">
            <a:spAutoFit/>
          </a:bodyPr>
          <a:lstStyle/>
          <a:p>
            <a:pPr algn="ctr">
              <a:lnSpc>
                <a:spcPts val="2614"/>
              </a:lnSpc>
            </a:pPr>
            <a:endParaRPr dirty="0"/>
          </a:p>
          <a:p>
            <a:pPr algn="l">
              <a:lnSpc>
                <a:spcPts val="2614"/>
              </a:lnSpc>
            </a:pPr>
            <a:r>
              <a:rPr lang="en-US" sz="1867" dirty="0">
                <a:solidFill>
                  <a:srgbClr val="000000"/>
                </a:solidFill>
                <a:latin typeface="Canva Sans Bold"/>
              </a:rPr>
              <a:t>The contemporary mindfulness trend, widely embraced in Western societies, originates from the contributions of figures such as Thich </a:t>
            </a:r>
            <a:r>
              <a:rPr lang="en-US" sz="1867" dirty="0" err="1">
                <a:solidFill>
                  <a:srgbClr val="000000"/>
                </a:solidFill>
                <a:latin typeface="Canva Sans Bold"/>
              </a:rPr>
              <a:t>Nhat</a:t>
            </a:r>
            <a:r>
              <a:rPr lang="en-US" sz="1867" dirty="0">
                <a:solidFill>
                  <a:srgbClr val="000000"/>
                </a:solidFill>
                <a:latin typeface="Canva Sans Bold"/>
              </a:rPr>
              <a:t> Hanh, a Vietnamese Zen Buddhist monk, and Jon Kabat-Zinn, creator of the Mindfulness-Based Stress Reduction (MBSR) program in the late 1970s. Their efforts were pivotal in adjusting and promoting mindfulness techniques for non-religious and therapeutic contexts (Kabat-Zinn, 2013; Thich </a:t>
            </a:r>
            <a:r>
              <a:rPr lang="en-US" sz="1867" dirty="0" err="1">
                <a:solidFill>
                  <a:srgbClr val="000000"/>
                </a:solidFill>
                <a:latin typeface="Canva Sans Bold"/>
              </a:rPr>
              <a:t>Nhat</a:t>
            </a:r>
            <a:r>
              <a:rPr lang="en-US" sz="1867" dirty="0">
                <a:solidFill>
                  <a:srgbClr val="000000"/>
                </a:solidFill>
                <a:latin typeface="Canva Sans Bold"/>
              </a:rPr>
              <a:t> Hanh, 1999).</a:t>
            </a:r>
          </a:p>
          <a:p>
            <a:pPr algn="l">
              <a:lnSpc>
                <a:spcPts val="2614"/>
              </a:lnSpc>
            </a:pPr>
            <a:endParaRPr lang="en-US" sz="1867" dirty="0">
              <a:solidFill>
                <a:srgbClr val="000000"/>
              </a:solidFill>
              <a:latin typeface="Canva Sans Bold"/>
            </a:endParaRPr>
          </a:p>
        </p:txBody>
      </p:sp>
      <p:sp>
        <p:nvSpPr>
          <p:cNvPr id="10" name="TextBox 9">
            <a:extLst>
              <a:ext uri="{FF2B5EF4-FFF2-40B4-BE49-F238E27FC236}">
                <a16:creationId xmlns:a16="http://schemas.microsoft.com/office/drawing/2014/main" id="{45A9BF19-1E88-4FC3-F111-F36BC361965B}"/>
              </a:ext>
            </a:extLst>
          </p:cNvPr>
          <p:cNvSpPr txBox="1"/>
          <p:nvPr/>
        </p:nvSpPr>
        <p:spPr>
          <a:xfrm>
            <a:off x="10820400" y="7647606"/>
            <a:ext cx="5562600" cy="955646"/>
          </a:xfrm>
          <a:prstGeom prst="rect">
            <a:avLst/>
          </a:prstGeom>
          <a:noFill/>
        </p:spPr>
        <p:txBody>
          <a:bodyPr wrap="square" rtlCol="0">
            <a:spAutoFit/>
          </a:bodyPr>
          <a:lstStyle/>
          <a:p>
            <a:r>
              <a:rPr lang="en-US" sz="1870" dirty="0">
                <a:solidFill>
                  <a:srgbClr val="000000"/>
                </a:solidFill>
                <a:latin typeface="Canva Sans Bold"/>
              </a:rPr>
              <a:t>Mindfulness must be presented in a way that does no come across as ‘ Buddhist; or ‘New Age’ (Kabat-Zinn, 2013). </a:t>
            </a:r>
            <a:endParaRPr lang="en-US" sz="1870" dirty="0"/>
          </a:p>
        </p:txBody>
      </p:sp>
    </p:spTree>
  </p:cSld>
  <p:clrMapOvr>
    <a:masterClrMapping/>
  </p:clrMapOvr>
  <mc:AlternateContent xmlns:mc="http://schemas.openxmlformats.org/markup-compatibility/2006">
    <mc:Choice xmlns:p14="http://schemas.microsoft.com/office/powerpoint/2010/main" Requires="p14">
      <p:transition spd="slow" p14:dur="2000" advTm="81851"/>
    </mc:Choice>
    <mc:Fallback>
      <p:transition spd="slow" advTm="81851"/>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25" name="Freeform 2">
            <a:extLst>
              <a:ext uri="{FF2B5EF4-FFF2-40B4-BE49-F238E27FC236}">
                <a16:creationId xmlns:a16="http://schemas.microsoft.com/office/drawing/2014/main" id="{66FC88D6-6093-0BA5-C974-97FD6C5BED57}"/>
              </a:ext>
            </a:extLst>
          </p:cNvPr>
          <p:cNvSpPr/>
          <p:nvPr/>
        </p:nvSpPr>
        <p:spPr>
          <a:xfrm>
            <a:off x="-1851462" y="1062857"/>
            <a:ext cx="21401328" cy="2621663"/>
          </a:xfrm>
          <a:custGeom>
            <a:avLst/>
            <a:gdLst/>
            <a:ahLst/>
            <a:cxnLst/>
            <a:rect l="l" t="t" r="r" b="b"/>
            <a:pathLst>
              <a:path w="21401328" h="2621663">
                <a:moveTo>
                  <a:pt x="0" y="0"/>
                </a:moveTo>
                <a:lnTo>
                  <a:pt x="21401328" y="0"/>
                </a:lnTo>
                <a:lnTo>
                  <a:pt x="21401328" y="2621662"/>
                </a:lnTo>
                <a:lnTo>
                  <a:pt x="0" y="26216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12" name="TextBox 5">
            <a:extLst>
              <a:ext uri="{FF2B5EF4-FFF2-40B4-BE49-F238E27FC236}">
                <a16:creationId xmlns:a16="http://schemas.microsoft.com/office/drawing/2014/main" id="{836E18CC-E8A6-BED5-5494-D310C9BE1F96}"/>
              </a:ext>
            </a:extLst>
          </p:cNvPr>
          <p:cNvSpPr txBox="1"/>
          <p:nvPr/>
        </p:nvSpPr>
        <p:spPr>
          <a:xfrm>
            <a:off x="5397943" y="-195091"/>
            <a:ext cx="7492114" cy="2568780"/>
          </a:xfrm>
          <a:prstGeom prst="rect">
            <a:avLst/>
          </a:prstGeom>
        </p:spPr>
        <p:txBody>
          <a:bodyPr lIns="0" tIns="0" rIns="0" bIns="0" rtlCol="0" anchor="t">
            <a:spAutoFit/>
          </a:bodyPr>
          <a:lstStyle/>
          <a:p>
            <a:pPr algn="ctr">
              <a:lnSpc>
                <a:spcPts val="8680"/>
              </a:lnSpc>
            </a:pPr>
            <a:endParaRPr lang="en-US" sz="9200" dirty="0">
              <a:solidFill>
                <a:srgbClr val="FD920D"/>
              </a:solidFill>
              <a:latin typeface="Abstracted Dream"/>
            </a:endParaRPr>
          </a:p>
          <a:p>
            <a:pPr algn="ctr">
              <a:lnSpc>
                <a:spcPts val="12880"/>
              </a:lnSpc>
            </a:pPr>
            <a:endParaRPr lang="en-US" sz="9200" dirty="0">
              <a:solidFill>
                <a:srgbClr val="FD920D"/>
              </a:solidFill>
              <a:latin typeface="Abstracted Dream"/>
            </a:endParaRPr>
          </a:p>
        </p:txBody>
      </p:sp>
      <p:sp>
        <p:nvSpPr>
          <p:cNvPr id="14" name="TextBox 22">
            <a:extLst>
              <a:ext uri="{FF2B5EF4-FFF2-40B4-BE49-F238E27FC236}">
                <a16:creationId xmlns:a16="http://schemas.microsoft.com/office/drawing/2014/main" id="{7CD8AF20-B9AA-AC2C-F82C-F1BE5E217A8E}"/>
              </a:ext>
            </a:extLst>
          </p:cNvPr>
          <p:cNvSpPr txBox="1"/>
          <p:nvPr/>
        </p:nvSpPr>
        <p:spPr>
          <a:xfrm>
            <a:off x="1668212" y="-129102"/>
            <a:ext cx="14951576" cy="1656223"/>
          </a:xfrm>
          <a:prstGeom prst="rect">
            <a:avLst/>
          </a:prstGeom>
        </p:spPr>
        <p:txBody>
          <a:bodyPr wrap="square" lIns="0" tIns="0" rIns="0" bIns="0" rtlCol="0" anchor="t">
            <a:spAutoFit/>
          </a:bodyPr>
          <a:lstStyle/>
          <a:p>
            <a:pPr algn="ctr">
              <a:lnSpc>
                <a:spcPts val="14698"/>
              </a:lnSpc>
            </a:pPr>
            <a:r>
              <a:rPr lang="en-US" sz="10499" dirty="0">
                <a:solidFill>
                  <a:srgbClr val="FD920D"/>
                </a:solidFill>
                <a:latin typeface="Abstracted Dream"/>
              </a:rPr>
              <a:t>Benefits of Mindfulness </a:t>
            </a:r>
          </a:p>
        </p:txBody>
      </p:sp>
      <p:sp>
        <p:nvSpPr>
          <p:cNvPr id="15" name="TextBox 14">
            <a:extLst>
              <a:ext uri="{FF2B5EF4-FFF2-40B4-BE49-F238E27FC236}">
                <a16:creationId xmlns:a16="http://schemas.microsoft.com/office/drawing/2014/main" id="{298505D3-3759-81FF-1768-4B0635F3E5FD}"/>
              </a:ext>
            </a:extLst>
          </p:cNvPr>
          <p:cNvSpPr txBox="1"/>
          <p:nvPr/>
        </p:nvSpPr>
        <p:spPr>
          <a:xfrm>
            <a:off x="564954" y="2968993"/>
            <a:ext cx="4800600" cy="4062651"/>
          </a:xfrm>
          <a:prstGeom prst="rect">
            <a:avLst/>
          </a:prstGeom>
          <a:noFill/>
        </p:spPr>
        <p:txBody>
          <a:bodyPr wrap="square" rtlCol="0">
            <a:spAutoFit/>
          </a:bodyPr>
          <a:lstStyle/>
          <a:p>
            <a:endParaRPr lang="en-US" dirty="0">
              <a:solidFill>
                <a:srgbClr val="000000"/>
              </a:solidFill>
              <a:latin typeface="Canva Sans Bold"/>
            </a:endParaRPr>
          </a:p>
          <a:p>
            <a:r>
              <a:rPr lang="en-US" sz="2400" dirty="0">
                <a:solidFill>
                  <a:srgbClr val="000000"/>
                </a:solidFill>
                <a:latin typeface="Canva Sans Bold"/>
              </a:rPr>
              <a:t>Mindfulness-based interventions like Mindfulness-based Stress Reduction (MBSR) and Mindfulness-based Cognitive Therapy (MBCT) have induced brain changes similar to those found in long-term traditional meditation practitioners (Behan, 2020). </a:t>
            </a:r>
            <a:endParaRPr lang="en-US" dirty="0"/>
          </a:p>
        </p:txBody>
      </p:sp>
      <p:sp>
        <p:nvSpPr>
          <p:cNvPr id="16" name="TextBox 15">
            <a:extLst>
              <a:ext uri="{FF2B5EF4-FFF2-40B4-BE49-F238E27FC236}">
                <a16:creationId xmlns:a16="http://schemas.microsoft.com/office/drawing/2014/main" id="{6597BCF0-F7EF-C93A-5345-E9511414967C}"/>
              </a:ext>
            </a:extLst>
          </p:cNvPr>
          <p:cNvSpPr txBox="1"/>
          <p:nvPr/>
        </p:nvSpPr>
        <p:spPr>
          <a:xfrm>
            <a:off x="12922448" y="3107492"/>
            <a:ext cx="4800600" cy="3785652"/>
          </a:xfrm>
          <a:prstGeom prst="rect">
            <a:avLst/>
          </a:prstGeom>
          <a:noFill/>
        </p:spPr>
        <p:txBody>
          <a:bodyPr wrap="square" rtlCol="0">
            <a:spAutoFit/>
          </a:bodyPr>
          <a:lstStyle/>
          <a:p>
            <a:r>
              <a:rPr lang="en-US" sz="2400" dirty="0">
                <a:solidFill>
                  <a:srgbClr val="000000"/>
                </a:solidFill>
                <a:latin typeface="Canva Sans Bold"/>
              </a:rPr>
              <a:t>By training individuals in mindfulness-based interventions and stress management, Mindfulness-based Stress Reduction (MBSR) may help lower blood pressure and improve psychological wellbeing in hypertensive patients (</a:t>
            </a:r>
            <a:r>
              <a:rPr lang="en-US" sz="2400" dirty="0" err="1">
                <a:solidFill>
                  <a:srgbClr val="000000"/>
                </a:solidFill>
                <a:latin typeface="Canva Sans Bold"/>
              </a:rPr>
              <a:t>Conversano</a:t>
            </a:r>
            <a:r>
              <a:rPr lang="en-US" sz="2400" dirty="0">
                <a:solidFill>
                  <a:srgbClr val="000000"/>
                </a:solidFill>
                <a:latin typeface="Canva Sans Bold"/>
              </a:rPr>
              <a:t> et al., 2021)</a:t>
            </a:r>
          </a:p>
        </p:txBody>
      </p:sp>
      <p:pic>
        <p:nvPicPr>
          <p:cNvPr id="24" name="Picture 23" descr="Female meditating in forest">
            <a:extLst>
              <a:ext uri="{FF2B5EF4-FFF2-40B4-BE49-F238E27FC236}">
                <a16:creationId xmlns:a16="http://schemas.microsoft.com/office/drawing/2014/main" id="{31E44CA6-0966-60EF-82D4-B04711676DB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19800" y="3255355"/>
            <a:ext cx="5658804" cy="3776289"/>
          </a:xfrm>
          <a:prstGeom prst="rect">
            <a:avLst/>
          </a:prstGeom>
        </p:spPr>
      </p:pic>
    </p:spTree>
    <p:extLst>
      <p:ext uri="{BB962C8B-B14F-4D97-AF65-F5344CB8AC3E}">
        <p14:creationId xmlns:p14="http://schemas.microsoft.com/office/powerpoint/2010/main" val="1345512642"/>
      </p:ext>
    </p:extLst>
  </p:cSld>
  <p:clrMapOvr>
    <a:masterClrMapping/>
  </p:clrMapOvr>
  <mc:AlternateContent xmlns:mc="http://schemas.openxmlformats.org/markup-compatibility/2006">
    <mc:Choice xmlns:p14="http://schemas.microsoft.com/office/powerpoint/2010/main" Requires="p14">
      <p:transition spd="slow" p14:dur="2000" advTm="81851"/>
    </mc:Choice>
    <mc:Fallback>
      <p:transition spd="slow" advTm="81851"/>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12" name="TextBox 22">
            <a:extLst>
              <a:ext uri="{FF2B5EF4-FFF2-40B4-BE49-F238E27FC236}">
                <a16:creationId xmlns:a16="http://schemas.microsoft.com/office/drawing/2014/main" id="{1D27A067-46DA-41CD-1BD2-3B410F760938}"/>
              </a:ext>
            </a:extLst>
          </p:cNvPr>
          <p:cNvSpPr txBox="1"/>
          <p:nvPr/>
        </p:nvSpPr>
        <p:spPr>
          <a:xfrm>
            <a:off x="3793621" y="-83225"/>
            <a:ext cx="10700755" cy="1656223"/>
          </a:xfrm>
          <a:prstGeom prst="rect">
            <a:avLst/>
          </a:prstGeom>
        </p:spPr>
        <p:txBody>
          <a:bodyPr lIns="0" tIns="0" rIns="0" bIns="0" rtlCol="0" anchor="t">
            <a:spAutoFit/>
          </a:bodyPr>
          <a:lstStyle/>
          <a:p>
            <a:pPr algn="ctr">
              <a:lnSpc>
                <a:spcPts val="14698"/>
              </a:lnSpc>
            </a:pPr>
            <a:r>
              <a:rPr lang="en-US" sz="10499" dirty="0">
                <a:solidFill>
                  <a:srgbClr val="FD920D"/>
                </a:solidFill>
                <a:latin typeface="Abstracted Dream"/>
              </a:rPr>
              <a:t>Academic Debate</a:t>
            </a:r>
          </a:p>
        </p:txBody>
      </p:sp>
      <p:pic>
        <p:nvPicPr>
          <p:cNvPr id="14" name="Picture 13" descr="Blue coloured book">
            <a:extLst>
              <a:ext uri="{FF2B5EF4-FFF2-40B4-BE49-F238E27FC236}">
                <a16:creationId xmlns:a16="http://schemas.microsoft.com/office/drawing/2014/main" id="{357AB2B2-0CE9-EBE6-6980-3ACD926AEA0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749" y="2961251"/>
            <a:ext cx="6519804" cy="4364497"/>
          </a:xfrm>
          <a:prstGeom prst="rect">
            <a:avLst/>
          </a:prstGeom>
        </p:spPr>
      </p:pic>
      <p:sp>
        <p:nvSpPr>
          <p:cNvPr id="15" name="Freeform 2">
            <a:extLst>
              <a:ext uri="{FF2B5EF4-FFF2-40B4-BE49-F238E27FC236}">
                <a16:creationId xmlns:a16="http://schemas.microsoft.com/office/drawing/2014/main" id="{49A0BC67-9DB8-3D62-2424-D10D1E51E593}"/>
              </a:ext>
            </a:extLst>
          </p:cNvPr>
          <p:cNvSpPr/>
          <p:nvPr/>
        </p:nvSpPr>
        <p:spPr>
          <a:xfrm>
            <a:off x="-3113328" y="8976168"/>
            <a:ext cx="21401328" cy="2621663"/>
          </a:xfrm>
          <a:custGeom>
            <a:avLst/>
            <a:gdLst/>
            <a:ahLst/>
            <a:cxnLst/>
            <a:rect l="l" t="t" r="r" b="b"/>
            <a:pathLst>
              <a:path w="21401328" h="2621663">
                <a:moveTo>
                  <a:pt x="0" y="0"/>
                </a:moveTo>
                <a:lnTo>
                  <a:pt x="21401328" y="0"/>
                </a:lnTo>
                <a:lnTo>
                  <a:pt x="21401328" y="2621662"/>
                </a:lnTo>
                <a:lnTo>
                  <a:pt x="0" y="262166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US"/>
          </a:p>
        </p:txBody>
      </p:sp>
      <p:sp>
        <p:nvSpPr>
          <p:cNvPr id="17" name="TextBox 16">
            <a:extLst>
              <a:ext uri="{FF2B5EF4-FFF2-40B4-BE49-F238E27FC236}">
                <a16:creationId xmlns:a16="http://schemas.microsoft.com/office/drawing/2014/main" id="{FEBE6943-E3BC-9820-830D-67E0D60242BC}"/>
              </a:ext>
            </a:extLst>
          </p:cNvPr>
          <p:cNvSpPr txBox="1"/>
          <p:nvPr/>
        </p:nvSpPr>
        <p:spPr>
          <a:xfrm>
            <a:off x="7598222" y="2526120"/>
            <a:ext cx="8545293" cy="7848302"/>
          </a:xfrm>
          <a:prstGeom prst="rect">
            <a:avLst/>
          </a:prstGeom>
          <a:noFill/>
        </p:spPr>
        <p:txBody>
          <a:bodyPr wrap="square" rtlCol="0">
            <a:spAutoFit/>
          </a:bodyPr>
          <a:lstStyle/>
          <a:p>
            <a:r>
              <a:rPr lang="en-US" sz="2400" dirty="0">
                <a:solidFill>
                  <a:srgbClr val="000000"/>
                </a:solidFill>
                <a:latin typeface="Canva Sans Bold"/>
              </a:rPr>
              <a:t>Hyland (2016) argue several limitations/critiques to current mindfulness-based interventions: </a:t>
            </a:r>
          </a:p>
          <a:p>
            <a:endParaRPr lang="en-US" sz="2400" dirty="0">
              <a:solidFill>
                <a:srgbClr val="000000"/>
              </a:solidFill>
              <a:latin typeface="Canva Sans Bold"/>
            </a:endParaRPr>
          </a:p>
          <a:p>
            <a:r>
              <a:rPr lang="en-US" sz="2400" dirty="0">
                <a:solidFill>
                  <a:srgbClr val="000000"/>
                </a:solidFill>
                <a:latin typeface="Canva Sans Bold"/>
              </a:rPr>
              <a:t>Separating mindfulness techniques from their original foundations in Buddhist traditions risks subverting the deeper aims of cultivating compassion, equanimity, and alleviating psychological stress.</a:t>
            </a:r>
          </a:p>
          <a:p>
            <a:endParaRPr lang="en-US" sz="2400" dirty="0">
              <a:solidFill>
                <a:srgbClr val="000000"/>
              </a:solidFill>
              <a:latin typeface="Canva Sans Bold"/>
            </a:endParaRPr>
          </a:p>
          <a:p>
            <a:r>
              <a:rPr lang="en-US" sz="2400" dirty="0">
                <a:solidFill>
                  <a:srgbClr val="000000"/>
                </a:solidFill>
                <a:latin typeface="Canva Sans Bold"/>
              </a:rPr>
              <a:t>The contemporary understanding of mindfulness has led to it being marketed as a quick-fix, disconnected from its deeper transformative purpose.</a:t>
            </a:r>
          </a:p>
          <a:p>
            <a:endParaRPr lang="en-US" sz="2400" dirty="0">
              <a:solidFill>
                <a:srgbClr val="000000"/>
              </a:solidFill>
              <a:latin typeface="Canva Sans Bold"/>
            </a:endParaRPr>
          </a:p>
          <a:p>
            <a:r>
              <a:rPr lang="en-US" sz="2400" dirty="0">
                <a:solidFill>
                  <a:srgbClr val="000000"/>
                </a:solidFill>
                <a:latin typeface="Canva Sans Bold"/>
              </a:rPr>
              <a:t>Workplace adoption of mindfulness to increase productivity and profit, or training soldiers, raises ethical concerns that contrast foundational mindfulness values.</a:t>
            </a:r>
          </a:p>
          <a:p>
            <a:endParaRPr lang="en-US" sz="2400" dirty="0">
              <a:solidFill>
                <a:srgbClr val="000000"/>
              </a:solidFill>
              <a:latin typeface="Canva Sans Bold"/>
            </a:endParaRPr>
          </a:p>
          <a:p>
            <a:endParaRPr lang="en-US" sz="2400" dirty="0">
              <a:solidFill>
                <a:srgbClr val="000000"/>
              </a:solidFill>
              <a:latin typeface="Canva Sans Bold"/>
            </a:endParaRPr>
          </a:p>
          <a:p>
            <a:endParaRPr lang="en-US" sz="2400" dirty="0">
              <a:solidFill>
                <a:srgbClr val="000000"/>
              </a:solidFill>
              <a:latin typeface="Canva Sans Bold"/>
            </a:endParaRPr>
          </a:p>
          <a:p>
            <a:endParaRPr lang="en-US" sz="2400" dirty="0">
              <a:solidFill>
                <a:srgbClr val="000000"/>
              </a:solidFill>
              <a:latin typeface="Canva Sans Bold"/>
            </a:endParaRPr>
          </a:p>
          <a:p>
            <a:endParaRPr lang="en-US" sz="2400" dirty="0">
              <a:solidFill>
                <a:srgbClr val="000000"/>
              </a:solidFill>
              <a:latin typeface="Canva Sans Bold"/>
            </a:endParaRPr>
          </a:p>
        </p:txBody>
      </p:sp>
    </p:spTree>
    <p:extLst>
      <p:ext uri="{BB962C8B-B14F-4D97-AF65-F5344CB8AC3E}">
        <p14:creationId xmlns:p14="http://schemas.microsoft.com/office/powerpoint/2010/main" val="2006147259"/>
      </p:ext>
    </p:extLst>
  </p:cSld>
  <p:clrMapOvr>
    <a:masterClrMapping/>
  </p:clrMapOvr>
  <mc:AlternateContent xmlns:mc="http://schemas.openxmlformats.org/markup-compatibility/2006">
    <mc:Choice xmlns:p14="http://schemas.microsoft.com/office/powerpoint/2010/main" Requires="p14">
      <p:transition spd="slow" p14:dur="2000" advTm="81851"/>
    </mc:Choice>
    <mc:Fallback>
      <p:transition spd="slow" advTm="8185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2" name="Freeform 2"/>
          <p:cNvSpPr/>
          <p:nvPr/>
        </p:nvSpPr>
        <p:spPr>
          <a:xfrm>
            <a:off x="-1506033" y="-137939"/>
            <a:ext cx="24740566" cy="10424939"/>
          </a:xfrm>
          <a:custGeom>
            <a:avLst/>
            <a:gdLst/>
            <a:ahLst/>
            <a:cxnLst/>
            <a:rect l="l" t="t" r="r" b="b"/>
            <a:pathLst>
              <a:path w="24740566" h="10424939">
                <a:moveTo>
                  <a:pt x="0" y="0"/>
                </a:moveTo>
                <a:lnTo>
                  <a:pt x="24740566" y="0"/>
                </a:lnTo>
                <a:lnTo>
                  <a:pt x="24740566" y="10424939"/>
                </a:lnTo>
                <a:lnTo>
                  <a:pt x="0" y="10424939"/>
                </a:lnTo>
                <a:lnTo>
                  <a:pt x="0" y="0"/>
                </a:lnTo>
                <a:close/>
              </a:path>
            </a:pathLst>
          </a:custGeom>
          <a:blipFill>
            <a:blip r:embed="rId3">
              <a:alphaModFix amt="40000"/>
            </a:blip>
            <a:stretch>
              <a:fillRect t="-68660" b="-68660"/>
            </a:stretch>
          </a:blipFill>
        </p:spPr>
        <p:txBody>
          <a:bodyPr/>
          <a:lstStyle/>
          <a:p>
            <a:endParaRPr lang="en-US"/>
          </a:p>
        </p:txBody>
      </p:sp>
      <p:sp>
        <p:nvSpPr>
          <p:cNvPr id="3" name="TextBox 3"/>
          <p:cNvSpPr txBox="1"/>
          <p:nvPr/>
        </p:nvSpPr>
        <p:spPr>
          <a:xfrm>
            <a:off x="3793623" y="-400050"/>
            <a:ext cx="10700755" cy="1990744"/>
          </a:xfrm>
          <a:prstGeom prst="rect">
            <a:avLst/>
          </a:prstGeom>
        </p:spPr>
        <p:txBody>
          <a:bodyPr lIns="0" tIns="0" rIns="0" bIns="0" rtlCol="0" anchor="t">
            <a:spAutoFit/>
          </a:bodyPr>
          <a:lstStyle/>
          <a:p>
            <a:pPr algn="ctr">
              <a:lnSpc>
                <a:spcPts val="14698"/>
              </a:lnSpc>
            </a:pPr>
            <a:r>
              <a:rPr lang="en-US" sz="10499">
                <a:solidFill>
                  <a:srgbClr val="FD920D"/>
                </a:solidFill>
                <a:latin typeface="Abstracted Dream"/>
              </a:rPr>
              <a:t>What are ACEs?</a:t>
            </a:r>
          </a:p>
        </p:txBody>
      </p:sp>
      <p:sp>
        <p:nvSpPr>
          <p:cNvPr id="4" name="TextBox 4"/>
          <p:cNvSpPr txBox="1"/>
          <p:nvPr/>
        </p:nvSpPr>
        <p:spPr>
          <a:xfrm>
            <a:off x="9708961" y="2038700"/>
            <a:ext cx="8579039" cy="3863083"/>
          </a:xfrm>
          <a:prstGeom prst="rect">
            <a:avLst/>
          </a:prstGeom>
        </p:spPr>
        <p:txBody>
          <a:bodyPr lIns="0" tIns="0" rIns="0" bIns="0" rtlCol="0" anchor="t">
            <a:spAutoFit/>
          </a:bodyPr>
          <a:lstStyle/>
          <a:p>
            <a:pPr algn="l">
              <a:lnSpc>
                <a:spcPts val="3899"/>
              </a:lnSpc>
            </a:pPr>
            <a:r>
              <a:rPr lang="en-US" sz="2785">
                <a:solidFill>
                  <a:srgbClr val="000000"/>
                </a:solidFill>
                <a:latin typeface="Canva Sans Bold"/>
              </a:rPr>
              <a:t>A 14-item ACEs assessment has been suggested, incorporating the initial 10 ACEs factors alongside four additional items:</a:t>
            </a:r>
          </a:p>
          <a:p>
            <a:pPr algn="l">
              <a:lnSpc>
                <a:spcPts val="3899"/>
              </a:lnSpc>
            </a:pPr>
            <a:r>
              <a:rPr lang="en-US" sz="2785">
                <a:solidFill>
                  <a:srgbClr val="000000"/>
                </a:solidFill>
                <a:latin typeface="Canva Sans Bold"/>
              </a:rPr>
              <a:t> Peer victimization</a:t>
            </a:r>
          </a:p>
          <a:p>
            <a:pPr algn="l">
              <a:lnSpc>
                <a:spcPts val="3899"/>
              </a:lnSpc>
            </a:pPr>
            <a:r>
              <a:rPr lang="en-US" sz="2785">
                <a:solidFill>
                  <a:srgbClr val="000000"/>
                </a:solidFill>
                <a:latin typeface="Canva Sans Bold"/>
              </a:rPr>
              <a:t>Peer isolation</a:t>
            </a:r>
          </a:p>
          <a:p>
            <a:pPr algn="l">
              <a:lnSpc>
                <a:spcPts val="3899"/>
              </a:lnSpc>
            </a:pPr>
            <a:r>
              <a:rPr lang="en-US" sz="2785">
                <a:solidFill>
                  <a:srgbClr val="000000"/>
                </a:solidFill>
                <a:latin typeface="Canva Sans Bold"/>
              </a:rPr>
              <a:t>Exposure to community violence</a:t>
            </a:r>
          </a:p>
          <a:p>
            <a:pPr algn="l">
              <a:lnSpc>
                <a:spcPts val="3899"/>
              </a:lnSpc>
            </a:pPr>
            <a:r>
              <a:rPr lang="en-US" sz="2785">
                <a:solidFill>
                  <a:srgbClr val="000000"/>
                </a:solidFill>
                <a:latin typeface="Canva Sans Bold"/>
              </a:rPr>
              <a:t>Low socioeconomic status </a:t>
            </a:r>
          </a:p>
          <a:p>
            <a:pPr algn="l">
              <a:lnSpc>
                <a:spcPts val="3899"/>
              </a:lnSpc>
            </a:pPr>
            <a:r>
              <a:rPr lang="en-US" sz="2785">
                <a:solidFill>
                  <a:srgbClr val="000000"/>
                </a:solidFill>
                <a:latin typeface="Canva Sans Bold"/>
              </a:rPr>
              <a:t>                                                     (Finkelhor et al., 2015).</a:t>
            </a:r>
          </a:p>
        </p:txBody>
      </p:sp>
      <p:sp>
        <p:nvSpPr>
          <p:cNvPr id="5" name="TextBox 5"/>
          <p:cNvSpPr txBox="1"/>
          <p:nvPr/>
        </p:nvSpPr>
        <p:spPr>
          <a:xfrm>
            <a:off x="0" y="2029175"/>
            <a:ext cx="9374425" cy="6792412"/>
          </a:xfrm>
          <a:prstGeom prst="rect">
            <a:avLst/>
          </a:prstGeom>
        </p:spPr>
        <p:txBody>
          <a:bodyPr lIns="0" tIns="0" rIns="0" bIns="0" rtlCol="0" anchor="t">
            <a:spAutoFit/>
          </a:bodyPr>
          <a:lstStyle/>
          <a:p>
            <a:pPr marL="638462" lvl="1" indent="-319231" algn="l">
              <a:lnSpc>
                <a:spcPts val="4140"/>
              </a:lnSpc>
              <a:buAutoNum type="arabicPeriod"/>
            </a:pPr>
            <a:r>
              <a:rPr lang="en-US" sz="2957">
                <a:solidFill>
                  <a:srgbClr val="000000"/>
                </a:solidFill>
                <a:latin typeface="Canva Sans Bold"/>
              </a:rPr>
              <a:t>Emotional abuse</a:t>
            </a:r>
          </a:p>
          <a:p>
            <a:pPr marL="638462" lvl="1" indent="-319231" algn="l">
              <a:lnSpc>
                <a:spcPts val="4140"/>
              </a:lnSpc>
              <a:buAutoNum type="arabicPeriod"/>
            </a:pPr>
            <a:r>
              <a:rPr lang="en-US" sz="2957">
                <a:solidFill>
                  <a:srgbClr val="000000"/>
                </a:solidFill>
                <a:latin typeface="Canva Sans Bold"/>
              </a:rPr>
              <a:t>Physical abuse</a:t>
            </a:r>
          </a:p>
          <a:p>
            <a:pPr marL="638462" lvl="1" indent="-319231" algn="l">
              <a:lnSpc>
                <a:spcPts val="4140"/>
              </a:lnSpc>
              <a:buAutoNum type="arabicPeriod"/>
            </a:pPr>
            <a:r>
              <a:rPr lang="en-US" sz="2957">
                <a:solidFill>
                  <a:srgbClr val="000000"/>
                </a:solidFill>
                <a:latin typeface="Canva Sans Bold"/>
              </a:rPr>
              <a:t>Sexual abuse</a:t>
            </a:r>
          </a:p>
          <a:p>
            <a:pPr marL="638462" lvl="1" indent="-319231" algn="l">
              <a:lnSpc>
                <a:spcPts val="4140"/>
              </a:lnSpc>
              <a:buAutoNum type="arabicPeriod"/>
            </a:pPr>
            <a:r>
              <a:rPr lang="en-US" sz="2957">
                <a:solidFill>
                  <a:srgbClr val="000000"/>
                </a:solidFill>
                <a:latin typeface="Canva Sans Bold"/>
              </a:rPr>
              <a:t>Emotional neglect</a:t>
            </a:r>
          </a:p>
          <a:p>
            <a:pPr marL="638462" lvl="1" indent="-319231" algn="l">
              <a:lnSpc>
                <a:spcPts val="4140"/>
              </a:lnSpc>
              <a:buAutoNum type="arabicPeriod"/>
            </a:pPr>
            <a:r>
              <a:rPr lang="en-US" sz="2957">
                <a:solidFill>
                  <a:srgbClr val="000000"/>
                </a:solidFill>
                <a:latin typeface="Canva Sans Bold"/>
              </a:rPr>
              <a:t>Physical neglect</a:t>
            </a:r>
          </a:p>
          <a:p>
            <a:pPr marL="638462" lvl="1" indent="-319231" algn="l">
              <a:lnSpc>
                <a:spcPts val="4140"/>
              </a:lnSpc>
              <a:buAutoNum type="arabicPeriod"/>
            </a:pPr>
            <a:r>
              <a:rPr lang="en-US" sz="2957">
                <a:solidFill>
                  <a:srgbClr val="000000"/>
                </a:solidFill>
                <a:latin typeface="Canva Sans Bold"/>
              </a:rPr>
              <a:t>Parental separation or divorce</a:t>
            </a:r>
          </a:p>
          <a:p>
            <a:pPr marL="638462" lvl="1" indent="-319231" algn="l">
              <a:lnSpc>
                <a:spcPts val="4140"/>
              </a:lnSpc>
              <a:buAutoNum type="arabicPeriod"/>
            </a:pPr>
            <a:r>
              <a:rPr lang="en-US" sz="2957">
                <a:solidFill>
                  <a:srgbClr val="000000"/>
                </a:solidFill>
                <a:latin typeface="Canva Sans Bold"/>
              </a:rPr>
              <a:t>Witnessing domestic violence against the mother</a:t>
            </a:r>
          </a:p>
          <a:p>
            <a:pPr marL="638462" lvl="1" indent="-319231" algn="l">
              <a:lnSpc>
                <a:spcPts val="4140"/>
              </a:lnSpc>
              <a:buAutoNum type="arabicPeriod"/>
            </a:pPr>
            <a:r>
              <a:rPr lang="en-US" sz="2957">
                <a:solidFill>
                  <a:srgbClr val="000000"/>
                </a:solidFill>
                <a:latin typeface="Canva Sans Bold"/>
              </a:rPr>
              <a:t>Substance abuse in the household</a:t>
            </a:r>
          </a:p>
          <a:p>
            <a:pPr marL="638462" lvl="1" indent="-319231" algn="l">
              <a:lnSpc>
                <a:spcPts val="4140"/>
              </a:lnSpc>
              <a:buAutoNum type="arabicPeriod"/>
            </a:pPr>
            <a:r>
              <a:rPr lang="en-US" sz="2957">
                <a:solidFill>
                  <a:srgbClr val="000000"/>
                </a:solidFill>
                <a:latin typeface="Canva Sans Bold"/>
              </a:rPr>
              <a:t>Mental illness in the household</a:t>
            </a:r>
          </a:p>
          <a:p>
            <a:pPr marL="638462" lvl="1" indent="-319231" algn="l">
              <a:lnSpc>
                <a:spcPts val="4140"/>
              </a:lnSpc>
              <a:buAutoNum type="arabicPeriod"/>
            </a:pPr>
            <a:r>
              <a:rPr lang="en-US" sz="2957">
                <a:solidFill>
                  <a:srgbClr val="000000"/>
                </a:solidFill>
                <a:latin typeface="Canva Sans Bold"/>
              </a:rPr>
              <a:t>Incarceration of a household member                 </a:t>
            </a:r>
          </a:p>
          <a:p>
            <a:pPr algn="l">
              <a:lnSpc>
                <a:spcPts val="4140"/>
              </a:lnSpc>
            </a:pPr>
            <a:r>
              <a:rPr lang="en-US" sz="2957">
                <a:solidFill>
                  <a:srgbClr val="000000"/>
                </a:solidFill>
                <a:latin typeface="Canva Sans Bold"/>
              </a:rPr>
              <a:t>                                                               (Felitti et al., 1998).</a:t>
            </a:r>
          </a:p>
          <a:p>
            <a:pPr algn="l">
              <a:lnSpc>
                <a:spcPts val="4140"/>
              </a:lnSpc>
            </a:pPr>
            <a:endParaRPr lang="en-US" sz="2957">
              <a:solidFill>
                <a:srgbClr val="000000"/>
              </a:solidFill>
              <a:latin typeface="Canva Sans Bold"/>
            </a:endParaRPr>
          </a:p>
        </p:txBody>
      </p:sp>
    </p:spTree>
  </p:cSld>
  <p:clrMapOvr>
    <a:masterClrMapping/>
  </p:clrMapOvr>
  <mc:AlternateContent xmlns:mc="http://schemas.openxmlformats.org/markup-compatibility/2006">
    <mc:Choice xmlns:p14="http://schemas.microsoft.com/office/powerpoint/2010/main" Requires="p14">
      <p:transition spd="slow" p14:dur="2000" advTm="85890"/>
    </mc:Choice>
    <mc:Fallback>
      <p:transition spd="slow" advTm="8589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C9F2A"/>
        </a:solidFill>
        <a:effectLst/>
      </p:bgPr>
    </p:bg>
    <p:spTree>
      <p:nvGrpSpPr>
        <p:cNvPr id="1" name=""/>
        <p:cNvGrpSpPr/>
        <p:nvPr/>
      </p:nvGrpSpPr>
      <p:grpSpPr>
        <a:xfrm>
          <a:off x="0" y="0"/>
          <a:ext cx="0" cy="0"/>
          <a:chOff x="0" y="0"/>
          <a:chExt cx="0" cy="0"/>
        </a:xfrm>
      </p:grpSpPr>
      <p:sp>
        <p:nvSpPr>
          <p:cNvPr id="2" name="TextBox 2"/>
          <p:cNvSpPr txBox="1"/>
          <p:nvPr/>
        </p:nvSpPr>
        <p:spPr>
          <a:xfrm>
            <a:off x="0" y="2300719"/>
            <a:ext cx="10001904" cy="6424930"/>
          </a:xfrm>
          <a:prstGeom prst="rect">
            <a:avLst/>
          </a:prstGeom>
        </p:spPr>
        <p:txBody>
          <a:bodyPr lIns="0" tIns="0" rIns="0" bIns="0" rtlCol="0" anchor="t">
            <a:spAutoFit/>
          </a:bodyPr>
          <a:lstStyle/>
          <a:p>
            <a:pPr algn="l">
              <a:lnSpc>
                <a:spcPts val="3919"/>
              </a:lnSpc>
            </a:pPr>
            <a:r>
              <a:rPr lang="en-US" sz="2799">
                <a:solidFill>
                  <a:srgbClr val="FFFFFF"/>
                </a:solidFill>
                <a:latin typeface="Canva Sans Bold"/>
              </a:rPr>
              <a:t>Riedl et al. (2020) propose that young people who experienced 4 or more ACEs have substantially increased odds ratios for various physical and mental health problems compared to those with no ACEs, including:</a:t>
            </a:r>
          </a:p>
          <a:p>
            <a:pPr marL="604519" lvl="1" indent="-302260" algn="l">
              <a:lnSpc>
                <a:spcPts val="3919"/>
              </a:lnSpc>
              <a:buFont typeface="Arial"/>
              <a:buChar char="•"/>
            </a:pPr>
            <a:r>
              <a:rPr lang="en-US" sz="2799">
                <a:solidFill>
                  <a:srgbClr val="FFFFFF"/>
                </a:solidFill>
                <a:latin typeface="Canva Sans Bold"/>
              </a:rPr>
              <a:t>3.8 times higher odds of chronic pain</a:t>
            </a:r>
          </a:p>
          <a:p>
            <a:pPr marL="604519" lvl="1" indent="-302260" algn="l">
              <a:lnSpc>
                <a:spcPts val="3919"/>
              </a:lnSpc>
              <a:buFont typeface="Arial"/>
              <a:buChar char="•"/>
            </a:pPr>
            <a:r>
              <a:rPr lang="en-US" sz="2799">
                <a:solidFill>
                  <a:srgbClr val="FFFFFF"/>
                </a:solidFill>
                <a:latin typeface="Canva Sans Bold"/>
              </a:rPr>
              <a:t>2.8 times higher odds of urogenital disorders</a:t>
            </a:r>
          </a:p>
          <a:p>
            <a:pPr marL="604519" lvl="1" indent="-302260" algn="l">
              <a:lnSpc>
                <a:spcPts val="3919"/>
              </a:lnSpc>
              <a:buFont typeface="Arial"/>
              <a:buChar char="•"/>
            </a:pPr>
            <a:r>
              <a:rPr lang="en-US" sz="2799">
                <a:solidFill>
                  <a:srgbClr val="FFFFFF"/>
                </a:solidFill>
                <a:latin typeface="Canva Sans Bold"/>
              </a:rPr>
              <a:t>2.3 times higher odds of gastrointestinal and musculoskeletal disorders</a:t>
            </a:r>
          </a:p>
          <a:p>
            <a:pPr marL="604519" lvl="1" indent="-302260" algn="l">
              <a:lnSpc>
                <a:spcPts val="3919"/>
              </a:lnSpc>
              <a:buFont typeface="Arial"/>
              <a:buChar char="•"/>
            </a:pPr>
            <a:r>
              <a:rPr lang="en-US" sz="2799">
                <a:solidFill>
                  <a:srgbClr val="FFFFFF"/>
                </a:solidFill>
                <a:latin typeface="Canva Sans Bold"/>
              </a:rPr>
              <a:t>8.9 times higher odds of depression</a:t>
            </a:r>
          </a:p>
          <a:p>
            <a:pPr marL="604519" lvl="1" indent="-302260" algn="l">
              <a:lnSpc>
                <a:spcPts val="3919"/>
              </a:lnSpc>
              <a:buFont typeface="Arial"/>
              <a:buChar char="•"/>
            </a:pPr>
            <a:r>
              <a:rPr lang="en-US" sz="2799">
                <a:solidFill>
                  <a:srgbClr val="FFFFFF"/>
                </a:solidFill>
                <a:latin typeface="Canva Sans Bold"/>
              </a:rPr>
              <a:t>6.4 times higher odds of anxiety</a:t>
            </a:r>
          </a:p>
          <a:p>
            <a:pPr marL="604519" lvl="1" indent="-302260" algn="l">
              <a:lnSpc>
                <a:spcPts val="3919"/>
              </a:lnSpc>
              <a:buFont typeface="Arial"/>
              <a:buChar char="•"/>
            </a:pPr>
            <a:r>
              <a:rPr lang="en-US" sz="2799">
                <a:solidFill>
                  <a:srgbClr val="FFFFFF"/>
                </a:solidFill>
                <a:latin typeface="Canva Sans Bold"/>
              </a:rPr>
              <a:t>10.4 times higher odds of experiencing domestic violence</a:t>
            </a:r>
          </a:p>
          <a:p>
            <a:pPr algn="l">
              <a:lnSpc>
                <a:spcPts val="3919"/>
              </a:lnSpc>
            </a:pPr>
            <a:endParaRPr lang="en-US" sz="2799">
              <a:solidFill>
                <a:srgbClr val="FFFFFF"/>
              </a:solidFill>
              <a:latin typeface="Canva Sans Bold"/>
            </a:endParaRPr>
          </a:p>
        </p:txBody>
      </p:sp>
      <p:sp>
        <p:nvSpPr>
          <p:cNvPr id="3" name="Freeform 3"/>
          <p:cNvSpPr/>
          <p:nvPr/>
        </p:nvSpPr>
        <p:spPr>
          <a:xfrm>
            <a:off x="14107526" y="188602"/>
            <a:ext cx="1124204" cy="1680196"/>
          </a:xfrm>
          <a:custGeom>
            <a:avLst/>
            <a:gdLst/>
            <a:ahLst/>
            <a:cxnLst/>
            <a:rect l="l" t="t" r="r" b="b"/>
            <a:pathLst>
              <a:path w="1124204" h="1680196">
                <a:moveTo>
                  <a:pt x="0" y="0"/>
                </a:moveTo>
                <a:lnTo>
                  <a:pt x="1124204" y="0"/>
                </a:lnTo>
                <a:lnTo>
                  <a:pt x="1124204" y="1680196"/>
                </a:lnTo>
                <a:lnTo>
                  <a:pt x="0" y="1680196"/>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4"/>
          <p:cNvSpPr txBox="1"/>
          <p:nvPr/>
        </p:nvSpPr>
        <p:spPr>
          <a:xfrm>
            <a:off x="-376641" y="215936"/>
            <a:ext cx="18288000" cy="1510031"/>
          </a:xfrm>
          <a:prstGeom prst="rect">
            <a:avLst/>
          </a:prstGeom>
        </p:spPr>
        <p:txBody>
          <a:bodyPr lIns="0" tIns="0" rIns="0" bIns="0" rtlCol="0" anchor="t">
            <a:spAutoFit/>
          </a:bodyPr>
          <a:lstStyle/>
          <a:p>
            <a:pPr algn="ctr">
              <a:lnSpc>
                <a:spcPts val="12319"/>
              </a:lnSpc>
            </a:pPr>
            <a:r>
              <a:rPr lang="en-US" sz="8799">
                <a:solidFill>
                  <a:srgbClr val="FFFFFF"/>
                </a:solidFill>
                <a:latin typeface="Canva Sans Bold"/>
              </a:rPr>
              <a:t>Why address ACEs</a:t>
            </a:r>
          </a:p>
        </p:txBody>
      </p:sp>
      <p:sp>
        <p:nvSpPr>
          <p:cNvPr id="5" name="TextBox 5"/>
          <p:cNvSpPr txBox="1"/>
          <p:nvPr/>
        </p:nvSpPr>
        <p:spPr>
          <a:xfrm>
            <a:off x="9708961" y="1668816"/>
            <a:ext cx="8202398" cy="7910830"/>
          </a:xfrm>
          <a:prstGeom prst="rect">
            <a:avLst/>
          </a:prstGeom>
        </p:spPr>
        <p:txBody>
          <a:bodyPr lIns="0" tIns="0" rIns="0" bIns="0" rtlCol="0" anchor="t">
            <a:spAutoFit/>
          </a:bodyPr>
          <a:lstStyle/>
          <a:p>
            <a:pPr algn="l">
              <a:lnSpc>
                <a:spcPts val="3919"/>
              </a:lnSpc>
            </a:pPr>
            <a:endParaRPr/>
          </a:p>
          <a:p>
            <a:pPr marL="604519" lvl="1" indent="-302260" algn="l">
              <a:lnSpc>
                <a:spcPts val="3919"/>
              </a:lnSpc>
              <a:buFont typeface="Arial"/>
              <a:buChar char="•"/>
            </a:pPr>
            <a:r>
              <a:rPr lang="en-US" sz="2799">
                <a:solidFill>
                  <a:srgbClr val="FFFFFF"/>
                </a:solidFill>
                <a:latin typeface="Canva Sans Bold"/>
              </a:rPr>
              <a:t>Exposure to at least one ACE was associated with 2.48 times higher odds of high suicide risk.</a:t>
            </a:r>
          </a:p>
          <a:p>
            <a:pPr marL="604519" lvl="1" indent="-302260" algn="l">
              <a:lnSpc>
                <a:spcPts val="3919"/>
              </a:lnSpc>
              <a:buFont typeface="Arial"/>
              <a:buChar char="•"/>
            </a:pPr>
            <a:r>
              <a:rPr lang="en-US" sz="2799">
                <a:solidFill>
                  <a:srgbClr val="FFFFFF"/>
                </a:solidFill>
                <a:latin typeface="Canva Sans Bold"/>
              </a:rPr>
              <a:t>Specific types of ACEs that increased suicide risk included childhood sexual abuse and traumatic separation from a caregiver during childhood. </a:t>
            </a:r>
          </a:p>
          <a:p>
            <a:pPr marL="604519" lvl="1" indent="-302260" algn="l">
              <a:lnSpc>
                <a:spcPts val="3919"/>
              </a:lnSpc>
              <a:buFont typeface="Arial"/>
              <a:buChar char="•"/>
            </a:pPr>
            <a:r>
              <a:rPr lang="en-US" sz="2799">
                <a:solidFill>
                  <a:srgbClr val="FFFFFF"/>
                </a:solidFill>
                <a:latin typeface="Canva Sans Bold"/>
              </a:rPr>
              <a:t>The population attributable risk (PAR) calculation estimated that a substantial 45% of the high suicide risk cases in this sample of depressed outpatients could be attributed to ACEs exposure (Gloger et al., 2021).</a:t>
            </a:r>
          </a:p>
          <a:p>
            <a:pPr algn="l">
              <a:lnSpc>
                <a:spcPts val="3919"/>
              </a:lnSpc>
            </a:pPr>
            <a:endParaRPr lang="en-US" sz="2799">
              <a:solidFill>
                <a:srgbClr val="FFFFFF"/>
              </a:solidFill>
              <a:latin typeface="Canva Sans Bold"/>
            </a:endParaRPr>
          </a:p>
          <a:p>
            <a:pPr algn="l">
              <a:lnSpc>
                <a:spcPts val="3919"/>
              </a:lnSpc>
            </a:pPr>
            <a:endParaRPr lang="en-US" sz="2799">
              <a:solidFill>
                <a:srgbClr val="FFFFFF"/>
              </a:solidFill>
              <a:latin typeface="Canva Sans Bold"/>
            </a:endParaRPr>
          </a:p>
        </p:txBody>
      </p:sp>
    </p:spTree>
  </p:cSld>
  <p:clrMapOvr>
    <a:masterClrMapping/>
  </p:clrMapOvr>
  <mc:AlternateContent xmlns:mc="http://schemas.openxmlformats.org/markup-compatibility/2006">
    <mc:Choice xmlns:p14="http://schemas.microsoft.com/office/powerpoint/2010/main" Requires="p14">
      <p:transition spd="slow" p14:dur="2000" advTm="63436"/>
    </mc:Choice>
    <mc:Fallback>
      <p:transition spd="slow" advTm="6343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C9F2A"/>
        </a:solidFill>
        <a:effectLst/>
      </p:bgPr>
    </p:bg>
    <p:spTree>
      <p:nvGrpSpPr>
        <p:cNvPr id="1" name=""/>
        <p:cNvGrpSpPr/>
        <p:nvPr/>
      </p:nvGrpSpPr>
      <p:grpSpPr>
        <a:xfrm>
          <a:off x="0" y="0"/>
          <a:ext cx="0" cy="0"/>
          <a:chOff x="0" y="0"/>
          <a:chExt cx="0" cy="0"/>
        </a:xfrm>
      </p:grpSpPr>
      <p:grpSp>
        <p:nvGrpSpPr>
          <p:cNvPr id="2" name="Group 2"/>
          <p:cNvGrpSpPr/>
          <p:nvPr/>
        </p:nvGrpSpPr>
        <p:grpSpPr>
          <a:xfrm>
            <a:off x="0" y="0"/>
            <a:ext cx="12866313" cy="10287000"/>
            <a:chOff x="0" y="0"/>
            <a:chExt cx="3388659" cy="2709333"/>
          </a:xfrm>
        </p:grpSpPr>
        <p:sp>
          <p:nvSpPr>
            <p:cNvPr id="3" name="Freeform 3"/>
            <p:cNvSpPr/>
            <p:nvPr/>
          </p:nvSpPr>
          <p:spPr>
            <a:xfrm>
              <a:off x="0" y="0"/>
              <a:ext cx="3388659" cy="2709333"/>
            </a:xfrm>
            <a:custGeom>
              <a:avLst/>
              <a:gdLst/>
              <a:ahLst/>
              <a:cxnLst/>
              <a:rect l="l" t="t" r="r" b="b"/>
              <a:pathLst>
                <a:path w="3388659" h="2709333">
                  <a:moveTo>
                    <a:pt x="0" y="0"/>
                  </a:moveTo>
                  <a:lnTo>
                    <a:pt x="3388659" y="0"/>
                  </a:lnTo>
                  <a:lnTo>
                    <a:pt x="3388659" y="2709333"/>
                  </a:lnTo>
                  <a:lnTo>
                    <a:pt x="0" y="2709333"/>
                  </a:lnTo>
                  <a:close/>
                </a:path>
              </a:pathLst>
            </a:custGeom>
            <a:solidFill>
              <a:srgbClr val="FAF5AC"/>
            </a:solidFill>
          </p:spPr>
          <p:txBody>
            <a:bodyPr/>
            <a:lstStyle/>
            <a:p>
              <a:endParaRPr lang="en-US"/>
            </a:p>
          </p:txBody>
        </p:sp>
        <p:sp>
          <p:nvSpPr>
            <p:cNvPr id="4" name="TextBox 4"/>
            <p:cNvSpPr txBox="1"/>
            <p:nvPr/>
          </p:nvSpPr>
          <p:spPr>
            <a:xfrm>
              <a:off x="0" y="-38100"/>
              <a:ext cx="3388659" cy="274743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736011" y="756204"/>
            <a:ext cx="11394291" cy="8999137"/>
            <a:chOff x="0" y="0"/>
            <a:chExt cx="3000966" cy="2370143"/>
          </a:xfrm>
        </p:grpSpPr>
        <p:sp>
          <p:nvSpPr>
            <p:cNvPr id="6" name="Freeform 6"/>
            <p:cNvSpPr/>
            <p:nvPr/>
          </p:nvSpPr>
          <p:spPr>
            <a:xfrm>
              <a:off x="0" y="0"/>
              <a:ext cx="3000965" cy="2370143"/>
            </a:xfrm>
            <a:custGeom>
              <a:avLst/>
              <a:gdLst/>
              <a:ahLst/>
              <a:cxnLst/>
              <a:rect l="l" t="t" r="r" b="b"/>
              <a:pathLst>
                <a:path w="3000965" h="2370143">
                  <a:moveTo>
                    <a:pt x="0" y="0"/>
                  </a:moveTo>
                  <a:lnTo>
                    <a:pt x="3000965" y="0"/>
                  </a:lnTo>
                  <a:lnTo>
                    <a:pt x="3000965" y="2370143"/>
                  </a:lnTo>
                  <a:lnTo>
                    <a:pt x="0" y="2370143"/>
                  </a:lnTo>
                  <a:close/>
                </a:path>
              </a:pathLst>
            </a:custGeom>
            <a:solidFill>
              <a:srgbClr val="000000">
                <a:alpha val="0"/>
              </a:srgbClr>
            </a:solidFill>
            <a:ln w="142875" cap="sq">
              <a:solidFill>
                <a:srgbClr val="FC9F2A"/>
              </a:solidFill>
              <a:prstDash val="solid"/>
              <a:miter/>
            </a:ln>
          </p:spPr>
          <p:txBody>
            <a:bodyPr/>
            <a:lstStyle/>
            <a:p>
              <a:endParaRPr lang="en-US"/>
            </a:p>
          </p:txBody>
        </p:sp>
        <p:sp>
          <p:nvSpPr>
            <p:cNvPr id="7" name="TextBox 7"/>
            <p:cNvSpPr txBox="1"/>
            <p:nvPr/>
          </p:nvSpPr>
          <p:spPr>
            <a:xfrm>
              <a:off x="0" y="-38100"/>
              <a:ext cx="3000966" cy="2408243"/>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12807192" y="6059927"/>
            <a:ext cx="5480808" cy="4227073"/>
          </a:xfrm>
          <a:custGeom>
            <a:avLst/>
            <a:gdLst/>
            <a:ahLst/>
            <a:cxnLst/>
            <a:rect l="l" t="t" r="r" b="b"/>
            <a:pathLst>
              <a:path w="5480808" h="4227073">
                <a:moveTo>
                  <a:pt x="0" y="0"/>
                </a:moveTo>
                <a:lnTo>
                  <a:pt x="5480808" y="0"/>
                </a:lnTo>
                <a:lnTo>
                  <a:pt x="5480808" y="4227073"/>
                </a:lnTo>
                <a:lnTo>
                  <a:pt x="0" y="4227073"/>
                </a:lnTo>
                <a:lnTo>
                  <a:pt x="0" y="0"/>
                </a:lnTo>
                <a:close/>
              </a:path>
            </a:pathLst>
          </a:custGeom>
          <a:blipFill>
            <a:blip r:embed="rId3"/>
            <a:stretch>
              <a:fillRect/>
            </a:stretch>
          </a:blipFill>
        </p:spPr>
        <p:txBody>
          <a:bodyPr/>
          <a:lstStyle/>
          <a:p>
            <a:endParaRPr lang="en-US"/>
          </a:p>
        </p:txBody>
      </p:sp>
      <p:sp>
        <p:nvSpPr>
          <p:cNvPr id="9" name="TextBox 9"/>
          <p:cNvSpPr txBox="1"/>
          <p:nvPr/>
        </p:nvSpPr>
        <p:spPr>
          <a:xfrm>
            <a:off x="1637579" y="-104775"/>
            <a:ext cx="9591154" cy="863600"/>
          </a:xfrm>
          <a:prstGeom prst="rect">
            <a:avLst/>
          </a:prstGeom>
        </p:spPr>
        <p:txBody>
          <a:bodyPr lIns="0" tIns="0" rIns="0" bIns="0" rtlCol="0" anchor="t">
            <a:spAutoFit/>
          </a:bodyPr>
          <a:lstStyle/>
          <a:p>
            <a:pPr algn="ctr">
              <a:lnSpc>
                <a:spcPts val="7000"/>
              </a:lnSpc>
            </a:pPr>
            <a:r>
              <a:rPr lang="en-US" sz="5000" dirty="0">
                <a:solidFill>
                  <a:srgbClr val="FD9F2A"/>
                </a:solidFill>
                <a:latin typeface="Canva Sans Bold"/>
              </a:rPr>
              <a:t>Mindfulness ACE interventions</a:t>
            </a:r>
          </a:p>
        </p:txBody>
      </p:sp>
      <p:sp>
        <p:nvSpPr>
          <p:cNvPr id="10" name="TextBox 10"/>
          <p:cNvSpPr txBox="1"/>
          <p:nvPr/>
        </p:nvSpPr>
        <p:spPr>
          <a:xfrm>
            <a:off x="2375506" y="1159510"/>
            <a:ext cx="8115300" cy="8469947"/>
          </a:xfrm>
          <a:prstGeom prst="rect">
            <a:avLst/>
          </a:prstGeom>
        </p:spPr>
        <p:txBody>
          <a:bodyPr lIns="0" tIns="0" rIns="0" bIns="0" rtlCol="0" anchor="t">
            <a:spAutoFit/>
          </a:bodyPr>
          <a:lstStyle/>
          <a:p>
            <a:pPr algn="l">
              <a:lnSpc>
                <a:spcPts val="3919"/>
              </a:lnSpc>
            </a:pPr>
            <a:r>
              <a:rPr lang="en-US" sz="2799" b="1" dirty="0" err="1">
                <a:solidFill>
                  <a:srgbClr val="000000"/>
                </a:solidFill>
                <a:latin typeface="Canva Sans"/>
              </a:rPr>
              <a:t>Mckeen</a:t>
            </a:r>
            <a:r>
              <a:rPr lang="en-US" sz="2799" b="1" dirty="0">
                <a:solidFill>
                  <a:srgbClr val="000000"/>
                </a:solidFill>
                <a:latin typeface="Canva Sans"/>
              </a:rPr>
              <a:t> et al. (2023) sought to identify how mindfulness may help explain the link between ACEs and depression, as well as whether mindfulness-based interventions can serve as a protective factor against depression for those with ACEs. </a:t>
            </a:r>
          </a:p>
          <a:p>
            <a:pPr algn="l">
              <a:lnSpc>
                <a:spcPts val="3919"/>
              </a:lnSpc>
            </a:pPr>
            <a:endParaRPr lang="en-US" sz="2799" b="1" dirty="0">
              <a:solidFill>
                <a:srgbClr val="000000"/>
              </a:solidFill>
              <a:latin typeface="Canva Sans"/>
            </a:endParaRPr>
          </a:p>
          <a:p>
            <a:pPr algn="l">
              <a:lnSpc>
                <a:spcPts val="3919"/>
              </a:lnSpc>
            </a:pPr>
            <a:r>
              <a:rPr lang="en-US" sz="2799" b="1" dirty="0">
                <a:solidFill>
                  <a:srgbClr val="000000"/>
                </a:solidFill>
                <a:latin typeface="Canva Sans"/>
              </a:rPr>
              <a:t>279 University Students (largely identified as White heterosexual females that were middle to upper middle class)</a:t>
            </a:r>
          </a:p>
          <a:p>
            <a:pPr algn="l">
              <a:lnSpc>
                <a:spcPts val="3919"/>
              </a:lnSpc>
            </a:pPr>
            <a:endParaRPr lang="en-US" sz="2799" b="1" dirty="0">
              <a:solidFill>
                <a:srgbClr val="000000"/>
              </a:solidFill>
              <a:latin typeface="Canva Sans"/>
            </a:endParaRPr>
          </a:p>
          <a:p>
            <a:pPr algn="l">
              <a:lnSpc>
                <a:spcPts val="3919"/>
              </a:lnSpc>
            </a:pPr>
            <a:r>
              <a:rPr lang="en-US" sz="2799" b="1" dirty="0">
                <a:solidFill>
                  <a:srgbClr val="000000"/>
                </a:solidFill>
                <a:latin typeface="Canva Sans"/>
              </a:rPr>
              <a:t>Describe aware, and non-judgmental elements of mindfulness significantly mediated the relationship between adverse childhood experiences (ACEs) and depression.</a:t>
            </a:r>
          </a:p>
          <a:p>
            <a:pPr algn="l">
              <a:lnSpc>
                <a:spcPts val="3919"/>
              </a:lnSpc>
            </a:pPr>
            <a:r>
              <a:rPr lang="en-US" sz="2799" b="1" dirty="0">
                <a:solidFill>
                  <a:srgbClr val="000000"/>
                </a:solidFill>
                <a:latin typeface="Canva Sans"/>
              </a:rPr>
              <a:t>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C9F2A"/>
        </a:solidFill>
        <a:effectLst/>
      </p:bgPr>
    </p:bg>
    <p:spTree>
      <p:nvGrpSpPr>
        <p:cNvPr id="1" name=""/>
        <p:cNvGrpSpPr/>
        <p:nvPr/>
      </p:nvGrpSpPr>
      <p:grpSpPr>
        <a:xfrm>
          <a:off x="0" y="0"/>
          <a:ext cx="0" cy="0"/>
          <a:chOff x="0" y="0"/>
          <a:chExt cx="0" cy="0"/>
        </a:xfrm>
      </p:grpSpPr>
      <p:grpSp>
        <p:nvGrpSpPr>
          <p:cNvPr id="2" name="Group 2"/>
          <p:cNvGrpSpPr/>
          <p:nvPr/>
        </p:nvGrpSpPr>
        <p:grpSpPr>
          <a:xfrm>
            <a:off x="9513409" y="856003"/>
            <a:ext cx="8774591" cy="8774591"/>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D59"/>
            </a:solidFill>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l">
                <a:lnSpc>
                  <a:spcPts val="2659"/>
                </a:lnSpc>
              </a:pPr>
              <a:endParaRPr/>
            </a:p>
          </p:txBody>
        </p:sp>
      </p:grpSp>
      <p:grpSp>
        <p:nvGrpSpPr>
          <p:cNvPr id="5" name="Group 5"/>
          <p:cNvGrpSpPr/>
          <p:nvPr/>
        </p:nvGrpSpPr>
        <p:grpSpPr>
          <a:xfrm>
            <a:off x="10109736" y="2169160"/>
            <a:ext cx="5948680" cy="594868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E59"/>
            </a:solidFill>
          </p:spPr>
          <p:txBody>
            <a:bodyPr/>
            <a:lstStyle/>
            <a:p>
              <a:endParaRPr lang="en-US"/>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l">
                <a:lnSpc>
                  <a:spcPts val="2659"/>
                </a:lnSpc>
              </a:pPr>
              <a:endParaRPr/>
            </a:p>
          </p:txBody>
        </p:sp>
      </p:grpSp>
      <p:sp>
        <p:nvSpPr>
          <p:cNvPr id="8" name="Freeform 8"/>
          <p:cNvSpPr/>
          <p:nvPr/>
        </p:nvSpPr>
        <p:spPr>
          <a:xfrm>
            <a:off x="11489120" y="3931334"/>
            <a:ext cx="3189911" cy="2424332"/>
          </a:xfrm>
          <a:custGeom>
            <a:avLst/>
            <a:gdLst/>
            <a:ahLst/>
            <a:cxnLst/>
            <a:rect l="l" t="t" r="r" b="b"/>
            <a:pathLst>
              <a:path w="3189911" h="2424332">
                <a:moveTo>
                  <a:pt x="0" y="0"/>
                </a:moveTo>
                <a:lnTo>
                  <a:pt x="3189911" y="0"/>
                </a:lnTo>
                <a:lnTo>
                  <a:pt x="3189911" y="2424332"/>
                </a:lnTo>
                <a:lnTo>
                  <a:pt x="0" y="24243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9" name="Group 9"/>
          <p:cNvGrpSpPr/>
          <p:nvPr/>
        </p:nvGrpSpPr>
        <p:grpSpPr>
          <a:xfrm>
            <a:off x="0" y="0"/>
            <a:ext cx="12866313" cy="10287000"/>
            <a:chOff x="0" y="0"/>
            <a:chExt cx="3388659" cy="2709333"/>
          </a:xfrm>
        </p:grpSpPr>
        <p:sp>
          <p:nvSpPr>
            <p:cNvPr id="10" name="Freeform 10"/>
            <p:cNvSpPr/>
            <p:nvPr/>
          </p:nvSpPr>
          <p:spPr>
            <a:xfrm>
              <a:off x="0" y="0"/>
              <a:ext cx="3388659" cy="2709333"/>
            </a:xfrm>
            <a:custGeom>
              <a:avLst/>
              <a:gdLst/>
              <a:ahLst/>
              <a:cxnLst/>
              <a:rect l="l" t="t" r="r" b="b"/>
              <a:pathLst>
                <a:path w="3388659" h="2709333">
                  <a:moveTo>
                    <a:pt x="0" y="0"/>
                  </a:moveTo>
                  <a:lnTo>
                    <a:pt x="3388659" y="0"/>
                  </a:lnTo>
                  <a:lnTo>
                    <a:pt x="3388659" y="2709333"/>
                  </a:lnTo>
                  <a:lnTo>
                    <a:pt x="0" y="2709333"/>
                  </a:lnTo>
                  <a:close/>
                </a:path>
              </a:pathLst>
            </a:custGeom>
            <a:solidFill>
              <a:srgbClr val="FAF5AC"/>
            </a:solidFill>
          </p:spPr>
          <p:txBody>
            <a:bodyPr/>
            <a:lstStyle/>
            <a:p>
              <a:endParaRPr lang="en-US"/>
            </a:p>
          </p:txBody>
        </p:sp>
        <p:sp>
          <p:nvSpPr>
            <p:cNvPr id="11" name="TextBox 11"/>
            <p:cNvSpPr txBox="1"/>
            <p:nvPr/>
          </p:nvSpPr>
          <p:spPr>
            <a:xfrm>
              <a:off x="0" y="-38100"/>
              <a:ext cx="3388659" cy="2747433"/>
            </a:xfrm>
            <a:prstGeom prst="rect">
              <a:avLst/>
            </a:prstGeom>
          </p:spPr>
          <p:txBody>
            <a:bodyPr lIns="50800" tIns="50800" rIns="50800" bIns="50800" rtlCol="0" anchor="ctr"/>
            <a:lstStyle/>
            <a:p>
              <a:pPr algn="l">
                <a:lnSpc>
                  <a:spcPts val="2659"/>
                </a:lnSpc>
              </a:pPr>
              <a:endParaRPr/>
            </a:p>
          </p:txBody>
        </p:sp>
      </p:grpSp>
      <p:grpSp>
        <p:nvGrpSpPr>
          <p:cNvPr id="12" name="Group 12"/>
          <p:cNvGrpSpPr/>
          <p:nvPr/>
        </p:nvGrpSpPr>
        <p:grpSpPr>
          <a:xfrm>
            <a:off x="739831" y="631457"/>
            <a:ext cx="11394291" cy="8999137"/>
            <a:chOff x="0" y="0"/>
            <a:chExt cx="3000966" cy="2370143"/>
          </a:xfrm>
        </p:grpSpPr>
        <p:sp>
          <p:nvSpPr>
            <p:cNvPr id="13" name="Freeform 13"/>
            <p:cNvSpPr/>
            <p:nvPr/>
          </p:nvSpPr>
          <p:spPr>
            <a:xfrm>
              <a:off x="0" y="0"/>
              <a:ext cx="3000965" cy="2370143"/>
            </a:xfrm>
            <a:custGeom>
              <a:avLst/>
              <a:gdLst/>
              <a:ahLst/>
              <a:cxnLst/>
              <a:rect l="l" t="t" r="r" b="b"/>
              <a:pathLst>
                <a:path w="3000965" h="2370143">
                  <a:moveTo>
                    <a:pt x="0" y="0"/>
                  </a:moveTo>
                  <a:lnTo>
                    <a:pt x="3000965" y="0"/>
                  </a:lnTo>
                  <a:lnTo>
                    <a:pt x="3000965" y="2370143"/>
                  </a:lnTo>
                  <a:lnTo>
                    <a:pt x="0" y="2370143"/>
                  </a:lnTo>
                  <a:close/>
                </a:path>
              </a:pathLst>
            </a:custGeom>
            <a:solidFill>
              <a:srgbClr val="000000">
                <a:alpha val="0"/>
              </a:srgbClr>
            </a:solidFill>
            <a:ln w="142875" cap="sq">
              <a:solidFill>
                <a:srgbClr val="FC9F2A"/>
              </a:solidFill>
              <a:prstDash val="solid"/>
              <a:miter/>
            </a:ln>
          </p:spPr>
          <p:txBody>
            <a:bodyPr/>
            <a:lstStyle/>
            <a:p>
              <a:endParaRPr lang="en-US"/>
            </a:p>
          </p:txBody>
        </p:sp>
        <p:sp>
          <p:nvSpPr>
            <p:cNvPr id="14" name="TextBox 14"/>
            <p:cNvSpPr txBox="1"/>
            <p:nvPr/>
          </p:nvSpPr>
          <p:spPr>
            <a:xfrm>
              <a:off x="0" y="-38100"/>
              <a:ext cx="3000966" cy="2408243"/>
            </a:xfrm>
            <a:prstGeom prst="rect">
              <a:avLst/>
            </a:prstGeom>
          </p:spPr>
          <p:txBody>
            <a:bodyPr lIns="50800" tIns="50800" rIns="50800" bIns="50800" rtlCol="0" anchor="ctr"/>
            <a:lstStyle/>
            <a:p>
              <a:pPr algn="l">
                <a:lnSpc>
                  <a:spcPts val="2659"/>
                </a:lnSpc>
              </a:pPr>
              <a:endParaRPr/>
            </a:p>
          </p:txBody>
        </p:sp>
      </p:grpSp>
      <p:sp>
        <p:nvSpPr>
          <p:cNvPr id="15" name="Freeform 15"/>
          <p:cNvSpPr/>
          <p:nvPr/>
        </p:nvSpPr>
        <p:spPr>
          <a:xfrm>
            <a:off x="8988528" y="6355666"/>
            <a:ext cx="3145595" cy="3145595"/>
          </a:xfrm>
          <a:custGeom>
            <a:avLst/>
            <a:gdLst/>
            <a:ahLst/>
            <a:cxnLst/>
            <a:rect l="l" t="t" r="r" b="b"/>
            <a:pathLst>
              <a:path w="3145595" h="3145595">
                <a:moveTo>
                  <a:pt x="0" y="0"/>
                </a:moveTo>
                <a:lnTo>
                  <a:pt x="3145594" y="0"/>
                </a:lnTo>
                <a:lnTo>
                  <a:pt x="3145594" y="3145595"/>
                </a:lnTo>
                <a:lnTo>
                  <a:pt x="0" y="314559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6" name="TextBox 16"/>
          <p:cNvSpPr txBox="1"/>
          <p:nvPr/>
        </p:nvSpPr>
        <p:spPr>
          <a:xfrm>
            <a:off x="2629567" y="857250"/>
            <a:ext cx="7614820" cy="2442049"/>
          </a:xfrm>
          <a:prstGeom prst="rect">
            <a:avLst/>
          </a:prstGeom>
        </p:spPr>
        <p:txBody>
          <a:bodyPr lIns="0" tIns="0" rIns="0" bIns="0" rtlCol="0" anchor="t">
            <a:spAutoFit/>
          </a:bodyPr>
          <a:lstStyle/>
          <a:p>
            <a:pPr algn="ctr">
              <a:lnSpc>
                <a:spcPts val="6291"/>
              </a:lnSpc>
            </a:pPr>
            <a:r>
              <a:rPr lang="en-US" sz="4493">
                <a:solidFill>
                  <a:srgbClr val="FD920D"/>
                </a:solidFill>
                <a:latin typeface="Abstracted Dream"/>
              </a:rPr>
              <a:t>Limitations to Mckeen et al.’s (2023) study.</a:t>
            </a:r>
          </a:p>
          <a:p>
            <a:pPr algn="ctr">
              <a:lnSpc>
                <a:spcPts val="6291"/>
              </a:lnSpc>
            </a:pPr>
            <a:endParaRPr lang="en-US" sz="4493">
              <a:solidFill>
                <a:srgbClr val="FD920D"/>
              </a:solidFill>
              <a:latin typeface="Abstracted Dream"/>
            </a:endParaRPr>
          </a:p>
        </p:txBody>
      </p:sp>
      <p:sp>
        <p:nvSpPr>
          <p:cNvPr id="17" name="TextBox 17"/>
          <p:cNvSpPr txBox="1"/>
          <p:nvPr/>
        </p:nvSpPr>
        <p:spPr>
          <a:xfrm>
            <a:off x="1040245" y="3232624"/>
            <a:ext cx="11093877" cy="3036409"/>
          </a:xfrm>
          <a:prstGeom prst="rect">
            <a:avLst/>
          </a:prstGeom>
        </p:spPr>
        <p:txBody>
          <a:bodyPr lIns="0" tIns="0" rIns="0" bIns="0" rtlCol="0" anchor="t">
            <a:spAutoFit/>
          </a:bodyPr>
          <a:lstStyle/>
          <a:p>
            <a:pPr marL="734059" lvl="1" indent="-367030" algn="l">
              <a:lnSpc>
                <a:spcPts val="4759"/>
              </a:lnSpc>
              <a:buFont typeface="Arial"/>
              <a:buChar char="•"/>
            </a:pPr>
            <a:r>
              <a:rPr lang="en-US" sz="3399" b="1" dirty="0">
                <a:solidFill>
                  <a:srgbClr val="000000"/>
                </a:solidFill>
                <a:latin typeface="Canva Sans"/>
              </a:rPr>
              <a:t>Lack of </a:t>
            </a:r>
            <a:r>
              <a:rPr lang="en-US" sz="3399" b="1" dirty="0" err="1">
                <a:solidFill>
                  <a:srgbClr val="000000"/>
                </a:solidFill>
                <a:latin typeface="Canva Sans"/>
              </a:rPr>
              <a:t>generalisability</a:t>
            </a:r>
            <a:r>
              <a:rPr lang="en-US" sz="3399" b="1" dirty="0">
                <a:solidFill>
                  <a:srgbClr val="000000"/>
                </a:solidFill>
                <a:latin typeface="Canva Sans"/>
              </a:rPr>
              <a:t>.</a:t>
            </a:r>
          </a:p>
          <a:p>
            <a:pPr algn="l">
              <a:lnSpc>
                <a:spcPts val="4759"/>
              </a:lnSpc>
            </a:pPr>
            <a:endParaRPr lang="en-US" sz="3399" b="1" dirty="0">
              <a:solidFill>
                <a:srgbClr val="000000"/>
              </a:solidFill>
              <a:latin typeface="Canva Sans"/>
            </a:endParaRPr>
          </a:p>
          <a:p>
            <a:pPr marL="734059" lvl="1" indent="-367030" algn="l">
              <a:lnSpc>
                <a:spcPts val="4759"/>
              </a:lnSpc>
              <a:buFont typeface="Arial"/>
              <a:buChar char="•"/>
            </a:pPr>
            <a:r>
              <a:rPr lang="en-US" sz="3399" b="1" dirty="0">
                <a:solidFill>
                  <a:srgbClr val="000000"/>
                </a:solidFill>
                <a:latin typeface="Canva Sans"/>
              </a:rPr>
              <a:t>Lacks outcome measures for suicidal ideation; </a:t>
            </a:r>
          </a:p>
          <a:p>
            <a:pPr algn="l">
              <a:lnSpc>
                <a:spcPts val="4759"/>
              </a:lnSpc>
            </a:pPr>
            <a:r>
              <a:rPr lang="en-US" sz="3399" b="1" dirty="0">
                <a:solidFill>
                  <a:srgbClr val="000000"/>
                </a:solidFill>
                <a:latin typeface="Canva Sans"/>
              </a:rPr>
              <a:t>future research should </a:t>
            </a:r>
            <a:r>
              <a:rPr lang="en-US" sz="3399" b="1" dirty="0" err="1">
                <a:solidFill>
                  <a:srgbClr val="000000"/>
                </a:solidFill>
                <a:latin typeface="Canva Sans"/>
              </a:rPr>
              <a:t>utilise</a:t>
            </a:r>
            <a:r>
              <a:rPr lang="en-US" sz="3399" b="1" dirty="0">
                <a:solidFill>
                  <a:srgbClr val="000000"/>
                </a:solidFill>
                <a:latin typeface="Canva Sans"/>
              </a:rPr>
              <a:t> suicidality measurement tool.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C9F2A"/>
        </a:solidFill>
        <a:effectLst/>
      </p:bgPr>
    </p:bg>
    <p:spTree>
      <p:nvGrpSpPr>
        <p:cNvPr id="1" name=""/>
        <p:cNvGrpSpPr/>
        <p:nvPr/>
      </p:nvGrpSpPr>
      <p:grpSpPr>
        <a:xfrm>
          <a:off x="0" y="0"/>
          <a:ext cx="0" cy="0"/>
          <a:chOff x="0" y="0"/>
          <a:chExt cx="0" cy="0"/>
        </a:xfrm>
      </p:grpSpPr>
      <p:grpSp>
        <p:nvGrpSpPr>
          <p:cNvPr id="2" name="Group 2"/>
          <p:cNvGrpSpPr/>
          <p:nvPr/>
        </p:nvGrpSpPr>
        <p:grpSpPr>
          <a:xfrm>
            <a:off x="5461261" y="-104775"/>
            <a:ext cx="12866313" cy="10287000"/>
            <a:chOff x="0" y="0"/>
            <a:chExt cx="3388659" cy="2709333"/>
          </a:xfrm>
        </p:grpSpPr>
        <p:sp>
          <p:nvSpPr>
            <p:cNvPr id="3" name="Freeform 3"/>
            <p:cNvSpPr/>
            <p:nvPr/>
          </p:nvSpPr>
          <p:spPr>
            <a:xfrm>
              <a:off x="0" y="0"/>
              <a:ext cx="3388659" cy="2709333"/>
            </a:xfrm>
            <a:custGeom>
              <a:avLst/>
              <a:gdLst/>
              <a:ahLst/>
              <a:cxnLst/>
              <a:rect l="l" t="t" r="r" b="b"/>
              <a:pathLst>
                <a:path w="3388659" h="2709333">
                  <a:moveTo>
                    <a:pt x="0" y="0"/>
                  </a:moveTo>
                  <a:lnTo>
                    <a:pt x="3388659" y="0"/>
                  </a:lnTo>
                  <a:lnTo>
                    <a:pt x="3388659" y="2709333"/>
                  </a:lnTo>
                  <a:lnTo>
                    <a:pt x="0" y="2709333"/>
                  </a:lnTo>
                  <a:close/>
                </a:path>
              </a:pathLst>
            </a:custGeom>
            <a:solidFill>
              <a:srgbClr val="FAF5AC"/>
            </a:solidFill>
          </p:spPr>
          <p:txBody>
            <a:bodyPr/>
            <a:lstStyle/>
            <a:p>
              <a:endParaRPr lang="en-US"/>
            </a:p>
          </p:txBody>
        </p:sp>
        <p:sp>
          <p:nvSpPr>
            <p:cNvPr id="4" name="TextBox 4"/>
            <p:cNvSpPr txBox="1"/>
            <p:nvPr/>
          </p:nvSpPr>
          <p:spPr>
            <a:xfrm>
              <a:off x="0" y="-38100"/>
              <a:ext cx="3388659" cy="2747433"/>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6433156" y="758825"/>
            <a:ext cx="11394291" cy="8999137"/>
            <a:chOff x="0" y="0"/>
            <a:chExt cx="3000966" cy="2370143"/>
          </a:xfrm>
        </p:grpSpPr>
        <p:sp>
          <p:nvSpPr>
            <p:cNvPr id="6" name="Freeform 6"/>
            <p:cNvSpPr/>
            <p:nvPr/>
          </p:nvSpPr>
          <p:spPr>
            <a:xfrm>
              <a:off x="0" y="0"/>
              <a:ext cx="3000965" cy="2370143"/>
            </a:xfrm>
            <a:custGeom>
              <a:avLst/>
              <a:gdLst/>
              <a:ahLst/>
              <a:cxnLst/>
              <a:rect l="l" t="t" r="r" b="b"/>
              <a:pathLst>
                <a:path w="3000965" h="2370143">
                  <a:moveTo>
                    <a:pt x="0" y="0"/>
                  </a:moveTo>
                  <a:lnTo>
                    <a:pt x="3000965" y="0"/>
                  </a:lnTo>
                  <a:lnTo>
                    <a:pt x="3000965" y="2370143"/>
                  </a:lnTo>
                  <a:lnTo>
                    <a:pt x="0" y="2370143"/>
                  </a:lnTo>
                  <a:close/>
                </a:path>
              </a:pathLst>
            </a:custGeom>
            <a:solidFill>
              <a:srgbClr val="000000">
                <a:alpha val="0"/>
              </a:srgbClr>
            </a:solidFill>
            <a:ln w="142875" cap="sq">
              <a:solidFill>
                <a:srgbClr val="FC9F2A"/>
              </a:solidFill>
              <a:prstDash val="solid"/>
              <a:miter/>
            </a:ln>
          </p:spPr>
          <p:txBody>
            <a:bodyPr/>
            <a:lstStyle/>
            <a:p>
              <a:endParaRPr lang="en-US"/>
            </a:p>
          </p:txBody>
        </p:sp>
        <p:sp>
          <p:nvSpPr>
            <p:cNvPr id="7" name="TextBox 7"/>
            <p:cNvSpPr txBox="1"/>
            <p:nvPr/>
          </p:nvSpPr>
          <p:spPr>
            <a:xfrm>
              <a:off x="0" y="-38100"/>
              <a:ext cx="3000966" cy="2408243"/>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7502900" y="-104775"/>
            <a:ext cx="10424220" cy="863600"/>
          </a:xfrm>
          <a:prstGeom prst="rect">
            <a:avLst/>
          </a:prstGeom>
        </p:spPr>
        <p:txBody>
          <a:bodyPr lIns="0" tIns="0" rIns="0" bIns="0" rtlCol="0" anchor="t">
            <a:spAutoFit/>
          </a:bodyPr>
          <a:lstStyle/>
          <a:p>
            <a:pPr algn="ctr">
              <a:lnSpc>
                <a:spcPts val="7000"/>
              </a:lnSpc>
            </a:pPr>
            <a:r>
              <a:rPr lang="en-US" sz="5000" dirty="0">
                <a:solidFill>
                  <a:srgbClr val="FD9F2A"/>
                </a:solidFill>
                <a:latin typeface="Canva Sans Bold"/>
              </a:rPr>
              <a:t>Mindfulness &amp; Suicide Prevention</a:t>
            </a:r>
          </a:p>
        </p:txBody>
      </p:sp>
      <p:sp>
        <p:nvSpPr>
          <p:cNvPr id="9" name="TextBox 9"/>
          <p:cNvSpPr txBox="1"/>
          <p:nvPr/>
        </p:nvSpPr>
        <p:spPr>
          <a:xfrm>
            <a:off x="8401223" y="971550"/>
            <a:ext cx="8115300" cy="8901430"/>
          </a:xfrm>
          <a:prstGeom prst="rect">
            <a:avLst/>
          </a:prstGeom>
        </p:spPr>
        <p:txBody>
          <a:bodyPr lIns="0" tIns="0" rIns="0" bIns="0" rtlCol="0" anchor="t">
            <a:spAutoFit/>
          </a:bodyPr>
          <a:lstStyle/>
          <a:p>
            <a:pPr algn="l">
              <a:lnSpc>
                <a:spcPts val="3919"/>
              </a:lnSpc>
            </a:pPr>
            <a:r>
              <a:rPr lang="en-US" sz="2799" b="1" dirty="0">
                <a:solidFill>
                  <a:srgbClr val="000000"/>
                </a:solidFill>
                <a:latin typeface="Canva Sans"/>
              </a:rPr>
              <a:t>The Brief Mindfulness Meditation (BMM) </a:t>
            </a:r>
            <a:r>
              <a:rPr lang="en-US" sz="2799" b="1" dirty="0" err="1">
                <a:solidFill>
                  <a:srgbClr val="000000"/>
                </a:solidFill>
                <a:latin typeface="Canva Sans"/>
              </a:rPr>
              <a:t>programme</a:t>
            </a:r>
            <a:r>
              <a:rPr lang="en-US" sz="2799" b="1" dirty="0">
                <a:solidFill>
                  <a:srgbClr val="000000"/>
                </a:solidFill>
                <a:latin typeface="Canva Sans"/>
              </a:rPr>
              <a:t> combined mindfulness conception such as, present moment awareness, and non-judgmental acceptance.</a:t>
            </a:r>
          </a:p>
          <a:p>
            <a:pPr algn="l">
              <a:lnSpc>
                <a:spcPts val="3919"/>
              </a:lnSpc>
            </a:pPr>
            <a:endParaRPr lang="en-US" sz="2799" b="1" dirty="0">
              <a:solidFill>
                <a:srgbClr val="000000"/>
              </a:solidFill>
              <a:latin typeface="Canva Sans"/>
            </a:endParaRPr>
          </a:p>
          <a:p>
            <a:pPr algn="l">
              <a:lnSpc>
                <a:spcPts val="3919"/>
              </a:lnSpc>
            </a:pPr>
            <a:r>
              <a:rPr lang="en-US" sz="2799" b="1" dirty="0">
                <a:solidFill>
                  <a:srgbClr val="000000"/>
                </a:solidFill>
                <a:latin typeface="Canva Sans"/>
              </a:rPr>
              <a:t>Following BMM participants showed significantly decreased suicidal ideas scores.</a:t>
            </a:r>
          </a:p>
          <a:p>
            <a:pPr algn="l">
              <a:lnSpc>
                <a:spcPts val="3919"/>
              </a:lnSpc>
            </a:pPr>
            <a:endParaRPr lang="en-US" sz="2799" b="1" dirty="0">
              <a:solidFill>
                <a:srgbClr val="000000"/>
              </a:solidFill>
              <a:latin typeface="Canva Sans"/>
            </a:endParaRPr>
          </a:p>
          <a:p>
            <a:pPr algn="l">
              <a:lnSpc>
                <a:spcPts val="3919"/>
              </a:lnSpc>
            </a:pPr>
            <a:r>
              <a:rPr lang="en-US" sz="2799" b="1" dirty="0">
                <a:solidFill>
                  <a:srgbClr val="000000"/>
                </a:solidFill>
                <a:latin typeface="Canva Sans"/>
              </a:rPr>
              <a:t>Mindfulness was asserted as a moderator of various risk factors linked to suicidal ideation, such as personality, belonginess, and burdensomeness. </a:t>
            </a:r>
          </a:p>
          <a:p>
            <a:pPr algn="l">
              <a:lnSpc>
                <a:spcPts val="3919"/>
              </a:lnSpc>
            </a:pPr>
            <a:endParaRPr lang="en-US" sz="2799" b="1" dirty="0">
              <a:solidFill>
                <a:srgbClr val="000000"/>
              </a:solidFill>
              <a:latin typeface="Canva Sans"/>
            </a:endParaRPr>
          </a:p>
          <a:p>
            <a:pPr algn="l">
              <a:lnSpc>
                <a:spcPts val="3919"/>
              </a:lnSpc>
            </a:pPr>
            <a:r>
              <a:rPr lang="en-US" sz="2799" b="1" dirty="0">
                <a:solidFill>
                  <a:srgbClr val="000000"/>
                </a:solidFill>
                <a:latin typeface="Canva Sans"/>
              </a:rPr>
              <a:t>The decline in suicidal ideation in the control group was attributed to potential factors like gaining a sense of hope while waiting for the intervention (Wu et al., 2023).</a:t>
            </a:r>
          </a:p>
          <a:p>
            <a:pPr algn="l">
              <a:lnSpc>
                <a:spcPts val="3919"/>
              </a:lnSpc>
            </a:pPr>
            <a:endParaRPr lang="en-US" sz="2799" b="1" dirty="0">
              <a:solidFill>
                <a:srgbClr val="000000"/>
              </a:solidFill>
              <a:latin typeface="Canva Sans"/>
            </a:endParaRPr>
          </a:p>
        </p:txBody>
      </p:sp>
      <p:sp>
        <p:nvSpPr>
          <p:cNvPr id="10" name="Freeform 10"/>
          <p:cNvSpPr/>
          <p:nvPr/>
        </p:nvSpPr>
        <p:spPr>
          <a:xfrm>
            <a:off x="0" y="6860059"/>
            <a:ext cx="5461261" cy="3426941"/>
          </a:xfrm>
          <a:custGeom>
            <a:avLst/>
            <a:gdLst/>
            <a:ahLst/>
            <a:cxnLst/>
            <a:rect l="l" t="t" r="r" b="b"/>
            <a:pathLst>
              <a:path w="5461261" h="3426941">
                <a:moveTo>
                  <a:pt x="0" y="0"/>
                </a:moveTo>
                <a:lnTo>
                  <a:pt x="5461261" y="0"/>
                </a:lnTo>
                <a:lnTo>
                  <a:pt x="5461261" y="3426941"/>
                </a:lnTo>
                <a:lnTo>
                  <a:pt x="0" y="3426941"/>
                </a:lnTo>
                <a:lnTo>
                  <a:pt x="0" y="0"/>
                </a:lnTo>
                <a:close/>
              </a:path>
            </a:pathLst>
          </a:custGeom>
          <a:blipFill>
            <a:blip r:embed="rId3"/>
            <a:stretch>
              <a:fillRect/>
            </a:stretch>
          </a:blipFill>
        </p:spPr>
        <p:txBody>
          <a:bodyPr/>
          <a:lstStyle/>
          <a:p>
            <a:endParaRPr lang="en-US"/>
          </a:p>
        </p:txBody>
      </p:sp>
      <p:sp>
        <p:nvSpPr>
          <p:cNvPr id="11" name="TextBox 11"/>
          <p:cNvSpPr txBox="1"/>
          <p:nvPr/>
        </p:nvSpPr>
        <p:spPr>
          <a:xfrm>
            <a:off x="132587" y="692150"/>
            <a:ext cx="5196087" cy="3651962"/>
          </a:xfrm>
          <a:prstGeom prst="rect">
            <a:avLst/>
          </a:prstGeom>
        </p:spPr>
        <p:txBody>
          <a:bodyPr lIns="0" tIns="0" rIns="0" bIns="0" rtlCol="0" anchor="t">
            <a:spAutoFit/>
          </a:bodyPr>
          <a:lstStyle/>
          <a:p>
            <a:pPr algn="ctr">
              <a:lnSpc>
                <a:spcPts val="4759"/>
              </a:lnSpc>
            </a:pPr>
            <a:r>
              <a:rPr lang="en-US" sz="3399" b="1" dirty="0">
                <a:solidFill>
                  <a:srgbClr val="000000"/>
                </a:solidFill>
                <a:latin typeface="Canva Sans"/>
              </a:rPr>
              <a:t>Around 25% of the suicide deaths during COVID-19  were among those aged 15-17 years old (Odd et al., 2021).</a:t>
            </a:r>
          </a:p>
          <a:p>
            <a:pPr algn="ctr">
              <a:lnSpc>
                <a:spcPts val="4759"/>
              </a:lnSpc>
            </a:pPr>
            <a:endParaRPr lang="en-US" sz="3399" dirty="0">
              <a:solidFill>
                <a:srgbClr val="000000"/>
              </a:solidFill>
              <a:latin typeface="Canva Sa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9F2A"/>
        </a:solidFill>
        <a:effectLst/>
      </p:bgPr>
    </p:bg>
    <p:spTree>
      <p:nvGrpSpPr>
        <p:cNvPr id="1" name=""/>
        <p:cNvGrpSpPr/>
        <p:nvPr/>
      </p:nvGrpSpPr>
      <p:grpSpPr>
        <a:xfrm>
          <a:off x="0" y="0"/>
          <a:ext cx="0" cy="0"/>
          <a:chOff x="0" y="0"/>
          <a:chExt cx="0" cy="0"/>
        </a:xfrm>
      </p:grpSpPr>
      <p:grpSp>
        <p:nvGrpSpPr>
          <p:cNvPr id="2" name="Group 2"/>
          <p:cNvGrpSpPr/>
          <p:nvPr/>
        </p:nvGrpSpPr>
        <p:grpSpPr>
          <a:xfrm>
            <a:off x="9513409" y="856003"/>
            <a:ext cx="8774591" cy="8774591"/>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BD59"/>
            </a:solidFill>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l">
                <a:lnSpc>
                  <a:spcPts val="2659"/>
                </a:lnSpc>
              </a:pPr>
              <a:endParaRPr/>
            </a:p>
          </p:txBody>
        </p:sp>
      </p:grpSp>
      <p:grpSp>
        <p:nvGrpSpPr>
          <p:cNvPr id="5" name="Group 5"/>
          <p:cNvGrpSpPr/>
          <p:nvPr/>
        </p:nvGrpSpPr>
        <p:grpSpPr>
          <a:xfrm>
            <a:off x="10109736" y="2169160"/>
            <a:ext cx="5948680" cy="5948680"/>
            <a:chOff x="0" y="0"/>
            <a:chExt cx="812800" cy="812800"/>
          </a:xfrm>
        </p:grpSpPr>
        <p:sp>
          <p:nvSpPr>
            <p:cNvPr id="6" name="Freeform 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E59"/>
            </a:solidFill>
          </p:spPr>
          <p:txBody>
            <a:bodyPr/>
            <a:lstStyle/>
            <a:p>
              <a:endParaRPr lang="en-US"/>
            </a:p>
          </p:txBody>
        </p:sp>
        <p:sp>
          <p:nvSpPr>
            <p:cNvPr id="7" name="TextBox 7"/>
            <p:cNvSpPr txBox="1"/>
            <p:nvPr/>
          </p:nvSpPr>
          <p:spPr>
            <a:xfrm>
              <a:off x="76200" y="38100"/>
              <a:ext cx="660400" cy="698500"/>
            </a:xfrm>
            <a:prstGeom prst="rect">
              <a:avLst/>
            </a:prstGeom>
          </p:spPr>
          <p:txBody>
            <a:bodyPr lIns="50800" tIns="50800" rIns="50800" bIns="50800" rtlCol="0" anchor="ctr"/>
            <a:lstStyle/>
            <a:p>
              <a:pPr algn="l">
                <a:lnSpc>
                  <a:spcPts val="2659"/>
                </a:lnSpc>
              </a:pPr>
              <a:endParaRPr/>
            </a:p>
          </p:txBody>
        </p:sp>
      </p:grpSp>
      <p:sp>
        <p:nvSpPr>
          <p:cNvPr id="8" name="Freeform 8"/>
          <p:cNvSpPr/>
          <p:nvPr/>
        </p:nvSpPr>
        <p:spPr>
          <a:xfrm>
            <a:off x="11489120" y="3931334"/>
            <a:ext cx="3189911" cy="2424332"/>
          </a:xfrm>
          <a:custGeom>
            <a:avLst/>
            <a:gdLst/>
            <a:ahLst/>
            <a:cxnLst/>
            <a:rect l="l" t="t" r="r" b="b"/>
            <a:pathLst>
              <a:path w="3189911" h="2424332">
                <a:moveTo>
                  <a:pt x="0" y="0"/>
                </a:moveTo>
                <a:lnTo>
                  <a:pt x="3189911" y="0"/>
                </a:lnTo>
                <a:lnTo>
                  <a:pt x="3189911" y="2424332"/>
                </a:lnTo>
                <a:lnTo>
                  <a:pt x="0" y="242433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grpSp>
        <p:nvGrpSpPr>
          <p:cNvPr id="9" name="Group 9"/>
          <p:cNvGrpSpPr/>
          <p:nvPr/>
        </p:nvGrpSpPr>
        <p:grpSpPr>
          <a:xfrm>
            <a:off x="0" y="0"/>
            <a:ext cx="12866313" cy="10287000"/>
            <a:chOff x="0" y="0"/>
            <a:chExt cx="3388659" cy="2709333"/>
          </a:xfrm>
        </p:grpSpPr>
        <p:sp>
          <p:nvSpPr>
            <p:cNvPr id="10" name="Freeform 10"/>
            <p:cNvSpPr/>
            <p:nvPr/>
          </p:nvSpPr>
          <p:spPr>
            <a:xfrm>
              <a:off x="0" y="0"/>
              <a:ext cx="3388659" cy="2709333"/>
            </a:xfrm>
            <a:custGeom>
              <a:avLst/>
              <a:gdLst/>
              <a:ahLst/>
              <a:cxnLst/>
              <a:rect l="l" t="t" r="r" b="b"/>
              <a:pathLst>
                <a:path w="3388659" h="2709333">
                  <a:moveTo>
                    <a:pt x="0" y="0"/>
                  </a:moveTo>
                  <a:lnTo>
                    <a:pt x="3388659" y="0"/>
                  </a:lnTo>
                  <a:lnTo>
                    <a:pt x="3388659" y="2709333"/>
                  </a:lnTo>
                  <a:lnTo>
                    <a:pt x="0" y="2709333"/>
                  </a:lnTo>
                  <a:close/>
                </a:path>
              </a:pathLst>
            </a:custGeom>
            <a:solidFill>
              <a:srgbClr val="FAF5AC"/>
            </a:solidFill>
          </p:spPr>
          <p:txBody>
            <a:bodyPr/>
            <a:lstStyle/>
            <a:p>
              <a:endParaRPr lang="en-US"/>
            </a:p>
          </p:txBody>
        </p:sp>
        <p:sp>
          <p:nvSpPr>
            <p:cNvPr id="11" name="TextBox 11"/>
            <p:cNvSpPr txBox="1"/>
            <p:nvPr/>
          </p:nvSpPr>
          <p:spPr>
            <a:xfrm>
              <a:off x="0" y="-38100"/>
              <a:ext cx="3388659" cy="2747433"/>
            </a:xfrm>
            <a:prstGeom prst="rect">
              <a:avLst/>
            </a:prstGeom>
          </p:spPr>
          <p:txBody>
            <a:bodyPr lIns="50800" tIns="50800" rIns="50800" bIns="50800" rtlCol="0" anchor="ctr"/>
            <a:lstStyle/>
            <a:p>
              <a:pPr algn="l">
                <a:lnSpc>
                  <a:spcPts val="2659"/>
                </a:lnSpc>
              </a:pPr>
              <a:endParaRPr/>
            </a:p>
          </p:txBody>
        </p:sp>
      </p:grpSp>
      <p:grpSp>
        <p:nvGrpSpPr>
          <p:cNvPr id="12" name="Group 12"/>
          <p:cNvGrpSpPr/>
          <p:nvPr/>
        </p:nvGrpSpPr>
        <p:grpSpPr>
          <a:xfrm>
            <a:off x="739831" y="743730"/>
            <a:ext cx="11394291" cy="8999137"/>
            <a:chOff x="0" y="0"/>
            <a:chExt cx="3000966" cy="2370143"/>
          </a:xfrm>
        </p:grpSpPr>
        <p:sp>
          <p:nvSpPr>
            <p:cNvPr id="13" name="Freeform 13"/>
            <p:cNvSpPr/>
            <p:nvPr/>
          </p:nvSpPr>
          <p:spPr>
            <a:xfrm>
              <a:off x="0" y="0"/>
              <a:ext cx="3000965" cy="2370143"/>
            </a:xfrm>
            <a:custGeom>
              <a:avLst/>
              <a:gdLst/>
              <a:ahLst/>
              <a:cxnLst/>
              <a:rect l="l" t="t" r="r" b="b"/>
              <a:pathLst>
                <a:path w="3000965" h="2370143">
                  <a:moveTo>
                    <a:pt x="0" y="0"/>
                  </a:moveTo>
                  <a:lnTo>
                    <a:pt x="3000965" y="0"/>
                  </a:lnTo>
                  <a:lnTo>
                    <a:pt x="3000965" y="2370143"/>
                  </a:lnTo>
                  <a:lnTo>
                    <a:pt x="0" y="2370143"/>
                  </a:lnTo>
                  <a:close/>
                </a:path>
              </a:pathLst>
            </a:custGeom>
            <a:solidFill>
              <a:srgbClr val="000000">
                <a:alpha val="0"/>
              </a:srgbClr>
            </a:solidFill>
            <a:ln w="142875" cap="sq">
              <a:solidFill>
                <a:srgbClr val="FC9F2A"/>
              </a:solidFill>
              <a:prstDash val="solid"/>
              <a:miter/>
            </a:ln>
          </p:spPr>
          <p:txBody>
            <a:bodyPr/>
            <a:lstStyle/>
            <a:p>
              <a:endParaRPr lang="en-US"/>
            </a:p>
          </p:txBody>
        </p:sp>
        <p:sp>
          <p:nvSpPr>
            <p:cNvPr id="14" name="TextBox 14"/>
            <p:cNvSpPr txBox="1"/>
            <p:nvPr/>
          </p:nvSpPr>
          <p:spPr>
            <a:xfrm>
              <a:off x="0" y="-38100"/>
              <a:ext cx="3000966" cy="2408243"/>
            </a:xfrm>
            <a:prstGeom prst="rect">
              <a:avLst/>
            </a:prstGeom>
          </p:spPr>
          <p:txBody>
            <a:bodyPr lIns="50800" tIns="50800" rIns="50800" bIns="50800" rtlCol="0" anchor="ctr"/>
            <a:lstStyle/>
            <a:p>
              <a:pPr algn="l">
                <a:lnSpc>
                  <a:spcPts val="2659"/>
                </a:lnSpc>
              </a:pPr>
              <a:endParaRPr/>
            </a:p>
          </p:txBody>
        </p:sp>
      </p:grpSp>
      <p:sp>
        <p:nvSpPr>
          <p:cNvPr id="15" name="Freeform 15"/>
          <p:cNvSpPr/>
          <p:nvPr/>
        </p:nvSpPr>
        <p:spPr>
          <a:xfrm>
            <a:off x="8988528" y="6355666"/>
            <a:ext cx="3145595" cy="3145595"/>
          </a:xfrm>
          <a:custGeom>
            <a:avLst/>
            <a:gdLst/>
            <a:ahLst/>
            <a:cxnLst/>
            <a:rect l="l" t="t" r="r" b="b"/>
            <a:pathLst>
              <a:path w="3145595" h="3145595">
                <a:moveTo>
                  <a:pt x="0" y="0"/>
                </a:moveTo>
                <a:lnTo>
                  <a:pt x="3145594" y="0"/>
                </a:lnTo>
                <a:lnTo>
                  <a:pt x="3145594" y="3145595"/>
                </a:lnTo>
                <a:lnTo>
                  <a:pt x="0" y="3145595"/>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6" name="TextBox 16"/>
          <p:cNvSpPr txBox="1"/>
          <p:nvPr/>
        </p:nvSpPr>
        <p:spPr>
          <a:xfrm>
            <a:off x="2629567" y="857250"/>
            <a:ext cx="7614820" cy="2442049"/>
          </a:xfrm>
          <a:prstGeom prst="rect">
            <a:avLst/>
          </a:prstGeom>
        </p:spPr>
        <p:txBody>
          <a:bodyPr lIns="0" tIns="0" rIns="0" bIns="0" rtlCol="0" anchor="t">
            <a:spAutoFit/>
          </a:bodyPr>
          <a:lstStyle/>
          <a:p>
            <a:pPr algn="ctr">
              <a:lnSpc>
                <a:spcPts val="6291"/>
              </a:lnSpc>
            </a:pPr>
            <a:r>
              <a:rPr lang="en-US" sz="4493">
                <a:solidFill>
                  <a:srgbClr val="FD920D"/>
                </a:solidFill>
                <a:latin typeface="Abstracted Dream"/>
              </a:rPr>
              <a:t>Limitations to Wu et al.’s (2023) study.</a:t>
            </a:r>
          </a:p>
          <a:p>
            <a:pPr algn="ctr">
              <a:lnSpc>
                <a:spcPts val="6291"/>
              </a:lnSpc>
            </a:pPr>
            <a:endParaRPr lang="en-US" sz="4493">
              <a:solidFill>
                <a:srgbClr val="FD920D"/>
              </a:solidFill>
              <a:latin typeface="Abstracted Dream"/>
            </a:endParaRPr>
          </a:p>
        </p:txBody>
      </p:sp>
      <p:sp>
        <p:nvSpPr>
          <p:cNvPr id="17" name="TextBox 17"/>
          <p:cNvSpPr txBox="1"/>
          <p:nvPr/>
        </p:nvSpPr>
        <p:spPr>
          <a:xfrm>
            <a:off x="1028700" y="2908952"/>
            <a:ext cx="8253962" cy="6729727"/>
          </a:xfrm>
          <a:prstGeom prst="rect">
            <a:avLst/>
          </a:prstGeom>
        </p:spPr>
        <p:txBody>
          <a:bodyPr lIns="0" tIns="0" rIns="0" bIns="0" rtlCol="0" anchor="t">
            <a:spAutoFit/>
          </a:bodyPr>
          <a:lstStyle/>
          <a:p>
            <a:pPr marL="734059" lvl="1" indent="-367030" algn="l">
              <a:lnSpc>
                <a:spcPts val="4759"/>
              </a:lnSpc>
              <a:buFont typeface="Arial"/>
              <a:buChar char="•"/>
            </a:pPr>
            <a:r>
              <a:rPr lang="en-US" sz="3399" b="1" dirty="0">
                <a:solidFill>
                  <a:srgbClr val="000000"/>
                </a:solidFill>
                <a:latin typeface="Canva Sans"/>
              </a:rPr>
              <a:t>Males under-represented in study outcomes. - Previous research (</a:t>
            </a:r>
            <a:r>
              <a:rPr lang="en-US" sz="3399" b="1" dirty="0" err="1">
                <a:solidFill>
                  <a:srgbClr val="000000"/>
                </a:solidFill>
                <a:latin typeface="Canva Sans"/>
              </a:rPr>
              <a:t>Kreplin</a:t>
            </a:r>
            <a:r>
              <a:rPr lang="en-US" sz="3399" b="1" dirty="0">
                <a:solidFill>
                  <a:srgbClr val="000000"/>
                </a:solidFill>
                <a:latin typeface="Canva Sans"/>
              </a:rPr>
              <a:t> et al., 2018) does argue however, that women exhibited decreased stress after mindfulness-based interventions.</a:t>
            </a:r>
          </a:p>
          <a:p>
            <a:pPr algn="l">
              <a:lnSpc>
                <a:spcPts val="4759"/>
              </a:lnSpc>
            </a:pPr>
            <a:endParaRPr lang="en-US" sz="3399" b="1" dirty="0">
              <a:solidFill>
                <a:srgbClr val="000000"/>
              </a:solidFill>
              <a:latin typeface="Canva Sans"/>
            </a:endParaRPr>
          </a:p>
          <a:p>
            <a:pPr marL="734059" lvl="1" indent="-367030" algn="l">
              <a:lnSpc>
                <a:spcPts val="4759"/>
              </a:lnSpc>
              <a:buFont typeface="Arial"/>
              <a:buChar char="•"/>
            </a:pPr>
            <a:r>
              <a:rPr lang="en-US" sz="3399" b="1" dirty="0">
                <a:solidFill>
                  <a:srgbClr val="000000"/>
                </a:solidFill>
                <a:latin typeface="Canva Sans"/>
              </a:rPr>
              <a:t>BMM interventions only lasted 4 weeks, which isn’t long enough to observe robust, long-lasting effects.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2" name="Freeform 2"/>
          <p:cNvSpPr/>
          <p:nvPr/>
        </p:nvSpPr>
        <p:spPr>
          <a:xfrm>
            <a:off x="-3113328" y="8836551"/>
            <a:ext cx="21401328" cy="2621663"/>
          </a:xfrm>
          <a:custGeom>
            <a:avLst/>
            <a:gdLst/>
            <a:ahLst/>
            <a:cxnLst/>
            <a:rect l="l" t="t" r="r" b="b"/>
            <a:pathLst>
              <a:path w="21401328" h="2621663">
                <a:moveTo>
                  <a:pt x="0" y="0"/>
                </a:moveTo>
                <a:lnTo>
                  <a:pt x="21401328" y="0"/>
                </a:lnTo>
                <a:lnTo>
                  <a:pt x="21401328" y="2621662"/>
                </a:lnTo>
                <a:lnTo>
                  <a:pt x="0" y="262166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TextBox 5"/>
          <p:cNvSpPr txBox="1"/>
          <p:nvPr/>
        </p:nvSpPr>
        <p:spPr>
          <a:xfrm>
            <a:off x="3886200" y="0"/>
            <a:ext cx="11366057" cy="4223079"/>
          </a:xfrm>
          <a:prstGeom prst="rect">
            <a:avLst/>
          </a:prstGeom>
        </p:spPr>
        <p:txBody>
          <a:bodyPr wrap="square" lIns="0" tIns="0" rIns="0" bIns="0" rtlCol="0" anchor="t">
            <a:spAutoFit/>
          </a:bodyPr>
          <a:lstStyle/>
          <a:p>
            <a:pPr algn="ctr">
              <a:lnSpc>
                <a:spcPts val="12880"/>
              </a:lnSpc>
            </a:pPr>
            <a:r>
              <a:rPr lang="en-US" sz="9200" dirty="0">
                <a:solidFill>
                  <a:srgbClr val="FD920D"/>
                </a:solidFill>
                <a:latin typeface="Abstracted Dream"/>
              </a:rPr>
              <a:t>Accessibility</a:t>
            </a:r>
          </a:p>
          <a:p>
            <a:pPr algn="ctr">
              <a:lnSpc>
                <a:spcPts val="8680"/>
              </a:lnSpc>
            </a:pPr>
            <a:endParaRPr lang="en-US" sz="9200" dirty="0">
              <a:solidFill>
                <a:srgbClr val="FD920D"/>
              </a:solidFill>
              <a:latin typeface="Abstracted Dream"/>
            </a:endParaRPr>
          </a:p>
          <a:p>
            <a:pPr algn="ctr">
              <a:lnSpc>
                <a:spcPts val="12880"/>
              </a:lnSpc>
            </a:pPr>
            <a:endParaRPr lang="en-US" sz="9200" dirty="0">
              <a:solidFill>
                <a:srgbClr val="FD920D"/>
              </a:solidFill>
              <a:latin typeface="Abstracted Dream"/>
            </a:endParaRPr>
          </a:p>
        </p:txBody>
      </p:sp>
      <p:sp>
        <p:nvSpPr>
          <p:cNvPr id="8" name="TextBox 9">
            <a:extLst>
              <a:ext uri="{FF2B5EF4-FFF2-40B4-BE49-F238E27FC236}">
                <a16:creationId xmlns:a16="http://schemas.microsoft.com/office/drawing/2014/main" id="{1E340662-D5B2-1E98-CDE5-B0A51DBDAAA8}"/>
              </a:ext>
            </a:extLst>
          </p:cNvPr>
          <p:cNvSpPr txBox="1"/>
          <p:nvPr/>
        </p:nvSpPr>
        <p:spPr>
          <a:xfrm>
            <a:off x="304800" y="2400300"/>
            <a:ext cx="9906000" cy="4968989"/>
          </a:xfrm>
          <a:prstGeom prst="rect">
            <a:avLst/>
          </a:prstGeom>
        </p:spPr>
        <p:txBody>
          <a:bodyPr wrap="square" lIns="0" tIns="0" rIns="0" bIns="0" rtlCol="0" anchor="t">
            <a:spAutoFit/>
          </a:bodyPr>
          <a:lstStyle/>
          <a:p>
            <a:pPr algn="l">
              <a:lnSpc>
                <a:spcPts val="3919"/>
              </a:lnSpc>
            </a:pPr>
            <a:r>
              <a:rPr lang="en-US" sz="2799" b="1" dirty="0">
                <a:solidFill>
                  <a:srgbClr val="000000"/>
                </a:solidFill>
                <a:latin typeface="Canva Sans"/>
              </a:rPr>
              <a:t> While Mindfulness-based intervention improve well-being and address many mental health concerns in young people, access is limited outside of urban areas due to funding, and lack of providers.</a:t>
            </a:r>
          </a:p>
          <a:p>
            <a:pPr algn="l">
              <a:lnSpc>
                <a:spcPts val="3919"/>
              </a:lnSpc>
            </a:pPr>
            <a:endParaRPr lang="en-US" sz="2799" b="1" dirty="0">
              <a:solidFill>
                <a:srgbClr val="000000"/>
              </a:solidFill>
              <a:latin typeface="Canva Sans"/>
            </a:endParaRPr>
          </a:p>
          <a:p>
            <a:pPr algn="l">
              <a:lnSpc>
                <a:spcPts val="3919"/>
              </a:lnSpc>
            </a:pPr>
            <a:r>
              <a:rPr lang="en-US" sz="2799" b="1" dirty="0">
                <a:solidFill>
                  <a:srgbClr val="000000"/>
                </a:solidFill>
                <a:latin typeface="Canva Sans"/>
              </a:rPr>
              <a:t>Chadi et al. (2020) argue that delivering Mindful Awareness and Resilience skills </a:t>
            </a:r>
            <a:r>
              <a:rPr lang="en-US" sz="2799" b="1" dirty="0" err="1">
                <a:solidFill>
                  <a:srgbClr val="000000"/>
                </a:solidFill>
                <a:latin typeface="Canva Sans"/>
              </a:rPr>
              <a:t>programmes</a:t>
            </a:r>
            <a:r>
              <a:rPr lang="en-US" sz="2799" b="1" dirty="0">
                <a:solidFill>
                  <a:srgbClr val="000000"/>
                </a:solidFill>
                <a:latin typeface="Canva Sans"/>
              </a:rPr>
              <a:t> (MBIs) for Adolescents` online have comparable mental health benefits to in-person delivery. </a:t>
            </a:r>
          </a:p>
          <a:p>
            <a:pPr algn="l">
              <a:lnSpc>
                <a:spcPts val="3919"/>
              </a:lnSpc>
            </a:pPr>
            <a:endParaRPr lang="en-US" sz="2799" dirty="0">
              <a:solidFill>
                <a:srgbClr val="000000"/>
              </a:solidFill>
              <a:latin typeface="Canva Sans"/>
            </a:endParaRPr>
          </a:p>
        </p:txBody>
      </p:sp>
      <p:pic>
        <p:nvPicPr>
          <p:cNvPr id="11" name="Picture 10" descr="Person with VR headset">
            <a:extLst>
              <a:ext uri="{FF2B5EF4-FFF2-40B4-BE49-F238E27FC236}">
                <a16:creationId xmlns:a16="http://schemas.microsoft.com/office/drawing/2014/main" id="{47C63523-772B-EE16-4667-84A13F7902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972800" y="2111540"/>
            <a:ext cx="6979024" cy="4649500"/>
          </a:xfrm>
          <a:prstGeom prst="rect">
            <a:avLst/>
          </a:prstGeom>
        </p:spPr>
      </p:pic>
    </p:spTree>
    <p:extLst>
      <p:ext uri="{BB962C8B-B14F-4D97-AF65-F5344CB8AC3E}">
        <p14:creationId xmlns:p14="http://schemas.microsoft.com/office/powerpoint/2010/main" val="4290861180"/>
      </p:ext>
    </p:extLst>
  </p:cSld>
  <p:clrMapOvr>
    <a:masterClrMapping/>
  </p:clrMapOvr>
  <mc:AlternateContent xmlns:mc="http://schemas.openxmlformats.org/markup-compatibility/2006">
    <mc:Choice xmlns:p14="http://schemas.microsoft.com/office/powerpoint/2010/main" Requires="p14">
      <p:transition spd="slow" p14:dur="2000" advTm="81851"/>
    </mc:Choice>
    <mc:Fallback>
      <p:transition spd="slow" advTm="8185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2" name="Freeform 2"/>
          <p:cNvSpPr/>
          <p:nvPr/>
        </p:nvSpPr>
        <p:spPr>
          <a:xfrm>
            <a:off x="13985191" y="6280432"/>
            <a:ext cx="4302809" cy="4505559"/>
          </a:xfrm>
          <a:custGeom>
            <a:avLst/>
            <a:gdLst/>
            <a:ahLst/>
            <a:cxnLst/>
            <a:rect l="l" t="t" r="r" b="b"/>
            <a:pathLst>
              <a:path w="4302809" h="4505559">
                <a:moveTo>
                  <a:pt x="0" y="0"/>
                </a:moveTo>
                <a:lnTo>
                  <a:pt x="4302809" y="0"/>
                </a:lnTo>
                <a:lnTo>
                  <a:pt x="4302809" y="4505558"/>
                </a:lnTo>
                <a:lnTo>
                  <a:pt x="0" y="4505558"/>
                </a:lnTo>
                <a:lnTo>
                  <a:pt x="0" y="0"/>
                </a:lnTo>
                <a:close/>
              </a:path>
            </a:pathLst>
          </a:custGeom>
          <a:blipFill>
            <a:blip r:embed="rId3"/>
            <a:stretch>
              <a:fillRect/>
            </a:stretch>
          </a:blipFill>
        </p:spPr>
        <p:txBody>
          <a:bodyPr/>
          <a:lstStyle/>
          <a:p>
            <a:endParaRPr lang="en-US"/>
          </a:p>
        </p:txBody>
      </p:sp>
      <p:sp>
        <p:nvSpPr>
          <p:cNvPr id="3" name="Freeform 3"/>
          <p:cNvSpPr/>
          <p:nvPr/>
        </p:nvSpPr>
        <p:spPr>
          <a:xfrm>
            <a:off x="0" y="-650240"/>
            <a:ext cx="4302809" cy="4505559"/>
          </a:xfrm>
          <a:custGeom>
            <a:avLst/>
            <a:gdLst/>
            <a:ahLst/>
            <a:cxnLst/>
            <a:rect l="l" t="t" r="r" b="b"/>
            <a:pathLst>
              <a:path w="4302809" h="4505559">
                <a:moveTo>
                  <a:pt x="0" y="0"/>
                </a:moveTo>
                <a:lnTo>
                  <a:pt x="4302809" y="0"/>
                </a:lnTo>
                <a:lnTo>
                  <a:pt x="4302809" y="4505558"/>
                </a:lnTo>
                <a:lnTo>
                  <a:pt x="0" y="4505558"/>
                </a:lnTo>
                <a:lnTo>
                  <a:pt x="0" y="0"/>
                </a:lnTo>
                <a:close/>
              </a:path>
            </a:pathLst>
          </a:custGeom>
          <a:blipFill>
            <a:blip r:embed="rId3"/>
            <a:stretch>
              <a:fillRect/>
            </a:stretch>
          </a:blipFill>
        </p:spPr>
        <p:txBody>
          <a:bodyPr/>
          <a:lstStyle/>
          <a:p>
            <a:endParaRPr lang="en-US"/>
          </a:p>
        </p:txBody>
      </p:sp>
      <p:sp>
        <p:nvSpPr>
          <p:cNvPr id="4" name="Freeform 4"/>
          <p:cNvSpPr/>
          <p:nvPr/>
        </p:nvSpPr>
        <p:spPr>
          <a:xfrm>
            <a:off x="-628426" y="-1367379"/>
            <a:ext cx="19544853" cy="13021758"/>
          </a:xfrm>
          <a:custGeom>
            <a:avLst/>
            <a:gdLst/>
            <a:ahLst/>
            <a:cxnLst/>
            <a:rect l="l" t="t" r="r" b="b"/>
            <a:pathLst>
              <a:path w="19544853" h="13021758">
                <a:moveTo>
                  <a:pt x="0" y="0"/>
                </a:moveTo>
                <a:lnTo>
                  <a:pt x="19544852" y="0"/>
                </a:lnTo>
                <a:lnTo>
                  <a:pt x="19544852" y="13021758"/>
                </a:lnTo>
                <a:lnTo>
                  <a:pt x="0" y="13021758"/>
                </a:lnTo>
                <a:lnTo>
                  <a:pt x="0" y="0"/>
                </a:lnTo>
                <a:close/>
              </a:path>
            </a:pathLst>
          </a:custGeom>
          <a:blipFill>
            <a:blip r:embed="rId4"/>
            <a:stretch>
              <a:fillRect/>
            </a:stretch>
          </a:blipFill>
        </p:spPr>
        <p:txBody>
          <a:bodyPr/>
          <a:lstStyle/>
          <a:p>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3" name="Freeform 3"/>
          <p:cNvSpPr/>
          <p:nvPr/>
        </p:nvSpPr>
        <p:spPr>
          <a:xfrm>
            <a:off x="2476023" y="579649"/>
            <a:ext cx="2880360" cy="4114800"/>
          </a:xfrm>
          <a:custGeom>
            <a:avLst/>
            <a:gdLst/>
            <a:ahLst/>
            <a:cxnLst/>
            <a:rect l="l" t="t" r="r" b="b"/>
            <a:pathLst>
              <a:path w="2880360" h="4114800">
                <a:moveTo>
                  <a:pt x="0" y="0"/>
                </a:moveTo>
                <a:lnTo>
                  <a:pt x="2880360" y="0"/>
                </a:lnTo>
                <a:lnTo>
                  <a:pt x="288036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4"/>
          <p:cNvSpPr txBox="1"/>
          <p:nvPr/>
        </p:nvSpPr>
        <p:spPr>
          <a:xfrm>
            <a:off x="701403" y="4522999"/>
            <a:ext cx="6429598" cy="1566544"/>
          </a:xfrm>
          <a:prstGeom prst="rect">
            <a:avLst/>
          </a:prstGeom>
        </p:spPr>
        <p:txBody>
          <a:bodyPr lIns="0" tIns="0" rIns="0" bIns="0" rtlCol="0" anchor="t">
            <a:spAutoFit/>
          </a:bodyPr>
          <a:lstStyle/>
          <a:p>
            <a:pPr algn="ctr">
              <a:lnSpc>
                <a:spcPts val="12880"/>
              </a:lnSpc>
            </a:pPr>
            <a:r>
              <a:rPr lang="en-US" sz="9200">
                <a:solidFill>
                  <a:srgbClr val="000000"/>
                </a:solidFill>
                <a:latin typeface="Canva Sans Bold"/>
              </a:rPr>
              <a:t>References</a:t>
            </a:r>
          </a:p>
        </p:txBody>
      </p:sp>
      <p:sp>
        <p:nvSpPr>
          <p:cNvPr id="8" name="TextBox 7">
            <a:extLst>
              <a:ext uri="{FF2B5EF4-FFF2-40B4-BE49-F238E27FC236}">
                <a16:creationId xmlns:a16="http://schemas.microsoft.com/office/drawing/2014/main" id="{7AFD0885-4608-E71E-B132-458308DDEDCF}"/>
              </a:ext>
            </a:extLst>
          </p:cNvPr>
          <p:cNvSpPr txBox="1"/>
          <p:nvPr/>
        </p:nvSpPr>
        <p:spPr>
          <a:xfrm>
            <a:off x="7680597" y="551123"/>
            <a:ext cx="9906000" cy="9510296"/>
          </a:xfrm>
          <a:prstGeom prst="rect">
            <a:avLst/>
          </a:prstGeom>
          <a:noFill/>
        </p:spPr>
        <p:txBody>
          <a:bodyPr wrap="square" rtlCol="0">
            <a:spAutoFit/>
          </a:bodyPr>
          <a:lstStyle/>
          <a:p>
            <a:r>
              <a:rPr lang="en-GB" dirty="0">
                <a:solidFill>
                  <a:srgbClr val="000000"/>
                </a:solidFill>
                <a:effectLst/>
                <a:highlight>
                  <a:srgbClr val="FFFFFF"/>
                </a:highlight>
                <a:latin typeface="Arial" panose="020B0604020202020204" pitchFamily="34" charset="0"/>
              </a:rPr>
              <a:t>Auckland, M. S. (2024). Characteristics of suicide prevention programs implemented for young people in rural areas: A systematic review of the literature.</a:t>
            </a:r>
            <a:r>
              <a:rPr lang="en-GB" i="1" dirty="0">
                <a:solidFill>
                  <a:srgbClr val="000000"/>
                </a:solidFill>
                <a:effectLst/>
                <a:highlight>
                  <a:srgbClr val="FFFFFF"/>
                </a:highlight>
                <a:latin typeface="Arial" panose="020B0604020202020204" pitchFamily="34" charset="0"/>
              </a:rPr>
              <a:t> Mental Health &amp; Prevention, </a:t>
            </a:r>
            <a:r>
              <a:rPr lang="en-GB" dirty="0">
                <a:solidFill>
                  <a:srgbClr val="000000"/>
                </a:solidFill>
                <a:effectLst/>
                <a:highlight>
                  <a:srgbClr val="FFFFFF"/>
                </a:highlight>
                <a:latin typeface="Arial" panose="020B0604020202020204" pitchFamily="34" charset="0"/>
              </a:rPr>
              <a:t>, 200335. </a:t>
            </a:r>
            <a:r>
              <a:rPr lang="en-GB" u="sng" dirty="0">
                <a:solidFill>
                  <a:srgbClr val="000000"/>
                </a:solidFill>
                <a:effectLst/>
                <a:highlight>
                  <a:srgbClr val="FFFFFF"/>
                </a:highlight>
                <a:latin typeface="Arial" panose="020B0604020202020204" pitchFamily="34" charset="0"/>
                <a:hlinkClick r:id="rId5"/>
              </a:rPr>
              <a:t>https://doi.org/10.1016/j.mhp.2024.200335</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Baer, R., Crane, C., Miller, E., &amp; </a:t>
            </a:r>
            <a:r>
              <a:rPr lang="en-GB" dirty="0" err="1">
                <a:solidFill>
                  <a:srgbClr val="000000"/>
                </a:solidFill>
                <a:effectLst/>
                <a:highlight>
                  <a:srgbClr val="FFFFFF"/>
                </a:highlight>
                <a:latin typeface="Arial" panose="020B0604020202020204" pitchFamily="34" charset="0"/>
              </a:rPr>
              <a:t>Kuyken</a:t>
            </a:r>
            <a:r>
              <a:rPr lang="en-GB" dirty="0">
                <a:solidFill>
                  <a:srgbClr val="000000"/>
                </a:solidFill>
                <a:effectLst/>
                <a:highlight>
                  <a:srgbClr val="FFFFFF"/>
                </a:highlight>
                <a:latin typeface="Arial" panose="020B0604020202020204" pitchFamily="34" charset="0"/>
              </a:rPr>
              <a:t>, W. (2019). Doing no harm in mindfulness-based programs: Conceptual issues and empirical findings.</a:t>
            </a:r>
            <a:r>
              <a:rPr lang="en-GB" i="1" dirty="0">
                <a:solidFill>
                  <a:srgbClr val="000000"/>
                </a:solidFill>
                <a:effectLst/>
                <a:highlight>
                  <a:srgbClr val="FFFFFF"/>
                </a:highlight>
                <a:latin typeface="Arial" panose="020B0604020202020204" pitchFamily="34" charset="0"/>
              </a:rPr>
              <a:t> Clinical Psychology Review, 71</a:t>
            </a:r>
            <a:r>
              <a:rPr lang="en-GB" dirty="0">
                <a:solidFill>
                  <a:srgbClr val="000000"/>
                </a:solidFill>
                <a:effectLst/>
                <a:highlight>
                  <a:srgbClr val="FFFFFF"/>
                </a:highlight>
                <a:latin typeface="Arial" panose="020B0604020202020204" pitchFamily="34" charset="0"/>
              </a:rPr>
              <a:t>, 101-114. </a:t>
            </a:r>
            <a:r>
              <a:rPr lang="en-GB" u="sng" dirty="0">
                <a:solidFill>
                  <a:srgbClr val="000000"/>
                </a:solidFill>
                <a:effectLst/>
                <a:highlight>
                  <a:srgbClr val="FFFFFF"/>
                </a:highlight>
                <a:latin typeface="Arial" panose="020B0604020202020204" pitchFamily="34" charset="0"/>
                <a:hlinkClick r:id="rId6"/>
              </a:rPr>
              <a:t>https://doi.org/10.1016/j.cpr.2019.01.001</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Behan, C. (2020). The benefits of meditation and mindfulness practices during times of crisis such as COVID-19.</a:t>
            </a:r>
            <a:r>
              <a:rPr lang="en-GB" i="1" dirty="0">
                <a:solidFill>
                  <a:srgbClr val="000000"/>
                </a:solidFill>
                <a:effectLst/>
                <a:highlight>
                  <a:srgbClr val="FFFFFF"/>
                </a:highlight>
                <a:latin typeface="Arial" panose="020B0604020202020204" pitchFamily="34" charset="0"/>
              </a:rPr>
              <a:t> Irish Journal of Psychological Medicine, 37</a:t>
            </a:r>
            <a:r>
              <a:rPr lang="en-GB" dirty="0">
                <a:solidFill>
                  <a:srgbClr val="000000"/>
                </a:solidFill>
                <a:effectLst/>
                <a:highlight>
                  <a:srgbClr val="FFFFFF"/>
                </a:highlight>
                <a:latin typeface="Arial" panose="020B0604020202020204" pitchFamily="34" charset="0"/>
              </a:rPr>
              <a:t>(4), 256-258. doi:10.1017/ipm.2020.38 </a:t>
            </a: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Chadi, N., Weisbaum, E., Vo, D. X., &amp; </a:t>
            </a:r>
            <a:r>
              <a:rPr lang="en-GB" dirty="0" err="1">
                <a:solidFill>
                  <a:srgbClr val="000000"/>
                </a:solidFill>
                <a:effectLst/>
                <a:highlight>
                  <a:srgbClr val="FFFFFF"/>
                </a:highlight>
                <a:latin typeface="Arial" panose="020B0604020202020204" pitchFamily="34" charset="0"/>
              </a:rPr>
              <a:t>Ahola</a:t>
            </a:r>
            <a:r>
              <a:rPr lang="en-GB" dirty="0">
                <a:solidFill>
                  <a:srgbClr val="000000"/>
                </a:solidFill>
                <a:effectLst/>
                <a:highlight>
                  <a:srgbClr val="FFFFFF"/>
                </a:highlight>
                <a:latin typeface="Arial" panose="020B0604020202020204" pitchFamily="34" charset="0"/>
              </a:rPr>
              <a:t> Kohut, S. (2020). Mindfulness-based interventions for adolescents: Time to consider telehealth.</a:t>
            </a:r>
            <a:r>
              <a:rPr lang="en-GB" i="1" dirty="0">
                <a:solidFill>
                  <a:srgbClr val="000000"/>
                </a:solidFill>
                <a:effectLst/>
                <a:highlight>
                  <a:srgbClr val="FFFFFF"/>
                </a:highlight>
                <a:latin typeface="Arial" panose="020B0604020202020204" pitchFamily="34" charset="0"/>
              </a:rPr>
              <a:t> The Journal of Alternative and Complementary Medicine, 26</a:t>
            </a:r>
            <a:r>
              <a:rPr lang="en-GB" dirty="0">
                <a:solidFill>
                  <a:srgbClr val="000000"/>
                </a:solidFill>
                <a:effectLst/>
                <a:highlight>
                  <a:srgbClr val="FFFFFF"/>
                </a:highlight>
                <a:latin typeface="Arial" panose="020B0604020202020204" pitchFamily="34" charset="0"/>
              </a:rPr>
              <a:t>(3), 172-175. </a:t>
            </a:r>
            <a:r>
              <a:rPr lang="en-GB" u="sng" dirty="0">
                <a:solidFill>
                  <a:srgbClr val="000000"/>
                </a:solidFill>
                <a:effectLst/>
                <a:highlight>
                  <a:srgbClr val="FFFFFF"/>
                </a:highlight>
                <a:latin typeface="Arial" panose="020B0604020202020204" pitchFamily="34" charset="0"/>
                <a:hlinkClick r:id="rId7"/>
              </a:rPr>
              <a:t>https://doi.org/10.1089/acm.2019.0302</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Choi, E., </a:t>
            </a:r>
            <a:r>
              <a:rPr lang="en-GB" dirty="0" err="1">
                <a:solidFill>
                  <a:srgbClr val="000000"/>
                </a:solidFill>
                <a:effectLst/>
                <a:highlight>
                  <a:srgbClr val="FFFFFF"/>
                </a:highlight>
                <a:latin typeface="Arial" panose="020B0604020202020204" pitchFamily="34" charset="0"/>
              </a:rPr>
              <a:t>Farb</a:t>
            </a:r>
            <a:r>
              <a:rPr lang="en-GB" dirty="0">
                <a:solidFill>
                  <a:srgbClr val="000000"/>
                </a:solidFill>
                <a:effectLst/>
                <a:highlight>
                  <a:srgbClr val="FFFFFF"/>
                </a:highlight>
                <a:latin typeface="Arial" panose="020B0604020202020204" pitchFamily="34" charset="0"/>
              </a:rPr>
              <a:t>, N., </a:t>
            </a:r>
            <a:r>
              <a:rPr lang="en-GB" dirty="0" err="1">
                <a:solidFill>
                  <a:srgbClr val="000000"/>
                </a:solidFill>
                <a:effectLst/>
                <a:highlight>
                  <a:srgbClr val="FFFFFF"/>
                </a:highlight>
                <a:latin typeface="Arial" panose="020B0604020202020204" pitchFamily="34" charset="0"/>
              </a:rPr>
              <a:t>Pogrebtsova</a:t>
            </a:r>
            <a:r>
              <a:rPr lang="en-GB" dirty="0">
                <a:solidFill>
                  <a:srgbClr val="000000"/>
                </a:solidFill>
                <a:effectLst/>
                <a:highlight>
                  <a:srgbClr val="FFFFFF"/>
                </a:highlight>
                <a:latin typeface="Arial" panose="020B0604020202020204" pitchFamily="34" charset="0"/>
              </a:rPr>
              <a:t>, E., </a:t>
            </a:r>
            <a:r>
              <a:rPr lang="en-GB" dirty="0" err="1">
                <a:solidFill>
                  <a:srgbClr val="000000"/>
                </a:solidFill>
                <a:effectLst/>
                <a:highlight>
                  <a:srgbClr val="FFFFFF"/>
                </a:highlight>
                <a:latin typeface="Arial" panose="020B0604020202020204" pitchFamily="34" charset="0"/>
              </a:rPr>
              <a:t>Gruman</a:t>
            </a:r>
            <a:r>
              <a:rPr lang="en-GB" dirty="0">
                <a:solidFill>
                  <a:srgbClr val="000000"/>
                </a:solidFill>
                <a:effectLst/>
                <a:highlight>
                  <a:srgbClr val="FFFFFF"/>
                </a:highlight>
                <a:latin typeface="Arial" panose="020B0604020202020204" pitchFamily="34" charset="0"/>
              </a:rPr>
              <a:t>, J., &amp; Grossmann, I. (2021). What do people mean when they talk about mindfulness?</a:t>
            </a:r>
            <a:r>
              <a:rPr lang="en-GB" i="1" dirty="0">
                <a:solidFill>
                  <a:srgbClr val="000000"/>
                </a:solidFill>
                <a:effectLst/>
                <a:highlight>
                  <a:srgbClr val="FFFFFF"/>
                </a:highlight>
                <a:latin typeface="Arial" panose="020B0604020202020204" pitchFamily="34" charset="0"/>
              </a:rPr>
              <a:t> Clinical Psychology Review, 89</a:t>
            </a:r>
            <a:r>
              <a:rPr lang="en-GB" dirty="0">
                <a:solidFill>
                  <a:srgbClr val="000000"/>
                </a:solidFill>
                <a:effectLst/>
                <a:highlight>
                  <a:srgbClr val="FFFFFF"/>
                </a:highlight>
                <a:latin typeface="Arial" panose="020B0604020202020204" pitchFamily="34" charset="0"/>
              </a:rPr>
              <a:t>, 102085. </a:t>
            </a:r>
            <a:r>
              <a:rPr lang="en-GB" u="sng" dirty="0">
                <a:solidFill>
                  <a:srgbClr val="000000"/>
                </a:solidFill>
                <a:effectLst/>
                <a:highlight>
                  <a:srgbClr val="FFFFFF"/>
                </a:highlight>
                <a:latin typeface="Arial" panose="020B0604020202020204" pitchFamily="34" charset="0"/>
                <a:hlinkClick r:id="rId8"/>
              </a:rPr>
              <a:t>https://doi.org/10.1016/j.cpr.2021.102085</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err="1">
                <a:solidFill>
                  <a:srgbClr val="000000"/>
                </a:solidFill>
                <a:effectLst/>
                <a:highlight>
                  <a:srgbClr val="FFFFFF"/>
                </a:highlight>
                <a:latin typeface="Arial" panose="020B0604020202020204" pitchFamily="34" charset="0"/>
              </a:rPr>
              <a:t>Conversano</a:t>
            </a:r>
            <a:r>
              <a:rPr lang="en-GB" dirty="0">
                <a:solidFill>
                  <a:srgbClr val="000000"/>
                </a:solidFill>
                <a:effectLst/>
                <a:highlight>
                  <a:srgbClr val="FFFFFF"/>
                </a:highlight>
                <a:latin typeface="Arial" panose="020B0604020202020204" pitchFamily="34" charset="0"/>
              </a:rPr>
              <a:t>, C., </a:t>
            </a:r>
            <a:r>
              <a:rPr lang="en-GB" dirty="0" err="1">
                <a:solidFill>
                  <a:srgbClr val="000000"/>
                </a:solidFill>
                <a:effectLst/>
                <a:highlight>
                  <a:srgbClr val="FFFFFF"/>
                </a:highlight>
                <a:latin typeface="Arial" panose="020B0604020202020204" pitchFamily="34" charset="0"/>
              </a:rPr>
              <a:t>Orru</a:t>
            </a:r>
            <a:r>
              <a:rPr lang="en-GB" dirty="0">
                <a:solidFill>
                  <a:srgbClr val="000000"/>
                </a:solidFill>
                <a:effectLst/>
                <a:highlight>
                  <a:srgbClr val="FFFFFF"/>
                </a:highlight>
                <a:latin typeface="Arial" panose="020B0604020202020204" pitchFamily="34" charset="0"/>
              </a:rPr>
              <a:t>, G., </a:t>
            </a:r>
            <a:r>
              <a:rPr lang="en-GB" dirty="0" err="1">
                <a:solidFill>
                  <a:srgbClr val="000000"/>
                </a:solidFill>
                <a:effectLst/>
                <a:highlight>
                  <a:srgbClr val="FFFFFF"/>
                </a:highlight>
                <a:latin typeface="Arial" panose="020B0604020202020204" pitchFamily="34" charset="0"/>
              </a:rPr>
              <a:t>Pozza</a:t>
            </a:r>
            <a:r>
              <a:rPr lang="en-GB" dirty="0">
                <a:solidFill>
                  <a:srgbClr val="000000"/>
                </a:solidFill>
                <a:effectLst/>
                <a:highlight>
                  <a:srgbClr val="FFFFFF"/>
                </a:highlight>
                <a:latin typeface="Arial" panose="020B0604020202020204" pitchFamily="34" charset="0"/>
              </a:rPr>
              <a:t>, A., </a:t>
            </a:r>
            <a:r>
              <a:rPr lang="en-GB" dirty="0" err="1">
                <a:solidFill>
                  <a:srgbClr val="000000"/>
                </a:solidFill>
                <a:effectLst/>
                <a:highlight>
                  <a:srgbClr val="FFFFFF"/>
                </a:highlight>
                <a:latin typeface="Arial" panose="020B0604020202020204" pitchFamily="34" charset="0"/>
              </a:rPr>
              <a:t>Miccoli</a:t>
            </a:r>
            <a:r>
              <a:rPr lang="en-GB" dirty="0">
                <a:solidFill>
                  <a:srgbClr val="000000"/>
                </a:solidFill>
                <a:effectLst/>
                <a:highlight>
                  <a:srgbClr val="FFFFFF"/>
                </a:highlight>
                <a:latin typeface="Arial" panose="020B0604020202020204" pitchFamily="34" charset="0"/>
              </a:rPr>
              <a:t>, M., </a:t>
            </a:r>
            <a:r>
              <a:rPr lang="en-GB" dirty="0" err="1">
                <a:solidFill>
                  <a:srgbClr val="000000"/>
                </a:solidFill>
                <a:effectLst/>
                <a:highlight>
                  <a:srgbClr val="FFFFFF"/>
                </a:highlight>
                <a:latin typeface="Arial" panose="020B0604020202020204" pitchFamily="34" charset="0"/>
              </a:rPr>
              <a:t>Ciacchini</a:t>
            </a:r>
            <a:r>
              <a:rPr lang="en-GB" dirty="0">
                <a:solidFill>
                  <a:srgbClr val="000000"/>
                </a:solidFill>
                <a:effectLst/>
                <a:highlight>
                  <a:srgbClr val="FFFFFF"/>
                </a:highlight>
                <a:latin typeface="Arial" panose="020B0604020202020204" pitchFamily="34" charset="0"/>
              </a:rPr>
              <a:t>, R., </a:t>
            </a:r>
            <a:r>
              <a:rPr lang="en-GB" dirty="0" err="1">
                <a:solidFill>
                  <a:srgbClr val="000000"/>
                </a:solidFill>
                <a:effectLst/>
                <a:highlight>
                  <a:srgbClr val="FFFFFF"/>
                </a:highlight>
                <a:latin typeface="Arial" panose="020B0604020202020204" pitchFamily="34" charset="0"/>
              </a:rPr>
              <a:t>Marchi</a:t>
            </a:r>
            <a:r>
              <a:rPr lang="en-GB" dirty="0">
                <a:solidFill>
                  <a:srgbClr val="000000"/>
                </a:solidFill>
                <a:effectLst/>
                <a:highlight>
                  <a:srgbClr val="FFFFFF"/>
                </a:highlight>
                <a:latin typeface="Arial" panose="020B0604020202020204" pitchFamily="34" charset="0"/>
              </a:rPr>
              <a:t>, L., &amp; Gemignani, A. (2021). Is mindfulness-based stress reduction effective for people with hypertension? A systematic review and meta-analysis of 30 years of evidence.</a:t>
            </a:r>
            <a:r>
              <a:rPr lang="en-GB" i="1" dirty="0">
                <a:solidFill>
                  <a:srgbClr val="000000"/>
                </a:solidFill>
                <a:effectLst/>
                <a:highlight>
                  <a:srgbClr val="FFFFFF"/>
                </a:highlight>
                <a:latin typeface="Arial" panose="020B0604020202020204" pitchFamily="34" charset="0"/>
              </a:rPr>
              <a:t> International Journal of Environmental Research and Public Health, 18</a:t>
            </a:r>
            <a:r>
              <a:rPr lang="en-GB" dirty="0">
                <a:solidFill>
                  <a:srgbClr val="000000"/>
                </a:solidFill>
                <a:effectLst/>
                <a:highlight>
                  <a:srgbClr val="FFFFFF"/>
                </a:highlight>
                <a:latin typeface="Arial" panose="020B0604020202020204" pitchFamily="34" charset="0"/>
              </a:rPr>
              <a:t>(6), 2882. </a:t>
            </a:r>
            <a:r>
              <a:rPr lang="en-GB" u="sng" dirty="0">
                <a:solidFill>
                  <a:srgbClr val="000000"/>
                </a:solidFill>
                <a:effectLst/>
                <a:highlight>
                  <a:srgbClr val="FFFFFF"/>
                </a:highlight>
                <a:latin typeface="Arial" panose="020B0604020202020204" pitchFamily="34" charset="0"/>
                <a:hlinkClick r:id="rId9"/>
              </a:rPr>
              <a:t>https://doi.org/10.3390/ijerph18062882</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err="1">
                <a:solidFill>
                  <a:srgbClr val="000000"/>
                </a:solidFill>
                <a:effectLst/>
                <a:highlight>
                  <a:srgbClr val="FFFFFF"/>
                </a:highlight>
                <a:latin typeface="Arial" panose="020B0604020202020204" pitchFamily="34" charset="0"/>
              </a:rPr>
              <a:t>Felitti</a:t>
            </a:r>
            <a:r>
              <a:rPr lang="en-GB" dirty="0">
                <a:solidFill>
                  <a:srgbClr val="000000"/>
                </a:solidFill>
                <a:effectLst/>
                <a:highlight>
                  <a:srgbClr val="FFFFFF"/>
                </a:highlight>
                <a:latin typeface="Arial" panose="020B0604020202020204" pitchFamily="34" charset="0"/>
              </a:rPr>
              <a:t>, V. J., Anda, R. F., Nordenberg, D., Williamson, D. F., Spitz, A. M., Edwards, V., &amp; Marks, J. S. (1998). Relationship of childhood abuse and household dysfunction to many of the leading causes of death in adults: The adverse childhood experiences (ACE) study.</a:t>
            </a:r>
            <a:r>
              <a:rPr lang="en-GB" i="1" dirty="0">
                <a:solidFill>
                  <a:srgbClr val="000000"/>
                </a:solidFill>
                <a:effectLst/>
                <a:highlight>
                  <a:srgbClr val="FFFFFF"/>
                </a:highlight>
                <a:latin typeface="Arial" panose="020B0604020202020204" pitchFamily="34" charset="0"/>
              </a:rPr>
              <a:t> American Journal of Preventive Medicine, 14</a:t>
            </a:r>
            <a:r>
              <a:rPr lang="en-GB" dirty="0">
                <a:solidFill>
                  <a:srgbClr val="000000"/>
                </a:solidFill>
                <a:effectLst/>
                <a:highlight>
                  <a:srgbClr val="FFFFFF"/>
                </a:highlight>
                <a:latin typeface="Arial" panose="020B0604020202020204" pitchFamily="34" charset="0"/>
              </a:rPr>
              <a:t>(4), 245-258. </a:t>
            </a:r>
            <a:r>
              <a:rPr lang="en-GB" u="sng" dirty="0">
                <a:solidFill>
                  <a:srgbClr val="000000"/>
                </a:solidFill>
                <a:effectLst/>
                <a:highlight>
                  <a:srgbClr val="FFFFFF"/>
                </a:highlight>
                <a:latin typeface="Arial" panose="020B0604020202020204" pitchFamily="34" charset="0"/>
                <a:hlinkClick r:id="rId10"/>
              </a:rPr>
              <a:t>https://doi.org/10.1016/S0749-3797(98)00017-8</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err="1">
                <a:solidFill>
                  <a:srgbClr val="000000"/>
                </a:solidFill>
                <a:effectLst/>
                <a:highlight>
                  <a:srgbClr val="FFFFFF"/>
                </a:highlight>
                <a:latin typeface="Arial" panose="020B0604020202020204" pitchFamily="34" charset="0"/>
              </a:rPr>
              <a:t>Finkelhor</a:t>
            </a:r>
            <a:r>
              <a:rPr lang="en-GB" dirty="0">
                <a:solidFill>
                  <a:srgbClr val="000000"/>
                </a:solidFill>
                <a:effectLst/>
                <a:highlight>
                  <a:srgbClr val="FFFFFF"/>
                </a:highlight>
                <a:latin typeface="Arial" panose="020B0604020202020204" pitchFamily="34" charset="0"/>
              </a:rPr>
              <a:t>, D., Shattuck, A., Turner, H., &amp; Hamby, S. (2015). A revised inventory of adverse childhood experiences.</a:t>
            </a:r>
            <a:r>
              <a:rPr lang="en-GB" i="1" dirty="0">
                <a:solidFill>
                  <a:srgbClr val="000000"/>
                </a:solidFill>
                <a:effectLst/>
                <a:highlight>
                  <a:srgbClr val="FFFFFF"/>
                </a:highlight>
                <a:latin typeface="Arial" panose="020B0604020202020204" pitchFamily="34" charset="0"/>
              </a:rPr>
              <a:t> Child Abuse &amp; Neglect, 48</a:t>
            </a:r>
            <a:r>
              <a:rPr lang="en-GB" dirty="0">
                <a:solidFill>
                  <a:srgbClr val="000000"/>
                </a:solidFill>
                <a:effectLst/>
                <a:highlight>
                  <a:srgbClr val="FFFFFF"/>
                </a:highlight>
                <a:latin typeface="Arial" panose="020B0604020202020204" pitchFamily="34" charset="0"/>
              </a:rPr>
              <a:t>, 13-21. </a:t>
            </a:r>
            <a:r>
              <a:rPr lang="en-GB" u="sng" dirty="0">
                <a:solidFill>
                  <a:srgbClr val="000000"/>
                </a:solidFill>
                <a:effectLst/>
                <a:highlight>
                  <a:srgbClr val="FFFFFF"/>
                </a:highlight>
                <a:latin typeface="Arial" panose="020B0604020202020204" pitchFamily="34" charset="0"/>
                <a:hlinkClick r:id="rId11"/>
              </a:rPr>
              <a:t>https://doi.org/10.1016/j.chiabu.2015.07.011</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3" name="Freeform 3"/>
          <p:cNvSpPr/>
          <p:nvPr/>
        </p:nvSpPr>
        <p:spPr>
          <a:xfrm>
            <a:off x="2476023" y="579649"/>
            <a:ext cx="2880360" cy="4114800"/>
          </a:xfrm>
          <a:custGeom>
            <a:avLst/>
            <a:gdLst/>
            <a:ahLst/>
            <a:cxnLst/>
            <a:rect l="l" t="t" r="r" b="b"/>
            <a:pathLst>
              <a:path w="2880360" h="4114800">
                <a:moveTo>
                  <a:pt x="0" y="0"/>
                </a:moveTo>
                <a:lnTo>
                  <a:pt x="2880360" y="0"/>
                </a:lnTo>
                <a:lnTo>
                  <a:pt x="288036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4"/>
          <p:cNvSpPr txBox="1"/>
          <p:nvPr/>
        </p:nvSpPr>
        <p:spPr>
          <a:xfrm>
            <a:off x="701403" y="4522999"/>
            <a:ext cx="6429598" cy="1566544"/>
          </a:xfrm>
          <a:prstGeom prst="rect">
            <a:avLst/>
          </a:prstGeom>
        </p:spPr>
        <p:txBody>
          <a:bodyPr lIns="0" tIns="0" rIns="0" bIns="0" rtlCol="0" anchor="t">
            <a:spAutoFit/>
          </a:bodyPr>
          <a:lstStyle/>
          <a:p>
            <a:pPr algn="ctr">
              <a:lnSpc>
                <a:spcPts val="12880"/>
              </a:lnSpc>
            </a:pPr>
            <a:r>
              <a:rPr lang="en-US" sz="9200">
                <a:solidFill>
                  <a:srgbClr val="000000"/>
                </a:solidFill>
                <a:latin typeface="Canva Sans Bold"/>
              </a:rPr>
              <a:t>References</a:t>
            </a:r>
          </a:p>
        </p:txBody>
      </p:sp>
      <p:sp>
        <p:nvSpPr>
          <p:cNvPr id="2" name="TextBox 1">
            <a:extLst>
              <a:ext uri="{FF2B5EF4-FFF2-40B4-BE49-F238E27FC236}">
                <a16:creationId xmlns:a16="http://schemas.microsoft.com/office/drawing/2014/main" id="{E96EE41F-11B0-0AB7-1F79-1EE5357D7AE8}"/>
              </a:ext>
            </a:extLst>
          </p:cNvPr>
          <p:cNvSpPr txBox="1"/>
          <p:nvPr/>
        </p:nvSpPr>
        <p:spPr>
          <a:xfrm>
            <a:off x="7467600" y="135624"/>
            <a:ext cx="9829800" cy="10341293"/>
          </a:xfrm>
          <a:prstGeom prst="rect">
            <a:avLst/>
          </a:prstGeom>
          <a:noFill/>
        </p:spPr>
        <p:txBody>
          <a:bodyPr wrap="square" rtlCol="0">
            <a:spAutoFit/>
          </a:bodyPr>
          <a:lstStyle/>
          <a:p>
            <a:r>
              <a:rPr lang="en-GB" dirty="0">
                <a:solidFill>
                  <a:srgbClr val="000000"/>
                </a:solidFill>
                <a:effectLst/>
                <a:highlight>
                  <a:srgbClr val="FFFFFF"/>
                </a:highlight>
                <a:latin typeface="Arial" panose="020B0604020202020204" pitchFamily="34" charset="0"/>
              </a:rPr>
              <a:t>Gloger, S., Martínez, P., </a:t>
            </a:r>
            <a:r>
              <a:rPr lang="en-GB" dirty="0" err="1">
                <a:solidFill>
                  <a:srgbClr val="000000"/>
                </a:solidFill>
                <a:effectLst/>
                <a:highlight>
                  <a:srgbClr val="FFFFFF"/>
                </a:highlight>
                <a:latin typeface="Arial" panose="020B0604020202020204" pitchFamily="34" charset="0"/>
              </a:rPr>
              <a:t>Behn</a:t>
            </a:r>
            <a:r>
              <a:rPr lang="en-GB" dirty="0">
                <a:solidFill>
                  <a:srgbClr val="000000"/>
                </a:solidFill>
                <a:effectLst/>
                <a:highlight>
                  <a:srgbClr val="FFFFFF"/>
                </a:highlight>
                <a:latin typeface="Arial" panose="020B0604020202020204" pitchFamily="34" charset="0"/>
              </a:rPr>
              <a:t>, A., </a:t>
            </a:r>
            <a:r>
              <a:rPr lang="en-GB" dirty="0" err="1">
                <a:solidFill>
                  <a:srgbClr val="000000"/>
                </a:solidFill>
                <a:effectLst/>
                <a:highlight>
                  <a:srgbClr val="FFFFFF"/>
                </a:highlight>
                <a:latin typeface="Arial" panose="020B0604020202020204" pitchFamily="34" charset="0"/>
              </a:rPr>
              <a:t>Chacón</a:t>
            </a:r>
            <a:r>
              <a:rPr lang="en-GB" dirty="0">
                <a:solidFill>
                  <a:srgbClr val="000000"/>
                </a:solidFill>
                <a:effectLst/>
                <a:highlight>
                  <a:srgbClr val="FFFFFF"/>
                </a:highlight>
                <a:latin typeface="Arial" panose="020B0604020202020204" pitchFamily="34" charset="0"/>
              </a:rPr>
              <a:t>, M. V., </a:t>
            </a:r>
            <a:r>
              <a:rPr lang="en-GB" dirty="0" err="1">
                <a:solidFill>
                  <a:srgbClr val="000000"/>
                </a:solidFill>
                <a:effectLst/>
                <a:highlight>
                  <a:srgbClr val="FFFFFF"/>
                </a:highlight>
                <a:latin typeface="Arial" panose="020B0604020202020204" pitchFamily="34" charset="0"/>
              </a:rPr>
              <a:t>Cottin</a:t>
            </a:r>
            <a:r>
              <a:rPr lang="en-GB" dirty="0">
                <a:solidFill>
                  <a:srgbClr val="000000"/>
                </a:solidFill>
                <a:effectLst/>
                <a:highlight>
                  <a:srgbClr val="FFFFFF"/>
                </a:highlight>
                <a:latin typeface="Arial" panose="020B0604020202020204" pitchFamily="34" charset="0"/>
              </a:rPr>
              <a:t>, M., Diez de Medina, D., &amp; </a:t>
            </a:r>
            <a:r>
              <a:rPr lang="en-GB" dirty="0" err="1">
                <a:solidFill>
                  <a:srgbClr val="000000"/>
                </a:solidFill>
                <a:effectLst/>
                <a:highlight>
                  <a:srgbClr val="FFFFFF"/>
                </a:highlight>
                <a:latin typeface="Arial" panose="020B0604020202020204" pitchFamily="34" charset="0"/>
              </a:rPr>
              <a:t>Vöhringer</a:t>
            </a:r>
            <a:r>
              <a:rPr lang="en-GB" dirty="0">
                <a:solidFill>
                  <a:srgbClr val="000000"/>
                </a:solidFill>
                <a:effectLst/>
                <a:highlight>
                  <a:srgbClr val="FFFFFF"/>
                </a:highlight>
                <a:latin typeface="Arial" panose="020B0604020202020204" pitchFamily="34" charset="0"/>
              </a:rPr>
              <a:t>, P. A. (2021). Population-attributable risk of adverse childhood experiences for high suicide risk, psychiatric admissions, and recurrent depression, in depressed outpatients.</a:t>
            </a:r>
            <a:r>
              <a:rPr lang="en-GB" i="1" dirty="0">
                <a:solidFill>
                  <a:srgbClr val="000000"/>
                </a:solidFill>
                <a:effectLst/>
                <a:highlight>
                  <a:srgbClr val="FFFFFF"/>
                </a:highlight>
                <a:latin typeface="Arial" panose="020B0604020202020204" pitchFamily="34" charset="0"/>
              </a:rPr>
              <a:t> European Journal of </a:t>
            </a:r>
            <a:r>
              <a:rPr lang="en-GB" i="1" dirty="0" err="1">
                <a:solidFill>
                  <a:srgbClr val="000000"/>
                </a:solidFill>
                <a:effectLst/>
                <a:highlight>
                  <a:srgbClr val="FFFFFF"/>
                </a:highlight>
                <a:latin typeface="Arial" panose="020B0604020202020204" pitchFamily="34" charset="0"/>
              </a:rPr>
              <a:t>Psychotraumatology</a:t>
            </a:r>
            <a:r>
              <a:rPr lang="en-GB" i="1" dirty="0">
                <a:solidFill>
                  <a:srgbClr val="000000"/>
                </a:solidFill>
                <a:effectLst/>
                <a:highlight>
                  <a:srgbClr val="FFFFFF"/>
                </a:highlight>
                <a:latin typeface="Arial" panose="020B0604020202020204" pitchFamily="34" charset="0"/>
              </a:rPr>
              <a:t>, 12</a:t>
            </a:r>
            <a:r>
              <a:rPr lang="en-GB" dirty="0">
                <a:solidFill>
                  <a:srgbClr val="000000"/>
                </a:solidFill>
                <a:effectLst/>
                <a:highlight>
                  <a:srgbClr val="FFFFFF"/>
                </a:highlight>
                <a:latin typeface="Arial" panose="020B0604020202020204" pitchFamily="34" charset="0"/>
              </a:rPr>
              <a:t>(1), 1874600. </a:t>
            </a:r>
            <a:r>
              <a:rPr lang="en-GB" dirty="0">
                <a:solidFill>
                  <a:srgbClr val="262626"/>
                </a:solidFill>
                <a:effectLst/>
                <a:highlight>
                  <a:srgbClr val="FFFFFF"/>
                </a:highlight>
                <a:latin typeface="Arial" panose="020B0604020202020204" pitchFamily="34" charset="0"/>
              </a:rPr>
              <a:t> </a:t>
            </a:r>
            <a:r>
              <a:rPr lang="en-GB" u="sng" dirty="0">
                <a:solidFill>
                  <a:srgbClr val="000000"/>
                </a:solidFill>
                <a:effectLst/>
                <a:highlight>
                  <a:srgbClr val="FFFFFF"/>
                </a:highlight>
                <a:latin typeface="Arial" panose="020B0604020202020204" pitchFamily="34" charset="0"/>
                <a:hlinkClick r:id="rId5"/>
              </a:rPr>
              <a:t>https://doi.org/10.1080/20008198.2021.1874600</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Hyland, T. (2016). The limits of mindfulness: Emerging issues for education.</a:t>
            </a:r>
            <a:r>
              <a:rPr lang="en-GB" i="1" dirty="0">
                <a:solidFill>
                  <a:srgbClr val="000000"/>
                </a:solidFill>
                <a:effectLst/>
                <a:highlight>
                  <a:srgbClr val="FFFFFF"/>
                </a:highlight>
                <a:latin typeface="Arial" panose="020B0604020202020204" pitchFamily="34" charset="0"/>
              </a:rPr>
              <a:t> British Journal of Educational Studies, 64</a:t>
            </a:r>
            <a:r>
              <a:rPr lang="en-GB" dirty="0">
                <a:solidFill>
                  <a:srgbClr val="000000"/>
                </a:solidFill>
                <a:effectLst/>
                <a:highlight>
                  <a:srgbClr val="FFFFFF"/>
                </a:highlight>
                <a:latin typeface="Arial" panose="020B0604020202020204" pitchFamily="34" charset="0"/>
              </a:rPr>
              <a:t>(1), 97-117.</a:t>
            </a:r>
            <a:r>
              <a:rPr lang="en-GB" dirty="0">
                <a:solidFill>
                  <a:srgbClr val="262626"/>
                </a:solidFill>
                <a:effectLst/>
                <a:highlight>
                  <a:srgbClr val="FFFFFF"/>
                </a:highlight>
                <a:latin typeface="Arial" panose="020B0604020202020204" pitchFamily="34" charset="0"/>
              </a:rPr>
              <a:t> </a:t>
            </a:r>
            <a:r>
              <a:rPr lang="en-GB" u="sng" dirty="0">
                <a:solidFill>
                  <a:srgbClr val="000000"/>
                </a:solidFill>
                <a:effectLst/>
                <a:highlight>
                  <a:srgbClr val="FFFFFF"/>
                </a:highlight>
                <a:latin typeface="Arial" panose="020B0604020202020204" pitchFamily="34" charset="0"/>
                <a:hlinkClick r:id="rId6"/>
              </a:rPr>
              <a:t>https://doi.org/10.1080/00071005.2015.1051946</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Kabat-Zinn, J., &amp; Hanh, T. N. (2009). </a:t>
            </a:r>
            <a:r>
              <a:rPr lang="en-GB" i="1" dirty="0">
                <a:solidFill>
                  <a:srgbClr val="000000"/>
                </a:solidFill>
                <a:effectLst/>
                <a:highlight>
                  <a:srgbClr val="FFFFFF"/>
                </a:highlight>
                <a:latin typeface="Arial" panose="020B0604020202020204" pitchFamily="34" charset="0"/>
              </a:rPr>
              <a:t>Full catastrophe living: Using the wisdom of your body and mind to face stress, pain, and illness</a:t>
            </a:r>
            <a:r>
              <a:rPr lang="en-GB" dirty="0">
                <a:solidFill>
                  <a:srgbClr val="000000"/>
                </a:solidFill>
                <a:effectLst/>
                <a:highlight>
                  <a:srgbClr val="FFFFFF"/>
                </a:highlight>
                <a:latin typeface="Arial" panose="020B0604020202020204" pitchFamily="34" charset="0"/>
              </a:rPr>
              <a:t>. Delta.</a:t>
            </a:r>
          </a:p>
          <a:p>
            <a:endParaRPr lang="en-GB" dirty="0">
              <a:solidFill>
                <a:srgbClr val="000000"/>
              </a:solidFill>
              <a:effectLst/>
              <a:highlight>
                <a:srgbClr val="FFFFFF"/>
              </a:highlight>
              <a:latin typeface="Arial" panose="020B0604020202020204" pitchFamily="34" charset="0"/>
            </a:endParaRPr>
          </a:p>
          <a:p>
            <a:r>
              <a:rPr lang="en-GB" dirty="0" err="1">
                <a:solidFill>
                  <a:srgbClr val="000000"/>
                </a:solidFill>
                <a:effectLst/>
                <a:highlight>
                  <a:srgbClr val="FFFFFF"/>
                </a:highlight>
                <a:latin typeface="Arial" panose="020B0604020202020204" pitchFamily="34" charset="0"/>
              </a:rPr>
              <a:t>Kreplin</a:t>
            </a:r>
            <a:r>
              <a:rPr lang="en-GB" dirty="0">
                <a:solidFill>
                  <a:srgbClr val="000000"/>
                </a:solidFill>
                <a:effectLst/>
                <a:highlight>
                  <a:srgbClr val="FFFFFF"/>
                </a:highlight>
                <a:latin typeface="Arial" panose="020B0604020202020204" pitchFamily="34" charset="0"/>
              </a:rPr>
              <a:t>, U., Farias, M., &amp; Brazil, I. A. (2018). The limited prosocial effects of meditation: A systematic review and meta-analysis.</a:t>
            </a:r>
            <a:r>
              <a:rPr lang="en-GB" i="1" dirty="0">
                <a:solidFill>
                  <a:srgbClr val="000000"/>
                </a:solidFill>
                <a:effectLst/>
                <a:highlight>
                  <a:srgbClr val="FFFFFF"/>
                </a:highlight>
                <a:latin typeface="Arial" panose="020B0604020202020204" pitchFamily="34" charset="0"/>
              </a:rPr>
              <a:t> Scientific Reports, 8</a:t>
            </a:r>
            <a:r>
              <a:rPr lang="en-GB" dirty="0">
                <a:solidFill>
                  <a:srgbClr val="000000"/>
                </a:solidFill>
                <a:effectLst/>
                <a:highlight>
                  <a:srgbClr val="FFFFFF"/>
                </a:highlight>
                <a:latin typeface="Arial" panose="020B0604020202020204" pitchFamily="34" charset="0"/>
              </a:rPr>
              <a:t>(1), 2403. </a:t>
            </a:r>
            <a:r>
              <a:rPr lang="en-GB" u="sng" dirty="0">
                <a:solidFill>
                  <a:srgbClr val="000000"/>
                </a:solidFill>
                <a:effectLst/>
                <a:highlight>
                  <a:srgbClr val="FFFFFF"/>
                </a:highlight>
                <a:latin typeface="Arial" panose="020B0604020202020204" pitchFamily="34" charset="0"/>
                <a:hlinkClick r:id="rId7"/>
              </a:rPr>
              <a:t>https://doi.org/10.1038/s41598-018-20299-z</a:t>
            </a:r>
            <a:r>
              <a:rPr lang="en-GB" dirty="0">
                <a:solidFill>
                  <a:srgbClr val="000000"/>
                </a:solidFill>
                <a:effectLst/>
                <a:highlight>
                  <a:srgbClr val="FFFFFF"/>
                </a:highlight>
                <a:latin typeface="Arial" panose="020B0604020202020204" pitchFamily="34" charset="0"/>
              </a:rPr>
              <a:t> </a:t>
            </a: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McKeen, H., Hook, M., </a:t>
            </a:r>
            <a:r>
              <a:rPr lang="en-GB" dirty="0" err="1">
                <a:solidFill>
                  <a:srgbClr val="000000"/>
                </a:solidFill>
                <a:effectLst/>
                <a:highlight>
                  <a:srgbClr val="FFFFFF"/>
                </a:highlight>
                <a:latin typeface="Arial" panose="020B0604020202020204" pitchFamily="34" charset="0"/>
              </a:rPr>
              <a:t>Podduturi</a:t>
            </a:r>
            <a:r>
              <a:rPr lang="en-GB" dirty="0">
                <a:solidFill>
                  <a:srgbClr val="000000"/>
                </a:solidFill>
                <a:effectLst/>
                <a:highlight>
                  <a:srgbClr val="FFFFFF"/>
                </a:highlight>
                <a:latin typeface="Arial" panose="020B0604020202020204" pitchFamily="34" charset="0"/>
              </a:rPr>
              <a:t>, P., </a:t>
            </a:r>
            <a:r>
              <a:rPr lang="en-GB" dirty="0" err="1">
                <a:solidFill>
                  <a:srgbClr val="000000"/>
                </a:solidFill>
                <a:effectLst/>
                <a:highlight>
                  <a:srgbClr val="FFFFFF"/>
                </a:highlight>
                <a:latin typeface="Arial" panose="020B0604020202020204" pitchFamily="34" charset="0"/>
              </a:rPr>
              <a:t>Beitzell</a:t>
            </a:r>
            <a:r>
              <a:rPr lang="en-GB" dirty="0">
                <a:solidFill>
                  <a:srgbClr val="000000"/>
                </a:solidFill>
                <a:effectLst/>
                <a:highlight>
                  <a:srgbClr val="FFFFFF"/>
                </a:highlight>
                <a:latin typeface="Arial" panose="020B0604020202020204" pitchFamily="34" charset="0"/>
              </a:rPr>
              <a:t>, E., Jones, A., &amp; </a:t>
            </a:r>
            <a:r>
              <a:rPr lang="en-GB" dirty="0" err="1">
                <a:solidFill>
                  <a:srgbClr val="000000"/>
                </a:solidFill>
                <a:effectLst/>
                <a:highlight>
                  <a:srgbClr val="FFFFFF"/>
                </a:highlight>
                <a:latin typeface="Arial" panose="020B0604020202020204" pitchFamily="34" charset="0"/>
              </a:rPr>
              <a:t>Liss</a:t>
            </a:r>
            <a:r>
              <a:rPr lang="en-GB" dirty="0">
                <a:solidFill>
                  <a:srgbClr val="000000"/>
                </a:solidFill>
                <a:effectLst/>
                <a:highlight>
                  <a:srgbClr val="FFFFFF"/>
                </a:highlight>
                <a:latin typeface="Arial" panose="020B0604020202020204" pitchFamily="34" charset="0"/>
              </a:rPr>
              <a:t>, M. (2023). Mindfulness as a mediator and moderator in the relationship between adverse childhood experiences and depression.</a:t>
            </a:r>
            <a:r>
              <a:rPr lang="en-GB" i="1" dirty="0">
                <a:solidFill>
                  <a:srgbClr val="000000"/>
                </a:solidFill>
                <a:effectLst/>
                <a:highlight>
                  <a:srgbClr val="FFFFFF"/>
                </a:highlight>
                <a:latin typeface="Arial" panose="020B0604020202020204" pitchFamily="34" charset="0"/>
              </a:rPr>
              <a:t> Current Psychology, 42</a:t>
            </a:r>
            <a:r>
              <a:rPr lang="en-GB" dirty="0">
                <a:solidFill>
                  <a:srgbClr val="000000"/>
                </a:solidFill>
                <a:effectLst/>
                <a:highlight>
                  <a:srgbClr val="FFFFFF"/>
                </a:highlight>
                <a:latin typeface="Arial" panose="020B0604020202020204" pitchFamily="34" charset="0"/>
              </a:rPr>
              <a:t>(8), 6576-6586. </a:t>
            </a:r>
            <a:r>
              <a:rPr lang="en-GB" dirty="0">
                <a:solidFill>
                  <a:srgbClr val="000000"/>
                </a:solidFill>
                <a:effectLst/>
                <a:highlight>
                  <a:srgbClr val="FFFFFF"/>
                </a:highlight>
                <a:latin typeface="Arial" panose="020B0604020202020204" pitchFamily="34" charset="0"/>
                <a:hlinkClick r:id="rId8"/>
              </a:rPr>
              <a:t>https://doi.org/10.1007/s12144-021-02003-z</a:t>
            </a:r>
            <a:endParaRPr lang="en-GB"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err="1">
                <a:solidFill>
                  <a:srgbClr val="000000"/>
                </a:solidFill>
                <a:effectLst/>
                <a:highlight>
                  <a:srgbClr val="FFFFFF"/>
                </a:highlight>
                <a:latin typeface="Arial" panose="020B0604020202020204" pitchFamily="34" charset="0"/>
              </a:rPr>
              <a:t>Nhất</a:t>
            </a:r>
            <a:r>
              <a:rPr lang="en-GB" dirty="0">
                <a:solidFill>
                  <a:srgbClr val="000000"/>
                </a:solidFill>
                <a:effectLst/>
                <a:highlight>
                  <a:srgbClr val="FFFFFF"/>
                </a:highlight>
                <a:latin typeface="Arial" panose="020B0604020202020204" pitchFamily="34" charset="0"/>
              </a:rPr>
              <a:t>, H., Ho, M., &amp; Vo, D. M. (1999). The miracle of mindfulness: An introduction to the practice of meditation.</a:t>
            </a: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Odd, D., Williams, T., Appleby, L., Gunnell, D., &amp; </a:t>
            </a:r>
            <a:r>
              <a:rPr lang="en-GB" dirty="0" err="1">
                <a:solidFill>
                  <a:srgbClr val="000000"/>
                </a:solidFill>
                <a:effectLst/>
                <a:highlight>
                  <a:srgbClr val="FFFFFF"/>
                </a:highlight>
                <a:latin typeface="Arial" panose="020B0604020202020204" pitchFamily="34" charset="0"/>
              </a:rPr>
              <a:t>Luyt</a:t>
            </a:r>
            <a:r>
              <a:rPr lang="en-GB" dirty="0">
                <a:solidFill>
                  <a:srgbClr val="000000"/>
                </a:solidFill>
                <a:effectLst/>
                <a:highlight>
                  <a:srgbClr val="FFFFFF"/>
                </a:highlight>
                <a:latin typeface="Arial" panose="020B0604020202020204" pitchFamily="34" charset="0"/>
              </a:rPr>
              <a:t>, K. (2021). Child suicide rates during the COVID-19 pandemic in </a:t>
            </a:r>
            <a:r>
              <a:rPr lang="en-GB" dirty="0" err="1">
                <a:solidFill>
                  <a:srgbClr val="000000"/>
                </a:solidFill>
                <a:effectLst/>
                <a:highlight>
                  <a:srgbClr val="FFFFFF"/>
                </a:highlight>
                <a:latin typeface="Arial" panose="020B0604020202020204" pitchFamily="34" charset="0"/>
              </a:rPr>
              <a:t>england</a:t>
            </a:r>
            <a:r>
              <a:rPr lang="en-GB" dirty="0">
                <a:solidFill>
                  <a:srgbClr val="000000"/>
                </a:solidFill>
                <a:effectLst/>
                <a:highlight>
                  <a:srgbClr val="FFFFFF"/>
                </a:highlight>
                <a:latin typeface="Arial" panose="020B0604020202020204" pitchFamily="34" charset="0"/>
              </a:rPr>
              <a:t>.</a:t>
            </a:r>
            <a:r>
              <a:rPr lang="en-GB" i="1" dirty="0">
                <a:solidFill>
                  <a:srgbClr val="000000"/>
                </a:solidFill>
                <a:effectLst/>
                <a:highlight>
                  <a:srgbClr val="FFFFFF"/>
                </a:highlight>
                <a:latin typeface="Arial" panose="020B0604020202020204" pitchFamily="34" charset="0"/>
              </a:rPr>
              <a:t> Journal of Affective Disorders Reports, 6</a:t>
            </a:r>
            <a:r>
              <a:rPr lang="en-GB" dirty="0">
                <a:solidFill>
                  <a:srgbClr val="000000"/>
                </a:solidFill>
                <a:effectLst/>
                <a:highlight>
                  <a:srgbClr val="FFFFFF"/>
                </a:highlight>
                <a:latin typeface="Arial" panose="020B0604020202020204" pitchFamily="34" charset="0"/>
              </a:rPr>
              <a:t>, 100273. </a:t>
            </a:r>
            <a:r>
              <a:rPr lang="en-GB" u="sng" dirty="0">
                <a:solidFill>
                  <a:srgbClr val="000000"/>
                </a:solidFill>
                <a:effectLst/>
                <a:highlight>
                  <a:srgbClr val="FFFFFF"/>
                </a:highlight>
                <a:latin typeface="Arial" panose="020B0604020202020204" pitchFamily="34" charset="0"/>
                <a:hlinkClick r:id="rId9"/>
              </a:rPr>
              <a:t>https://doi.org/10.1016/j.jadr.2021.100273</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err="1">
                <a:solidFill>
                  <a:srgbClr val="000000"/>
                </a:solidFill>
                <a:effectLst/>
                <a:highlight>
                  <a:srgbClr val="FFFFFF"/>
                </a:highlight>
                <a:latin typeface="Arial" panose="020B0604020202020204" pitchFamily="34" charset="0"/>
              </a:rPr>
              <a:t>Riedl</a:t>
            </a:r>
            <a:r>
              <a:rPr lang="en-GB" dirty="0">
                <a:solidFill>
                  <a:srgbClr val="000000"/>
                </a:solidFill>
                <a:effectLst/>
                <a:highlight>
                  <a:srgbClr val="FFFFFF"/>
                </a:highlight>
                <a:latin typeface="Arial" panose="020B0604020202020204" pitchFamily="34" charset="0"/>
              </a:rPr>
              <a:t>, D., Lampe, A., </a:t>
            </a:r>
            <a:r>
              <a:rPr lang="en-GB" dirty="0" err="1">
                <a:solidFill>
                  <a:srgbClr val="000000"/>
                </a:solidFill>
                <a:effectLst/>
                <a:highlight>
                  <a:srgbClr val="FFFFFF"/>
                </a:highlight>
                <a:latin typeface="Arial" panose="020B0604020202020204" pitchFamily="34" charset="0"/>
              </a:rPr>
              <a:t>Exenberger</a:t>
            </a:r>
            <a:r>
              <a:rPr lang="en-GB" dirty="0">
                <a:solidFill>
                  <a:srgbClr val="000000"/>
                </a:solidFill>
                <a:effectLst/>
                <a:highlight>
                  <a:srgbClr val="FFFFFF"/>
                </a:highlight>
                <a:latin typeface="Arial" panose="020B0604020202020204" pitchFamily="34" charset="0"/>
              </a:rPr>
              <a:t>, S., Nolte, T., </a:t>
            </a:r>
            <a:r>
              <a:rPr lang="en-GB" dirty="0" err="1">
                <a:solidFill>
                  <a:srgbClr val="000000"/>
                </a:solidFill>
                <a:effectLst/>
                <a:highlight>
                  <a:srgbClr val="FFFFFF"/>
                </a:highlight>
                <a:latin typeface="Arial" panose="020B0604020202020204" pitchFamily="34" charset="0"/>
              </a:rPr>
              <a:t>Trawöger</a:t>
            </a:r>
            <a:r>
              <a:rPr lang="en-GB" dirty="0">
                <a:solidFill>
                  <a:srgbClr val="000000"/>
                </a:solidFill>
                <a:effectLst/>
                <a:highlight>
                  <a:srgbClr val="FFFFFF"/>
                </a:highlight>
                <a:latin typeface="Arial" panose="020B0604020202020204" pitchFamily="34" charset="0"/>
              </a:rPr>
              <a:t>, I., &amp; Beck, T. (2020). Prevalence of adverse childhood experiences (ACEs) and associated physical and mental health problems amongst hospital patients: Results from a cross-sectional study.</a:t>
            </a:r>
            <a:r>
              <a:rPr lang="en-GB" i="1" dirty="0">
                <a:solidFill>
                  <a:srgbClr val="000000"/>
                </a:solidFill>
                <a:effectLst/>
                <a:highlight>
                  <a:srgbClr val="FFFFFF"/>
                </a:highlight>
                <a:latin typeface="Arial" panose="020B0604020202020204" pitchFamily="34" charset="0"/>
              </a:rPr>
              <a:t> General Hospital Psychiatry, 64</a:t>
            </a:r>
            <a:r>
              <a:rPr lang="en-GB" dirty="0">
                <a:solidFill>
                  <a:srgbClr val="000000"/>
                </a:solidFill>
                <a:effectLst/>
                <a:highlight>
                  <a:srgbClr val="FFFFFF"/>
                </a:highlight>
                <a:latin typeface="Arial" panose="020B0604020202020204" pitchFamily="34" charset="0"/>
              </a:rPr>
              <a:t>, 80-86. </a:t>
            </a:r>
            <a:r>
              <a:rPr lang="en-GB" u="sng" dirty="0">
                <a:solidFill>
                  <a:srgbClr val="000000"/>
                </a:solidFill>
                <a:effectLst/>
                <a:highlight>
                  <a:srgbClr val="FFFFFF"/>
                </a:highlight>
                <a:latin typeface="Arial" panose="020B0604020202020204" pitchFamily="34" charset="0"/>
                <a:hlinkClick r:id="rId10"/>
              </a:rPr>
              <a:t>https://doi.org/10.1016/j.genhosppsych.2020.03.005</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Rogge, R. D., Lin, Y., Swanson, D. P., &amp; Amaro, A. (2022). Tracing the path toward mindfulness back to its origins: Linking tenets of </a:t>
            </a:r>
            <a:r>
              <a:rPr lang="en-GB" dirty="0" err="1">
                <a:solidFill>
                  <a:srgbClr val="000000"/>
                </a:solidFill>
                <a:effectLst/>
                <a:highlight>
                  <a:srgbClr val="FFFFFF"/>
                </a:highlight>
                <a:latin typeface="Arial" panose="020B0604020202020204" pitchFamily="34" charset="0"/>
              </a:rPr>
              <a:t>buddhism</a:t>
            </a:r>
            <a:r>
              <a:rPr lang="en-GB" dirty="0">
                <a:solidFill>
                  <a:srgbClr val="000000"/>
                </a:solidFill>
                <a:effectLst/>
                <a:highlight>
                  <a:srgbClr val="FFFFFF"/>
                </a:highlight>
                <a:latin typeface="Arial" panose="020B0604020202020204" pitchFamily="34" charset="0"/>
              </a:rPr>
              <a:t> to mindfulness within the </a:t>
            </a:r>
            <a:r>
              <a:rPr lang="en-GB" dirty="0" err="1">
                <a:solidFill>
                  <a:srgbClr val="000000"/>
                </a:solidFill>
                <a:effectLst/>
                <a:highlight>
                  <a:srgbClr val="FFFFFF"/>
                </a:highlight>
                <a:latin typeface="Arial" panose="020B0604020202020204" pitchFamily="34" charset="0"/>
              </a:rPr>
              <a:t>buddhism</a:t>
            </a:r>
            <a:r>
              <a:rPr lang="en-GB" dirty="0">
                <a:solidFill>
                  <a:srgbClr val="000000"/>
                </a:solidFill>
                <a:effectLst/>
                <a:highlight>
                  <a:srgbClr val="FFFFFF"/>
                </a:highlight>
                <a:latin typeface="Arial" panose="020B0604020202020204" pitchFamily="34" charset="0"/>
              </a:rPr>
              <a:t>-informed unified flexibility and mindfulness (BI-UFM) model.</a:t>
            </a:r>
            <a:r>
              <a:rPr lang="en-GB" i="1" dirty="0">
                <a:solidFill>
                  <a:srgbClr val="000000"/>
                </a:solidFill>
                <a:effectLst/>
                <a:highlight>
                  <a:srgbClr val="FFFFFF"/>
                </a:highlight>
                <a:latin typeface="Arial" panose="020B0604020202020204" pitchFamily="34" charset="0"/>
              </a:rPr>
              <a:t> Mindfulness, </a:t>
            </a:r>
            <a:r>
              <a:rPr lang="en-GB" dirty="0">
                <a:solidFill>
                  <a:srgbClr val="000000"/>
                </a:solidFill>
                <a:effectLst/>
                <a:highlight>
                  <a:srgbClr val="FFFFFF"/>
                </a:highlight>
                <a:latin typeface="Arial" panose="020B0604020202020204" pitchFamily="34" charset="0"/>
              </a:rPr>
              <a:t>, 1-20. </a:t>
            </a:r>
            <a:r>
              <a:rPr lang="en-GB" dirty="0">
                <a:solidFill>
                  <a:srgbClr val="000000"/>
                </a:solidFill>
                <a:effectLst/>
                <a:highlight>
                  <a:srgbClr val="FFFFFF"/>
                </a:highlight>
                <a:latin typeface="Arial" panose="020B0604020202020204" pitchFamily="34" charset="0"/>
                <a:hlinkClick r:id="rId11"/>
              </a:rPr>
              <a:t>https://doi.org/10.1007/s12671-022-01886-8</a:t>
            </a:r>
            <a:endParaRPr lang="en-GB" dirty="0">
              <a:solidFill>
                <a:srgbClr val="000000"/>
              </a:solidFill>
              <a:effectLst/>
              <a:highlight>
                <a:srgbClr val="FFFFFF"/>
              </a:highlight>
              <a:latin typeface="Arial" panose="020B0604020202020204" pitchFamily="34" charset="0"/>
            </a:endParaRPr>
          </a:p>
          <a:p>
            <a:endParaRPr lang="en-US" dirty="0"/>
          </a:p>
        </p:txBody>
      </p:sp>
    </p:spTree>
    <p:extLst>
      <p:ext uri="{BB962C8B-B14F-4D97-AF65-F5344CB8AC3E}">
        <p14:creationId xmlns:p14="http://schemas.microsoft.com/office/powerpoint/2010/main" val="3508459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AF5AC"/>
        </a:solidFill>
        <a:effectLst/>
      </p:bgPr>
    </p:bg>
    <p:spTree>
      <p:nvGrpSpPr>
        <p:cNvPr id="1" name=""/>
        <p:cNvGrpSpPr/>
        <p:nvPr/>
      </p:nvGrpSpPr>
      <p:grpSpPr>
        <a:xfrm>
          <a:off x="0" y="0"/>
          <a:ext cx="0" cy="0"/>
          <a:chOff x="0" y="0"/>
          <a:chExt cx="0" cy="0"/>
        </a:xfrm>
      </p:grpSpPr>
      <p:sp>
        <p:nvSpPr>
          <p:cNvPr id="3" name="Freeform 3"/>
          <p:cNvSpPr/>
          <p:nvPr/>
        </p:nvSpPr>
        <p:spPr>
          <a:xfrm>
            <a:off x="2476023" y="579649"/>
            <a:ext cx="2880360" cy="4114800"/>
          </a:xfrm>
          <a:custGeom>
            <a:avLst/>
            <a:gdLst/>
            <a:ahLst/>
            <a:cxnLst/>
            <a:rect l="l" t="t" r="r" b="b"/>
            <a:pathLst>
              <a:path w="2880360" h="4114800">
                <a:moveTo>
                  <a:pt x="0" y="0"/>
                </a:moveTo>
                <a:lnTo>
                  <a:pt x="2880360" y="0"/>
                </a:lnTo>
                <a:lnTo>
                  <a:pt x="2880360" y="4114800"/>
                </a:lnTo>
                <a:lnTo>
                  <a:pt x="0" y="41148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4"/>
          <p:cNvSpPr txBox="1"/>
          <p:nvPr/>
        </p:nvSpPr>
        <p:spPr>
          <a:xfrm>
            <a:off x="701403" y="4522999"/>
            <a:ext cx="6429598" cy="1566544"/>
          </a:xfrm>
          <a:prstGeom prst="rect">
            <a:avLst/>
          </a:prstGeom>
        </p:spPr>
        <p:txBody>
          <a:bodyPr lIns="0" tIns="0" rIns="0" bIns="0" rtlCol="0" anchor="t">
            <a:spAutoFit/>
          </a:bodyPr>
          <a:lstStyle/>
          <a:p>
            <a:pPr algn="ctr">
              <a:lnSpc>
                <a:spcPts val="12880"/>
              </a:lnSpc>
            </a:pPr>
            <a:r>
              <a:rPr lang="en-US" sz="9200">
                <a:solidFill>
                  <a:srgbClr val="000000"/>
                </a:solidFill>
                <a:latin typeface="Canva Sans Bold"/>
              </a:rPr>
              <a:t>References</a:t>
            </a:r>
          </a:p>
        </p:txBody>
      </p:sp>
      <p:sp>
        <p:nvSpPr>
          <p:cNvPr id="2" name="TextBox 1">
            <a:extLst>
              <a:ext uri="{FF2B5EF4-FFF2-40B4-BE49-F238E27FC236}">
                <a16:creationId xmlns:a16="http://schemas.microsoft.com/office/drawing/2014/main" id="{E96EE41F-11B0-0AB7-1F79-1EE5357D7AE8}"/>
              </a:ext>
            </a:extLst>
          </p:cNvPr>
          <p:cNvSpPr txBox="1"/>
          <p:nvPr/>
        </p:nvSpPr>
        <p:spPr>
          <a:xfrm>
            <a:off x="7467600" y="135624"/>
            <a:ext cx="9829800" cy="3139321"/>
          </a:xfrm>
          <a:prstGeom prst="rect">
            <a:avLst/>
          </a:prstGeom>
          <a:noFill/>
        </p:spPr>
        <p:txBody>
          <a:bodyPr wrap="square" rtlCol="0">
            <a:spAutoFit/>
          </a:bodyPr>
          <a:lstStyle/>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Van Dam, N. T., Van </a:t>
            </a:r>
            <a:r>
              <a:rPr lang="en-GB" dirty="0" err="1">
                <a:solidFill>
                  <a:srgbClr val="000000"/>
                </a:solidFill>
                <a:effectLst/>
                <a:highlight>
                  <a:srgbClr val="FFFFFF"/>
                </a:highlight>
                <a:latin typeface="Arial" panose="020B0604020202020204" pitchFamily="34" charset="0"/>
              </a:rPr>
              <a:t>Vugt</a:t>
            </a:r>
            <a:r>
              <a:rPr lang="en-GB" dirty="0">
                <a:solidFill>
                  <a:srgbClr val="000000"/>
                </a:solidFill>
                <a:effectLst/>
                <a:highlight>
                  <a:srgbClr val="FFFFFF"/>
                </a:highlight>
                <a:latin typeface="Arial" panose="020B0604020202020204" pitchFamily="34" charset="0"/>
              </a:rPr>
              <a:t>, M. K., </a:t>
            </a:r>
            <a:r>
              <a:rPr lang="en-GB" dirty="0" err="1">
                <a:solidFill>
                  <a:srgbClr val="000000"/>
                </a:solidFill>
                <a:effectLst/>
                <a:highlight>
                  <a:srgbClr val="FFFFFF"/>
                </a:highlight>
                <a:latin typeface="Arial" panose="020B0604020202020204" pitchFamily="34" charset="0"/>
              </a:rPr>
              <a:t>Vago</a:t>
            </a:r>
            <a:r>
              <a:rPr lang="en-GB" dirty="0">
                <a:solidFill>
                  <a:srgbClr val="000000"/>
                </a:solidFill>
                <a:effectLst/>
                <a:highlight>
                  <a:srgbClr val="FFFFFF"/>
                </a:highlight>
                <a:latin typeface="Arial" panose="020B0604020202020204" pitchFamily="34" charset="0"/>
              </a:rPr>
              <a:t>, D. R., </a:t>
            </a:r>
            <a:r>
              <a:rPr lang="en-GB" dirty="0" err="1">
                <a:solidFill>
                  <a:srgbClr val="000000"/>
                </a:solidFill>
                <a:effectLst/>
                <a:highlight>
                  <a:srgbClr val="FFFFFF"/>
                </a:highlight>
                <a:latin typeface="Arial" panose="020B0604020202020204" pitchFamily="34" charset="0"/>
              </a:rPr>
              <a:t>Schmalzl</a:t>
            </a:r>
            <a:r>
              <a:rPr lang="en-GB" dirty="0">
                <a:solidFill>
                  <a:srgbClr val="000000"/>
                </a:solidFill>
                <a:effectLst/>
                <a:highlight>
                  <a:srgbClr val="FFFFFF"/>
                </a:highlight>
                <a:latin typeface="Arial" panose="020B0604020202020204" pitchFamily="34" charset="0"/>
              </a:rPr>
              <a:t>, L., </a:t>
            </a:r>
            <a:r>
              <a:rPr lang="en-GB" dirty="0" err="1">
                <a:solidFill>
                  <a:srgbClr val="000000"/>
                </a:solidFill>
                <a:effectLst/>
                <a:highlight>
                  <a:srgbClr val="FFFFFF"/>
                </a:highlight>
                <a:latin typeface="Arial" panose="020B0604020202020204" pitchFamily="34" charset="0"/>
              </a:rPr>
              <a:t>Saron</a:t>
            </a:r>
            <a:r>
              <a:rPr lang="en-GB" dirty="0">
                <a:solidFill>
                  <a:srgbClr val="000000"/>
                </a:solidFill>
                <a:effectLst/>
                <a:highlight>
                  <a:srgbClr val="FFFFFF"/>
                </a:highlight>
                <a:latin typeface="Arial" panose="020B0604020202020204" pitchFamily="34" charset="0"/>
              </a:rPr>
              <a:t>, C. D., </a:t>
            </a:r>
            <a:r>
              <a:rPr lang="en-GB" dirty="0" err="1">
                <a:solidFill>
                  <a:srgbClr val="000000"/>
                </a:solidFill>
                <a:effectLst/>
                <a:highlight>
                  <a:srgbClr val="FFFFFF"/>
                </a:highlight>
                <a:latin typeface="Arial" panose="020B0604020202020204" pitchFamily="34" charset="0"/>
              </a:rPr>
              <a:t>Olendzki</a:t>
            </a:r>
            <a:r>
              <a:rPr lang="en-GB" dirty="0">
                <a:solidFill>
                  <a:srgbClr val="000000"/>
                </a:solidFill>
                <a:effectLst/>
                <a:highlight>
                  <a:srgbClr val="FFFFFF"/>
                </a:highlight>
                <a:latin typeface="Arial" panose="020B0604020202020204" pitchFamily="34" charset="0"/>
              </a:rPr>
              <a:t>, A., Meissner, T., Lazar, S. W., Kerr, C. E., &amp; Gorchov, J. (2018). Mind the hype: A critical evaluation and prescriptive agenda for research on mindfulness and meditation.</a:t>
            </a:r>
            <a:r>
              <a:rPr lang="en-GB" i="1" dirty="0">
                <a:solidFill>
                  <a:srgbClr val="000000"/>
                </a:solidFill>
                <a:effectLst/>
                <a:highlight>
                  <a:srgbClr val="FFFFFF"/>
                </a:highlight>
                <a:latin typeface="Arial" panose="020B0604020202020204" pitchFamily="34" charset="0"/>
              </a:rPr>
              <a:t> Perspectives on Psychological Science, 13</a:t>
            </a:r>
            <a:r>
              <a:rPr lang="en-GB" dirty="0">
                <a:solidFill>
                  <a:srgbClr val="000000"/>
                </a:solidFill>
                <a:effectLst/>
                <a:highlight>
                  <a:srgbClr val="FFFFFF"/>
                </a:highlight>
                <a:latin typeface="Arial" panose="020B0604020202020204" pitchFamily="34" charset="0"/>
              </a:rPr>
              <a:t>(1), 36-61. </a:t>
            </a:r>
            <a:r>
              <a:rPr lang="en-GB" u="sng" dirty="0">
                <a:solidFill>
                  <a:srgbClr val="000000"/>
                </a:solidFill>
                <a:effectLst/>
                <a:highlight>
                  <a:srgbClr val="FFFFFF"/>
                </a:highlight>
                <a:latin typeface="Arial" panose="020B0604020202020204" pitchFamily="34" charset="0"/>
                <a:hlinkClick r:id="rId5"/>
              </a:rPr>
              <a:t>https://doi.org/10.1177/1745691617709589</a:t>
            </a:r>
            <a:endParaRPr lang="en-GB" u="sng" dirty="0">
              <a:solidFill>
                <a:srgbClr val="000000"/>
              </a:solidFill>
              <a:effectLst/>
              <a:highlight>
                <a:srgbClr val="FFFFFF"/>
              </a:highlight>
              <a:latin typeface="Arial" panose="020B0604020202020204" pitchFamily="34" charset="0"/>
            </a:endParaRPr>
          </a:p>
          <a:p>
            <a:endParaRPr lang="en-GB" dirty="0">
              <a:solidFill>
                <a:srgbClr val="000000"/>
              </a:solidFill>
              <a:effectLst/>
              <a:highlight>
                <a:srgbClr val="FFFFFF"/>
              </a:highlight>
              <a:latin typeface="Arial" panose="020B0604020202020204" pitchFamily="34" charset="0"/>
            </a:endParaRPr>
          </a:p>
          <a:p>
            <a:r>
              <a:rPr lang="en-GB" dirty="0">
                <a:solidFill>
                  <a:srgbClr val="000000"/>
                </a:solidFill>
                <a:effectLst/>
                <a:highlight>
                  <a:srgbClr val="FFFFFF"/>
                </a:highlight>
                <a:latin typeface="Arial" panose="020B0604020202020204" pitchFamily="34" charset="0"/>
              </a:rPr>
              <a:t>Wu, R., Zhong, S., Wang, G., Wu, M., Xu, J., Zhu, H., Liu, L., </a:t>
            </a:r>
            <a:r>
              <a:rPr lang="en-GB" dirty="0" err="1">
                <a:solidFill>
                  <a:srgbClr val="000000"/>
                </a:solidFill>
                <a:effectLst/>
                <a:highlight>
                  <a:srgbClr val="FFFFFF"/>
                </a:highlight>
                <a:latin typeface="Arial" panose="020B0604020202020204" pitchFamily="34" charset="0"/>
              </a:rPr>
              <a:t>Su</a:t>
            </a:r>
            <a:r>
              <a:rPr lang="en-GB" dirty="0">
                <a:solidFill>
                  <a:srgbClr val="000000"/>
                </a:solidFill>
                <a:effectLst/>
                <a:highlight>
                  <a:srgbClr val="FFFFFF"/>
                </a:highlight>
                <a:latin typeface="Arial" panose="020B0604020202020204" pitchFamily="34" charset="0"/>
              </a:rPr>
              <a:t>, W., Cao, Z., &amp; Jiang, C. (2023). The effect of brief mindfulness meditation on suicidal ideation, stress and sleep quality.</a:t>
            </a:r>
            <a:r>
              <a:rPr lang="en-GB" i="1" dirty="0">
                <a:solidFill>
                  <a:srgbClr val="000000"/>
                </a:solidFill>
                <a:effectLst/>
                <a:highlight>
                  <a:srgbClr val="FFFFFF"/>
                </a:highlight>
                <a:latin typeface="Arial" panose="020B0604020202020204" pitchFamily="34" charset="0"/>
              </a:rPr>
              <a:t> Archives of Suicide Research, 27</a:t>
            </a:r>
            <a:r>
              <a:rPr lang="en-GB" dirty="0">
                <a:solidFill>
                  <a:srgbClr val="000000"/>
                </a:solidFill>
                <a:effectLst/>
                <a:highlight>
                  <a:srgbClr val="FFFFFF"/>
                </a:highlight>
                <a:latin typeface="Arial" panose="020B0604020202020204" pitchFamily="34" charset="0"/>
              </a:rPr>
              <a:t>(2), 215-230. </a:t>
            </a:r>
            <a:r>
              <a:rPr lang="en-GB" dirty="0">
                <a:solidFill>
                  <a:srgbClr val="262626"/>
                </a:solidFill>
                <a:effectLst/>
                <a:highlight>
                  <a:srgbClr val="FFFFFF"/>
                </a:highlight>
                <a:latin typeface="Arial" panose="020B0604020202020204" pitchFamily="34" charset="0"/>
              </a:rPr>
              <a:t> </a:t>
            </a:r>
            <a:r>
              <a:rPr lang="en-GB" u="sng" dirty="0">
                <a:solidFill>
                  <a:srgbClr val="000000"/>
                </a:solidFill>
                <a:effectLst/>
                <a:highlight>
                  <a:srgbClr val="FFFFFF"/>
                </a:highlight>
                <a:latin typeface="Arial" panose="020B0604020202020204" pitchFamily="34" charset="0"/>
                <a:hlinkClick r:id="rId6"/>
              </a:rPr>
              <a:t>https://doi.org/10.1080/13811118.2021.1982800</a:t>
            </a:r>
            <a:endParaRPr lang="en-GB" dirty="0">
              <a:solidFill>
                <a:srgbClr val="000000"/>
              </a:solidFill>
              <a:effectLst/>
              <a:highlight>
                <a:srgbClr val="FFFFFF"/>
              </a:highlight>
              <a:latin typeface="Arial" panose="020B0604020202020204" pitchFamily="34" charset="0"/>
            </a:endParaRPr>
          </a:p>
          <a:p>
            <a:endParaRPr lang="en-US" dirty="0"/>
          </a:p>
        </p:txBody>
      </p:sp>
    </p:spTree>
    <p:extLst>
      <p:ext uri="{BB962C8B-B14F-4D97-AF65-F5344CB8AC3E}">
        <p14:creationId xmlns:p14="http://schemas.microsoft.com/office/powerpoint/2010/main" val="580423706"/>
      </p:ext>
    </p:extLst>
  </p:cSld>
  <p:clrMapOvr>
    <a:masterClrMapping/>
  </p:clrMapOvr>
  <mc:AlternateContent xmlns:mc="http://schemas.openxmlformats.org/markup-compatibility/2006">
    <mc:Choice xmlns:p14="http://schemas.microsoft.com/office/powerpoint/2010/main" Requires="p14">
      <p:transition spd="slow" p14:dur="420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1332</TotalTime>
  <Words>3892</Words>
  <Application>Microsoft Macintosh PowerPoint</Application>
  <PresentationFormat>Custom</PresentationFormat>
  <Paragraphs>268</Paragraphs>
  <Slides>16</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Canva Sans Bold</vt:lpstr>
      <vt:lpstr>Times</vt:lpstr>
      <vt:lpstr>Canva Sans</vt:lpstr>
      <vt:lpstr>Aptos</vt:lpstr>
      <vt:lpstr>Arial</vt:lpstr>
      <vt:lpstr>Abstracted Dream</vt:lpstr>
      <vt:lpstr>Helvetica Neue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Mindfulness</dc:title>
  <cp:lastModifiedBy>Ashlee Ryan-Rose (2103457)</cp:lastModifiedBy>
  <cp:revision>6</cp:revision>
  <dcterms:created xsi:type="dcterms:W3CDTF">2006-08-16T00:00:00Z</dcterms:created>
  <dcterms:modified xsi:type="dcterms:W3CDTF">2024-05-07T08:11:46Z</dcterms:modified>
  <dc:identifier>DAGEAjqrVFE</dc:identifier>
</cp:coreProperties>
</file>