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372" r:id="rId2"/>
    <p:sldId id="373" r:id="rId3"/>
    <p:sldId id="374" r:id="rId4"/>
    <p:sldId id="375" r:id="rId5"/>
    <p:sldId id="274" r:id="rId6"/>
    <p:sldId id="275" r:id="rId7"/>
    <p:sldId id="370" r:id="rId8"/>
    <p:sldId id="285" r:id="rId9"/>
    <p:sldId id="371" r:id="rId10"/>
    <p:sldId id="286" r:id="rId11"/>
    <p:sldId id="376" r:id="rId12"/>
    <p:sldId id="353" r:id="rId13"/>
    <p:sldId id="355" r:id="rId14"/>
    <p:sldId id="356" r:id="rId15"/>
    <p:sldId id="358" r:id="rId16"/>
    <p:sldId id="263" r:id="rId17"/>
    <p:sldId id="268" r:id="rId18"/>
    <p:sldId id="269" r:id="rId19"/>
    <p:sldId id="359" r:id="rId20"/>
    <p:sldId id="367" r:id="rId21"/>
    <p:sldId id="368" r:id="rId22"/>
    <p:sldId id="366" r:id="rId23"/>
    <p:sldId id="361" r:id="rId24"/>
    <p:sldId id="369" r:id="rId25"/>
    <p:sldId id="260" r:id="rId26"/>
    <p:sldId id="292" r:id="rId27"/>
    <p:sldId id="276"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7F8FF6-9A9F-4E3A-AFD3-84A2A02C125D}" type="datetimeFigureOut">
              <a:rPr lang="en-GB" smtClean="0"/>
              <a:t>15/01/2023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04D17D-2A7A-4EEC-8202-B424CC27D176}" type="slidenum">
              <a:rPr lang="en-GB" smtClean="0"/>
              <a:t>‹#›</a:t>
            </a:fld>
            <a:endParaRPr lang="en-GB"/>
          </a:p>
        </p:txBody>
      </p:sp>
    </p:spTree>
    <p:extLst>
      <p:ext uri="{BB962C8B-B14F-4D97-AF65-F5344CB8AC3E}">
        <p14:creationId xmlns:p14="http://schemas.microsoft.com/office/powerpoint/2010/main" val="2618963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3</a:t>
            </a:fld>
            <a:endParaRPr lang="en-GB"/>
          </a:p>
        </p:txBody>
      </p:sp>
    </p:spTree>
    <p:extLst>
      <p:ext uri="{BB962C8B-B14F-4D97-AF65-F5344CB8AC3E}">
        <p14:creationId xmlns:p14="http://schemas.microsoft.com/office/powerpoint/2010/main" val="1925359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11</a:t>
            </a:fld>
            <a:endParaRPr lang="en-GB"/>
          </a:p>
        </p:txBody>
      </p:sp>
    </p:spTree>
    <p:extLst>
      <p:ext uri="{BB962C8B-B14F-4D97-AF65-F5344CB8AC3E}">
        <p14:creationId xmlns:p14="http://schemas.microsoft.com/office/powerpoint/2010/main" val="2577922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2" name="Title Text"/>
          <p:cNvSpPr txBox="1">
            <a:spLocks noGrp="1"/>
          </p:cNvSpPr>
          <p:nvPr>
            <p:ph type="title"/>
          </p:nvPr>
        </p:nvSpPr>
        <p:spPr>
          <a:prstGeom prst="rect">
            <a:avLst/>
          </a:prstGeom>
        </p:spPr>
        <p:txBody>
          <a:bodyPr/>
          <a:lstStyle/>
          <a:p>
            <a:r>
              <a:t>Title Text</a:t>
            </a:r>
          </a:p>
        </p:txBody>
      </p:sp>
      <p:sp>
        <p:nvSpPr>
          <p:cNvPr id="23" name="Body Level One…"/>
          <p:cNvSpPr txBox="1">
            <a:spLocks noGrp="1"/>
          </p:cNvSpPr>
          <p:nvPr>
            <p:ph type="body" idx="1"/>
          </p:nvPr>
        </p:nvSpPr>
        <p:spPr>
          <a:xfrm>
            <a:off x="838200" y="1825625"/>
            <a:ext cx="10515600" cy="3743153"/>
          </a:xfrm>
          <a:prstGeom prst="rect">
            <a:avLst/>
          </a:prstGeom>
        </p:spPr>
        <p:txBody>
          <a:bodyPr/>
          <a:lstStyle>
            <a:lvl1pPr>
              <a:defRPr>
                <a:latin typeface="Georgia"/>
                <a:ea typeface="Georgia"/>
                <a:cs typeface="Georgia"/>
                <a:sym typeface="Georgia"/>
              </a:defRPr>
            </a:lvl1pPr>
            <a:lvl2pPr>
              <a:defRPr>
                <a:latin typeface="Georgia"/>
                <a:ea typeface="Georgia"/>
                <a:cs typeface="Georgia"/>
                <a:sym typeface="Georgia"/>
              </a:defRPr>
            </a:lvl2pPr>
            <a:lvl3pPr>
              <a:defRPr>
                <a:latin typeface="Georgia"/>
                <a:ea typeface="Georgia"/>
                <a:cs typeface="Georgia"/>
                <a:sym typeface="Georgia"/>
              </a:defRPr>
            </a:lvl3pPr>
            <a:lvl4pPr>
              <a:defRPr>
                <a:latin typeface="Georgia"/>
                <a:ea typeface="Georgia"/>
                <a:cs typeface="Georgia"/>
                <a:sym typeface="Georgia"/>
              </a:defRPr>
            </a:lvl4pPr>
            <a:lvl5pPr>
              <a:defRPr>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3"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4"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atin typeface="Georgia"/>
                <a:ea typeface="Georgia"/>
                <a:cs typeface="Georgia"/>
                <a:sym typeface="Georgia"/>
              </a:defRPr>
            </a:lvl1pPr>
            <a:lvl2pPr marL="0" indent="457200" algn="ctr">
              <a:buSzTx/>
              <a:buFontTx/>
              <a:buNone/>
              <a:defRPr sz="2400">
                <a:latin typeface="Georgia"/>
                <a:ea typeface="Georgia"/>
                <a:cs typeface="Georgia"/>
                <a:sym typeface="Georgia"/>
              </a:defRPr>
            </a:lvl2pPr>
            <a:lvl3pPr marL="0" indent="914400" algn="ctr">
              <a:buSzTx/>
              <a:buFontTx/>
              <a:buNone/>
              <a:defRPr sz="2400">
                <a:latin typeface="Georgia"/>
                <a:ea typeface="Georgia"/>
                <a:cs typeface="Georgia"/>
                <a:sym typeface="Georgia"/>
              </a:defRPr>
            </a:lvl3pPr>
            <a:lvl4pPr marL="0" indent="1371600" algn="ctr">
              <a:buSzTx/>
              <a:buFontTx/>
              <a:buNone/>
              <a:defRPr sz="2400">
                <a:latin typeface="Georgia"/>
                <a:ea typeface="Georgia"/>
                <a:cs typeface="Georgia"/>
                <a:sym typeface="Georgia"/>
              </a:defRPr>
            </a:lvl4pPr>
            <a:lvl5pPr marL="0" indent="1828800" algn="ctr">
              <a:buSzTx/>
              <a:buFontTx/>
              <a:buNone/>
              <a:defRPr sz="2400">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924708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5"/>
          <a:stretch>
            <a:fillRect/>
          </a:stretch>
        </p:blipFill>
        <p:spPr>
          <a:xfrm>
            <a:off x="0" y="427"/>
            <a:ext cx="12192000" cy="6857144"/>
          </a:xfrm>
          <a:prstGeom prst="rect">
            <a:avLst/>
          </a:prstGeom>
          <a:ln w="12700">
            <a:miter lim="400000"/>
          </a:ln>
        </p:spPr>
      </p:pic>
      <p:pic>
        <p:nvPicPr>
          <p:cNvPr id="3" name="Picture 5" descr="Picture 5"/>
          <p:cNvPicPr>
            <a:picLocks noChangeAspect="1"/>
          </p:cNvPicPr>
          <p:nvPr/>
        </p:nvPicPr>
        <p:blipFill>
          <a:blip r:embed="rId5"/>
          <a:stretch>
            <a:fillRect/>
          </a:stretch>
        </p:blipFill>
        <p:spPr>
          <a:xfrm>
            <a:off x="0" y="427"/>
            <a:ext cx="12192000" cy="6857144"/>
          </a:xfrm>
          <a:prstGeom prst="rect">
            <a:avLst/>
          </a:prstGeom>
          <a:ln w="12700">
            <a:miter lim="400000"/>
          </a:ln>
        </p:spPr>
      </p:pic>
      <p:sp>
        <p:nvSpPr>
          <p:cNvPr id="4"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5"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6"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0" r:id="rId1"/>
    <p:sldLayoutId id="2147483649" r:id="rId2"/>
    <p:sldLayoutId id="2147483651" r:id="rId3"/>
  </p:sldLayoutIdLst>
  <p:transition spd="med"/>
  <p:txStyles>
    <p:titleStyle>
      <a:lvl1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1pPr>
      <a:lvl2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2pPr>
      <a:lvl3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3pPr>
      <a:lvl4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4pPr>
      <a:lvl5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5pPr>
      <a:lvl6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6pPr>
      <a:lvl7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7pPr>
      <a:lvl8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8pPr>
      <a:lvl9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latin typeface="Calibri Light" panose="020F0302020204030204" pitchFamily="34" charset="0"/>
                <a:cs typeface="Calibri Light" panose="020F0302020204030204" pitchFamily="34" charset="0"/>
              </a:rPr>
              <a:t>Cross Cultural Ethics: Christian and Islamic Approaches</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7751064"/>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53773-493E-A1AB-777A-CCA5F84F162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Introduction	</a:t>
            </a:r>
          </a:p>
        </p:txBody>
      </p:sp>
      <p:sp>
        <p:nvSpPr>
          <p:cNvPr id="3" name="Text Placeholder 2">
            <a:extLst>
              <a:ext uri="{FF2B5EF4-FFF2-40B4-BE49-F238E27FC236}">
                <a16:creationId xmlns:a16="http://schemas.microsoft.com/office/drawing/2014/main" id="{DA397D14-C02B-5164-29B4-0CC3C134657F}"/>
              </a:ext>
            </a:extLst>
          </p:cNvPr>
          <p:cNvSpPr>
            <a:spLocks noGrp="1"/>
          </p:cNvSpPr>
          <p:nvPr>
            <p:ph type="body" sz="half" idx="1"/>
          </p:nvPr>
        </p:nvSpPr>
        <p:spPr>
          <a:xfrm>
            <a:off x="838200" y="1825625"/>
            <a:ext cx="5876762" cy="3743153"/>
          </a:xfrm>
        </p:spPr>
        <p:txBody>
          <a:bodyPr>
            <a:normAutofit/>
          </a:bodyPr>
          <a:lstStyle/>
          <a:p>
            <a:pPr marL="0" indent="0">
              <a:buNone/>
            </a:pPr>
            <a:r>
              <a:rPr lang="en-GB" dirty="0">
                <a:latin typeface="Calibri Light" panose="020F0302020204030204" pitchFamily="34" charset="0"/>
                <a:ea typeface="+mn-ea"/>
                <a:cs typeface="Calibri Light" panose="020F0302020204030204" pitchFamily="34" charset="0"/>
              </a:rPr>
              <a:t>In the last lecture,  we looked at two critical resources for Christian ethics, the concepts of ‘tradition’ and ‘reason’ as well as the various ways in which they have been used to inform Christian ethical thinking.</a:t>
            </a:r>
          </a:p>
          <a:p>
            <a:pPr marL="0" indent="0">
              <a:buNone/>
            </a:pPr>
            <a:r>
              <a:rPr lang="en-GB" dirty="0">
                <a:latin typeface="Calibri Light" panose="020F0302020204030204" pitchFamily="34" charset="0"/>
                <a:ea typeface="+mn-ea"/>
                <a:cs typeface="Calibri Light" panose="020F0302020204030204" pitchFamily="34" charset="0"/>
              </a:rPr>
              <a:t>In this lecture, we will look at some other possible sources as well as some more contemporary approaches. </a:t>
            </a:r>
          </a:p>
        </p:txBody>
      </p:sp>
      <p:pic>
        <p:nvPicPr>
          <p:cNvPr id="5" name="Picture 4" descr="A picture containing drawing, colorful, vegetable&#10;&#10;Description automatically generated">
            <a:extLst>
              <a:ext uri="{FF2B5EF4-FFF2-40B4-BE49-F238E27FC236}">
                <a16:creationId xmlns:a16="http://schemas.microsoft.com/office/drawing/2014/main" id="{FFF7B27F-088F-0BF5-FF11-10AF1B69D2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6283" y="933114"/>
            <a:ext cx="4495860" cy="4458395"/>
          </a:xfrm>
          <a:prstGeom prst="rect">
            <a:avLst/>
          </a:prstGeom>
        </p:spPr>
      </p:pic>
    </p:spTree>
    <p:extLst>
      <p:ext uri="{BB962C8B-B14F-4D97-AF65-F5344CB8AC3E}">
        <p14:creationId xmlns:p14="http://schemas.microsoft.com/office/powerpoint/2010/main" val="45400772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latin typeface="Calibri Light" panose="020F0302020204030204" pitchFamily="34" charset="0"/>
                <a:cs typeface="Calibri Light" panose="020F0302020204030204" pitchFamily="34" charset="0"/>
              </a:rPr>
              <a:t>Other Sources of Christian Ethics</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20911634"/>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7780B-BA31-A967-FCE8-BD4E7D2FEB7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Experience and Doctrine as Sources of Christian Ethics</a:t>
            </a:r>
          </a:p>
        </p:txBody>
      </p:sp>
      <p:sp>
        <p:nvSpPr>
          <p:cNvPr id="3" name="Content Placeholder 2">
            <a:extLst>
              <a:ext uri="{FF2B5EF4-FFF2-40B4-BE49-F238E27FC236}">
                <a16:creationId xmlns:a16="http://schemas.microsoft.com/office/drawing/2014/main" id="{9DB212B1-A0EC-E01A-8307-CC4DABE11C2A}"/>
              </a:ext>
            </a:extLst>
          </p:cNvPr>
          <p:cNvSpPr>
            <a:spLocks noGrp="1"/>
          </p:cNvSpPr>
          <p:nvPr>
            <p:ph sz="half" idx="1"/>
          </p:nvPr>
        </p:nvSpPr>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To finish off some of the discussion we were having yesterday, I want to quickly turn to two other sources often turned to in Christian ethical reasoning – appeals to experience and appeals to doctrine. </a:t>
            </a:r>
          </a:p>
          <a:p>
            <a:pPr marL="0" indent="0">
              <a:buNone/>
            </a:pPr>
            <a:r>
              <a:rPr lang="en-GB" dirty="0">
                <a:latin typeface="Calibri Light" panose="020F0302020204030204" pitchFamily="34" charset="0"/>
                <a:cs typeface="Calibri Light" panose="020F0302020204030204" pitchFamily="34" charset="0"/>
              </a:rPr>
              <a:t>Both inform different ways of encapsulating some of the difficult aspects of reasoning within the Christian tradition. </a:t>
            </a:r>
          </a:p>
        </p:txBody>
      </p:sp>
      <p:pic>
        <p:nvPicPr>
          <p:cNvPr id="6" name="Content Placeholder 5" descr="A picture containing text&#10;&#10;Description automatically generated">
            <a:extLst>
              <a:ext uri="{FF2B5EF4-FFF2-40B4-BE49-F238E27FC236}">
                <a16:creationId xmlns:a16="http://schemas.microsoft.com/office/drawing/2014/main" id="{FE028189-7F22-687F-8032-0575646AEFB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53355" y="1701800"/>
            <a:ext cx="5181600" cy="3454400"/>
          </a:xfrm>
        </p:spPr>
      </p:pic>
    </p:spTree>
    <p:extLst>
      <p:ext uri="{BB962C8B-B14F-4D97-AF65-F5344CB8AC3E}">
        <p14:creationId xmlns:p14="http://schemas.microsoft.com/office/powerpoint/2010/main" val="893352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96D2-D732-44A1-AC16-E2502DD755E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Experience as a Source of Christian Ethics </a:t>
            </a: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1: Human Experience</a:t>
            </a:r>
          </a:p>
        </p:txBody>
      </p:sp>
      <p:sp>
        <p:nvSpPr>
          <p:cNvPr id="3" name="Text Placeholder 2">
            <a:extLst>
              <a:ext uri="{FF2B5EF4-FFF2-40B4-BE49-F238E27FC236}">
                <a16:creationId xmlns:a16="http://schemas.microsoft.com/office/drawing/2014/main" id="{28F175A1-4E25-4DD7-8066-8A52ED86CDFF}"/>
              </a:ext>
            </a:extLst>
          </p:cNvPr>
          <p:cNvSpPr>
            <a:spLocks noGrp="1"/>
          </p:cNvSpPr>
          <p:nvPr>
            <p:ph type="body" idx="1"/>
          </p:nvPr>
        </p:nvSpPr>
        <p:spPr/>
        <p:txBody>
          <a:bodyPr>
            <a:normAutofit/>
          </a:bodyPr>
          <a:lstStyle/>
          <a:p>
            <a:pPr marL="0" indent="0">
              <a:buNone/>
            </a:pPr>
            <a:r>
              <a:rPr lang="en-GB" dirty="0">
                <a:latin typeface="Calibri Light" panose="020F0302020204030204" pitchFamily="34" charset="0"/>
                <a:cs typeface="Calibri Light" panose="020F0302020204030204" pitchFamily="34" charset="0"/>
              </a:rPr>
              <a:t>Conscience: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Some Christian ethicists appeal to ‘conscience’ which they take to be a universal human phenomenon. Appeals to conscience may take the form of arguing that certain rights and wrongs can be perceived as being such from a close inspection of one’s conscience. It is the case, of course, that people do not always listen to their conscience but this only proves the point: we know what is ethical but choose not to do it.</a:t>
            </a:r>
          </a:p>
        </p:txBody>
      </p:sp>
    </p:spTree>
    <p:extLst>
      <p:ext uri="{BB962C8B-B14F-4D97-AF65-F5344CB8AC3E}">
        <p14:creationId xmlns:p14="http://schemas.microsoft.com/office/powerpoint/2010/main" val="3471143236"/>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AA978-80B4-40D1-A1D9-ED897517C07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Experience as a Source of Christian Ethics </a:t>
            </a: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2: Lived Experience</a:t>
            </a:r>
          </a:p>
        </p:txBody>
      </p:sp>
      <p:sp>
        <p:nvSpPr>
          <p:cNvPr id="3" name="Text Placeholder 2">
            <a:extLst>
              <a:ext uri="{FF2B5EF4-FFF2-40B4-BE49-F238E27FC236}">
                <a16:creationId xmlns:a16="http://schemas.microsoft.com/office/drawing/2014/main" id="{349348A0-4CDD-454C-94F5-C899FA066DF8}"/>
              </a:ext>
            </a:extLst>
          </p:cNvPr>
          <p:cNvSpPr>
            <a:spLocks noGrp="1"/>
          </p:cNvSpPr>
          <p:nvPr>
            <p:ph type="body" idx="1"/>
          </p:nvPr>
        </p:nvSpPr>
        <p:spPr>
          <a:xfrm>
            <a:off x="838200" y="1690688"/>
            <a:ext cx="10515600" cy="3878090"/>
          </a:xfrm>
        </p:spPr>
        <p:txBody>
          <a:bodyPr>
            <a:normAutofit fontScale="92500" lnSpcReduction="10000"/>
          </a:bodyPr>
          <a:lstStyle/>
          <a:p>
            <a:pPr marL="0" indent="0" algn="just">
              <a:buNone/>
            </a:pPr>
            <a:r>
              <a:rPr lang="en-GB" dirty="0">
                <a:latin typeface="Calibri Light" panose="020F0302020204030204" pitchFamily="34" charset="0"/>
                <a:cs typeface="Calibri Light" panose="020F0302020204030204" pitchFamily="34" charset="0"/>
              </a:rPr>
              <a:t>Because Christian ethics is a form of Christian theology, it also, like Christian theology, is also shaped by the lived experiences of the individual Christian ethicist and the Christian communities for which his ethical reflections are related to. </a:t>
            </a:r>
          </a:p>
          <a:p>
            <a:pPr marL="0" indent="0" algn="just">
              <a:buNone/>
            </a:pPr>
            <a:endParaRPr lang="en-GB" dirty="0">
              <a:latin typeface="Calibri Light" panose="020F0302020204030204" pitchFamily="34" charset="0"/>
              <a:cs typeface="Calibri Light" panose="020F0302020204030204" pitchFamily="34" charset="0"/>
            </a:endParaRPr>
          </a:p>
          <a:p>
            <a:pPr marL="0" indent="0" algn="just">
              <a:buNone/>
            </a:pPr>
            <a:r>
              <a:rPr lang="en-GB" dirty="0">
                <a:latin typeface="Calibri Light" panose="020F0302020204030204" pitchFamily="34" charset="0"/>
                <a:cs typeface="Calibri Light" panose="020F0302020204030204" pitchFamily="34" charset="0"/>
              </a:rPr>
              <a:t>A classic example of this is liberation theology which emerged in the 1960s and 1970s both in the African American context and in the Latin American context. Although often discussed as a theological movement, much of the concerns which these liberation theologies had and have are ethical, such as their concern and commitment toward racial and economic justice.  </a:t>
            </a:r>
          </a:p>
          <a:p>
            <a:pPr algn="just"/>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962098599"/>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2976B-A453-4C19-B025-B62C2D42027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Experience as a Source of Christian Ethics </a:t>
            </a: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3: Religious Experience</a:t>
            </a:r>
          </a:p>
        </p:txBody>
      </p:sp>
      <p:sp>
        <p:nvSpPr>
          <p:cNvPr id="3" name="Text Placeholder 2">
            <a:extLst>
              <a:ext uri="{FF2B5EF4-FFF2-40B4-BE49-F238E27FC236}">
                <a16:creationId xmlns:a16="http://schemas.microsoft.com/office/drawing/2014/main" id="{710845F4-0286-4A18-9056-23B9C954CDEB}"/>
              </a:ext>
            </a:extLst>
          </p:cNvPr>
          <p:cNvSpPr>
            <a:spLocks noGrp="1"/>
          </p:cNvSpPr>
          <p:nvPr>
            <p:ph type="body" idx="1"/>
          </p:nvPr>
        </p:nvSpPr>
        <p:spPr>
          <a:xfrm>
            <a:off x="838200" y="1825625"/>
            <a:ext cx="10977081" cy="3599130"/>
          </a:xfrm>
        </p:spPr>
        <p:txBody>
          <a:bodyPr>
            <a:normAutofit/>
          </a:bodyPr>
          <a:lstStyle/>
          <a:p>
            <a:pPr marL="0" indent="0" algn="just">
              <a:buNone/>
            </a:pPr>
            <a:r>
              <a:rPr lang="en-GB" dirty="0">
                <a:latin typeface="Calibri Light" panose="020F0302020204030204" pitchFamily="34" charset="0"/>
                <a:cs typeface="Calibri Light" panose="020F0302020204030204" pitchFamily="34" charset="0"/>
              </a:rPr>
              <a:t>Religious experience, whether of the non-ordinary mystical sort or of the ordinary forms which take place in the ritual modes of Christian worship are also a source which shape Christian ethical reflections. </a:t>
            </a:r>
          </a:p>
          <a:p>
            <a:pPr marL="0" indent="0" algn="just">
              <a:buNone/>
            </a:pPr>
            <a:r>
              <a:rPr lang="en-GB" dirty="0">
                <a:latin typeface="Calibri Light" panose="020F0302020204030204" pitchFamily="34" charset="0"/>
                <a:cs typeface="Calibri Light" panose="020F0302020204030204" pitchFamily="34" charset="0"/>
              </a:rPr>
              <a:t>Pentecostal Christian ethicists, for instance, might argue that the experience of the Holy Spirit makes a difference for Christian moral epistemology – that is, how we come to discern the right from the wrong. </a:t>
            </a:r>
          </a:p>
          <a:p>
            <a:pPr marL="0" indent="0" algn="just">
              <a:buNone/>
            </a:pPr>
            <a:r>
              <a:rPr lang="en-GB" dirty="0">
                <a:latin typeface="Calibri Light" panose="020F0302020204030204" pitchFamily="34" charset="0"/>
                <a:cs typeface="Calibri Light" panose="020F0302020204030204" pitchFamily="34" charset="0"/>
              </a:rPr>
              <a:t>Indeed, for these Pentecostals, what appears “right” may in fact be wrong for the individual, depending on the ‘leading of the Spirit.’  </a:t>
            </a:r>
          </a:p>
        </p:txBody>
      </p:sp>
    </p:spTree>
    <p:extLst>
      <p:ext uri="{BB962C8B-B14F-4D97-AF65-F5344CB8AC3E}">
        <p14:creationId xmlns:p14="http://schemas.microsoft.com/office/powerpoint/2010/main" val="731441767"/>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CDD3-EEB9-44D3-96D1-08598AF140DD}"/>
              </a:ext>
            </a:extLst>
          </p:cNvPr>
          <p:cNvSpPr>
            <a:spLocks noGrp="1"/>
          </p:cNvSpPr>
          <p:nvPr>
            <p:ph type="title"/>
          </p:nvPr>
        </p:nvSpPr>
        <p:spPr>
          <a:xfrm>
            <a:off x="838200" y="365125"/>
            <a:ext cx="10315755" cy="1325563"/>
          </a:xfrm>
        </p:spPr>
        <p:txBody>
          <a:bodyPr/>
          <a:lstStyle/>
          <a:p>
            <a:r>
              <a:rPr lang="en-GB" dirty="0">
                <a:latin typeface="Calibri Light" panose="020F0302020204030204" pitchFamily="34" charset="0"/>
                <a:cs typeface="Calibri Light" panose="020F0302020204030204" pitchFamily="34" charset="0"/>
              </a:rPr>
              <a:t>Problems of Experience as a Source of Christian Ethics</a:t>
            </a:r>
          </a:p>
        </p:txBody>
      </p:sp>
      <p:sp>
        <p:nvSpPr>
          <p:cNvPr id="3" name="Text Placeholder 2">
            <a:extLst>
              <a:ext uri="{FF2B5EF4-FFF2-40B4-BE49-F238E27FC236}">
                <a16:creationId xmlns:a16="http://schemas.microsoft.com/office/drawing/2014/main" id="{A10E1482-82F4-4ACC-A3BC-9D20D220874F}"/>
              </a:ext>
            </a:extLst>
          </p:cNvPr>
          <p:cNvSpPr>
            <a:spLocks noGrp="1"/>
          </p:cNvSpPr>
          <p:nvPr>
            <p:ph type="body" idx="1"/>
          </p:nvPr>
        </p:nvSpPr>
        <p:spPr>
          <a:xfrm>
            <a:off x="838200" y="1825625"/>
            <a:ext cx="4924245" cy="3743153"/>
          </a:xfrm>
        </p:spPr>
        <p:txBody>
          <a:bodyPr/>
          <a:lstStyle/>
          <a:p>
            <a:pPr marL="0" indent="0">
              <a:buNone/>
            </a:pPr>
            <a:r>
              <a:rPr lang="en-GB" dirty="0">
                <a:latin typeface="Calibri Light" panose="020F0302020204030204" pitchFamily="34" charset="0"/>
                <a:cs typeface="Calibri Light" panose="020F0302020204030204" pitchFamily="34" charset="0"/>
              </a:rPr>
              <a:t>Conscience and sin</a:t>
            </a:r>
          </a:p>
          <a:p>
            <a:pPr marL="0" indent="0">
              <a:buNone/>
            </a:pPr>
            <a:r>
              <a:rPr lang="en-GB" dirty="0">
                <a:latin typeface="Calibri Light" panose="020F0302020204030204" pitchFamily="34" charset="0"/>
                <a:cs typeface="Calibri Light" panose="020F0302020204030204" pitchFamily="34" charset="0"/>
              </a:rPr>
              <a:t>The hermeneutics of experience</a:t>
            </a:r>
          </a:p>
          <a:p>
            <a:pPr marL="0" indent="0">
              <a:buNone/>
            </a:pPr>
            <a:r>
              <a:rPr lang="en-GB" dirty="0">
                <a:latin typeface="Calibri Light" panose="020F0302020204030204" pitchFamily="34" charset="0"/>
                <a:cs typeface="Calibri Light" panose="020F0302020204030204" pitchFamily="34" charset="0"/>
              </a:rPr>
              <a:t>Private experience </a:t>
            </a:r>
          </a:p>
          <a:p>
            <a:endParaRPr lang="en-GB" dirty="0">
              <a:latin typeface="Calibri Light" panose="020F0302020204030204" pitchFamily="34" charset="0"/>
              <a:cs typeface="Calibri Light" panose="020F0302020204030204" pitchFamily="34" charset="0"/>
            </a:endParaRPr>
          </a:p>
        </p:txBody>
      </p:sp>
      <p:pic>
        <p:nvPicPr>
          <p:cNvPr id="5" name="Picture 4" descr="A person sitting on a bench&#10;&#10;Description automatically generated with low confidence">
            <a:extLst>
              <a:ext uri="{FF2B5EF4-FFF2-40B4-BE49-F238E27FC236}">
                <a16:creationId xmlns:a16="http://schemas.microsoft.com/office/drawing/2014/main" id="{A58D04DE-DD46-DA14-2CBF-301ACA451B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6077" y="1289222"/>
            <a:ext cx="5766711" cy="4153954"/>
          </a:xfrm>
          <a:prstGeom prst="rect">
            <a:avLst/>
          </a:prstGeom>
        </p:spPr>
      </p:pic>
    </p:spTree>
    <p:extLst>
      <p:ext uri="{BB962C8B-B14F-4D97-AF65-F5344CB8AC3E}">
        <p14:creationId xmlns:p14="http://schemas.microsoft.com/office/powerpoint/2010/main" val="1202075290"/>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FC992-CB16-4CE2-95A1-0D5F8041BB7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Sources of Christian Ethics: Christian doctrine and belief</a:t>
            </a:r>
          </a:p>
        </p:txBody>
      </p:sp>
      <p:sp>
        <p:nvSpPr>
          <p:cNvPr id="3" name="Text Placeholder 2">
            <a:extLst>
              <a:ext uri="{FF2B5EF4-FFF2-40B4-BE49-F238E27FC236}">
                <a16:creationId xmlns:a16="http://schemas.microsoft.com/office/drawing/2014/main" id="{4A910356-6A29-472F-B03F-FF3B29019285}"/>
              </a:ext>
            </a:extLst>
          </p:cNvPr>
          <p:cNvSpPr>
            <a:spLocks noGrp="1"/>
          </p:cNvSpPr>
          <p:nvPr>
            <p:ph type="body" idx="1"/>
          </p:nvPr>
        </p:nvSpPr>
        <p:spPr/>
        <p:txBody>
          <a:bodyPr>
            <a:normAutofit/>
          </a:bodyPr>
          <a:lstStyle/>
          <a:p>
            <a:pPr marL="0" indent="0" algn="just">
              <a:buNone/>
            </a:pPr>
            <a:r>
              <a:rPr lang="en-GB" dirty="0">
                <a:latin typeface="Calibri Light" panose="020F0302020204030204" pitchFamily="34" charset="0"/>
                <a:cs typeface="Calibri Light" panose="020F0302020204030204" pitchFamily="34" charset="0"/>
              </a:rPr>
              <a:t>Christian beliefs such as the Incarnation, Trinity, and Creation are themselves dependent for their legitimacy on Scripture and the Christian tradition but they are also employed in the articulation of Christian ethics. </a:t>
            </a:r>
          </a:p>
          <a:p>
            <a:pPr marL="0" indent="0" algn="just">
              <a:buNone/>
            </a:pPr>
            <a:r>
              <a:rPr lang="en-GB" dirty="0">
                <a:latin typeface="Calibri Light" panose="020F0302020204030204" pitchFamily="34" charset="0"/>
                <a:cs typeface="Calibri Light" panose="020F0302020204030204" pitchFamily="34" charset="0"/>
              </a:rPr>
              <a:t>The recent attention to the environment and environmental ethics, for instance, has, within Christian ethics, been resourced by a renewed theological ethical focus on the Christian doctrine of creation. The doctrine of Trinity has also been used in Christian ethical engagement with issues of religious pluralism and cultural diversity.</a:t>
            </a:r>
          </a:p>
        </p:txBody>
      </p:sp>
    </p:spTree>
    <p:extLst>
      <p:ext uri="{BB962C8B-B14F-4D97-AF65-F5344CB8AC3E}">
        <p14:creationId xmlns:p14="http://schemas.microsoft.com/office/powerpoint/2010/main" val="3110011396"/>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C58F9-3AF0-42EB-9804-7944E53E3EC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Problems of Christian doctrine as a Source of Christian Ethics</a:t>
            </a:r>
          </a:p>
        </p:txBody>
      </p:sp>
      <p:sp>
        <p:nvSpPr>
          <p:cNvPr id="3" name="Text Placeholder 2">
            <a:extLst>
              <a:ext uri="{FF2B5EF4-FFF2-40B4-BE49-F238E27FC236}">
                <a16:creationId xmlns:a16="http://schemas.microsoft.com/office/drawing/2014/main" id="{500DA319-F2D1-439A-9F5A-FF1F6F16AB6C}"/>
              </a:ext>
            </a:extLst>
          </p:cNvPr>
          <p:cNvSpPr>
            <a:spLocks noGrp="1"/>
          </p:cNvSpPr>
          <p:nvPr>
            <p:ph type="body" idx="1"/>
          </p:nvPr>
        </p:nvSpPr>
        <p:spPr>
          <a:xfrm>
            <a:off x="838200" y="1825625"/>
            <a:ext cx="5441830" cy="3743153"/>
          </a:xfrm>
        </p:spPr>
        <p:txBody>
          <a:bodyPr/>
          <a:lstStyle/>
          <a:p>
            <a:pPr marL="0" indent="0">
              <a:buNone/>
            </a:pPr>
            <a:r>
              <a:rPr lang="en-GB" dirty="0">
                <a:latin typeface="Calibri Light" panose="020F0302020204030204" pitchFamily="34" charset="0"/>
                <a:cs typeface="Calibri Light" panose="020F0302020204030204" pitchFamily="34" charset="0"/>
              </a:rPr>
              <a:t>Deriving ‘ought’ from ‘is’</a:t>
            </a:r>
          </a:p>
          <a:p>
            <a:pPr marL="0" indent="0">
              <a:buNone/>
            </a:pPr>
            <a:r>
              <a:rPr lang="en-GB" dirty="0">
                <a:latin typeface="Calibri Light" panose="020F0302020204030204" pitchFamily="34" charset="0"/>
                <a:cs typeface="Calibri Light" panose="020F0302020204030204" pitchFamily="34" charset="0"/>
              </a:rPr>
              <a:t>The ambiguity of Christian doctrines</a:t>
            </a:r>
          </a:p>
        </p:txBody>
      </p:sp>
      <p:pic>
        <p:nvPicPr>
          <p:cNvPr id="5" name="Picture 4" descr="A picture containing text&#10;&#10;Description automatically generated">
            <a:extLst>
              <a:ext uri="{FF2B5EF4-FFF2-40B4-BE49-F238E27FC236}">
                <a16:creationId xmlns:a16="http://schemas.microsoft.com/office/drawing/2014/main" id="{3334402A-6F72-B0D1-E183-F7AB12039D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5969" y="1440611"/>
            <a:ext cx="5827623" cy="3278038"/>
          </a:xfrm>
          <a:prstGeom prst="rect">
            <a:avLst/>
          </a:prstGeom>
        </p:spPr>
      </p:pic>
    </p:spTree>
    <p:extLst>
      <p:ext uri="{BB962C8B-B14F-4D97-AF65-F5344CB8AC3E}">
        <p14:creationId xmlns:p14="http://schemas.microsoft.com/office/powerpoint/2010/main" val="2819938451"/>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latin typeface="Calibri Light" panose="020F0302020204030204" pitchFamily="34" charset="0"/>
                <a:cs typeface="Calibri Light" panose="020F0302020204030204" pitchFamily="34" charset="0"/>
              </a:rPr>
              <a:t>Contemporary Approaches to Christian Ethics</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005017937"/>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80F74-1640-4AD7-9B1B-10D9A8B1466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10B43A40-7F6C-4C9B-B3BD-553D6A23C0F0}"/>
              </a:ext>
            </a:extLst>
          </p:cNvPr>
          <p:cNvSpPr>
            <a:spLocks noGrp="1"/>
          </p:cNvSpPr>
          <p:nvPr>
            <p:ph sz="half" idx="1"/>
          </p:nvPr>
        </p:nvSpPr>
        <p:spPr/>
        <p:txBody>
          <a:bodyPr>
            <a:normAutofit fontScale="92500" lnSpcReduction="20000"/>
          </a:bodyPr>
          <a:lstStyle/>
          <a:p>
            <a:pPr marL="0" indent="0">
              <a:buNone/>
            </a:pPr>
            <a:r>
              <a:rPr lang="en-GB" sz="2400" dirty="0">
                <a:latin typeface="Calibri Light" panose="020F0302020204030204" pitchFamily="34" charset="0"/>
                <a:cs typeface="Calibri Light" panose="020F0302020204030204" pitchFamily="34" charset="0"/>
              </a:rPr>
              <a:t>I want to turn, in this second half, to looking at two systems of ethics that have become popular ways of systematising and thinking through moral and ethical reflection in the Christian tradition in the contemporary period. </a:t>
            </a:r>
          </a:p>
          <a:p>
            <a:pPr marL="0" indent="0">
              <a:buNone/>
            </a:pPr>
            <a:r>
              <a:rPr lang="en-GB" sz="2400" dirty="0">
                <a:latin typeface="Calibri Light" panose="020F0302020204030204" pitchFamily="34" charset="0"/>
                <a:cs typeface="Calibri Light" panose="020F0302020204030204" pitchFamily="34" charset="0"/>
              </a:rPr>
              <a:t>There are two – situation ethics and virtue ethics – that have both received a great deal of attention and work from within the Christian community. </a:t>
            </a:r>
          </a:p>
          <a:p>
            <a:pPr marL="0" indent="0">
              <a:buNone/>
            </a:pPr>
            <a:r>
              <a:rPr lang="en-GB" sz="2400" dirty="0">
                <a:latin typeface="Calibri Light" panose="020F0302020204030204" pitchFamily="34" charset="0"/>
                <a:cs typeface="Calibri Light" panose="020F0302020204030204" pitchFamily="34" charset="0"/>
              </a:rPr>
              <a:t>They also approach the notion of ethics from different perspectives – a useful exploration before we turn to looking at specific ethical contexts. </a:t>
            </a:r>
          </a:p>
        </p:txBody>
      </p:sp>
      <p:pic>
        <p:nvPicPr>
          <p:cNvPr id="6" name="Content Placeholder 5" descr="A picture containing text&#10;&#10;Description automatically generated">
            <a:extLst>
              <a:ext uri="{FF2B5EF4-FFF2-40B4-BE49-F238E27FC236}">
                <a16:creationId xmlns:a16="http://schemas.microsoft.com/office/drawing/2014/main" id="{158190ED-CFE3-41DE-87D5-0C0915BAC70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99303" y="1690688"/>
            <a:ext cx="5181600" cy="3728558"/>
          </a:xfrm>
        </p:spPr>
      </p:pic>
    </p:spTree>
    <p:extLst>
      <p:ext uri="{BB962C8B-B14F-4D97-AF65-F5344CB8AC3E}">
        <p14:creationId xmlns:p14="http://schemas.microsoft.com/office/powerpoint/2010/main" val="2600810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BCF3C-F589-470A-A24A-88E749CA630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B5C0EB41-0771-46A1-8446-BC00112BB177}"/>
              </a:ext>
            </a:extLst>
          </p:cNvPr>
          <p:cNvSpPr>
            <a:spLocks noGrp="1"/>
          </p:cNvSpPr>
          <p:nvPr>
            <p:ph sz="half" idx="1"/>
          </p:nvPr>
        </p:nvSpPr>
        <p:spPr/>
        <p:txBody>
          <a:bodyPr>
            <a:normAutofit fontScale="92500"/>
          </a:bodyPr>
          <a:lstStyle/>
          <a:p>
            <a:pPr marL="0" indent="0" algn="just">
              <a:buNone/>
            </a:pPr>
            <a:r>
              <a:rPr lang="en-GB" sz="2000" dirty="0">
                <a:latin typeface="Calibri Light" panose="020F0302020204030204" pitchFamily="34" charset="0"/>
                <a:cs typeface="Calibri Light" panose="020F0302020204030204" pitchFamily="34" charset="0"/>
              </a:rPr>
              <a:t>Situation ethics is an approach to Christian ethics which argues that the rightness or wrongness of an action cannot be determined in advance of the actual concrete situation wherein those acts will take place.</a:t>
            </a:r>
          </a:p>
          <a:p>
            <a:pPr marL="0" indent="0" algn="just">
              <a:buNone/>
            </a:pPr>
            <a:r>
              <a:rPr lang="en-GB" sz="2000" dirty="0">
                <a:latin typeface="Calibri Light" panose="020F0302020204030204" pitchFamily="34" charset="0"/>
                <a:cs typeface="Calibri Light" panose="020F0302020204030204" pitchFamily="34" charset="0"/>
              </a:rPr>
              <a:t>This approach stresses the contextual nature of ethical instances – each ethical quandary comes from within a specific and particular set of contextual factors which must have an influence on the way we reason about the ethical quandary. </a:t>
            </a:r>
          </a:p>
          <a:p>
            <a:pPr marL="0" indent="0" algn="just">
              <a:buNone/>
            </a:pPr>
            <a:r>
              <a:rPr lang="en-GB" sz="2000" dirty="0">
                <a:latin typeface="Calibri Light" panose="020F0302020204030204" pitchFamily="34" charset="0"/>
                <a:cs typeface="Calibri Light" panose="020F0302020204030204" pitchFamily="34" charset="0"/>
              </a:rPr>
              <a:t>The book “Situation Ethics: The New Morality” by John Fletcher (Westminster John Knox, 1966) is generally considered the classic text on the subject. </a:t>
            </a:r>
          </a:p>
        </p:txBody>
      </p:sp>
      <p:pic>
        <p:nvPicPr>
          <p:cNvPr id="5" name="Content Placeholder 5" descr="A picture containing text&#10;&#10;Description automatically generated">
            <a:extLst>
              <a:ext uri="{FF2B5EF4-FFF2-40B4-BE49-F238E27FC236}">
                <a16:creationId xmlns:a16="http://schemas.microsoft.com/office/drawing/2014/main" id="{C94E3539-3232-4188-96FC-B47A1D6DDAD5}"/>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903205" y="641311"/>
            <a:ext cx="3152222" cy="4746549"/>
          </a:xfrm>
        </p:spPr>
      </p:pic>
    </p:spTree>
    <p:extLst>
      <p:ext uri="{BB962C8B-B14F-4D97-AF65-F5344CB8AC3E}">
        <p14:creationId xmlns:p14="http://schemas.microsoft.com/office/powerpoint/2010/main" val="2449382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C81E7-DF22-479A-AB3B-D16F8A3FBCAD}"/>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A11E60FE-8CA9-45F6-9556-5C2CE0F2634E}"/>
              </a:ext>
            </a:extLst>
          </p:cNvPr>
          <p:cNvSpPr>
            <a:spLocks noGrp="1"/>
          </p:cNvSpPr>
          <p:nvPr>
            <p:ph sz="half" idx="1"/>
          </p:nvPr>
        </p:nvSpPr>
        <p:spPr/>
        <p:txBody>
          <a:bodyPr>
            <a:normAutofit fontScale="92500" lnSpcReduction="20000"/>
          </a:bodyPr>
          <a:lstStyle/>
          <a:p>
            <a:pPr marL="0" indent="0">
              <a:buNone/>
            </a:pPr>
            <a:r>
              <a:rPr lang="en-GB" sz="2000" dirty="0">
                <a:latin typeface="Calibri Light" panose="020F0302020204030204" pitchFamily="34" charset="0"/>
                <a:cs typeface="Calibri Light" panose="020F0302020204030204" pitchFamily="34" charset="0"/>
              </a:rPr>
              <a:t>Fletcher considers that the New Testament grounds a Christian ethic of love over any form of legalism – the expression of love in a particular instance can provide the ethical grounds to overcome any set ethical laws or regulations.</a:t>
            </a:r>
          </a:p>
          <a:p>
            <a:pPr marL="0" indent="0">
              <a:buNone/>
            </a:pPr>
            <a:r>
              <a:rPr lang="en-GB" sz="2000" dirty="0">
                <a:latin typeface="Calibri Light" panose="020F0302020204030204" pitchFamily="34" charset="0"/>
                <a:cs typeface="Calibri Light" panose="020F0302020204030204" pitchFamily="34" charset="0"/>
              </a:rPr>
              <a:t>He is critical of both deontological (duty) and consequentialist approaches to ethics, arguing that the only moral duty for the Christian is the duty to love God, by loving the neighbour. </a:t>
            </a:r>
          </a:p>
          <a:p>
            <a:pPr marL="0" indent="0">
              <a:buNone/>
            </a:pPr>
            <a:r>
              <a:rPr lang="en-GB" sz="2000" dirty="0">
                <a:latin typeface="Calibri Light" panose="020F0302020204030204" pitchFamily="34" charset="0"/>
                <a:cs typeface="Calibri Light" panose="020F0302020204030204" pitchFamily="34" charset="0"/>
              </a:rPr>
              <a:t>Whereas, deontological forms of Christian ethics like those which draw upon a Kantian moral philosophy in arguing that certain moral principles are categorically imperative, Christian situation ethics argues that in some circumstances some usually right act may, if performed, be ‘bad’, and vice-versa. </a:t>
            </a:r>
          </a:p>
          <a:p>
            <a:pPr marL="0" indent="0">
              <a:buNone/>
            </a:pPr>
            <a:endParaRPr lang="en-GB" sz="2000" dirty="0">
              <a:latin typeface="Calibri Light" panose="020F0302020204030204" pitchFamily="34" charset="0"/>
              <a:cs typeface="Calibri Light" panose="020F0302020204030204" pitchFamily="34" charset="0"/>
            </a:endParaRPr>
          </a:p>
          <a:p>
            <a:pPr marL="0" indent="0">
              <a:buNone/>
            </a:pPr>
            <a:endParaRPr lang="en-GB" sz="2000"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10" name="Content Placeholder 9" descr="A picture containing grass, tree, outdoor, field&#10;&#10;Description automatically generated">
            <a:extLst>
              <a:ext uri="{FF2B5EF4-FFF2-40B4-BE49-F238E27FC236}">
                <a16:creationId xmlns:a16="http://schemas.microsoft.com/office/drawing/2014/main" id="{F81EA4CB-95FE-4213-A3AB-99D382C9FB87}"/>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432395" y="1766403"/>
            <a:ext cx="5181600" cy="3454400"/>
          </a:xfrm>
        </p:spPr>
      </p:pic>
    </p:spTree>
    <p:extLst>
      <p:ext uri="{BB962C8B-B14F-4D97-AF65-F5344CB8AC3E}">
        <p14:creationId xmlns:p14="http://schemas.microsoft.com/office/powerpoint/2010/main" val="3154677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4B20-2CF8-4EFD-9E26-B1B272AA668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AC8D09D3-64A6-48DF-BCFA-EF30C7ABF6B1}"/>
              </a:ext>
            </a:extLst>
          </p:cNvPr>
          <p:cNvSpPr>
            <a:spLocks noGrp="1"/>
          </p:cNvSpPr>
          <p:nvPr>
            <p:ph sz="half" idx="1"/>
          </p:nvPr>
        </p:nvSpPr>
        <p:spPr/>
        <p:txBody>
          <a:bodyPr>
            <a:normAutofit fontScale="70000" lnSpcReduction="20000"/>
          </a:bodyPr>
          <a:lstStyle/>
          <a:p>
            <a:pPr marL="0" indent="0" algn="just">
              <a:buNone/>
            </a:pPr>
            <a:r>
              <a:rPr lang="en-GB" dirty="0">
                <a:latin typeface="Calibri Light" panose="020F0302020204030204" pitchFamily="34" charset="0"/>
                <a:cs typeface="Calibri Light" panose="020F0302020204030204" pitchFamily="34" charset="0"/>
              </a:rPr>
              <a:t>Situation Ethics is informed by the American pragmatist philosophical tradition, in that that emphasis is on expediency and generally the ‘good’ is connected to the ‘useful’.</a:t>
            </a:r>
          </a:p>
          <a:p>
            <a:pPr marL="0" indent="0" algn="just">
              <a:buNone/>
            </a:pPr>
            <a:r>
              <a:rPr lang="en-GB" dirty="0">
                <a:latin typeface="Calibri Light" panose="020F0302020204030204" pitchFamily="34" charset="0"/>
                <a:cs typeface="Calibri Light" panose="020F0302020204030204" pitchFamily="34" charset="0"/>
              </a:rPr>
              <a:t>It is also connected to forms of relativism, in that the rightness and wrongness of a particular action are always relative to context in which that action is to be performed, rather than to some timeless universally binding moral code. </a:t>
            </a:r>
          </a:p>
          <a:p>
            <a:pPr marL="0" indent="0" algn="just">
              <a:buNone/>
            </a:pPr>
            <a:r>
              <a:rPr lang="en-GB" dirty="0">
                <a:latin typeface="Calibri Light" panose="020F0302020204030204" pitchFamily="34" charset="0"/>
                <a:cs typeface="Calibri Light" panose="020F0302020204030204" pitchFamily="34" charset="0"/>
              </a:rPr>
              <a:t>As part of this, Situation Ethics is also connected to forms of personalism, that is a focus on the individual, rather than on an external law. What is right is what makes sense to the individual, rather than necessarily what the individual is told. </a:t>
            </a:r>
          </a:p>
        </p:txBody>
      </p:sp>
      <p:pic>
        <p:nvPicPr>
          <p:cNvPr id="6" name="Content Placeholder 5" descr="A picture containing nature, colorful&#10;&#10;Description automatically generated">
            <a:extLst>
              <a:ext uri="{FF2B5EF4-FFF2-40B4-BE49-F238E27FC236}">
                <a16:creationId xmlns:a16="http://schemas.microsoft.com/office/drawing/2014/main" id="{E7FD3197-BF8C-4506-A45F-4514F85044A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52911" y="1545431"/>
            <a:ext cx="5031222" cy="3767138"/>
          </a:xfrm>
        </p:spPr>
      </p:pic>
    </p:spTree>
    <p:extLst>
      <p:ext uri="{BB962C8B-B14F-4D97-AF65-F5344CB8AC3E}">
        <p14:creationId xmlns:p14="http://schemas.microsoft.com/office/powerpoint/2010/main" val="3199252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9199E-8602-4964-A395-691663CB8D5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Ethics: Principles</a:t>
            </a:r>
          </a:p>
        </p:txBody>
      </p:sp>
      <p:sp>
        <p:nvSpPr>
          <p:cNvPr id="3" name="Text Placeholder 2">
            <a:extLst>
              <a:ext uri="{FF2B5EF4-FFF2-40B4-BE49-F238E27FC236}">
                <a16:creationId xmlns:a16="http://schemas.microsoft.com/office/drawing/2014/main" id="{673D2FF4-B97A-460E-ABA4-79B5B6ADE237}"/>
              </a:ext>
            </a:extLst>
          </p:cNvPr>
          <p:cNvSpPr>
            <a:spLocks noGrp="1"/>
          </p:cNvSpPr>
          <p:nvPr>
            <p:ph type="body" idx="1"/>
          </p:nvPr>
        </p:nvSpPr>
        <p:spPr>
          <a:xfrm>
            <a:off x="838200" y="1524000"/>
            <a:ext cx="10391775" cy="4362450"/>
          </a:xfrm>
        </p:spPr>
        <p:txBody>
          <a:bodyPr>
            <a:normAutofit/>
          </a:bodyPr>
          <a:lstStyle/>
          <a:p>
            <a:pPr marL="0" indent="0" algn="just">
              <a:buNone/>
            </a:pPr>
            <a:r>
              <a:rPr lang="en-GB" dirty="0">
                <a:latin typeface="Calibri Light" panose="020F0302020204030204" pitchFamily="34" charset="0"/>
                <a:cs typeface="Calibri Light" panose="020F0302020204030204" pitchFamily="34" charset="0"/>
              </a:rPr>
              <a:t>Pragmatism: is informed by the American pragmatist philosophical tradition represented in the work of such figures like Charles Pierce, John Dewey, and William James. The emphasis is on expediency (practicability) and the ‘good’ is connected to the ‘useful.’</a:t>
            </a:r>
          </a:p>
          <a:p>
            <a:pPr marL="0" indent="0" algn="just">
              <a:buNone/>
            </a:pPr>
            <a:endParaRPr lang="en-GB" dirty="0">
              <a:latin typeface="Calibri Light" panose="020F0302020204030204" pitchFamily="34" charset="0"/>
              <a:cs typeface="Calibri Light" panose="020F0302020204030204" pitchFamily="34" charset="0"/>
            </a:endParaRPr>
          </a:p>
          <a:p>
            <a:pPr marL="0" indent="0" algn="just">
              <a:buNone/>
            </a:pPr>
            <a:r>
              <a:rPr lang="en-GB" dirty="0">
                <a:latin typeface="Calibri Light" panose="020F0302020204030204" pitchFamily="34" charset="0"/>
                <a:cs typeface="Calibri Light" panose="020F0302020204030204" pitchFamily="34" charset="0"/>
              </a:rPr>
              <a:t>Relativism: Rightness and wrongness are always relative to the situation under consideration, rather to some timeless universally binding moral code. </a:t>
            </a:r>
          </a:p>
        </p:txBody>
      </p:sp>
    </p:spTree>
    <p:extLst>
      <p:ext uri="{BB962C8B-B14F-4D97-AF65-F5344CB8AC3E}">
        <p14:creationId xmlns:p14="http://schemas.microsoft.com/office/powerpoint/2010/main" val="469143865"/>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42822-FF1D-4D26-A3C9-116324035F6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Ethics: Principles</a:t>
            </a:r>
          </a:p>
        </p:txBody>
      </p:sp>
      <p:sp>
        <p:nvSpPr>
          <p:cNvPr id="3" name="Text Placeholder 2">
            <a:extLst>
              <a:ext uri="{FF2B5EF4-FFF2-40B4-BE49-F238E27FC236}">
                <a16:creationId xmlns:a16="http://schemas.microsoft.com/office/drawing/2014/main" id="{DCC615FF-0F67-4EDB-BFFA-7E0B84C20963}"/>
              </a:ext>
            </a:extLst>
          </p:cNvPr>
          <p:cNvSpPr>
            <a:spLocks noGrp="1"/>
          </p:cNvSpPr>
          <p:nvPr>
            <p:ph type="body" idx="1"/>
          </p:nvPr>
        </p:nvSpPr>
        <p:spPr/>
        <p:txBody>
          <a:bodyPr/>
          <a:lstStyle/>
          <a:p>
            <a:pPr marL="0" indent="0">
              <a:buNone/>
            </a:pPr>
            <a:r>
              <a:rPr lang="en-GB" dirty="0">
                <a:latin typeface="Calibri Light" panose="020F0302020204030204" pitchFamily="34" charset="0"/>
                <a:cs typeface="Calibri Light" panose="020F0302020204030204" pitchFamily="34" charset="0"/>
              </a:rPr>
              <a:t>Positivism: Not to be confused with Comte’s sense of positivism. This ‘theological positivism’  regards faith in God as a non-rational decision, rather than as one that can be rationalistically proved.</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Personalism: The focus is on the individual rather than on the external law. What is right is what makes sense to the individual rather than what the individual is told is right.</a:t>
            </a:r>
          </a:p>
          <a:p>
            <a:pPr marL="0" indent="0">
              <a:buNone/>
            </a:pP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60093445"/>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9B80-D51D-486E-8635-DE7A4C97A090}"/>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Problems with Situationism</a:t>
            </a:r>
          </a:p>
        </p:txBody>
      </p:sp>
      <p:sp>
        <p:nvSpPr>
          <p:cNvPr id="3" name="Text Placeholder 2">
            <a:extLst>
              <a:ext uri="{FF2B5EF4-FFF2-40B4-BE49-F238E27FC236}">
                <a16:creationId xmlns:a16="http://schemas.microsoft.com/office/drawing/2014/main" id="{54C90EEA-9134-42C3-BD30-C109E2E312A7}"/>
              </a:ext>
            </a:extLst>
          </p:cNvPr>
          <p:cNvSpPr>
            <a:spLocks noGrp="1"/>
          </p:cNvSpPr>
          <p:nvPr>
            <p:ph type="body" idx="1"/>
          </p:nvPr>
        </p:nvSpPr>
        <p:spPr/>
        <p:txBody>
          <a:bodyPr/>
          <a:lstStyle/>
          <a:p>
            <a:pPr marL="0" indent="0">
              <a:buNone/>
            </a:pPr>
            <a:r>
              <a:rPr lang="en-GB" dirty="0">
                <a:latin typeface="Calibri Light" panose="020F0302020204030204" pitchFamily="34" charset="0"/>
                <a:cs typeface="Calibri Light" panose="020F0302020204030204" pitchFamily="34" charset="0"/>
              </a:rPr>
              <a:t>Individualism</a:t>
            </a:r>
          </a:p>
          <a:p>
            <a:pPr marL="0" indent="0">
              <a:buNone/>
            </a:pPr>
            <a:r>
              <a:rPr lang="en-GB" dirty="0">
                <a:latin typeface="Calibri Light" panose="020F0302020204030204" pitchFamily="34" charset="0"/>
                <a:cs typeface="Calibri Light" panose="020F0302020204030204" pitchFamily="34" charset="0"/>
              </a:rPr>
              <a:t>Moral Vision</a:t>
            </a:r>
          </a:p>
          <a:p>
            <a:pPr marL="0" indent="0">
              <a:buNone/>
            </a:pPr>
            <a:r>
              <a:rPr lang="en-GB" dirty="0">
                <a:latin typeface="Calibri Light" panose="020F0302020204030204" pitchFamily="34" charset="0"/>
                <a:cs typeface="Calibri Light" panose="020F0302020204030204" pitchFamily="34" charset="0"/>
              </a:rPr>
              <a:t>The meaning of love</a:t>
            </a:r>
          </a:p>
          <a:p>
            <a:pPr marL="0" indent="0">
              <a:buNone/>
            </a:pPr>
            <a:r>
              <a:rPr lang="en-GB" dirty="0">
                <a:latin typeface="Calibri Light" panose="020F0302020204030204" pitchFamily="34" charset="0"/>
                <a:cs typeface="Calibri Light" panose="020F0302020204030204" pitchFamily="34" charset="0"/>
              </a:rPr>
              <a:t>Moral tragedy</a:t>
            </a:r>
          </a:p>
          <a:p>
            <a:pPr marL="0" indent="0">
              <a:buNone/>
            </a:pPr>
            <a:endParaRPr lang="en-GB" dirty="0">
              <a:latin typeface="Calibri Light" panose="020F0302020204030204" pitchFamily="34" charset="0"/>
              <a:cs typeface="Calibri Light" panose="020F0302020204030204" pitchFamily="34" charset="0"/>
            </a:endParaRPr>
          </a:p>
        </p:txBody>
      </p:sp>
      <p:pic>
        <p:nvPicPr>
          <p:cNvPr id="5" name="Picture 4" descr="A bird in the water&#10;&#10;Description automatically generated with low confidence">
            <a:extLst>
              <a:ext uri="{FF2B5EF4-FFF2-40B4-BE49-F238E27FC236}">
                <a16:creationId xmlns:a16="http://schemas.microsoft.com/office/drawing/2014/main" id="{B6271CB2-8505-8B8D-DE5B-2FD7938251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9667" y="1377845"/>
            <a:ext cx="4102310" cy="4102310"/>
          </a:xfrm>
          <a:prstGeom prst="rect">
            <a:avLst/>
          </a:prstGeom>
        </p:spPr>
      </p:pic>
    </p:spTree>
    <p:extLst>
      <p:ext uri="{BB962C8B-B14F-4D97-AF65-F5344CB8AC3E}">
        <p14:creationId xmlns:p14="http://schemas.microsoft.com/office/powerpoint/2010/main" val="1694070732"/>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1F0F-68A5-4418-BC54-117239F039F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288E88D5-1D65-49D1-8916-908D3D126AAE}"/>
              </a:ext>
            </a:extLst>
          </p:cNvPr>
          <p:cNvSpPr>
            <a:spLocks noGrp="1"/>
          </p:cNvSpPr>
          <p:nvPr>
            <p:ph sz="half" idx="1"/>
          </p:nvPr>
        </p:nvSpPr>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In contrast, Virtue Ethics argues that the kind of persons we are is a more fundamental question than the kind of moral acts we perform. </a:t>
            </a:r>
          </a:p>
          <a:p>
            <a:pPr marL="0" indent="0">
              <a:buNone/>
            </a:pPr>
            <a:r>
              <a:rPr lang="en-GB" dirty="0">
                <a:latin typeface="Calibri Light" panose="020F0302020204030204" pitchFamily="34" charset="0"/>
                <a:cs typeface="Calibri Light" panose="020F0302020204030204" pitchFamily="34" charset="0"/>
              </a:rPr>
              <a:t>For while we may, under some circumstances, do ‘good’ acts, these do not necessarily make us good persons.  </a:t>
            </a:r>
          </a:p>
          <a:p>
            <a:pPr marL="0" indent="0">
              <a:buNone/>
            </a:pPr>
            <a:r>
              <a:rPr lang="en-GB" dirty="0">
                <a:latin typeface="Calibri Light" panose="020F0302020204030204" pitchFamily="34" charset="0"/>
                <a:cs typeface="Calibri Light" panose="020F0302020204030204" pitchFamily="34" charset="0"/>
              </a:rPr>
              <a:t>This idea is one I hope you recognise from touching on both Aristotle and Aquinas in previous sections, but has had a significant upswing in interest in recent years amongst Christian ethicists and theologians. </a:t>
            </a:r>
          </a:p>
          <a:p>
            <a:pPr marL="0" indent="0">
              <a:buNone/>
            </a:pPr>
            <a:r>
              <a:rPr lang="en-GB" dirty="0">
                <a:latin typeface="Calibri Light" panose="020F0302020204030204" pitchFamily="34" charset="0"/>
                <a:cs typeface="Calibri Light" panose="020F0302020204030204" pitchFamily="34" charset="0"/>
              </a:rPr>
              <a:t>The moral philosophical work of Alasdair </a:t>
            </a:r>
            <a:r>
              <a:rPr lang="en-GB" dirty="0" err="1">
                <a:latin typeface="Calibri Light" panose="020F0302020204030204" pitchFamily="34" charset="0"/>
                <a:cs typeface="Calibri Light" panose="020F0302020204030204" pitchFamily="34" charset="0"/>
              </a:rPr>
              <a:t>MacIntyre</a:t>
            </a:r>
            <a:r>
              <a:rPr lang="en-GB" dirty="0">
                <a:latin typeface="Calibri Light" panose="020F0302020204030204" pitchFamily="34" charset="0"/>
                <a:cs typeface="Calibri Light" panose="020F0302020204030204" pitchFamily="34" charset="0"/>
              </a:rPr>
              <a:t> has been influential in informing this renewed appreciation of the virtues in recent Christian Ethics. </a:t>
            </a:r>
          </a:p>
          <a:p>
            <a:pPr marL="0" indent="0">
              <a:buNone/>
            </a:pPr>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text, drawing, painting, silhouette&#10;&#10;Description automatically generated">
            <a:extLst>
              <a:ext uri="{FF2B5EF4-FFF2-40B4-BE49-F238E27FC236}">
                <a16:creationId xmlns:a16="http://schemas.microsoft.com/office/drawing/2014/main" id="{6DF85600-C915-4308-8922-6B1D4D62E3DB}"/>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47501" y="1483654"/>
            <a:ext cx="4567701" cy="3767138"/>
          </a:xfrm>
        </p:spPr>
      </p:pic>
    </p:spTree>
    <p:extLst>
      <p:ext uri="{BB962C8B-B14F-4D97-AF65-F5344CB8AC3E}">
        <p14:creationId xmlns:p14="http://schemas.microsoft.com/office/powerpoint/2010/main" val="17570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A0734-DCDB-4D88-B3A2-C43CEFE91C5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2C26BA19-4BDC-4661-8E18-B92F51E43246}"/>
              </a:ext>
            </a:extLst>
          </p:cNvPr>
          <p:cNvSpPr>
            <a:spLocks noGrp="1"/>
          </p:cNvSpPr>
          <p:nvPr>
            <p:ph sz="half" idx="1"/>
          </p:nvPr>
        </p:nvSpPr>
        <p:spPr>
          <a:xfrm>
            <a:off x="838200" y="1598601"/>
            <a:ext cx="5181600" cy="3767867"/>
          </a:xfrm>
        </p:spPr>
        <p:txBody>
          <a:bodyPr>
            <a:noAutofit/>
          </a:bodyPr>
          <a:lstStyle/>
          <a:p>
            <a:pPr marL="0" indent="0">
              <a:buNone/>
            </a:pPr>
            <a:r>
              <a:rPr lang="en-US" altLang="en-US" sz="2000" dirty="0">
                <a:latin typeface="Calibri Light" panose="020F0302020204030204" pitchFamily="34" charset="0"/>
                <a:cs typeface="Calibri Light" panose="020F0302020204030204" pitchFamily="34" charset="0"/>
              </a:rPr>
              <a:t>Initial forms of virtue ethics emphasised the development of character as the central theme of ethics, rather than trying to define 'goodness' or 'rightness’. </a:t>
            </a:r>
          </a:p>
          <a:p>
            <a:pPr marL="0" indent="0">
              <a:buNone/>
            </a:pPr>
            <a:r>
              <a:rPr lang="en-US" altLang="en-US" sz="2000" dirty="0">
                <a:latin typeface="Calibri Light" panose="020F0302020204030204" pitchFamily="34" charset="0"/>
                <a:cs typeface="Calibri Light" panose="020F0302020204030204" pitchFamily="34" charset="0"/>
              </a:rPr>
              <a:t>It is a </a:t>
            </a:r>
            <a:r>
              <a:rPr lang="en-US" altLang="en-US" sz="2000" i="1" dirty="0">
                <a:latin typeface="Calibri Light" panose="020F0302020204030204" pitchFamily="34" charset="0"/>
                <a:cs typeface="Calibri Light" panose="020F0302020204030204" pitchFamily="34" charset="0"/>
              </a:rPr>
              <a:t>eudemonistic</a:t>
            </a:r>
            <a:r>
              <a:rPr lang="en-US" altLang="en-US" sz="2000" dirty="0">
                <a:latin typeface="Calibri Light" panose="020F0302020204030204" pitchFamily="34" charset="0"/>
                <a:cs typeface="Calibri Light" panose="020F0302020204030204" pitchFamily="34" charset="0"/>
              </a:rPr>
              <a:t> theory as it holds 'happiness' to be the highest goal for human flourishing. </a:t>
            </a:r>
          </a:p>
          <a:p>
            <a:pPr marL="0" indent="0">
              <a:buNone/>
            </a:pPr>
            <a:r>
              <a:rPr lang="en-US" altLang="en-US" sz="2000" dirty="0">
                <a:latin typeface="Calibri Light" panose="020F0302020204030204" pitchFamily="34" charset="0"/>
                <a:cs typeface="Calibri Light" panose="020F0302020204030204" pitchFamily="34" charset="0"/>
              </a:rPr>
              <a:t>According to Aristotle, we attain happiness by cultivating both intellectual and moral virtue. We become virtuous by habit: we deliberately and consistently choose the mean between excess and deficiency until it becomes second-nature.</a:t>
            </a:r>
          </a:p>
          <a:p>
            <a:endParaRPr lang="en-GB" dirty="0">
              <a:latin typeface="Calibri Light" panose="020F0302020204030204" pitchFamily="34" charset="0"/>
              <a:cs typeface="Calibri Light" panose="020F0302020204030204" pitchFamily="34" charset="0"/>
            </a:endParaRPr>
          </a:p>
        </p:txBody>
      </p:sp>
      <p:sp>
        <p:nvSpPr>
          <p:cNvPr id="4" name="Content Placeholder 3">
            <a:extLst>
              <a:ext uri="{FF2B5EF4-FFF2-40B4-BE49-F238E27FC236}">
                <a16:creationId xmlns:a16="http://schemas.microsoft.com/office/drawing/2014/main" id="{65EBBB4E-C862-4610-AE27-DF3C18A80824}"/>
              </a:ext>
            </a:extLst>
          </p:cNvPr>
          <p:cNvSpPr>
            <a:spLocks noGrp="1"/>
          </p:cNvSpPr>
          <p:nvPr>
            <p:ph sz="half" idx="2"/>
          </p:nvPr>
        </p:nvSpPr>
        <p:spPr>
          <a:xfrm>
            <a:off x="6172202" y="1690688"/>
            <a:ext cx="5273566" cy="3767867"/>
          </a:xfrm>
        </p:spPr>
        <p:txBody>
          <a:bodyPr>
            <a:normAutofit/>
          </a:bodyPr>
          <a:lstStyle/>
          <a:p>
            <a:pPr marL="0" indent="0">
              <a:lnSpc>
                <a:spcPct val="150000"/>
              </a:lnSpc>
              <a:buNone/>
            </a:pPr>
            <a:r>
              <a:rPr lang="en-US" altLang="en-US" i="1" dirty="0">
                <a:latin typeface="Calibri Light" panose="020F0302020204030204" pitchFamily="34" charset="0"/>
                <a:cs typeface="Calibri Light" panose="020F0302020204030204" pitchFamily="34" charset="0"/>
              </a:rPr>
              <a:t>“We are what we repeatedly do.  Excellence, then, is not an act, but a habit.”</a:t>
            </a:r>
            <a:br>
              <a:rPr lang="en-US" altLang="en-US" sz="2800" i="1" dirty="0">
                <a:latin typeface="Calibri Light" panose="020F0302020204030204" pitchFamily="34" charset="0"/>
                <a:cs typeface="Calibri Light" panose="020F0302020204030204" pitchFamily="34" charset="0"/>
              </a:rPr>
            </a:br>
            <a:r>
              <a:rPr lang="en-US" altLang="en-US" sz="2000" b="1" i="1" dirty="0">
                <a:latin typeface="Calibri Light" panose="020F0302020204030204" pitchFamily="34" charset="0"/>
                <a:cs typeface="Calibri Light" panose="020F0302020204030204" pitchFamily="34" charset="0"/>
              </a:rPr>
              <a:t>Aristotle, Nicomachean Ethics</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314452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098EF-AD5F-4C87-8191-9A6033E9A28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A03D619D-6DC8-41EA-A1D1-263E2B9AE48E}"/>
              </a:ext>
            </a:extLst>
          </p:cNvPr>
          <p:cNvSpPr>
            <a:spLocks noGrp="1"/>
          </p:cNvSpPr>
          <p:nvPr>
            <p:ph sz="half" idx="1"/>
          </p:nvPr>
        </p:nvSpPr>
        <p:spPr/>
        <p:txBody>
          <a:bodyPr>
            <a:normAutofit fontScale="62500" lnSpcReduction="20000"/>
          </a:bodyPr>
          <a:lstStyle/>
          <a:p>
            <a:pPr marL="0" indent="0">
              <a:buNone/>
            </a:pPr>
            <a:r>
              <a:rPr lang="en-GB" dirty="0">
                <a:latin typeface="Calibri Light" panose="020F0302020204030204" pitchFamily="34" charset="0"/>
                <a:cs typeface="Calibri Light" panose="020F0302020204030204" pitchFamily="34" charset="0"/>
              </a:rPr>
              <a:t>For Aristotle, although we are naturally suited to moral goodness, we do not have an innate inclination towards them. </a:t>
            </a:r>
          </a:p>
          <a:p>
            <a:pPr marL="0" indent="0">
              <a:buNone/>
            </a:pPr>
            <a:r>
              <a:rPr lang="en-GB" dirty="0">
                <a:latin typeface="Calibri Light" panose="020F0302020204030204" pitchFamily="34" charset="0"/>
                <a:cs typeface="Calibri Light" panose="020F0302020204030204" pitchFamily="34" charset="0"/>
              </a:rPr>
              <a:t>Rather, your habits and inclination develop with practice, and with practice and diligence you can develop a habitual and natural tendency towards right action. </a:t>
            </a:r>
          </a:p>
          <a:p>
            <a:pPr marL="0" indent="0">
              <a:buNone/>
            </a:pPr>
            <a:r>
              <a:rPr lang="en-GB" dirty="0">
                <a:latin typeface="Calibri Light" panose="020F0302020204030204" pitchFamily="34" charset="0"/>
                <a:cs typeface="Calibri Light" panose="020F0302020204030204" pitchFamily="34" charset="0"/>
              </a:rPr>
              <a:t>The ideal action, for Aristotle, is doing the right thing because you want to do the right thing – you desire to act virtuously, and so you do. </a:t>
            </a:r>
          </a:p>
          <a:p>
            <a:pPr marL="0" indent="0">
              <a:buNone/>
            </a:pPr>
            <a:r>
              <a:rPr lang="en-GB" dirty="0">
                <a:latin typeface="Calibri Light" panose="020F0302020204030204" pitchFamily="34" charset="0"/>
                <a:cs typeface="Calibri Light" panose="020F0302020204030204" pitchFamily="34" charset="0"/>
              </a:rPr>
              <a:t>If you act selfishly, then you will become a selfish person. Eventually, what feels right to you may be very wrong. </a:t>
            </a:r>
          </a:p>
          <a:p>
            <a:pPr marL="0" indent="0">
              <a:buNone/>
            </a:pPr>
            <a:r>
              <a:rPr lang="en-GB" dirty="0">
                <a:latin typeface="Calibri Light" panose="020F0302020204030204" pitchFamily="34" charset="0"/>
                <a:cs typeface="Calibri Light" panose="020F0302020204030204" pitchFamily="34" charset="0"/>
              </a:rPr>
              <a:t>Thus, we must choose to be virtuous – our desire and our judgement must come to be in agreement. </a:t>
            </a:r>
          </a:p>
        </p:txBody>
      </p:sp>
      <p:pic>
        <p:nvPicPr>
          <p:cNvPr id="6" name="Content Placeholder 5" descr="A picture containing grass, tree, outdoor, plant&#10;&#10;Description automatically generated">
            <a:extLst>
              <a:ext uri="{FF2B5EF4-FFF2-40B4-BE49-F238E27FC236}">
                <a16:creationId xmlns:a16="http://schemas.microsoft.com/office/drawing/2014/main" id="{46403510-A7F5-4004-9344-B402F041271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31434" y="710503"/>
            <a:ext cx="3761755" cy="4609710"/>
          </a:xfrm>
        </p:spPr>
      </p:pic>
    </p:spTree>
    <p:extLst>
      <p:ext uri="{BB962C8B-B14F-4D97-AF65-F5344CB8AC3E}">
        <p14:creationId xmlns:p14="http://schemas.microsoft.com/office/powerpoint/2010/main" val="1739656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C59A5-4491-406E-939D-C7762138A82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75BC2915-1ED8-47E6-A197-F569D1E18C28}"/>
              </a:ext>
            </a:extLst>
          </p:cNvPr>
          <p:cNvSpPr>
            <a:spLocks noGrp="1"/>
          </p:cNvSpPr>
          <p:nvPr>
            <p:ph sz="half" idx="1"/>
          </p:nvPr>
        </p:nvSpPr>
        <p:spPr>
          <a:xfrm>
            <a:off x="838201" y="1690688"/>
            <a:ext cx="5181600" cy="3767867"/>
          </a:xfrm>
        </p:spPr>
        <p:txBody>
          <a:bodyPr>
            <a:noAutofit/>
          </a:bodyPr>
          <a:lstStyle/>
          <a:p>
            <a:pPr marL="0" indent="0">
              <a:buNone/>
            </a:pPr>
            <a:r>
              <a:rPr lang="en-US" sz="2000" dirty="0">
                <a:latin typeface="Calibri Light" panose="020F0302020204030204" pitchFamily="34" charset="0"/>
                <a:cs typeface="Calibri Light" panose="020F0302020204030204" pitchFamily="34" charset="0"/>
              </a:rPr>
              <a:t>Why this contemporary alignment with virtue ethics among Christian thinkers? Virtue Ethics has become a popular topic of study because it offers a number of differing attitudes to moral reflection:</a:t>
            </a:r>
            <a:br>
              <a:rPr lang="en-US" sz="2000" dirty="0">
                <a:latin typeface="Calibri Light" panose="020F0302020204030204" pitchFamily="34" charset="0"/>
                <a:cs typeface="Calibri Light" panose="020F0302020204030204" pitchFamily="34" charset="0"/>
              </a:rPr>
            </a:br>
            <a:br>
              <a:rPr lang="en-US" sz="2000" dirty="0">
                <a:latin typeface="Calibri Light" panose="020F0302020204030204" pitchFamily="34" charset="0"/>
                <a:cs typeface="Calibri Light" panose="020F0302020204030204" pitchFamily="34" charset="0"/>
              </a:rPr>
            </a:br>
            <a:r>
              <a:rPr lang="en-US" sz="2000" b="1" dirty="0">
                <a:latin typeface="Calibri Light" panose="020F0302020204030204" pitchFamily="34" charset="0"/>
                <a:cs typeface="Calibri Light" panose="020F0302020204030204" pitchFamily="34" charset="0"/>
              </a:rPr>
              <a:t>It provides new insights into moral education</a:t>
            </a:r>
          </a:p>
          <a:p>
            <a:pPr marL="457200" lvl="1" indent="0">
              <a:buNone/>
            </a:pPr>
            <a:r>
              <a:rPr lang="en-US" sz="2000" dirty="0">
                <a:latin typeface="Calibri Light" panose="020F0302020204030204" pitchFamily="34" charset="0"/>
                <a:cs typeface="Calibri Light" panose="020F0302020204030204" pitchFamily="34" charset="0"/>
              </a:rPr>
              <a:t>Approaches moral learning as a skill</a:t>
            </a:r>
          </a:p>
          <a:p>
            <a:pPr marL="457200" lvl="1" indent="0">
              <a:buNone/>
            </a:pPr>
            <a:r>
              <a:rPr lang="en-US" sz="2000" dirty="0">
                <a:latin typeface="Calibri Light" panose="020F0302020204030204" pitchFamily="34" charset="0"/>
                <a:cs typeface="Calibri Light" panose="020F0302020204030204" pitchFamily="34" charset="0"/>
              </a:rPr>
              <a:t>Involves the whole self: attitudes, knowledge, skill, emotion</a:t>
            </a:r>
          </a:p>
          <a:p>
            <a:endParaRPr lang="en-GB" sz="3600" dirty="0">
              <a:latin typeface="Calibri Light" panose="020F0302020204030204" pitchFamily="34" charset="0"/>
              <a:cs typeface="Calibri Light" panose="020F0302020204030204" pitchFamily="34" charset="0"/>
            </a:endParaRPr>
          </a:p>
        </p:txBody>
      </p:sp>
      <p:sp>
        <p:nvSpPr>
          <p:cNvPr id="4" name="Content Placeholder 3">
            <a:extLst>
              <a:ext uri="{FF2B5EF4-FFF2-40B4-BE49-F238E27FC236}">
                <a16:creationId xmlns:a16="http://schemas.microsoft.com/office/drawing/2014/main" id="{C5C38D85-6427-49A5-97F7-BC958157F8C4}"/>
              </a:ext>
            </a:extLst>
          </p:cNvPr>
          <p:cNvSpPr>
            <a:spLocks noGrp="1"/>
          </p:cNvSpPr>
          <p:nvPr>
            <p:ph sz="half" idx="2"/>
          </p:nvPr>
        </p:nvSpPr>
        <p:spPr>
          <a:xfrm>
            <a:off x="6172201" y="1690688"/>
            <a:ext cx="5181600" cy="3767867"/>
          </a:xfrm>
        </p:spPr>
        <p:txBody>
          <a:bodyPr>
            <a:noAutofit/>
          </a:bodyPr>
          <a:lstStyle/>
          <a:p>
            <a:pPr marL="0" indent="0">
              <a:buNone/>
            </a:pPr>
            <a:r>
              <a:rPr lang="en-US" sz="2000" b="1" dirty="0">
                <a:latin typeface="Calibri Light" panose="020F0302020204030204" pitchFamily="34" charset="0"/>
                <a:cs typeface="Calibri Light" panose="020F0302020204030204" pitchFamily="34" charset="0"/>
              </a:rPr>
              <a:t>It reorients moral theory toward excellence</a:t>
            </a:r>
          </a:p>
          <a:p>
            <a:pPr marL="457200" lvl="1" indent="0">
              <a:buNone/>
            </a:pPr>
            <a:r>
              <a:rPr lang="en-US" sz="2000" dirty="0">
                <a:latin typeface="Calibri Light" panose="020F0302020204030204" pitchFamily="34" charset="0"/>
                <a:cs typeface="Calibri Light" panose="020F0302020204030204" pitchFamily="34" charset="0"/>
              </a:rPr>
              <a:t>Utilitarianism and deontology tend to focus on the moral minimum—what is the least we should be doing</a:t>
            </a:r>
          </a:p>
          <a:p>
            <a:pPr marL="0" indent="0">
              <a:buNone/>
            </a:pPr>
            <a:r>
              <a:rPr lang="en-US" sz="2000" b="1" dirty="0">
                <a:latin typeface="Calibri Light" panose="020F0302020204030204" pitchFamily="34" charset="0"/>
                <a:cs typeface="Calibri Light" panose="020F0302020204030204" pitchFamily="34" charset="0"/>
              </a:rPr>
              <a:t>It reorients moral thought from the actions we perform to ourselves as agents</a:t>
            </a:r>
          </a:p>
          <a:p>
            <a:pPr marL="457200" lvl="1" indent="0">
              <a:buNone/>
            </a:pPr>
            <a:r>
              <a:rPr lang="en-US" sz="2000" dirty="0">
                <a:latin typeface="Calibri Light" panose="020F0302020204030204" pitchFamily="34" charset="0"/>
                <a:cs typeface="Calibri Light" panose="020F0302020204030204" pitchFamily="34" charset="0"/>
              </a:rPr>
              <a:t>Not, is this action right or wrong, good or bad but…</a:t>
            </a:r>
          </a:p>
          <a:p>
            <a:pPr marL="457200" lvl="1" indent="0">
              <a:buNone/>
            </a:pPr>
            <a:r>
              <a:rPr lang="en-US" sz="2000" dirty="0">
                <a:latin typeface="Calibri Light" panose="020F0302020204030204" pitchFamily="34" charset="0"/>
                <a:cs typeface="Calibri Light" panose="020F0302020204030204" pitchFamily="34" charset="0"/>
              </a:rPr>
              <a:t>Can this action be integrated into the moral career of a good, virtuous, person?</a:t>
            </a:r>
          </a:p>
          <a:p>
            <a:endParaRPr lang="en-GB" sz="36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9373990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1F0F-68A5-4418-BC54-117239F039F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Virtue Ethics</a:t>
            </a:r>
          </a:p>
        </p:txBody>
      </p:sp>
      <p:sp>
        <p:nvSpPr>
          <p:cNvPr id="3" name="Content Placeholder 2">
            <a:extLst>
              <a:ext uri="{FF2B5EF4-FFF2-40B4-BE49-F238E27FC236}">
                <a16:creationId xmlns:a16="http://schemas.microsoft.com/office/drawing/2014/main" id="{288E88D5-1D65-49D1-8916-908D3D126AAE}"/>
              </a:ext>
            </a:extLst>
          </p:cNvPr>
          <p:cNvSpPr>
            <a:spLocks noGrp="1"/>
          </p:cNvSpPr>
          <p:nvPr>
            <p:ph sz="half" idx="1"/>
          </p:nvPr>
        </p:nvSpPr>
        <p:spPr/>
        <p:txBody>
          <a:bodyPr>
            <a:noAutofit/>
          </a:bodyPr>
          <a:lstStyle/>
          <a:p>
            <a:pPr marL="0" indent="0">
              <a:buNone/>
            </a:pPr>
            <a:r>
              <a:rPr lang="en-GB" sz="2000" dirty="0" err="1">
                <a:latin typeface="Calibri Light" panose="020F0302020204030204" pitchFamily="34" charset="0"/>
                <a:cs typeface="Calibri Light" panose="020F0302020204030204" pitchFamily="34" charset="0"/>
              </a:rPr>
              <a:t>MacIntyre’s</a:t>
            </a:r>
            <a:r>
              <a:rPr lang="en-GB" sz="2000" dirty="0">
                <a:latin typeface="Calibri Light" panose="020F0302020204030204" pitchFamily="34" charset="0"/>
                <a:cs typeface="Calibri Light" panose="020F0302020204030204" pitchFamily="34" charset="0"/>
              </a:rPr>
              <a:t> virtue ethics argues that moral communities and the particularistic narratives by which they story themselves are crucial for the formation of moral agents.</a:t>
            </a:r>
          </a:p>
          <a:p>
            <a:pPr marL="0" indent="0">
              <a:buNone/>
            </a:pPr>
            <a:endParaRPr lang="en-GB" sz="2000" dirty="0">
              <a:latin typeface="Calibri Light" panose="020F0302020204030204" pitchFamily="34" charset="0"/>
              <a:cs typeface="Calibri Light" panose="020F0302020204030204" pitchFamily="34" charset="0"/>
            </a:endParaRPr>
          </a:p>
          <a:p>
            <a:pPr marL="0" indent="0">
              <a:buNone/>
            </a:pPr>
            <a:r>
              <a:rPr lang="en-GB" sz="2000" dirty="0">
                <a:latin typeface="Calibri Light" panose="020F0302020204030204" pitchFamily="34" charset="0"/>
                <a:cs typeface="Calibri Light" panose="020F0302020204030204" pitchFamily="34" charset="0"/>
              </a:rPr>
              <a:t>It is not enough to merely do one or two good acts in disconnected instances, but we must seek to build moral character through our moral choices. By developing our ability to apply our ethical principles to new situations, we are able to craft and practice our ethical judgement and develop the virtues that the tradition values. </a:t>
            </a:r>
          </a:p>
        </p:txBody>
      </p:sp>
      <p:sp>
        <p:nvSpPr>
          <p:cNvPr id="4" name="Content Placeholder 3">
            <a:extLst>
              <a:ext uri="{FF2B5EF4-FFF2-40B4-BE49-F238E27FC236}">
                <a16:creationId xmlns:a16="http://schemas.microsoft.com/office/drawing/2014/main" id="{3CB2BEB4-0F24-4154-A1FF-2973415D1EC8}"/>
              </a:ext>
            </a:extLst>
          </p:cNvPr>
          <p:cNvSpPr>
            <a:spLocks noGrp="1"/>
          </p:cNvSpPr>
          <p:nvPr>
            <p:ph sz="half" idx="2"/>
          </p:nvPr>
        </p:nvSpPr>
        <p:spPr>
          <a:xfrm>
            <a:off x="6172200" y="365125"/>
            <a:ext cx="5181600" cy="5228367"/>
          </a:xfrm>
        </p:spPr>
        <p:txBody>
          <a:bodyPr>
            <a:noAutofit/>
          </a:bodyPr>
          <a:lstStyle/>
          <a:p>
            <a:pPr marL="0" indent="0">
              <a:lnSpc>
                <a:spcPct val="170000"/>
              </a:lnSpc>
              <a:buNone/>
            </a:pPr>
            <a:r>
              <a:rPr lang="en-GB" sz="1400" i="1" dirty="0">
                <a:latin typeface="Calibri Light" panose="020F0302020204030204" pitchFamily="34" charset="0"/>
                <a:cs typeface="Calibri Light" panose="020F0302020204030204" pitchFamily="34" charset="0"/>
              </a:rPr>
              <a:t>“A key part of my thesis has been that modern moral utterance and practice can only be understood as a series of fragmented survivals from an older past and that insoluble problems which they have generated for modern moral theorists will remain insoluble until this is well understood. If the deontological character of moral judgements is the ghost of conceptions of divine law which are quite alien to the metaphysics of modernity and if the teleological character is similarly the ghost of conceptions of human nature and activity which are equally not at home in the modern world, we should expect the problems of understanding and of assigning an intelligible status to moral judgements both continually to arise and as equally to prove inhospitable to philosophical solutions.”</a:t>
            </a:r>
            <a:br>
              <a:rPr lang="en-GB" sz="1400" i="1" dirty="0">
                <a:latin typeface="Calibri Light" panose="020F0302020204030204" pitchFamily="34" charset="0"/>
                <a:cs typeface="Calibri Light" panose="020F0302020204030204" pitchFamily="34" charset="0"/>
              </a:rPr>
            </a:br>
            <a:r>
              <a:rPr lang="en-GB" sz="1400" b="1" i="1" dirty="0" err="1">
                <a:latin typeface="Calibri Light" panose="020F0302020204030204" pitchFamily="34" charset="0"/>
                <a:cs typeface="Calibri Light" panose="020F0302020204030204" pitchFamily="34" charset="0"/>
              </a:rPr>
              <a:t>MacIntyre</a:t>
            </a:r>
            <a:r>
              <a:rPr lang="en-GB" sz="1400" b="1" i="1" dirty="0">
                <a:latin typeface="Calibri Light" panose="020F0302020204030204" pitchFamily="34" charset="0"/>
                <a:cs typeface="Calibri Light" panose="020F0302020204030204" pitchFamily="34" charset="0"/>
              </a:rPr>
              <a:t>, After Virtue</a:t>
            </a:r>
            <a:endParaRPr lang="en-GB" sz="1400"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61975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C79B-9391-4184-8D8E-C791B8E2B60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Situation and Virtue Ethics</a:t>
            </a:r>
          </a:p>
        </p:txBody>
      </p:sp>
      <p:sp>
        <p:nvSpPr>
          <p:cNvPr id="3" name="Content Placeholder 2">
            <a:extLst>
              <a:ext uri="{FF2B5EF4-FFF2-40B4-BE49-F238E27FC236}">
                <a16:creationId xmlns:a16="http://schemas.microsoft.com/office/drawing/2014/main" id="{63B2EB30-B1E7-49A2-B2C8-81E55052E328}"/>
              </a:ext>
            </a:extLst>
          </p:cNvPr>
          <p:cNvSpPr>
            <a:spLocks noGrp="1"/>
          </p:cNvSpPr>
          <p:nvPr>
            <p:ph sz="half" idx="1"/>
          </p:nvPr>
        </p:nvSpPr>
        <p:spPr/>
        <p:txBody>
          <a:bodyPr>
            <a:noAutofit/>
          </a:bodyPr>
          <a:lstStyle/>
          <a:p>
            <a:pPr marL="0" indent="0">
              <a:buNone/>
            </a:pPr>
            <a:r>
              <a:rPr lang="en-US" sz="1800" dirty="0">
                <a:latin typeface="Calibri Light" panose="020F0302020204030204" pitchFamily="34" charset="0"/>
                <a:cs typeface="Calibri Light" panose="020F0302020204030204" pitchFamily="34" charset="0"/>
              </a:rPr>
              <a:t>This notion of community, and its tradition, is incredibly important for the attraction of Virtue Ethics for the Christian tradition. </a:t>
            </a:r>
          </a:p>
          <a:p>
            <a:pPr marL="0" indent="0">
              <a:buNone/>
            </a:pPr>
            <a:r>
              <a:rPr lang="en-US" sz="1800" dirty="0" err="1">
                <a:latin typeface="Calibri Light" panose="020F0302020204030204" pitchFamily="34" charset="0"/>
                <a:cs typeface="Calibri Light" panose="020F0302020204030204" pitchFamily="34" charset="0"/>
              </a:rPr>
              <a:t>MacIntyre</a:t>
            </a:r>
            <a:r>
              <a:rPr lang="en-US" sz="1800" dirty="0">
                <a:latin typeface="Calibri Light" panose="020F0302020204030204" pitchFamily="34" charset="0"/>
                <a:cs typeface="Calibri Light" panose="020F0302020204030204" pitchFamily="34" charset="0"/>
              </a:rPr>
              <a:t> brings out the communitarianism seen in Aristotle, and argues that the perfection of moral </a:t>
            </a:r>
            <a:r>
              <a:rPr lang="en-GB" sz="1800" dirty="0">
                <a:latin typeface="Calibri Light" panose="020F0302020204030204" pitchFamily="34" charset="0"/>
                <a:cs typeface="Calibri Light" panose="020F0302020204030204" pitchFamily="34" charset="0"/>
              </a:rPr>
              <a:t>behaviour</a:t>
            </a:r>
            <a:r>
              <a:rPr lang="en-US" sz="1800" dirty="0">
                <a:latin typeface="Calibri Light" panose="020F0302020204030204" pitchFamily="34" charset="0"/>
                <a:cs typeface="Calibri Light" panose="020F0302020204030204" pitchFamily="34" charset="0"/>
              </a:rPr>
              <a:t> occurs only within structured and coherent traditions – we learn how do to good, by imitating and reacting to those around this. </a:t>
            </a:r>
          </a:p>
          <a:p>
            <a:pPr marL="0" indent="0">
              <a:buNone/>
            </a:pPr>
            <a:r>
              <a:rPr lang="en-US" sz="1800" dirty="0">
                <a:latin typeface="Calibri Light" panose="020F0302020204030204" pitchFamily="34" charset="0"/>
                <a:cs typeface="Calibri Light" panose="020F0302020204030204" pitchFamily="34" charset="0"/>
              </a:rPr>
              <a:t>This makes the Christian community the pre-eminent field for the perfection of Christian moral behaviour and makes the ecclesiology (reflection on the nature and makeup of the Church) of Christianity vitally important. </a:t>
            </a:r>
          </a:p>
          <a:p>
            <a:pPr marL="0" indent="0">
              <a:buNone/>
            </a:pPr>
            <a:endParaRPr lang="en-GB" dirty="0">
              <a:latin typeface="Calibri Light" panose="020F0302020204030204" pitchFamily="34" charset="0"/>
              <a:cs typeface="Calibri Light" panose="020F0302020204030204" pitchFamily="34" charset="0"/>
            </a:endParaRPr>
          </a:p>
        </p:txBody>
      </p:sp>
      <p:sp>
        <p:nvSpPr>
          <p:cNvPr id="4" name="Content Placeholder 3">
            <a:extLst>
              <a:ext uri="{FF2B5EF4-FFF2-40B4-BE49-F238E27FC236}">
                <a16:creationId xmlns:a16="http://schemas.microsoft.com/office/drawing/2014/main" id="{C43C792A-274A-4F8E-8909-77A8E06C97AB}"/>
              </a:ext>
            </a:extLst>
          </p:cNvPr>
          <p:cNvSpPr>
            <a:spLocks noGrp="1"/>
          </p:cNvSpPr>
          <p:nvPr>
            <p:ph sz="half" idx="2"/>
          </p:nvPr>
        </p:nvSpPr>
        <p:spPr>
          <a:xfrm>
            <a:off x="6544266" y="1623827"/>
            <a:ext cx="5181600" cy="3767867"/>
          </a:xfrm>
        </p:spPr>
        <p:txBody>
          <a:bodyPr>
            <a:noAutofit/>
          </a:bodyPr>
          <a:lstStyle/>
          <a:p>
            <a:pPr marL="0" indent="0">
              <a:lnSpc>
                <a:spcPct val="170000"/>
              </a:lnSpc>
              <a:buNone/>
            </a:pPr>
            <a:r>
              <a:rPr lang="en-US" sz="2000" i="1" dirty="0">
                <a:latin typeface="Calibri Light" panose="020F0302020204030204" pitchFamily="34" charset="0"/>
                <a:cs typeface="Calibri Light" panose="020F0302020204030204" pitchFamily="34" charset="0"/>
              </a:rPr>
              <a:t>“A virtue is an acquired human quality the possession and exercise of which tend to enable us to achieve those goods which are internal to practices and the lack of which effectively prevents us from achieving any such goods.”</a:t>
            </a:r>
            <a:br>
              <a:rPr lang="en-US" sz="2000" i="1" dirty="0">
                <a:latin typeface="Calibri Light" panose="020F0302020204030204" pitchFamily="34" charset="0"/>
                <a:cs typeface="Calibri Light" panose="020F0302020204030204" pitchFamily="34" charset="0"/>
              </a:rPr>
            </a:br>
            <a:br>
              <a:rPr lang="en-US" sz="2000" i="1" dirty="0">
                <a:latin typeface="Calibri Light" panose="020F0302020204030204" pitchFamily="34" charset="0"/>
                <a:cs typeface="Calibri Light" panose="020F0302020204030204" pitchFamily="34" charset="0"/>
              </a:rPr>
            </a:br>
            <a:r>
              <a:rPr lang="en-US" sz="2000" b="1" i="1" dirty="0" err="1">
                <a:latin typeface="Calibri Light" panose="020F0302020204030204" pitchFamily="34" charset="0"/>
                <a:cs typeface="Calibri Light" panose="020F0302020204030204" pitchFamily="34" charset="0"/>
              </a:rPr>
              <a:t>MacIntyre</a:t>
            </a:r>
            <a:r>
              <a:rPr lang="en-US" sz="2000" b="1" i="1" dirty="0">
                <a:latin typeface="Calibri Light" panose="020F0302020204030204" pitchFamily="34" charset="0"/>
                <a:cs typeface="Calibri Light" panose="020F0302020204030204" pitchFamily="34" charset="0"/>
              </a:rPr>
              <a:t>, After Virtue</a:t>
            </a:r>
          </a:p>
          <a:p>
            <a:endParaRPr lang="en-GB" sz="2000"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689496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8578F-A844-47F6-87D2-300ED167C3B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Ecclesiology and Christian Ethics</a:t>
            </a:r>
          </a:p>
        </p:txBody>
      </p:sp>
      <p:sp>
        <p:nvSpPr>
          <p:cNvPr id="3" name="Text Placeholder 2">
            <a:extLst>
              <a:ext uri="{FF2B5EF4-FFF2-40B4-BE49-F238E27FC236}">
                <a16:creationId xmlns:a16="http://schemas.microsoft.com/office/drawing/2014/main" id="{11BAA517-16C0-41E8-912E-F103ACE769AB}"/>
              </a:ext>
            </a:extLst>
          </p:cNvPr>
          <p:cNvSpPr>
            <a:spLocks noGrp="1"/>
          </p:cNvSpPr>
          <p:nvPr>
            <p:ph type="body" idx="1"/>
          </p:nvPr>
        </p:nvSpPr>
        <p:spPr>
          <a:xfrm>
            <a:off x="838200" y="1825625"/>
            <a:ext cx="4932872" cy="3743153"/>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One of the key focuses of the recent turn toward virtue ethics in contemporary Christian approaches to ethics is the vision of the church or Christian community as agent of moral formation, along with the individual. </a:t>
            </a:r>
          </a:p>
          <a:p>
            <a:pPr marL="0" indent="0" algn="just">
              <a:buNone/>
            </a:pPr>
            <a:r>
              <a:rPr lang="en-GB" dirty="0">
                <a:latin typeface="Calibri Light" panose="020F0302020204030204" pitchFamily="34" charset="0"/>
                <a:cs typeface="Calibri Light" panose="020F0302020204030204" pitchFamily="34" charset="0"/>
              </a:rPr>
              <a:t>This builds on political theological considerations including the increasing view of Christian worship as a form of theological politics itself.</a:t>
            </a:r>
          </a:p>
          <a:p>
            <a:pPr marL="0" indent="0" algn="just">
              <a:buNone/>
            </a:pPr>
            <a:endParaRPr lang="en-GB" dirty="0">
              <a:latin typeface="Calibri Light" panose="020F0302020204030204" pitchFamily="34" charset="0"/>
              <a:cs typeface="Calibri Light" panose="020F0302020204030204" pitchFamily="34" charset="0"/>
            </a:endParaRPr>
          </a:p>
          <a:p>
            <a:pPr marL="0" indent="0" algn="just">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p:txBody>
      </p:sp>
      <p:pic>
        <p:nvPicPr>
          <p:cNvPr id="5" name="Picture 4" descr="A close up of a bug&#10;&#10;Description automatically generated with medium confidence">
            <a:extLst>
              <a:ext uri="{FF2B5EF4-FFF2-40B4-BE49-F238E27FC236}">
                <a16:creationId xmlns:a16="http://schemas.microsoft.com/office/drawing/2014/main" id="{82B1BE2A-CB05-EA9A-29CA-8325F7E3E1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7713" y="1462177"/>
            <a:ext cx="3196087" cy="3933645"/>
          </a:xfrm>
          <a:prstGeom prst="rect">
            <a:avLst/>
          </a:prstGeom>
        </p:spPr>
      </p:pic>
    </p:spTree>
    <p:extLst>
      <p:ext uri="{BB962C8B-B14F-4D97-AF65-F5344CB8AC3E}">
        <p14:creationId xmlns:p14="http://schemas.microsoft.com/office/powerpoint/2010/main" val="743796199"/>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EB384-ACFF-40E4-A8B9-253F08EAE9C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Ecclesiology and Ethics</a:t>
            </a:r>
          </a:p>
        </p:txBody>
      </p:sp>
      <p:sp>
        <p:nvSpPr>
          <p:cNvPr id="3" name="Text Placeholder 2">
            <a:extLst>
              <a:ext uri="{FF2B5EF4-FFF2-40B4-BE49-F238E27FC236}">
                <a16:creationId xmlns:a16="http://schemas.microsoft.com/office/drawing/2014/main" id="{31E88CE4-03A5-45A5-8784-D570EAFEBFF5}"/>
              </a:ext>
            </a:extLst>
          </p:cNvPr>
          <p:cNvSpPr>
            <a:spLocks noGrp="1"/>
          </p:cNvSpPr>
          <p:nvPr>
            <p:ph type="body" idx="1"/>
          </p:nvPr>
        </p:nvSpPr>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“Thus the problem of modern norm ethics is not simply that it is a secularised commandment ethics; what is questionable is not merely the abstraction through which the enjoining power is moved from a personal God to the rule of a law of reason or – later – mere convention. The questionable thing is already the detachment from the liturgical, life-forming context in which commandment ethics in its Jewish and Christian sense was, and is, embedded, and which even a secularised commandment ethics is not able to dispense with”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(Bernd </a:t>
            </a:r>
            <a:r>
              <a:rPr lang="en-GB" dirty="0" err="1">
                <a:latin typeface="Calibri Light" panose="020F0302020204030204" pitchFamily="34" charset="0"/>
                <a:cs typeface="Calibri Light" panose="020F0302020204030204" pitchFamily="34" charset="0"/>
              </a:rPr>
              <a:t>Wannenwetsch</a:t>
            </a:r>
            <a:r>
              <a:rPr lang="en-GB" dirty="0">
                <a:latin typeface="Calibri Light" panose="020F0302020204030204" pitchFamily="34" charset="0"/>
                <a:cs typeface="Calibri Light" panose="020F0302020204030204" pitchFamily="34" charset="0"/>
              </a:rPr>
              <a:t>, </a:t>
            </a:r>
            <a:r>
              <a:rPr lang="en-GB" i="1" dirty="0">
                <a:latin typeface="Calibri Light" panose="020F0302020204030204" pitchFamily="34" charset="0"/>
                <a:cs typeface="Calibri Light" panose="020F0302020204030204" pitchFamily="34" charset="0"/>
              </a:rPr>
              <a:t>Political Worship</a:t>
            </a:r>
            <a:r>
              <a:rPr lang="en-GB" dirty="0">
                <a:latin typeface="Calibri Light" panose="020F0302020204030204" pitchFamily="34" charset="0"/>
                <a:cs typeface="Calibri Light" panose="020F0302020204030204" pitchFamily="34" charset="0"/>
              </a:rPr>
              <a:t>, OUP, p. 61)</a:t>
            </a:r>
          </a:p>
        </p:txBody>
      </p:sp>
    </p:spTree>
    <p:extLst>
      <p:ext uri="{BB962C8B-B14F-4D97-AF65-F5344CB8AC3E}">
        <p14:creationId xmlns:p14="http://schemas.microsoft.com/office/powerpoint/2010/main" val="3682815165"/>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BC923-49CF-4C06-876C-7BF5B5C5FE55}"/>
              </a:ext>
            </a:extLst>
          </p:cNvPr>
          <p:cNvSpPr>
            <a:spLocks noGrp="1"/>
          </p:cNvSpPr>
          <p:nvPr>
            <p:ph type="title"/>
          </p:nvPr>
        </p:nvSpPr>
        <p:spPr/>
        <p:txBody>
          <a:bodyPr/>
          <a:lstStyle/>
          <a:p>
            <a:r>
              <a:rPr lang="en-GB" dirty="0"/>
              <a:t>Ecclesiology and Christian Ethics</a:t>
            </a:r>
          </a:p>
        </p:txBody>
      </p:sp>
      <p:sp>
        <p:nvSpPr>
          <p:cNvPr id="3" name="Text Placeholder 2">
            <a:extLst>
              <a:ext uri="{FF2B5EF4-FFF2-40B4-BE49-F238E27FC236}">
                <a16:creationId xmlns:a16="http://schemas.microsoft.com/office/drawing/2014/main" id="{6C8F36C5-68A9-41E6-847A-E6D2374EBDB6}"/>
              </a:ext>
            </a:extLst>
          </p:cNvPr>
          <p:cNvSpPr>
            <a:spLocks noGrp="1"/>
          </p:cNvSpPr>
          <p:nvPr>
            <p:ph type="body" idx="1"/>
          </p:nvPr>
        </p:nvSpPr>
        <p:spPr/>
        <p:txBody>
          <a:bodyPr/>
          <a:lstStyle/>
          <a:p>
            <a:pPr marL="0" indent="0">
              <a:buNone/>
            </a:pPr>
            <a:r>
              <a:rPr lang="en-GB" dirty="0"/>
              <a:t>Examples of this include the recent work of the scholar, Stanley Hauerwas, including the notion of the church as a social ethic, that is an example and ethically forming community of practice. </a:t>
            </a:r>
          </a:p>
          <a:p>
            <a:pPr marL="0" indent="0">
              <a:buNone/>
            </a:pPr>
            <a:r>
              <a:rPr lang="en-GB" dirty="0"/>
              <a:t>As part of this, we have also seen greater attention paid to both narrative, for understanding sources of ethical reasoning but also for placing our actions within a broader contextual narrative, and Christian moral imagination, that is the ability to think through new ethical issues from the sources of ethics in the Christian tradition. </a:t>
            </a:r>
          </a:p>
        </p:txBody>
      </p:sp>
    </p:spTree>
    <p:extLst>
      <p:ext uri="{BB962C8B-B14F-4D97-AF65-F5344CB8AC3E}">
        <p14:creationId xmlns:p14="http://schemas.microsoft.com/office/powerpoint/2010/main" val="2605525902"/>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9F625-A655-4642-8382-A5CAC69AFECF}"/>
              </a:ext>
            </a:extLst>
          </p:cNvPr>
          <p:cNvSpPr>
            <a:spLocks noGrp="1"/>
          </p:cNvSpPr>
          <p:nvPr>
            <p:ph type="title"/>
          </p:nvPr>
        </p:nvSpPr>
        <p:spPr/>
        <p:txBody>
          <a:bodyPr/>
          <a:lstStyle/>
          <a:p>
            <a:r>
              <a:rPr lang="en-GB" dirty="0"/>
              <a:t>Interrogating Ecclesial Ethics</a:t>
            </a:r>
          </a:p>
        </p:txBody>
      </p:sp>
      <p:sp>
        <p:nvSpPr>
          <p:cNvPr id="3" name="Text Placeholder 2">
            <a:extLst>
              <a:ext uri="{FF2B5EF4-FFF2-40B4-BE49-F238E27FC236}">
                <a16:creationId xmlns:a16="http://schemas.microsoft.com/office/drawing/2014/main" id="{5B8F6332-1FF6-43AA-8B0B-9C8DF9CC5936}"/>
              </a:ext>
            </a:extLst>
          </p:cNvPr>
          <p:cNvSpPr>
            <a:spLocks noGrp="1"/>
          </p:cNvSpPr>
          <p:nvPr>
            <p:ph type="body" idx="1"/>
          </p:nvPr>
        </p:nvSpPr>
        <p:spPr>
          <a:xfrm>
            <a:off x="838200" y="1825625"/>
            <a:ext cx="5786887" cy="3743153"/>
          </a:xfrm>
        </p:spPr>
        <p:txBody>
          <a:bodyPr/>
          <a:lstStyle/>
          <a:p>
            <a:pPr marL="0" indent="0">
              <a:buNone/>
            </a:pPr>
            <a:r>
              <a:rPr lang="en-GB" dirty="0"/>
              <a:t>Ambiguities in the moral history of the church</a:t>
            </a:r>
          </a:p>
          <a:p>
            <a:pPr marL="0" indent="0">
              <a:buNone/>
            </a:pPr>
            <a:r>
              <a:rPr lang="en-GB" dirty="0"/>
              <a:t>Which church? </a:t>
            </a:r>
          </a:p>
          <a:p>
            <a:pPr marL="0" indent="0">
              <a:buNone/>
            </a:pPr>
            <a:r>
              <a:rPr lang="en-GB" dirty="0"/>
              <a:t>The Church or the Holy Spirit? </a:t>
            </a:r>
          </a:p>
        </p:txBody>
      </p:sp>
      <p:pic>
        <p:nvPicPr>
          <p:cNvPr id="7" name="Picture 6" descr="A picture containing text, rock&#10;&#10;Description automatically generated">
            <a:extLst>
              <a:ext uri="{FF2B5EF4-FFF2-40B4-BE49-F238E27FC236}">
                <a16:creationId xmlns:a16="http://schemas.microsoft.com/office/drawing/2014/main" id="{DA6398AB-BD20-C5D7-18B9-A4358822CB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6781" y="1647645"/>
            <a:ext cx="4447534" cy="3562709"/>
          </a:xfrm>
          <a:prstGeom prst="rect">
            <a:avLst/>
          </a:prstGeom>
        </p:spPr>
      </p:pic>
    </p:spTree>
    <p:extLst>
      <p:ext uri="{BB962C8B-B14F-4D97-AF65-F5344CB8AC3E}">
        <p14:creationId xmlns:p14="http://schemas.microsoft.com/office/powerpoint/2010/main" val="3500553870"/>
      </p:ext>
    </p:extLst>
  </p:cSld>
  <p:clrMapOvr>
    <a:masterClrMapping/>
  </p:clrMapOvr>
  <p:transition spd="med"/>
</p:sld>
</file>

<file path=ppt/theme/theme1.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1933</TotalTime>
  <Words>2422</Words>
  <Application>Microsoft Office PowerPoint</Application>
  <PresentationFormat>Widescreen</PresentationFormat>
  <Paragraphs>122</Paragraphs>
  <Slides>28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Georgia</vt:lpstr>
      <vt:lpstr>Helvetica</vt:lpstr>
      <vt:lpstr>Lampeter</vt:lpstr>
      <vt:lpstr>Cross Cultural Ethics: Christian and Islamic Approaches</vt:lpstr>
      <vt:lpstr>Introduction </vt:lpstr>
      <vt:lpstr>Other Sources of Christian Ethics</vt:lpstr>
      <vt:lpstr>Experience and Doctrine as Sources of Christian Ethics</vt:lpstr>
      <vt:lpstr>Experience as a Source of Christian Ethics  1: Human Experience</vt:lpstr>
      <vt:lpstr>Experience as a Source of Christian Ethics  2: Lived Experience</vt:lpstr>
      <vt:lpstr>Experience as a Source of Christian Ethics  3: Religious Experience</vt:lpstr>
      <vt:lpstr>Problems of Experience as a Source of Christian Ethics</vt:lpstr>
      <vt:lpstr>Sources of Christian Ethics: Christian doctrine and belief</vt:lpstr>
      <vt:lpstr>Problems of Christian doctrine as a Source of Christian Ethics</vt:lpstr>
      <vt:lpstr>Contemporary Approaches to Christian Ethics</vt:lpstr>
      <vt:lpstr>Situation and Virtue Ethics</vt:lpstr>
      <vt:lpstr>Situation and Virtue Ethics</vt:lpstr>
      <vt:lpstr>Situation and Virtue Ethics</vt:lpstr>
      <vt:lpstr>Situation and Virtue Ethics</vt:lpstr>
      <vt:lpstr>Situation Ethics: Principles</vt:lpstr>
      <vt:lpstr>Situation Ethics: Principles</vt:lpstr>
      <vt:lpstr>Problems with Situationism</vt:lpstr>
      <vt:lpstr>Situation and Virtue Ethics</vt:lpstr>
      <vt:lpstr>Situation and Virtue Ethics</vt:lpstr>
      <vt:lpstr>Situation and Virtue Ethics</vt:lpstr>
      <vt:lpstr>Situation and Virtue Ethics</vt:lpstr>
      <vt:lpstr>Virtue Ethics</vt:lpstr>
      <vt:lpstr>Situation and Virtue Ethics</vt:lpstr>
      <vt:lpstr>Ecclesiology and Christian Ethics</vt:lpstr>
      <vt:lpstr>Ecclesiology and Ethics</vt:lpstr>
      <vt:lpstr>Ecclesiology and Christian Ethics</vt:lpstr>
      <vt:lpstr>Interrogating Ecclesial Ethics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HPRS 5053: Cross Cultural Ethics</dc:title>
  <dc:creator>Wemimo Bright Jaiyesimi (1710721)</dc:creator>
  <cp:lastModifiedBy>Angus Slater</cp:lastModifiedBy>
  <cp:revision>51</cp:revision>
  <dcterms:created xsi:type="dcterms:W3CDTF">2021-04-04T23:19:53Z</dcterms:created>
  <dcterms:modified xsi:type="dcterms:W3CDTF">2023-01-15T15:25:45Z</dcterms:modified>
</cp:coreProperties>
</file>