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Default Extension="jpeg" ContentType="image/jpeg"/>
  <Override PartName="/ppt/slideLayouts/slideLayout3.xml" ContentType="application/vnd.openxmlformats-officedocument.presentationml.slideLayout+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7"/>
  </p:notesMasterIdLst>
  <p:sldIdLst>
    <p:sldId id="256" r:id="rId2"/>
    <p:sldId id="304" r:id="rId3"/>
    <p:sldId id="288" r:id="rId4"/>
    <p:sldId id="305" r:id="rId5"/>
    <p:sldId id="306" r:id="rId6"/>
    <p:sldId id="257" r:id="rId7"/>
    <p:sldId id="261" r:id="rId8"/>
    <p:sldId id="263" r:id="rId9"/>
    <p:sldId id="267" r:id="rId10"/>
    <p:sldId id="265" r:id="rId11"/>
    <p:sldId id="268" r:id="rId12"/>
    <p:sldId id="266" r:id="rId13"/>
    <p:sldId id="264" r:id="rId14"/>
    <p:sldId id="302" r:id="rId15"/>
    <p:sldId id="303" r:id="rId16"/>
    <p:sldId id="289" r:id="rId17"/>
    <p:sldId id="290" r:id="rId18"/>
    <p:sldId id="279" r:id="rId19"/>
    <p:sldId id="280" r:id="rId20"/>
    <p:sldId id="269" r:id="rId21"/>
    <p:sldId id="270" r:id="rId22"/>
    <p:sldId id="281" r:id="rId23"/>
    <p:sldId id="282" r:id="rId24"/>
    <p:sldId id="292" r:id="rId25"/>
    <p:sldId id="293" r:id="rId26"/>
    <p:sldId id="294" r:id="rId27"/>
    <p:sldId id="295" r:id="rId28"/>
    <p:sldId id="296" r:id="rId29"/>
    <p:sldId id="297" r:id="rId30"/>
    <p:sldId id="298" r:id="rId31"/>
    <p:sldId id="299" r:id="rId32"/>
    <p:sldId id="300" r:id="rId33"/>
    <p:sldId id="301" r:id="rId34"/>
    <p:sldId id="283" r:id="rId35"/>
    <p:sldId id="271" r:id="rId36"/>
    <p:sldId id="272" r:id="rId37"/>
    <p:sldId id="284" r:id="rId38"/>
    <p:sldId id="291" r:id="rId39"/>
    <p:sldId id="274" r:id="rId40"/>
    <p:sldId id="276" r:id="rId41"/>
    <p:sldId id="285" r:id="rId42"/>
    <p:sldId id="286" r:id="rId43"/>
    <p:sldId id="273" r:id="rId44"/>
    <p:sldId id="277" r:id="rId45"/>
    <p:sldId id="278"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110" autoAdjust="0"/>
  </p:normalViewPr>
  <p:slideViewPr>
    <p:cSldViewPr>
      <p:cViewPr varScale="1">
        <p:scale>
          <a:sx n="105" d="100"/>
          <a:sy n="105" d="100"/>
        </p:scale>
        <p:origin x="-1146"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D538476-A226-4FDE-A304-9C74F6072ADA}" type="datetimeFigureOut">
              <a:rPr lang="en-GB" smtClean="0"/>
              <a:pPr/>
              <a:t>07/12/2016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0E76C08-0826-4505-BFB5-905799430DDD}"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www.fluentin3months.com/passive-learning/"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Aims</a:t>
            </a:r>
            <a:endParaRPr lang="en-US"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smtClean="0"/>
          </a:p>
        </p:txBody>
      </p:sp>
      <p:sp>
        <p:nvSpPr>
          <p:cNvPr id="4" name="Slide Number Placeholder 3"/>
          <p:cNvSpPr>
            <a:spLocks noGrp="1"/>
          </p:cNvSpPr>
          <p:nvPr>
            <p:ph type="sldNum" sz="quarter" idx="10"/>
          </p:nvPr>
        </p:nvSpPr>
        <p:spPr/>
        <p:txBody>
          <a:bodyPr/>
          <a:lstStyle/>
          <a:p>
            <a:fld id="{F6C2D03F-3102-9447-B771-F38B0444EFBF}"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Children learn through first-hand experiential activities and ‘play’. Through their play, children practise and consolidate their learning, play with ideas, experiment, take risks, solve problems, and make decisions individually, in small and in large groups. First-hand experiences allow children to develop an understanding of themselves and the world in which they live. The development of children’s self-image and feelings of self-worth and self-esteem are at the core. 	</a:t>
            </a:r>
          </a:p>
          <a:p>
            <a:r>
              <a:rPr lang="en-GB" dirty="0" smtClean="0"/>
              <a:t>Indoor and outdoor environments that are fun, exciting, stimulating and safe promote children’s development and natural curiosity to explore and learn through first-hand experiences. </a:t>
            </a:r>
          </a:p>
          <a:p>
            <a:r>
              <a:rPr lang="en-GB" dirty="0" smtClean="0"/>
              <a:t>The Foundation Phase environment should promote discovery and independence and a greater emphasis on using the outdoor environment as a resource for children’s learning.</a:t>
            </a:r>
          </a:p>
          <a:p>
            <a:r>
              <a:rPr lang="en-GB" dirty="0" smtClean="0"/>
              <a:t>For children, play can be (and often is) a very serious business. It needs concentrated attention. It is about children learning through perseverance, attention to detail, and concentration – characteristics usually associated with work. Play is not only crucial to the way children become self-aware and the way in which they learn the rules of social behaviour; it is also fundamental to intellectual development. </a:t>
            </a:r>
          </a:p>
        </p:txBody>
      </p:sp>
      <p:sp>
        <p:nvSpPr>
          <p:cNvPr id="4" name="Slide Number Placeholder 3"/>
          <p:cNvSpPr>
            <a:spLocks noGrp="1"/>
          </p:cNvSpPr>
          <p:nvPr>
            <p:ph type="sldNum" sz="quarter" idx="10"/>
          </p:nvPr>
        </p:nvSpPr>
        <p:spPr/>
        <p:txBody>
          <a:bodyPr/>
          <a:lstStyle/>
          <a:p>
            <a:fld id="{D0E76C08-0826-4505-BFB5-905799430DDD}" type="slidenum">
              <a:rPr lang="en-GB" smtClean="0"/>
              <a:pPr/>
              <a:t>7</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Foundation Phase contributes to the Curriculum </a:t>
            </a:r>
            <a:r>
              <a:rPr lang="en-GB" dirty="0" err="1" smtClean="0"/>
              <a:t>Cymreig</a:t>
            </a:r>
            <a:r>
              <a:rPr lang="en-GB" dirty="0" smtClean="0"/>
              <a:t> by developing children’s understanding of the cultural identity unique to Wales across all Areas of Learning through an integrated approach. Children should appreciate the different languages, images, objects, sounds and tastes that are integral in Wales today and gain a sense of belonging to Wales, and understand the Welsh heritage, literature and arts as well as the language. </a:t>
            </a:r>
            <a:endParaRPr lang="en-GB" dirty="0"/>
          </a:p>
        </p:txBody>
      </p:sp>
      <p:sp>
        <p:nvSpPr>
          <p:cNvPr id="4" name="Slide Number Placeholder 3"/>
          <p:cNvSpPr>
            <a:spLocks noGrp="1"/>
          </p:cNvSpPr>
          <p:nvPr>
            <p:ph type="sldNum" sz="quarter" idx="10"/>
          </p:nvPr>
        </p:nvSpPr>
        <p:spPr/>
        <p:txBody>
          <a:bodyPr/>
          <a:lstStyle/>
          <a:p>
            <a:fld id="{D0E76C08-0826-4505-BFB5-905799430DDD}" type="slidenum">
              <a:rPr lang="en-GB" smtClean="0"/>
              <a:pPr/>
              <a:t>8</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Welsh</a:t>
            </a:r>
            <a:r>
              <a:rPr lang="en-GB" baseline="0" dirty="0" smtClean="0"/>
              <a:t> language Development does not appear in the Curriculum for Welsh medium schools – only in English medium schools</a:t>
            </a:r>
            <a:endParaRPr lang="en-GB" dirty="0" smtClean="0"/>
          </a:p>
          <a:p>
            <a:endParaRPr lang="en-GB" dirty="0"/>
          </a:p>
        </p:txBody>
      </p:sp>
      <p:sp>
        <p:nvSpPr>
          <p:cNvPr id="4" name="Slide Number Placeholder 3"/>
          <p:cNvSpPr>
            <a:spLocks noGrp="1"/>
          </p:cNvSpPr>
          <p:nvPr>
            <p:ph type="sldNum" sz="quarter" idx="10"/>
          </p:nvPr>
        </p:nvSpPr>
        <p:spPr/>
        <p:txBody>
          <a:bodyPr/>
          <a:lstStyle/>
          <a:p>
            <a:fld id="{D0E76C08-0826-4505-BFB5-905799430DDD}" type="slidenum">
              <a:rPr lang="en-GB" smtClean="0"/>
              <a:pPr/>
              <a:t>9</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Children should learn to use and communicate in Welsh to the best of their ability. Children should listen to Welsh being spoken and respond appropriately in familiar situations, using a range of patterns. They should be encouraged to communicate their needs in Welsh and should be increasingly exposed to Welsh. The children’s oral experiences should be used to develop their reading skills and they should be encouraged to choose and use Welsh reading materials. They should listen to a range of stimuli, including audio-visual material and ICT interactive software in Welsh. Language skills learned in one language should support the development of knowledge and skills in another.	</a:t>
            </a:r>
          </a:p>
        </p:txBody>
      </p:sp>
      <p:sp>
        <p:nvSpPr>
          <p:cNvPr id="4" name="Slide Number Placeholder 3"/>
          <p:cNvSpPr>
            <a:spLocks noGrp="1"/>
          </p:cNvSpPr>
          <p:nvPr>
            <p:ph type="sldNum" sz="quarter" idx="10"/>
          </p:nvPr>
        </p:nvSpPr>
        <p:spPr/>
        <p:txBody>
          <a:bodyPr/>
          <a:lstStyle/>
          <a:p>
            <a:fld id="{D0E76C08-0826-4505-BFB5-905799430DDD}" type="slidenum">
              <a:rPr lang="en-GB" smtClean="0"/>
              <a:pPr/>
              <a:t>10</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This is an easy read for students and gives a wealth of classroom based ideas to develop Welsh</a:t>
            </a:r>
          </a:p>
        </p:txBody>
      </p:sp>
      <p:sp>
        <p:nvSpPr>
          <p:cNvPr id="4" name="Slide Number Placeholder 3"/>
          <p:cNvSpPr>
            <a:spLocks noGrp="1"/>
          </p:cNvSpPr>
          <p:nvPr>
            <p:ph type="sldNum" sz="quarter" idx="10"/>
          </p:nvPr>
        </p:nvSpPr>
        <p:spPr/>
        <p:txBody>
          <a:bodyPr/>
          <a:lstStyle/>
          <a:p>
            <a:fld id="{D0E76C08-0826-4505-BFB5-905799430DDD}" type="slidenum">
              <a:rPr lang="en-GB" smtClean="0"/>
              <a:pPr/>
              <a:t>11</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Race through slides 8,9, 10, 11, 12,13, 14,</a:t>
            </a:r>
            <a:r>
              <a:rPr lang="en-GB" baseline="0" dirty="0" smtClean="0"/>
              <a:t> 17,18, 19 – note that these points are the same as in Language Literacy and Communication</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Bore </a:t>
            </a:r>
            <a:r>
              <a:rPr lang="en-GB" dirty="0" err="1" smtClean="0"/>
              <a:t>da</a:t>
            </a:r>
            <a:r>
              <a:rPr lang="en-GB" dirty="0" smtClean="0"/>
              <a:t>, </a:t>
            </a:r>
            <a:r>
              <a:rPr lang="en-GB" dirty="0" err="1" smtClean="0"/>
              <a:t>dewch</a:t>
            </a:r>
            <a:r>
              <a:rPr lang="en-GB" dirty="0" smtClean="0"/>
              <a:t> </a:t>
            </a:r>
            <a:r>
              <a:rPr lang="en-GB" dirty="0" err="1" smtClean="0"/>
              <a:t>i</a:t>
            </a:r>
            <a:r>
              <a:rPr lang="en-GB" dirty="0" smtClean="0"/>
              <a:t> </a:t>
            </a:r>
            <a:r>
              <a:rPr lang="en-GB" dirty="0" err="1" smtClean="0"/>
              <a:t>mewn</a:t>
            </a:r>
            <a:r>
              <a:rPr lang="en-GB" dirty="0" smtClean="0"/>
              <a:t>, </a:t>
            </a:r>
            <a:r>
              <a:rPr lang="en-GB" dirty="0" err="1" smtClean="0"/>
              <a:t>eisteddwch</a:t>
            </a:r>
            <a:r>
              <a:rPr lang="en-GB" dirty="0" smtClean="0"/>
              <a:t>, dim </a:t>
            </a:r>
            <a:r>
              <a:rPr lang="en-GB" dirty="0" err="1" smtClean="0"/>
              <a:t>siarad</a:t>
            </a:r>
            <a:r>
              <a:rPr lang="en-GB" dirty="0" smtClean="0"/>
              <a:t>, </a:t>
            </a:r>
            <a:r>
              <a:rPr lang="en-GB" dirty="0" err="1" smtClean="0"/>
              <a:t>barod</a:t>
            </a:r>
            <a:r>
              <a:rPr lang="en-GB" dirty="0" smtClean="0"/>
              <a:t>?</a:t>
            </a:r>
            <a:r>
              <a:rPr lang="en-GB" baseline="0" dirty="0" smtClean="0"/>
              <a:t> Mae </a:t>
            </a:r>
            <a:r>
              <a:rPr lang="en-GB" baseline="0" dirty="0" err="1" smtClean="0"/>
              <a:t>hi’n</a:t>
            </a:r>
            <a:r>
              <a:rPr lang="en-GB" baseline="0" dirty="0" smtClean="0"/>
              <a:t> </a:t>
            </a:r>
            <a:r>
              <a:rPr lang="en-GB" baseline="0" dirty="0" err="1" smtClean="0"/>
              <a:t>amser</a:t>
            </a:r>
            <a:r>
              <a:rPr lang="en-GB" baseline="0" dirty="0" smtClean="0"/>
              <a:t> </a:t>
            </a:r>
            <a:r>
              <a:rPr lang="en-GB" baseline="0" dirty="0" err="1" smtClean="0"/>
              <a:t>cofrestri</a:t>
            </a:r>
            <a:r>
              <a:rPr lang="en-GB" baseline="0" dirty="0" smtClean="0"/>
              <a:t>, </a:t>
            </a:r>
            <a:r>
              <a:rPr lang="en-GB" baseline="0" dirty="0" err="1" smtClean="0"/>
              <a:t>gwasanaeth</a:t>
            </a:r>
            <a:r>
              <a:rPr lang="en-GB" baseline="0" dirty="0" smtClean="0"/>
              <a:t>, </a:t>
            </a:r>
            <a:r>
              <a:rPr lang="en-GB" baseline="0" dirty="0" err="1" smtClean="0"/>
              <a:t>llaeth</a:t>
            </a:r>
            <a:r>
              <a:rPr lang="en-GB" baseline="0" dirty="0" smtClean="0"/>
              <a:t> a </a:t>
            </a:r>
            <a:r>
              <a:rPr lang="en-GB" baseline="0" dirty="0" err="1" smtClean="0"/>
              <a:t>ffrwyth</a:t>
            </a:r>
            <a:r>
              <a:rPr lang="en-GB" baseline="0" dirty="0" smtClean="0"/>
              <a:t>, </a:t>
            </a:r>
            <a:r>
              <a:rPr lang="en-GB" baseline="0" dirty="0" err="1" smtClean="0"/>
              <a:t>cinio</a:t>
            </a:r>
            <a:r>
              <a:rPr lang="en-GB" baseline="0" dirty="0" smtClean="0"/>
              <a:t>, </a:t>
            </a:r>
            <a:r>
              <a:rPr lang="en-GB" baseline="0" dirty="0" err="1" smtClean="0"/>
              <a:t>chwarae</a:t>
            </a:r>
            <a:r>
              <a:rPr lang="en-GB" baseline="0" dirty="0" smtClean="0"/>
              <a:t>, etc</a:t>
            </a:r>
          </a:p>
          <a:p>
            <a:endParaRPr lang="en-GB" dirty="0"/>
          </a:p>
        </p:txBody>
      </p:sp>
      <p:sp>
        <p:nvSpPr>
          <p:cNvPr id="4" name="Slide Number Placeholder 3"/>
          <p:cNvSpPr>
            <a:spLocks noGrp="1"/>
          </p:cNvSpPr>
          <p:nvPr>
            <p:ph type="sldNum" sz="quarter" idx="10"/>
          </p:nvPr>
        </p:nvSpPr>
        <p:spPr/>
        <p:txBody>
          <a:bodyPr/>
          <a:lstStyle/>
          <a:p>
            <a:fld id="{D0E76C08-0826-4505-BFB5-905799430DDD}" type="slidenum">
              <a:rPr lang="en-GB" smtClean="0"/>
              <a:pPr/>
              <a:t>12</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While it’s pleasant to have music in the background, make sure to </a:t>
            </a:r>
            <a:r>
              <a:rPr lang="en-GB" dirty="0" smtClean="0">
                <a:hlinkClick r:id="rId3"/>
              </a:rPr>
              <a:t>actually pay attention</a:t>
            </a:r>
            <a:r>
              <a:rPr lang="en-GB" dirty="0" smtClean="0"/>
              <a:t> to the words if you want to learn something beyond just being able to hum the tune!</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You can put your whole body into singing if you like and let your hair down a lot easier than you would in many speaking situations. You can really enjoy yourself by singing and it helps to improve your mood. </a:t>
            </a:r>
          </a:p>
          <a:p>
            <a:endParaRPr lang="en-GB" dirty="0"/>
          </a:p>
        </p:txBody>
      </p:sp>
      <p:sp>
        <p:nvSpPr>
          <p:cNvPr id="4" name="Slide Number Placeholder 3"/>
          <p:cNvSpPr>
            <a:spLocks noGrp="1"/>
          </p:cNvSpPr>
          <p:nvPr>
            <p:ph type="sldNum" sz="quarter" idx="10"/>
          </p:nvPr>
        </p:nvSpPr>
        <p:spPr/>
        <p:txBody>
          <a:bodyPr/>
          <a:lstStyle/>
          <a:p>
            <a:fld id="{D0E76C08-0826-4505-BFB5-905799430DDD}" type="slidenum">
              <a:rPr lang="en-GB" smtClean="0"/>
              <a:pPr/>
              <a:t>14</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Play one or</a:t>
            </a:r>
            <a:r>
              <a:rPr lang="en-GB" baseline="0" dirty="0" smtClean="0"/>
              <a:t> two of these songs</a:t>
            </a:r>
            <a:endParaRPr lang="en-GB" dirty="0"/>
          </a:p>
        </p:txBody>
      </p:sp>
      <p:sp>
        <p:nvSpPr>
          <p:cNvPr id="4" name="Slide Number Placeholder 3"/>
          <p:cNvSpPr>
            <a:spLocks noGrp="1"/>
          </p:cNvSpPr>
          <p:nvPr>
            <p:ph type="sldNum" sz="quarter" idx="10"/>
          </p:nvPr>
        </p:nvSpPr>
        <p:spPr/>
        <p:txBody>
          <a:bodyPr/>
          <a:lstStyle/>
          <a:p>
            <a:fld id="{D0E76C08-0826-4505-BFB5-905799430DDD}" type="slidenum">
              <a:rPr lang="en-GB" smtClean="0"/>
              <a:pPr/>
              <a:t>15</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Mats produced by the Welsh Second Language Team of the Central South Consortium to support teachers on</a:t>
            </a:r>
            <a:r>
              <a:rPr lang="en-GB" baseline="0" dirty="0" smtClean="0"/>
              <a:t> the patters that they (as teachers) and pupils need to develop. They have also produced theses for a range of topics.</a:t>
            </a:r>
            <a:endParaRPr lang="en-GB" dirty="0"/>
          </a:p>
        </p:txBody>
      </p:sp>
      <p:sp>
        <p:nvSpPr>
          <p:cNvPr id="4" name="Slide Number Placeholder 3"/>
          <p:cNvSpPr>
            <a:spLocks noGrp="1"/>
          </p:cNvSpPr>
          <p:nvPr>
            <p:ph type="sldNum" sz="quarter" idx="10"/>
          </p:nvPr>
        </p:nvSpPr>
        <p:spPr/>
        <p:txBody>
          <a:bodyPr/>
          <a:lstStyle/>
          <a:p>
            <a:fld id="{D0E76C08-0826-4505-BFB5-905799430DDD}" type="slidenum">
              <a:rPr lang="en-GB" smtClean="0"/>
              <a:pPr/>
              <a:t>16</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In structured play, children must have been introduce to the correct sentence structures e.g. in the hospital – Beth </a:t>
            </a:r>
            <a:r>
              <a:rPr lang="en-GB" baseline="0" dirty="0" err="1" smtClean="0"/>
              <a:t>sy’n</a:t>
            </a:r>
            <a:r>
              <a:rPr lang="en-GB" baseline="0" dirty="0" smtClean="0"/>
              <a:t> </a:t>
            </a:r>
            <a:r>
              <a:rPr lang="en-GB" baseline="0" dirty="0" err="1" smtClean="0"/>
              <a:t>bod</a:t>
            </a:r>
            <a:r>
              <a:rPr lang="en-GB" baseline="0" dirty="0" smtClean="0"/>
              <a:t>? Mae pen </a:t>
            </a:r>
            <a:r>
              <a:rPr lang="en-GB" baseline="0" dirty="0" err="1" smtClean="0"/>
              <a:t>tost</a:t>
            </a:r>
            <a:r>
              <a:rPr lang="en-GB" baseline="0" dirty="0" smtClean="0"/>
              <a:t> ‘</a:t>
            </a:r>
            <a:r>
              <a:rPr lang="en-GB" baseline="0" dirty="0" err="1" smtClean="0"/>
              <a:t>da</a:t>
            </a:r>
            <a:r>
              <a:rPr lang="en-GB" baseline="0" dirty="0" smtClean="0"/>
              <a:t> </a:t>
            </a:r>
            <a:r>
              <a:rPr lang="en-GB" baseline="0" dirty="0" err="1" smtClean="0"/>
              <a:t>fi</a:t>
            </a:r>
            <a:r>
              <a:rPr lang="en-GB" baseline="0" dirty="0" smtClean="0"/>
              <a:t>.</a:t>
            </a: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Shop – </a:t>
            </a:r>
            <a:r>
              <a:rPr lang="en-GB" baseline="0" dirty="0" err="1" smtClean="0"/>
              <a:t>Ga</a:t>
            </a:r>
            <a:r>
              <a:rPr lang="en-GB" baseline="0" dirty="0" smtClean="0"/>
              <a:t> </a:t>
            </a:r>
            <a:r>
              <a:rPr lang="en-GB" baseline="0" dirty="0" err="1" smtClean="0"/>
              <a:t>i</a:t>
            </a:r>
            <a:r>
              <a:rPr lang="en-GB" baseline="0" dirty="0" smtClean="0"/>
              <a:t> banana a tri </a:t>
            </a:r>
            <a:r>
              <a:rPr lang="en-GB" baseline="0" dirty="0" err="1" smtClean="0"/>
              <a:t>afal</a:t>
            </a:r>
            <a:r>
              <a:rPr lang="en-GB" baseline="0" dirty="0" smtClean="0"/>
              <a:t>? Deg </a:t>
            </a:r>
            <a:r>
              <a:rPr lang="en-GB" baseline="0" dirty="0" err="1" smtClean="0"/>
              <a:t>ceiniog</a:t>
            </a:r>
            <a:r>
              <a:rPr lang="en-GB" baseline="0" dirty="0" smtClean="0"/>
              <a:t>, </a:t>
            </a:r>
            <a:r>
              <a:rPr lang="en-GB" baseline="0" dirty="0" err="1" smtClean="0"/>
              <a:t>plis</a:t>
            </a:r>
            <a:r>
              <a:rPr lang="en-GB" baseline="0" dirty="0" smtClean="0"/>
              <a:t>. </a:t>
            </a:r>
            <a:r>
              <a:rPr lang="en-GB" baseline="0" dirty="0" err="1" smtClean="0"/>
              <a:t>Diolch</a:t>
            </a:r>
            <a:r>
              <a:rPr lang="en-GB" baseline="0" dirty="0" smtClean="0"/>
              <a:t> </a:t>
            </a:r>
            <a:r>
              <a:rPr lang="en-GB" baseline="0" dirty="0" err="1" smtClean="0"/>
              <a:t>yn</a:t>
            </a:r>
            <a:r>
              <a:rPr lang="en-GB" baseline="0" dirty="0" smtClean="0"/>
              <a:t> </a:t>
            </a:r>
            <a:r>
              <a:rPr lang="en-GB" baseline="0" dirty="0" err="1" smtClean="0"/>
              <a:t>fawr</a:t>
            </a:r>
            <a:r>
              <a:rPr lang="en-GB" baseline="0" dirty="0" smtClean="0"/>
              <a:t>. </a:t>
            </a:r>
            <a:r>
              <a:rPr lang="en-GB" baseline="0" dirty="0" err="1" smtClean="0"/>
              <a:t>Dyma’r</a:t>
            </a:r>
            <a:r>
              <a:rPr lang="en-GB" baseline="0" dirty="0" smtClean="0"/>
              <a:t> </a:t>
            </a:r>
            <a:r>
              <a:rPr lang="en-GB" baseline="0" dirty="0" err="1" smtClean="0"/>
              <a:t>newid</a:t>
            </a:r>
            <a:endParaRPr lang="en-GB" dirty="0" smtClean="0"/>
          </a:p>
          <a:p>
            <a:endParaRPr lang="en-GB" dirty="0"/>
          </a:p>
        </p:txBody>
      </p:sp>
      <p:sp>
        <p:nvSpPr>
          <p:cNvPr id="4" name="Slide Number Placeholder 3"/>
          <p:cNvSpPr>
            <a:spLocks noGrp="1"/>
          </p:cNvSpPr>
          <p:nvPr>
            <p:ph type="sldNum" sz="quarter" idx="10"/>
          </p:nvPr>
        </p:nvSpPr>
        <p:spPr/>
        <p:txBody>
          <a:bodyPr/>
          <a:lstStyle/>
          <a:p>
            <a:fld id="{E86556FD-C29C-48BE-8237-C19858DB41FA}" type="slidenum">
              <a:rPr lang="en-GB" smtClean="0"/>
              <a:pPr/>
              <a:t>18</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Circle time – swap with the colours</a:t>
            </a:r>
            <a:r>
              <a:rPr lang="en-GB" baseline="0" dirty="0" smtClean="0"/>
              <a:t> – </a:t>
            </a:r>
            <a:r>
              <a:rPr lang="en-GB" baseline="0" dirty="0" err="1" smtClean="0"/>
              <a:t>coch</a:t>
            </a:r>
            <a:r>
              <a:rPr lang="en-GB" baseline="0" dirty="0" smtClean="0"/>
              <a:t> </a:t>
            </a:r>
            <a:r>
              <a:rPr lang="en-GB" baseline="0" dirty="0" err="1" smtClean="0"/>
              <a:t>i</a:t>
            </a:r>
            <a:r>
              <a:rPr lang="en-GB" baseline="0" dirty="0" smtClean="0"/>
              <a:t> </a:t>
            </a:r>
            <a:r>
              <a:rPr lang="en-GB" baseline="0" dirty="0" err="1" smtClean="0"/>
              <a:t>godi</a:t>
            </a:r>
            <a:r>
              <a:rPr lang="en-GB" baseline="0" dirty="0" smtClean="0"/>
              <a:t>, etc. Feelings – </a:t>
            </a:r>
            <a:r>
              <a:rPr lang="en-GB" baseline="0" dirty="0" err="1" smtClean="0"/>
              <a:t>Sut</a:t>
            </a:r>
            <a:r>
              <a:rPr lang="en-GB" baseline="0" dirty="0" smtClean="0"/>
              <a:t> </a:t>
            </a:r>
            <a:r>
              <a:rPr lang="en-GB" baseline="0" dirty="0" err="1" smtClean="0"/>
              <a:t>wyt</a:t>
            </a:r>
            <a:r>
              <a:rPr lang="en-GB" baseline="0" dirty="0" smtClean="0"/>
              <a:t> </a:t>
            </a:r>
            <a:r>
              <a:rPr lang="en-GB" baseline="0" dirty="0" err="1" smtClean="0"/>
              <a:t>ti</a:t>
            </a:r>
            <a:r>
              <a:rPr lang="en-GB" baseline="0" dirty="0" smtClean="0"/>
              <a:t>? </a:t>
            </a:r>
            <a:r>
              <a:rPr lang="en-GB" baseline="0" dirty="0" err="1" smtClean="0"/>
              <a:t>Dw</a:t>
            </a:r>
            <a:r>
              <a:rPr lang="en-GB" baseline="0" dirty="0" smtClean="0"/>
              <a:t> </a:t>
            </a:r>
            <a:r>
              <a:rPr lang="en-GB" baseline="0" dirty="0" err="1" smtClean="0"/>
              <a:t>i’n</a:t>
            </a:r>
            <a:r>
              <a:rPr lang="en-GB" baseline="0" dirty="0" smtClean="0"/>
              <a:t> </a:t>
            </a:r>
            <a:r>
              <a:rPr lang="en-GB" baseline="0" dirty="0" err="1" smtClean="0"/>
              <a:t>hapus</a:t>
            </a:r>
            <a:r>
              <a:rPr lang="en-GB" baseline="0" dirty="0" smtClean="0"/>
              <a:t> / </a:t>
            </a:r>
            <a:r>
              <a:rPr lang="en-GB" baseline="0" dirty="0" err="1" smtClean="0"/>
              <a:t>wedi</a:t>
            </a:r>
            <a:r>
              <a:rPr lang="en-GB" baseline="0" dirty="0" smtClean="0"/>
              <a:t> </a:t>
            </a:r>
            <a:r>
              <a:rPr lang="en-GB" baseline="0" dirty="0" err="1" smtClean="0"/>
              <a:t>blino</a:t>
            </a:r>
            <a:r>
              <a:rPr lang="en-GB" baseline="0" dirty="0" smtClean="0"/>
              <a:t> / </a:t>
            </a:r>
            <a:r>
              <a:rPr lang="en-GB" baseline="0" dirty="0" err="1" smtClean="0"/>
              <a:t>ben</a:t>
            </a:r>
            <a:r>
              <a:rPr lang="en-GB" baseline="0" dirty="0" smtClean="0"/>
              <a:t> y </a:t>
            </a:r>
            <a:r>
              <a:rPr lang="en-GB" baseline="0" dirty="0" err="1" smtClean="0"/>
              <a:t>byd</a:t>
            </a:r>
            <a:r>
              <a:rPr lang="en-GB" baseline="0" dirty="0" smtClean="0"/>
              <a:t> / </a:t>
            </a:r>
            <a:r>
              <a:rPr lang="en-GB" baseline="0" dirty="0" err="1" smtClean="0"/>
              <a:t>ddiflas</a:t>
            </a:r>
            <a:r>
              <a:rPr lang="en-GB" baseline="0" dirty="0" smtClean="0"/>
              <a:t> etc</a:t>
            </a:r>
          </a:p>
          <a:p>
            <a:r>
              <a:rPr lang="en-GB" baseline="0" dirty="0" smtClean="0"/>
              <a:t>Painting focus task – </a:t>
            </a:r>
            <a:r>
              <a:rPr lang="en-GB" baseline="0" dirty="0" err="1" smtClean="0"/>
              <a:t>Ga</a:t>
            </a:r>
            <a:r>
              <a:rPr lang="en-GB" baseline="0" dirty="0" smtClean="0"/>
              <a:t> </a:t>
            </a:r>
            <a:r>
              <a:rPr lang="en-GB" baseline="0" dirty="0" err="1" smtClean="0"/>
              <a:t>i’r</a:t>
            </a:r>
            <a:r>
              <a:rPr lang="en-GB" baseline="0" dirty="0" smtClean="0"/>
              <a:t> </a:t>
            </a:r>
            <a:r>
              <a:rPr lang="en-GB" baseline="0" dirty="0" err="1" smtClean="0"/>
              <a:t>paent</a:t>
            </a:r>
            <a:r>
              <a:rPr lang="en-GB" baseline="0" dirty="0" smtClean="0"/>
              <a:t> </a:t>
            </a:r>
            <a:r>
              <a:rPr lang="en-GB" baseline="0" dirty="0" err="1" smtClean="0"/>
              <a:t>coch</a:t>
            </a:r>
            <a:r>
              <a:rPr lang="en-GB" baseline="0" dirty="0" smtClean="0"/>
              <a:t>? </a:t>
            </a:r>
            <a:r>
              <a:rPr lang="en-GB" baseline="0" dirty="0" err="1" smtClean="0"/>
              <a:t>Dyma</a:t>
            </a:r>
            <a:r>
              <a:rPr lang="en-GB" baseline="0" dirty="0" smtClean="0"/>
              <a:t> </a:t>
            </a:r>
            <a:r>
              <a:rPr lang="en-GB" baseline="0" dirty="0" err="1" smtClean="0"/>
              <a:t>ti</a:t>
            </a:r>
            <a:r>
              <a:rPr lang="en-GB" baseline="0" dirty="0" smtClean="0"/>
              <a:t>. </a:t>
            </a:r>
            <a:r>
              <a:rPr lang="en-GB" baseline="0" dirty="0" err="1" smtClean="0"/>
              <a:t>Diolch</a:t>
            </a:r>
            <a:r>
              <a:rPr lang="en-GB" baseline="0" dirty="0" smtClean="0"/>
              <a:t>. </a:t>
            </a:r>
            <a:endParaRPr lang="en-GB" dirty="0"/>
          </a:p>
        </p:txBody>
      </p:sp>
      <p:sp>
        <p:nvSpPr>
          <p:cNvPr id="4" name="Slide Number Placeholder 3"/>
          <p:cNvSpPr>
            <a:spLocks noGrp="1"/>
          </p:cNvSpPr>
          <p:nvPr>
            <p:ph type="sldNum" sz="quarter" idx="10"/>
          </p:nvPr>
        </p:nvSpPr>
        <p:spPr/>
        <p:txBody>
          <a:bodyPr/>
          <a:lstStyle/>
          <a:p>
            <a:fld id="{E86556FD-C29C-48BE-8237-C19858DB41FA}" type="slidenum">
              <a:rPr lang="en-GB" smtClean="0"/>
              <a:pPr/>
              <a:t>19</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This</a:t>
            </a:r>
            <a:r>
              <a:rPr lang="en-GB" baseline="0" dirty="0" smtClean="0"/>
              <a:t> link takes you to the Central South Consortium website and to a list of books that can be accessed and shared with pupils. Books are either </a:t>
            </a:r>
            <a:r>
              <a:rPr lang="en-GB" baseline="0" dirty="0" err="1" smtClean="0"/>
              <a:t>Powerpoint</a:t>
            </a:r>
            <a:r>
              <a:rPr lang="en-GB" baseline="0" dirty="0" smtClean="0"/>
              <a:t> presentations or </a:t>
            </a:r>
            <a:r>
              <a:rPr lang="en-GB" baseline="0" dirty="0" err="1" smtClean="0"/>
              <a:t>pdfs</a:t>
            </a:r>
            <a:r>
              <a:rPr lang="en-GB" baseline="0" dirty="0" smtClean="0"/>
              <a:t>. May be a good idea to choose two and make sure that they run as you want before the lecture. Avoid </a:t>
            </a:r>
            <a:r>
              <a:rPr lang="en-GB" baseline="0" dirty="0" err="1" smtClean="0"/>
              <a:t>Babs</a:t>
            </a:r>
            <a:r>
              <a:rPr lang="en-GB" baseline="0" dirty="0" smtClean="0"/>
              <a:t> a </a:t>
            </a:r>
            <a:r>
              <a:rPr lang="en-GB" baseline="0" dirty="0" err="1" smtClean="0"/>
              <a:t>Benja</a:t>
            </a:r>
            <a:r>
              <a:rPr lang="en-GB" baseline="0" dirty="0" smtClean="0"/>
              <a:t> and </a:t>
            </a:r>
            <a:r>
              <a:rPr lang="en-GB" baseline="0" dirty="0" err="1" smtClean="0"/>
              <a:t>Nici</a:t>
            </a:r>
            <a:r>
              <a:rPr lang="en-GB" baseline="0" dirty="0" smtClean="0"/>
              <a:t> a </a:t>
            </a:r>
            <a:r>
              <a:rPr lang="en-GB" baseline="0" dirty="0" err="1" smtClean="0"/>
              <a:t>Cris</a:t>
            </a:r>
            <a:r>
              <a:rPr lang="en-GB" baseline="0" dirty="0" smtClean="0"/>
              <a:t> – they are suitable for KS2.</a:t>
            </a:r>
            <a:endParaRPr lang="en-GB" dirty="0"/>
          </a:p>
        </p:txBody>
      </p:sp>
      <p:sp>
        <p:nvSpPr>
          <p:cNvPr id="4" name="Slide Number Placeholder 3"/>
          <p:cNvSpPr>
            <a:spLocks noGrp="1"/>
          </p:cNvSpPr>
          <p:nvPr>
            <p:ph type="sldNum" sz="quarter" idx="10"/>
          </p:nvPr>
        </p:nvSpPr>
        <p:spPr/>
        <p:txBody>
          <a:bodyPr/>
          <a:lstStyle/>
          <a:p>
            <a:fld id="{E86556FD-C29C-48BE-8237-C19858DB41FA}" type="slidenum">
              <a:rPr lang="en-GB" smtClean="0"/>
              <a:pPr/>
              <a:t>23</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Tedi</a:t>
            </a:r>
            <a:r>
              <a:rPr lang="en-GB" baseline="0" dirty="0" smtClean="0"/>
              <a:t> </a:t>
            </a:r>
            <a:r>
              <a:rPr lang="en-GB" baseline="0" dirty="0" err="1" smtClean="0"/>
              <a:t>Twt</a:t>
            </a:r>
            <a:r>
              <a:rPr lang="en-GB" baseline="0" dirty="0" smtClean="0"/>
              <a:t> is a series of 6 book to develop Welsh reading and </a:t>
            </a:r>
            <a:r>
              <a:rPr lang="en-GB" baseline="0" dirty="0" err="1" smtClean="0"/>
              <a:t>Oracy</a:t>
            </a:r>
            <a:r>
              <a:rPr lang="en-GB" baseline="0" dirty="0" smtClean="0"/>
              <a:t> in nursery and reception classes. They were produced by Swansea </a:t>
            </a:r>
            <a:r>
              <a:rPr lang="en-GB" baseline="0" dirty="0" err="1" smtClean="0"/>
              <a:t>Nreath</a:t>
            </a:r>
            <a:r>
              <a:rPr lang="en-GB" baseline="0" dirty="0" smtClean="0"/>
              <a:t> Port Talbot Schools and are still widely used. Many of the books have been produced in </a:t>
            </a:r>
            <a:r>
              <a:rPr lang="en-GB" baseline="0" dirty="0" err="1" smtClean="0"/>
              <a:t>pdf</a:t>
            </a:r>
            <a:r>
              <a:rPr lang="en-GB" baseline="0" dirty="0" smtClean="0"/>
              <a:t> and </a:t>
            </a:r>
            <a:r>
              <a:rPr lang="en-GB" baseline="0" dirty="0" err="1" smtClean="0"/>
              <a:t>Powerpoint</a:t>
            </a:r>
            <a:r>
              <a:rPr lang="en-GB" baseline="0" dirty="0" smtClean="0"/>
              <a:t> formats so that they can be used on a IWB but books should still be used so that pupils lean how to </a:t>
            </a:r>
            <a:r>
              <a:rPr lang="en-GB" baseline="0" dirty="0" err="1" smtClean="0"/>
              <a:t>hanlde</a:t>
            </a:r>
            <a:r>
              <a:rPr lang="en-GB" baseline="0" dirty="0" smtClean="0"/>
              <a:t> real books. There are also First Language versions where the pictures are the same but the patterns are slightly different. </a:t>
            </a:r>
          </a:p>
          <a:p>
            <a:r>
              <a:rPr lang="en-GB" baseline="0" dirty="0" err="1" smtClean="0"/>
              <a:t>Doli</a:t>
            </a:r>
            <a:r>
              <a:rPr lang="en-GB" baseline="0" dirty="0" smtClean="0"/>
              <a:t> </a:t>
            </a:r>
            <a:r>
              <a:rPr lang="en-GB" baseline="0" dirty="0" err="1" smtClean="0"/>
              <a:t>Glwt</a:t>
            </a:r>
            <a:r>
              <a:rPr lang="en-GB" baseline="0" dirty="0" smtClean="0"/>
              <a:t> was introduced to the series to expand the language patterns to Y1 and Y2 pupils with another set of language patters and scenarios.</a:t>
            </a:r>
            <a:endParaRPr lang="en-GB" dirty="0"/>
          </a:p>
        </p:txBody>
      </p:sp>
      <p:sp>
        <p:nvSpPr>
          <p:cNvPr id="4" name="Slide Number Placeholder 3"/>
          <p:cNvSpPr>
            <a:spLocks noGrp="1"/>
          </p:cNvSpPr>
          <p:nvPr>
            <p:ph type="sldNum" sz="quarter" idx="10"/>
          </p:nvPr>
        </p:nvSpPr>
        <p:spPr/>
        <p:txBody>
          <a:bodyPr/>
          <a:lstStyle/>
          <a:p>
            <a:fld id="{028590CE-6AFB-4360-8AFD-C0C0C77199F9}" type="slidenum">
              <a:rPr lang="en-GB" smtClean="0"/>
              <a:pPr/>
              <a:t>24</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Click on this link takes you</a:t>
            </a:r>
            <a:r>
              <a:rPr lang="en-GB" baseline="0" dirty="0" smtClean="0"/>
              <a:t> to a range of QR codes of sound files for a range of book. Develop Digital Competence with the use of iPads, Develop independence – access the books without adult help. Promote correct pronunciation and intonation. This is especially important if the teacher is a non-Welsh speaker. This can also develop her use of Welsh</a:t>
            </a:r>
            <a:endParaRPr lang="en-GB" dirty="0"/>
          </a:p>
        </p:txBody>
      </p:sp>
      <p:sp>
        <p:nvSpPr>
          <p:cNvPr id="4" name="Slide Number Placeholder 3"/>
          <p:cNvSpPr>
            <a:spLocks noGrp="1"/>
          </p:cNvSpPr>
          <p:nvPr>
            <p:ph type="sldNum" sz="quarter" idx="10"/>
          </p:nvPr>
        </p:nvSpPr>
        <p:spPr/>
        <p:txBody>
          <a:bodyPr/>
          <a:lstStyle/>
          <a:p>
            <a:fld id="{E86556FD-C29C-48BE-8237-C19858DB41FA}" type="slidenum">
              <a:rPr lang="en-GB" smtClean="0"/>
              <a:pPr/>
              <a:t>34</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Different places to write – try to plan</a:t>
            </a:r>
            <a:r>
              <a:rPr lang="en-GB" baseline="0" dirty="0" smtClean="0"/>
              <a:t> activities so that children are writing for a purpose. Collaborative work, maybe a book review, maybe a set of instructions outside</a:t>
            </a:r>
            <a:endParaRPr lang="en-GB" dirty="0"/>
          </a:p>
        </p:txBody>
      </p:sp>
      <p:sp>
        <p:nvSpPr>
          <p:cNvPr id="4" name="Slide Number Placeholder 3"/>
          <p:cNvSpPr>
            <a:spLocks noGrp="1"/>
          </p:cNvSpPr>
          <p:nvPr>
            <p:ph type="sldNum" sz="quarter" idx="10"/>
          </p:nvPr>
        </p:nvSpPr>
        <p:spPr/>
        <p:txBody>
          <a:bodyPr/>
          <a:lstStyle/>
          <a:p>
            <a:fld id="{E86556FD-C29C-48BE-8237-C19858DB41FA}" type="slidenum">
              <a:rPr lang="en-GB" smtClean="0"/>
              <a:pPr/>
              <a:t>37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Note the pattern</a:t>
            </a:r>
          </a:p>
          <a:p>
            <a:endParaRPr lang="en-GB" dirty="0" smtClean="0"/>
          </a:p>
          <a:p>
            <a:r>
              <a:rPr lang="en-GB" dirty="0" err="1" smtClean="0"/>
              <a:t>Oes</a:t>
            </a:r>
            <a:r>
              <a:rPr lang="en-GB" dirty="0" smtClean="0"/>
              <a:t> …. </a:t>
            </a:r>
            <a:r>
              <a:rPr lang="en-GB" dirty="0" err="1" smtClean="0"/>
              <a:t>gyda</a:t>
            </a:r>
            <a:r>
              <a:rPr lang="en-GB" dirty="0" smtClean="0"/>
              <a:t> </a:t>
            </a:r>
            <a:r>
              <a:rPr lang="en-GB" dirty="0" err="1" smtClean="0"/>
              <a:t>ti</a:t>
            </a:r>
            <a:r>
              <a:rPr lang="en-GB" dirty="0" smtClean="0"/>
              <a:t>?    </a:t>
            </a:r>
            <a:r>
              <a:rPr lang="en-GB" dirty="0" err="1" smtClean="0"/>
              <a:t>Oes</a:t>
            </a:r>
            <a:r>
              <a:rPr lang="en-GB" dirty="0" smtClean="0"/>
              <a:t> </a:t>
            </a:r>
            <a:r>
              <a:rPr lang="en-GB" dirty="0" err="1" smtClean="0"/>
              <a:t>mae</a:t>
            </a:r>
            <a:r>
              <a:rPr lang="en-GB" dirty="0" smtClean="0"/>
              <a:t> …… </a:t>
            </a:r>
            <a:r>
              <a:rPr lang="en-GB" dirty="0" err="1" smtClean="0"/>
              <a:t>gyda</a:t>
            </a:r>
            <a:r>
              <a:rPr lang="en-GB" dirty="0" smtClean="0"/>
              <a:t> </a:t>
            </a:r>
            <a:r>
              <a:rPr lang="en-GB" dirty="0" err="1" smtClean="0"/>
              <a:t>fi</a:t>
            </a:r>
            <a:r>
              <a:rPr lang="en-GB" dirty="0" smtClean="0"/>
              <a:t>.</a:t>
            </a:r>
          </a:p>
          <a:p>
            <a:r>
              <a:rPr lang="en-GB" dirty="0" smtClean="0"/>
              <a:t>This</a:t>
            </a:r>
            <a:r>
              <a:rPr lang="en-GB" baseline="0" dirty="0" smtClean="0"/>
              <a:t> avoids a difficult mutation and means that the ‘</a:t>
            </a:r>
            <a:r>
              <a:rPr lang="en-GB" baseline="0" dirty="0" err="1" smtClean="0"/>
              <a:t>gyda</a:t>
            </a:r>
            <a:r>
              <a:rPr lang="en-GB" baseline="0" dirty="0" smtClean="0"/>
              <a:t>’ or ‘with’  does not change – different to ‘gen’ which is confusing in a second language context</a:t>
            </a:r>
          </a:p>
          <a:p>
            <a:r>
              <a:rPr lang="en-GB" baseline="0" dirty="0" smtClean="0"/>
              <a:t>This pattern can be used for:</a:t>
            </a:r>
          </a:p>
          <a:p>
            <a:r>
              <a:rPr lang="en-GB" baseline="0" dirty="0" smtClean="0"/>
              <a:t>family – </a:t>
            </a:r>
            <a:r>
              <a:rPr lang="en-GB" baseline="0" dirty="0" err="1" smtClean="0"/>
              <a:t>mae</a:t>
            </a:r>
            <a:r>
              <a:rPr lang="en-GB" baseline="0" dirty="0" smtClean="0"/>
              <a:t> </a:t>
            </a:r>
            <a:r>
              <a:rPr lang="en-GB" baseline="0" dirty="0" err="1" smtClean="0"/>
              <a:t>brawd</a:t>
            </a:r>
            <a:r>
              <a:rPr lang="en-GB" baseline="0" dirty="0" smtClean="0"/>
              <a:t> </a:t>
            </a:r>
            <a:r>
              <a:rPr lang="en-GB" baseline="0" dirty="0" err="1" smtClean="0"/>
              <a:t>gyda</a:t>
            </a:r>
            <a:r>
              <a:rPr lang="en-GB" baseline="0" dirty="0" smtClean="0"/>
              <a:t> </a:t>
            </a:r>
            <a:r>
              <a:rPr lang="en-GB" baseline="0" dirty="0" err="1" smtClean="0"/>
              <a:t>fi</a:t>
            </a:r>
            <a:endParaRPr lang="en-GB" baseline="0" dirty="0" smtClean="0"/>
          </a:p>
          <a:p>
            <a:r>
              <a:rPr lang="en-GB" baseline="0" dirty="0" smtClean="0"/>
              <a:t>Pets – </a:t>
            </a:r>
            <a:r>
              <a:rPr lang="en-GB" baseline="0" dirty="0" err="1" smtClean="0"/>
              <a:t>mae</a:t>
            </a:r>
            <a:r>
              <a:rPr lang="en-GB" baseline="0" dirty="0" smtClean="0"/>
              <a:t> </a:t>
            </a:r>
            <a:r>
              <a:rPr lang="en-GB" baseline="0" dirty="0" err="1" smtClean="0"/>
              <a:t>cath</a:t>
            </a:r>
            <a:r>
              <a:rPr lang="en-GB" baseline="0" dirty="0" smtClean="0"/>
              <a:t> </a:t>
            </a:r>
            <a:r>
              <a:rPr lang="en-GB" baseline="0" dirty="0" err="1" smtClean="0"/>
              <a:t>guda</a:t>
            </a:r>
            <a:r>
              <a:rPr lang="en-GB" baseline="0" dirty="0" smtClean="0"/>
              <a:t> </a:t>
            </a:r>
            <a:r>
              <a:rPr lang="en-GB" baseline="0" dirty="0" err="1" smtClean="0"/>
              <a:t>fi</a:t>
            </a:r>
            <a:endParaRPr lang="en-GB" baseline="0" dirty="0" smtClean="0"/>
          </a:p>
          <a:p>
            <a:r>
              <a:rPr lang="en-GB" baseline="0" dirty="0" smtClean="0"/>
              <a:t>Descriptions – </a:t>
            </a:r>
            <a:r>
              <a:rPr lang="en-GB" baseline="0" dirty="0" err="1" smtClean="0"/>
              <a:t>mae</a:t>
            </a:r>
            <a:r>
              <a:rPr lang="en-GB" baseline="0" dirty="0" smtClean="0"/>
              <a:t> </a:t>
            </a:r>
            <a:r>
              <a:rPr lang="en-GB" baseline="0" dirty="0" err="1" smtClean="0"/>
              <a:t>gwallt</a:t>
            </a:r>
            <a:r>
              <a:rPr lang="en-GB" baseline="0" dirty="0" smtClean="0"/>
              <a:t> brown a </a:t>
            </a:r>
            <a:r>
              <a:rPr lang="en-GB" baseline="0" dirty="0" err="1" smtClean="0"/>
              <a:t>llygaid</a:t>
            </a:r>
            <a:r>
              <a:rPr lang="en-GB" baseline="0" dirty="0" smtClean="0"/>
              <a:t> </a:t>
            </a:r>
            <a:r>
              <a:rPr lang="en-GB" baseline="0" dirty="0" err="1" smtClean="0"/>
              <a:t>glas</a:t>
            </a:r>
            <a:r>
              <a:rPr lang="en-GB" baseline="0" dirty="0" smtClean="0"/>
              <a:t> </a:t>
            </a:r>
            <a:r>
              <a:rPr lang="en-GB" baseline="0" dirty="0" err="1" smtClean="0"/>
              <a:t>gyda</a:t>
            </a:r>
            <a:r>
              <a:rPr lang="en-GB" baseline="0" dirty="0" smtClean="0"/>
              <a:t> </a:t>
            </a:r>
            <a:r>
              <a:rPr lang="en-GB" baseline="0" dirty="0" err="1" smtClean="0"/>
              <a:t>fi</a:t>
            </a:r>
            <a:endParaRPr lang="en-GB" baseline="0" dirty="0" smtClean="0"/>
          </a:p>
          <a:p>
            <a:r>
              <a:rPr lang="en-GB" baseline="0" dirty="0" smtClean="0"/>
              <a:t>Illness – </a:t>
            </a:r>
            <a:r>
              <a:rPr lang="en-GB" baseline="0" dirty="0" err="1" smtClean="0"/>
              <a:t>mae</a:t>
            </a:r>
            <a:r>
              <a:rPr lang="en-GB" baseline="0" dirty="0" smtClean="0"/>
              <a:t> bola </a:t>
            </a:r>
            <a:r>
              <a:rPr lang="en-GB" baseline="0" dirty="0" err="1" smtClean="0"/>
              <a:t>tost</a:t>
            </a:r>
            <a:r>
              <a:rPr lang="en-GB" baseline="0" dirty="0" smtClean="0"/>
              <a:t> </a:t>
            </a:r>
            <a:r>
              <a:rPr lang="en-GB" baseline="0" dirty="0" err="1" smtClean="0"/>
              <a:t>gyda</a:t>
            </a:r>
            <a:r>
              <a:rPr lang="en-GB" baseline="0" dirty="0" smtClean="0"/>
              <a:t> </a:t>
            </a:r>
            <a:r>
              <a:rPr lang="en-GB" baseline="0" dirty="0" err="1" smtClean="0"/>
              <a:t>fi</a:t>
            </a:r>
            <a:endParaRPr lang="en-GB" baseline="0" dirty="0" smtClean="0"/>
          </a:p>
          <a:p>
            <a:r>
              <a:rPr lang="en-GB" baseline="0" dirty="0" err="1" smtClean="0"/>
              <a:t>Possesion</a:t>
            </a:r>
            <a:r>
              <a:rPr lang="en-GB" baseline="0" dirty="0" smtClean="0"/>
              <a:t> – </a:t>
            </a:r>
            <a:r>
              <a:rPr lang="en-GB" baseline="0" dirty="0" err="1" smtClean="0"/>
              <a:t>mae</a:t>
            </a:r>
            <a:r>
              <a:rPr lang="en-GB" baseline="0" dirty="0" smtClean="0"/>
              <a:t> paint </a:t>
            </a:r>
            <a:r>
              <a:rPr lang="en-GB" baseline="0" dirty="0" err="1" smtClean="0"/>
              <a:t>glas</a:t>
            </a:r>
            <a:r>
              <a:rPr lang="en-GB" baseline="0" dirty="0" smtClean="0"/>
              <a:t> </a:t>
            </a:r>
            <a:r>
              <a:rPr lang="en-GB" baseline="0" dirty="0" err="1" smtClean="0"/>
              <a:t>gyda</a:t>
            </a:r>
            <a:r>
              <a:rPr lang="en-GB" baseline="0" dirty="0" smtClean="0"/>
              <a:t> </a:t>
            </a:r>
            <a:r>
              <a:rPr lang="en-GB" baseline="0" dirty="0" err="1" smtClean="0"/>
              <a:t>fi</a:t>
            </a:r>
            <a:endParaRPr lang="en-GB" dirty="0" smtClean="0"/>
          </a:p>
          <a:p>
            <a:endParaRPr lang="en-GB" dirty="0"/>
          </a:p>
        </p:txBody>
      </p:sp>
      <p:sp>
        <p:nvSpPr>
          <p:cNvPr id="4" name="Slide Number Placeholder 3"/>
          <p:cNvSpPr>
            <a:spLocks noGrp="1"/>
          </p:cNvSpPr>
          <p:nvPr>
            <p:ph type="sldNum" sz="quarter" idx="10"/>
          </p:nvPr>
        </p:nvSpPr>
        <p:spPr/>
        <p:txBody>
          <a:bodyPr/>
          <a:lstStyle/>
          <a:p>
            <a:fld id="{D0E76C08-0826-4505-BFB5-905799430DDD}" type="slidenum">
              <a:rPr lang="en-GB" smtClean="0"/>
              <a:pPr/>
              <a:t>38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Tedi</a:t>
            </a:r>
            <a:r>
              <a:rPr lang="en-GB" dirty="0" smtClean="0"/>
              <a:t> </a:t>
            </a:r>
            <a:r>
              <a:rPr lang="en-GB" dirty="0" err="1" smtClean="0"/>
              <a:t>Twt</a:t>
            </a:r>
            <a:r>
              <a:rPr lang="en-GB" dirty="0" smtClean="0"/>
              <a:t> a </a:t>
            </a:r>
            <a:r>
              <a:rPr lang="en-GB" dirty="0" err="1" smtClean="0"/>
              <a:t>doli</a:t>
            </a:r>
            <a:r>
              <a:rPr lang="en-GB" dirty="0" smtClean="0"/>
              <a:t> </a:t>
            </a:r>
            <a:r>
              <a:rPr lang="en-GB" dirty="0" err="1" smtClean="0"/>
              <a:t>Glwt</a:t>
            </a:r>
            <a:r>
              <a:rPr lang="en-GB" dirty="0" smtClean="0"/>
              <a:t> series made by old West Glamorgan.</a:t>
            </a:r>
            <a:r>
              <a:rPr lang="en-GB" baseline="0" dirty="0" smtClean="0"/>
              <a:t> A range of books on a selection of topics – clothes, food, weather, Christmas, mini beasts etc</a:t>
            </a:r>
          </a:p>
          <a:p>
            <a:r>
              <a:rPr lang="en-GB" baseline="0" dirty="0" smtClean="0"/>
              <a:t>Could make a class book using the appropriate Welsh sentence structures following a class visit to the museum, etc</a:t>
            </a:r>
          </a:p>
          <a:p>
            <a:r>
              <a:rPr lang="en-GB" dirty="0" smtClean="0"/>
              <a:t>WJEC educational</a:t>
            </a:r>
            <a:r>
              <a:rPr lang="en-GB" baseline="0" dirty="0" smtClean="0"/>
              <a:t> resources were produced</a:t>
            </a:r>
            <a:r>
              <a:rPr lang="en-GB" dirty="0" smtClean="0"/>
              <a:t> to support teachers and classroom assistants in making the most of the </a:t>
            </a:r>
            <a:r>
              <a:rPr lang="en-GB" dirty="0" err="1" smtClean="0"/>
              <a:t>Tedi</a:t>
            </a:r>
            <a:r>
              <a:rPr lang="en-GB" dirty="0" smtClean="0"/>
              <a:t> </a:t>
            </a:r>
            <a:r>
              <a:rPr lang="en-GB" dirty="0" err="1" smtClean="0"/>
              <a:t>Twt</a:t>
            </a:r>
            <a:r>
              <a:rPr lang="en-GB" dirty="0" smtClean="0"/>
              <a:t> and </a:t>
            </a:r>
            <a:r>
              <a:rPr lang="en-GB" dirty="0" err="1" smtClean="0"/>
              <a:t>Doli</a:t>
            </a:r>
            <a:r>
              <a:rPr lang="en-GB" dirty="0" smtClean="0"/>
              <a:t> </a:t>
            </a:r>
            <a:r>
              <a:rPr lang="en-GB" dirty="0" err="1" smtClean="0"/>
              <a:t>Glwt</a:t>
            </a:r>
            <a:r>
              <a:rPr lang="en-GB" dirty="0" smtClean="0"/>
              <a:t> series in the Foundation Phase. These resources were provided by members of the Welsh in Education Team at Carmarthenshire.</a:t>
            </a:r>
            <a:endParaRPr lang="en-GB" dirty="0"/>
          </a:p>
        </p:txBody>
      </p:sp>
      <p:sp>
        <p:nvSpPr>
          <p:cNvPr id="4" name="Slide Number Placeholder 3"/>
          <p:cNvSpPr>
            <a:spLocks noGrp="1"/>
          </p:cNvSpPr>
          <p:nvPr>
            <p:ph type="sldNum" sz="quarter" idx="10"/>
          </p:nvPr>
        </p:nvSpPr>
        <p:spPr/>
        <p:txBody>
          <a:bodyPr/>
          <a:lstStyle/>
          <a:p>
            <a:fld id="{E86556FD-C29C-48BE-8237-C19858DB41FA}" type="slidenum">
              <a:rPr lang="en-GB" smtClean="0"/>
              <a:pPr/>
              <a:t>41</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New resources – found in many English medium schools. </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Puppets</a:t>
            </a:r>
            <a:r>
              <a:rPr lang="en-GB" baseline="0" dirty="0" smtClean="0"/>
              <a:t> / books / film clips all to promote Welsh language through repletion / songs etc</a:t>
            </a:r>
            <a:endParaRPr lang="en-GB" dirty="0" smtClean="0"/>
          </a:p>
          <a:p>
            <a:endParaRPr lang="en-GB" dirty="0"/>
          </a:p>
        </p:txBody>
      </p:sp>
      <p:sp>
        <p:nvSpPr>
          <p:cNvPr id="4" name="Slide Number Placeholder 3"/>
          <p:cNvSpPr>
            <a:spLocks noGrp="1"/>
          </p:cNvSpPr>
          <p:nvPr>
            <p:ph type="sldNum" sz="quarter" idx="10"/>
          </p:nvPr>
        </p:nvSpPr>
        <p:spPr/>
        <p:txBody>
          <a:bodyPr/>
          <a:lstStyle/>
          <a:p>
            <a:fld id="{E86556FD-C29C-48BE-8237-C19858DB41FA}" type="slidenum">
              <a:rPr lang="en-GB" smtClean="0"/>
              <a:pPr/>
              <a:t>42</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Expected Outcome at the end of Year 2 is Outcome 5</a:t>
            </a:r>
          </a:p>
          <a:p>
            <a:endParaRPr lang="en-GB" dirty="0"/>
          </a:p>
        </p:txBody>
      </p:sp>
      <p:sp>
        <p:nvSpPr>
          <p:cNvPr id="4" name="Slide Number Placeholder 3"/>
          <p:cNvSpPr>
            <a:spLocks noGrp="1"/>
          </p:cNvSpPr>
          <p:nvPr>
            <p:ph type="sldNum" sz="quarter" idx="10"/>
          </p:nvPr>
        </p:nvSpPr>
        <p:spPr/>
        <p:txBody>
          <a:bodyPr/>
          <a:lstStyle/>
          <a:p>
            <a:fld id="{D0E76C08-0826-4505-BFB5-905799430DDD}" type="slidenum">
              <a:rPr lang="en-GB" smtClean="0"/>
              <a:pPr/>
              <a:t>44</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D0E76C08-0826-4505-BFB5-905799430DDD}" type="slidenum">
              <a:rPr lang="en-GB" smtClean="0"/>
              <a:pPr/>
              <a:t>45</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06535927-9745-4CF0-BF19-315087A18A7C}" type="datetimeFigureOut">
              <a:rPr lang="en-GB" smtClean="0"/>
              <a:pPr/>
              <a:t>07/12/2016</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037BB9CA-B6ED-4DBE-99DB-66670F380D2B}"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06535927-9745-4CF0-BF19-315087A18A7C}" type="datetimeFigureOut">
              <a:rPr lang="en-GB" smtClean="0"/>
              <a:pPr/>
              <a:t>07/12/2016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37BB9CA-B6ED-4DBE-99DB-66670F380D2B}"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06535927-9745-4CF0-BF19-315087A18A7C}" type="datetimeFigureOut">
              <a:rPr lang="en-GB" smtClean="0"/>
              <a:pPr/>
              <a:t>07/12/2016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37BB9CA-B6ED-4DBE-99DB-66670F380D2B}"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06535927-9745-4CF0-BF19-315087A18A7C}" type="datetimeFigureOut">
              <a:rPr lang="en-GB" smtClean="0"/>
              <a:pPr/>
              <a:t>07/12/2016</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037BB9CA-B6ED-4DBE-99DB-66670F380D2B}"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06535927-9745-4CF0-BF19-315087A18A7C}" type="datetimeFigureOut">
              <a:rPr lang="en-GB" smtClean="0"/>
              <a:pPr/>
              <a:t>07/12/2016</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037BB9CA-B6ED-4DBE-99DB-66670F380D2B}"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06535927-9745-4CF0-BF19-315087A18A7C}" type="datetimeFigureOut">
              <a:rPr lang="en-GB" smtClean="0"/>
              <a:pPr/>
              <a:t>07/12/2016</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037BB9CA-B6ED-4DBE-99DB-66670F380D2B}"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06535927-9745-4CF0-BF19-315087A18A7C}" type="datetimeFigureOut">
              <a:rPr lang="en-GB" smtClean="0"/>
              <a:pPr/>
              <a:t>07/12/2016</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037BB9CA-B6ED-4DBE-99DB-66670F380D2B}"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06535927-9745-4CF0-BF19-315087A18A7C}" type="datetimeFigureOut">
              <a:rPr lang="en-GB" smtClean="0"/>
              <a:pPr/>
              <a:t>07/12/2016</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037BB9CA-B6ED-4DBE-99DB-66670F380D2B}"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06535927-9745-4CF0-BF19-315087A18A7C}" type="datetimeFigureOut">
              <a:rPr lang="en-GB" smtClean="0"/>
              <a:pPr/>
              <a:t>07/12/2016</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037BB9CA-B6ED-4DBE-99DB-66670F380D2B}"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06535927-9745-4CF0-BF19-315087A18A7C}" type="datetimeFigureOut">
              <a:rPr lang="en-GB" smtClean="0"/>
              <a:pPr/>
              <a:t>07/12/2016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37BB9CA-B6ED-4DBE-99DB-66670F380D2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06535927-9745-4CF0-BF19-315087A18A7C}" type="datetimeFigureOut">
              <a:rPr lang="en-GB" smtClean="0"/>
              <a:pPr/>
              <a:t>07/12/2016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37BB9CA-B6ED-4DBE-99DB-66670F380D2B}"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06535927-9745-4CF0-BF19-315087A18A7C}" type="datetimeFigureOut">
              <a:rPr lang="en-GB" smtClean="0"/>
              <a:pPr/>
              <a:t>07/12/2016</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037BB9CA-B6ED-4DBE-99DB-66670F380D2B}"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hyperlink" Target="http://gov.wales/docs/dcells/publications/141111-welsh-language-development-en.pdf"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cscjes.org.uk/Knowledge-Bank/Welsh/Cymraeg-Ail-Iaith/Welsh-Scheme-of-Work/Songs.aspx"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4.jpeg"/><Relationship Id="rId7"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7.wmf"/><Relationship Id="rId5" Type="http://schemas.openxmlformats.org/officeDocument/2006/relationships/image" Target="../media/image6.jpeg"/><Relationship Id="rId10" Type="http://schemas.openxmlformats.org/officeDocument/2006/relationships/image" Target="../media/image11.jpeg"/><Relationship Id="rId4" Type="http://schemas.openxmlformats.org/officeDocument/2006/relationships/image" Target="../media/image5.png"/><Relationship Id="rId9" Type="http://schemas.openxmlformats.org/officeDocument/2006/relationships/image" Target="../media/image10.jpeg"/></Relationships>
</file>

<file path=ppt/slides/_rels/slide17.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image" Target="../media/image12.jpeg"/><Relationship Id="rId7" Type="http://schemas.openxmlformats.org/officeDocument/2006/relationships/image" Target="../media/image16.jpeg"/><Relationship Id="rId2" Type="http://schemas.openxmlformats.org/officeDocument/2006/relationships/image" Target="../media/image4.jpeg"/><Relationship Id="rId1" Type="http://schemas.openxmlformats.org/officeDocument/2006/relationships/slideLayout" Target="../slideLayouts/slideLayout7.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 Id="rId9" Type="http://schemas.openxmlformats.org/officeDocument/2006/relationships/image" Target="../media/image18.jpeg"/></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2.xml"/><Relationship Id="rId1" Type="http://schemas.openxmlformats.org/officeDocument/2006/relationships/slideLayout" Target="../slideLayouts/slideLayout5.xml"/><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3.xml"/><Relationship Id="rId1" Type="http://schemas.openxmlformats.org/officeDocument/2006/relationships/slideLayout" Target="../slideLayouts/slideLayout5.xml"/><Relationship Id="rId4" Type="http://schemas.openxmlformats.org/officeDocument/2006/relationships/image" Target="../media/image22.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Layout" Target="../slideLayouts/slideLayout5.xml"/><Relationship Id="rId5" Type="http://schemas.openxmlformats.org/officeDocument/2006/relationships/image" Target="../media/image26.png"/><Relationship Id="rId4" Type="http://schemas.openxmlformats.org/officeDocument/2006/relationships/image" Target="../media/image25.png"/></Relationships>
</file>

<file path=ppt/slides/_rels/slide23.xml.rels><?xml version="1.0" encoding="UTF-8" standalone="yes"?>
<Relationships xmlns="http://schemas.openxmlformats.org/package/2006/relationships"><Relationship Id="rId3" Type="http://schemas.openxmlformats.org/officeDocument/2006/relationships/hyperlink" Target="http://www.cscjes.org.uk/Knowledge-Bank/Welsh/Welsh-Scheme-of-Work/General-Resources/Books.aspx"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image" Target="../media/image27.png"/></Relationships>
</file>

<file path=ppt/slides/_rels/slide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hyperlink" Target="http://www.cscjes.org.uk/Knowledge-Bank/Welsh/Cymraeg-Ail-Iaith/Welsh-Scheme-of-Work/Meithrin/Tedi-Twt-Cyfres-1.aspx"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www.cscjes.org.uk/Documents/Welsh/Updates-L2/QR-Codes-for-Reading-Books.aspx"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40.png"/><Relationship Id="rId4" Type="http://schemas.openxmlformats.org/officeDocument/2006/relationships/image" Target="../media/image39.jpeg"/></Relationships>
</file>

<file path=ppt/slides/_rels/slide38.xml.rels><?xml version="1.0" encoding="UTF-8" standalone="yes"?>
<Relationships xmlns="http://schemas.openxmlformats.org/package/2006/relationships"><Relationship Id="rId8" Type="http://schemas.openxmlformats.org/officeDocument/2006/relationships/image" Target="../media/image46.jpeg"/><Relationship Id="rId3" Type="http://schemas.openxmlformats.org/officeDocument/2006/relationships/image" Target="../media/image41.jpeg"/><Relationship Id="rId7" Type="http://schemas.openxmlformats.org/officeDocument/2006/relationships/image" Target="../media/image45.jpe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44.jpeg"/><Relationship Id="rId5" Type="http://schemas.openxmlformats.org/officeDocument/2006/relationships/image" Target="../media/image43.jpeg"/><Relationship Id="rId10" Type="http://schemas.openxmlformats.org/officeDocument/2006/relationships/image" Target="../media/image48.jpeg"/><Relationship Id="rId4" Type="http://schemas.openxmlformats.org/officeDocument/2006/relationships/image" Target="../media/image42.jpeg"/><Relationship Id="rId9" Type="http://schemas.openxmlformats.org/officeDocument/2006/relationships/image" Target="../media/image47.jpeg"/></Relationships>
</file>

<file path=ppt/slides/_rels/slide39.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hyperlink" Target="http://www.cscjes.org.uk/Knowledge-Bank/Welsh/Welsh-Scheme-of-Work/Derbyn/Tedi-Twt.aspx"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52.jpeg"/><Relationship Id="rId5" Type="http://schemas.openxmlformats.org/officeDocument/2006/relationships/image" Target="../media/image51.png"/><Relationship Id="rId4" Type="http://schemas.openxmlformats.org/officeDocument/2006/relationships/hyperlink" Target="http://resources.wjec.co.uk/Pages/ResourceSingle.aspx?rIid=608"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hyperlink" Target="http://www.fflicafflac.com/pack1.html" TargetMode="Externa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Welsh Language Development</a:t>
            </a:r>
            <a:endParaRPr lang="en-GB" dirty="0"/>
          </a:p>
        </p:txBody>
      </p:sp>
      <p:sp>
        <p:nvSpPr>
          <p:cNvPr id="3" name="Subtitle 2"/>
          <p:cNvSpPr>
            <a:spLocks noGrp="1"/>
          </p:cNvSpPr>
          <p:nvPr>
            <p:ph type="subTitle" idx="1"/>
          </p:nvPr>
        </p:nvSpPr>
        <p:spPr/>
        <p:txBody>
          <a:bodyPr/>
          <a:lstStyle/>
          <a:p>
            <a:r>
              <a:rPr lang="en-GB" dirty="0" smtClean="0"/>
              <a:t>The Foundation Phase</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cy-GB" dirty="0">
                <a:effectLst/>
              </a:rPr>
              <a:t> </a:t>
            </a:r>
            <a:r>
              <a:rPr lang="cy-GB" sz="4400" dirty="0" smtClean="0">
                <a:effectLst/>
              </a:rPr>
              <a:t>Module Aims</a:t>
            </a:r>
            <a:endParaRPr lang="en-GB" sz="4400" dirty="0">
              <a:effectLst/>
            </a:endParaRPr>
          </a:p>
        </p:txBody>
      </p:sp>
      <p:sp>
        <p:nvSpPr>
          <p:cNvPr id="13" name="Content Placeholder 12"/>
          <p:cNvSpPr>
            <a:spLocks noGrp="1"/>
          </p:cNvSpPr>
          <p:nvPr>
            <p:ph sz="quarter" idx="4"/>
          </p:nvPr>
        </p:nvSpPr>
        <p:spPr>
          <a:xfrm>
            <a:off x="539553" y="1444294"/>
            <a:ext cx="8147248" cy="4956506"/>
          </a:xfrm>
        </p:spPr>
        <p:txBody>
          <a:bodyPr>
            <a:normAutofit/>
          </a:bodyPr>
          <a:lstStyle/>
          <a:p>
            <a:pPr lvl="0" fontAlgn="base" hangingPunct="0"/>
            <a:r>
              <a:rPr lang="en-US" dirty="0" smtClean="0"/>
              <a:t>To develop trainees’ knowledge and understanding of the Welsh language and to develop their confidence in using it orally and in writing.</a:t>
            </a:r>
          </a:p>
          <a:p>
            <a:pPr lvl="0" fontAlgn="base" hangingPunct="0">
              <a:buNone/>
            </a:pPr>
            <a:endParaRPr lang="en-GB" dirty="0" smtClean="0"/>
          </a:p>
          <a:p>
            <a:pPr lvl="0" fontAlgn="base" hangingPunct="0"/>
            <a:r>
              <a:rPr lang="en-US" dirty="0" smtClean="0"/>
              <a:t>To </a:t>
            </a:r>
            <a:r>
              <a:rPr lang="en-GB" dirty="0" smtClean="0"/>
              <a:t>enable trainees to deliver the Welsh language correctly when teaching in the primary sector.</a:t>
            </a:r>
            <a:endParaRPr lang="en-GB" dirty="0"/>
          </a:p>
          <a:p>
            <a:pPr marL="109728" indent="0">
              <a:buNone/>
            </a:pPr>
            <a:endParaRPr lang="en-GB" dirty="0" smtClean="0"/>
          </a:p>
          <a:p>
            <a:pPr lvl="0" fontAlgn="base" hangingPunct="0"/>
            <a:r>
              <a:rPr lang="en-US" dirty="0" smtClean="0"/>
              <a:t>To enable trainees to understand the position of Welsh in the context of the National Curriculum in Wales.</a:t>
            </a:r>
            <a:endParaRPr lang="en-US" dirty="0"/>
          </a:p>
        </p:txBody>
      </p:sp>
    </p:spTree>
    <p:extLst>
      <p:ext uri="{BB962C8B-B14F-4D97-AF65-F5344CB8AC3E}">
        <p14:creationId xmlns="" xmlns:p14="http://schemas.microsoft.com/office/powerpoint/2010/main" xmlns:mv="urn:schemas-microsoft-com:mac:vml" xmlns:mc="http://schemas.openxmlformats.org/markup-compatibility/2006" val="17316799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err="1" smtClean="0"/>
              <a:t>Aseiniad</a:t>
            </a:r>
            <a:r>
              <a:rPr lang="en-US" dirty="0" smtClean="0"/>
              <a:t> 1 - 40%</a:t>
            </a:r>
            <a:endParaRPr lang="en-US" dirty="0"/>
          </a:p>
        </p:txBody>
      </p:sp>
      <p:sp>
        <p:nvSpPr>
          <p:cNvPr id="10" name="Text Placeholder 9"/>
          <p:cNvSpPr>
            <a:spLocks noGrp="1"/>
          </p:cNvSpPr>
          <p:nvPr>
            <p:ph type="body" idx="1"/>
          </p:nvPr>
        </p:nvSpPr>
        <p:spPr/>
        <p:txBody>
          <a:bodyPr>
            <a:normAutofit fontScale="92500" lnSpcReduction="10000"/>
          </a:bodyPr>
          <a:lstStyle/>
          <a:p>
            <a:r>
              <a:rPr lang="en-GB" dirty="0" err="1" smtClean="0"/>
              <a:t>Cyflwyno</a:t>
            </a:r>
            <a:r>
              <a:rPr lang="en-GB" dirty="0" smtClean="0"/>
              <a:t> / Submission</a:t>
            </a:r>
          </a:p>
          <a:p>
            <a:r>
              <a:rPr lang="en-GB" dirty="0" smtClean="0"/>
              <a:t>16/01/2017 </a:t>
            </a:r>
            <a:endParaRPr lang="en-US" dirty="0"/>
          </a:p>
        </p:txBody>
      </p:sp>
      <p:sp>
        <p:nvSpPr>
          <p:cNvPr id="12" name="Text Placeholder 11"/>
          <p:cNvSpPr>
            <a:spLocks noGrp="1"/>
          </p:cNvSpPr>
          <p:nvPr>
            <p:ph type="body" sz="half" idx="3"/>
          </p:nvPr>
        </p:nvSpPr>
        <p:spPr/>
        <p:txBody>
          <a:bodyPr>
            <a:normAutofit fontScale="92500" lnSpcReduction="10000"/>
          </a:bodyPr>
          <a:lstStyle/>
          <a:p>
            <a:r>
              <a:rPr lang="en-GB" dirty="0" err="1" smtClean="0"/>
              <a:t>Dychwelyd</a:t>
            </a:r>
            <a:r>
              <a:rPr lang="en-GB" dirty="0" smtClean="0"/>
              <a:t> / </a:t>
            </a:r>
            <a:r>
              <a:rPr lang="en-GB" dirty="0" err="1" smtClean="0"/>
              <a:t>Handback</a:t>
            </a:r>
            <a:endParaRPr lang="en-GB" dirty="0" smtClean="0"/>
          </a:p>
          <a:p>
            <a:r>
              <a:rPr lang="en-GB" dirty="0" smtClean="0"/>
              <a:t>13/02/2017 </a:t>
            </a:r>
            <a:endParaRPr lang="en-US" dirty="0"/>
          </a:p>
        </p:txBody>
      </p:sp>
      <p:sp>
        <p:nvSpPr>
          <p:cNvPr id="11" name="Content Placeholder 10"/>
          <p:cNvSpPr>
            <a:spLocks noGrp="1"/>
          </p:cNvSpPr>
          <p:nvPr>
            <p:ph sz="quarter" idx="2"/>
          </p:nvPr>
        </p:nvSpPr>
        <p:spPr>
          <a:xfrm>
            <a:off x="457200" y="1416050"/>
            <a:ext cx="4040188" cy="3941763"/>
          </a:xfrm>
        </p:spPr>
        <p:txBody>
          <a:bodyPr/>
          <a:lstStyle/>
          <a:p>
            <a:pPr>
              <a:buNone/>
            </a:pPr>
            <a:r>
              <a:rPr lang="en-US" dirty="0" err="1" smtClean="0"/>
              <a:t>Ymateb</a:t>
            </a:r>
            <a:r>
              <a:rPr lang="en-US" dirty="0" smtClean="0"/>
              <a:t> </a:t>
            </a:r>
            <a:r>
              <a:rPr lang="en-US" dirty="0" err="1" smtClean="0"/>
              <a:t>i</a:t>
            </a:r>
            <a:r>
              <a:rPr lang="en-US" dirty="0" smtClean="0"/>
              <a:t> </a:t>
            </a:r>
            <a:r>
              <a:rPr lang="en-US" dirty="0" err="1" smtClean="0"/>
              <a:t>erthygl</a:t>
            </a:r>
            <a:r>
              <a:rPr lang="en-US" dirty="0" smtClean="0"/>
              <a:t>, </a:t>
            </a:r>
            <a:r>
              <a:rPr lang="en-US" dirty="0" err="1" smtClean="0"/>
              <a:t>gan</a:t>
            </a:r>
            <a:r>
              <a:rPr lang="en-US" dirty="0" smtClean="0"/>
              <a:t> </a:t>
            </a:r>
            <a:r>
              <a:rPr lang="en-US" dirty="0" err="1" smtClean="0"/>
              <a:t>roi</a:t>
            </a:r>
            <a:endParaRPr lang="en-US" dirty="0" smtClean="0"/>
          </a:p>
          <a:p>
            <a:pPr>
              <a:buNone/>
            </a:pPr>
            <a:r>
              <a:rPr lang="en-US" dirty="0" err="1" smtClean="0"/>
              <a:t>tystiolaeth</a:t>
            </a:r>
            <a:r>
              <a:rPr lang="en-US" dirty="0" smtClean="0"/>
              <a:t> </a:t>
            </a:r>
            <a:r>
              <a:rPr lang="en-US" dirty="0" err="1" smtClean="0"/>
              <a:t>o</a:t>
            </a:r>
            <a:r>
              <a:rPr lang="en-US" dirty="0" smtClean="0"/>
              <a:t> </a:t>
            </a:r>
            <a:r>
              <a:rPr lang="en-US" dirty="0" err="1" smtClean="0"/>
              <a:t>wybodaeth</a:t>
            </a:r>
            <a:endParaRPr lang="en-US" dirty="0" smtClean="0"/>
          </a:p>
          <a:p>
            <a:pPr>
              <a:buNone/>
            </a:pPr>
            <a:r>
              <a:rPr lang="en-US" dirty="0" smtClean="0"/>
              <a:t>a </a:t>
            </a:r>
            <a:r>
              <a:rPr lang="en-US" dirty="0" err="1" smtClean="0"/>
              <a:t>dealltwriaeth</a:t>
            </a:r>
            <a:r>
              <a:rPr lang="en-US" dirty="0" smtClean="0"/>
              <a:t> o</a:t>
            </a:r>
          </a:p>
          <a:p>
            <a:pPr>
              <a:buNone/>
            </a:pPr>
            <a:r>
              <a:rPr lang="en-US" dirty="0" err="1" smtClean="0"/>
              <a:t>themâu</a:t>
            </a:r>
            <a:r>
              <a:rPr lang="en-US" dirty="0" smtClean="0"/>
              <a:t> </a:t>
            </a:r>
            <a:r>
              <a:rPr lang="en-US" dirty="0" err="1" smtClean="0"/>
              <a:t>sy’n</a:t>
            </a:r>
            <a:r>
              <a:rPr lang="en-US" dirty="0" smtClean="0"/>
              <a:t> </a:t>
            </a:r>
            <a:r>
              <a:rPr lang="en-US" dirty="0" err="1" smtClean="0"/>
              <a:t>gysylltiedig</a:t>
            </a:r>
            <a:endParaRPr lang="en-US" dirty="0" smtClean="0"/>
          </a:p>
          <a:p>
            <a:pPr>
              <a:buNone/>
            </a:pPr>
            <a:r>
              <a:rPr lang="en-US" dirty="0" err="1" smtClean="0"/>
              <a:t>ag</a:t>
            </a:r>
            <a:r>
              <a:rPr lang="en-US" dirty="0" smtClean="0"/>
              <a:t> </a:t>
            </a:r>
            <a:r>
              <a:rPr lang="en-US" dirty="0" err="1" smtClean="0"/>
              <a:t>addysgu’r</a:t>
            </a:r>
            <a:r>
              <a:rPr lang="en-US" dirty="0" smtClean="0"/>
              <a:t> Gymraeg</a:t>
            </a:r>
          </a:p>
          <a:p>
            <a:pPr>
              <a:buNone/>
            </a:pPr>
            <a:r>
              <a:rPr lang="en-US" dirty="0" err="1" smtClean="0"/>
              <a:t>yn</a:t>
            </a:r>
            <a:r>
              <a:rPr lang="en-US" dirty="0" smtClean="0"/>
              <a:t> </a:t>
            </a:r>
            <a:r>
              <a:rPr lang="en-US" dirty="0" err="1" smtClean="0"/>
              <a:t>y</a:t>
            </a:r>
            <a:r>
              <a:rPr lang="en-US" dirty="0" smtClean="0"/>
              <a:t> sector </a:t>
            </a:r>
            <a:r>
              <a:rPr lang="en-US" dirty="0" err="1" smtClean="0"/>
              <a:t>cyfrwng</a:t>
            </a:r>
            <a:endParaRPr lang="en-US" dirty="0" smtClean="0"/>
          </a:p>
          <a:p>
            <a:pPr>
              <a:buNone/>
            </a:pPr>
            <a:r>
              <a:rPr lang="en-US" dirty="0" smtClean="0"/>
              <a:t>Saesneg.</a:t>
            </a:r>
            <a:endParaRPr lang="en-GB" dirty="0" smtClean="0"/>
          </a:p>
          <a:p>
            <a:endParaRPr lang="en-US" dirty="0"/>
          </a:p>
        </p:txBody>
      </p:sp>
      <p:sp>
        <p:nvSpPr>
          <p:cNvPr id="13" name="Content Placeholder 12"/>
          <p:cNvSpPr>
            <a:spLocks noGrp="1"/>
          </p:cNvSpPr>
          <p:nvPr>
            <p:ph sz="quarter" idx="4"/>
          </p:nvPr>
        </p:nvSpPr>
        <p:spPr/>
        <p:txBody>
          <a:bodyPr/>
          <a:lstStyle/>
          <a:p>
            <a:pPr>
              <a:buNone/>
            </a:pPr>
            <a:r>
              <a:rPr lang="en-US" dirty="0" smtClean="0"/>
              <a:t>A response to an</a:t>
            </a:r>
          </a:p>
          <a:p>
            <a:pPr>
              <a:buNone/>
            </a:pPr>
            <a:r>
              <a:rPr lang="en-US" dirty="0" smtClean="0"/>
              <a:t>article that provides</a:t>
            </a:r>
          </a:p>
          <a:p>
            <a:pPr>
              <a:buNone/>
            </a:pPr>
            <a:r>
              <a:rPr lang="en-US" dirty="0" smtClean="0"/>
              <a:t>evidence of sound</a:t>
            </a:r>
          </a:p>
          <a:p>
            <a:pPr>
              <a:buNone/>
            </a:pPr>
            <a:r>
              <a:rPr lang="en-US" dirty="0" smtClean="0"/>
              <a:t>knowledge and</a:t>
            </a:r>
          </a:p>
          <a:p>
            <a:pPr>
              <a:buNone/>
            </a:pPr>
            <a:r>
              <a:rPr lang="en-US" dirty="0" smtClean="0"/>
              <a:t>understanding of themes</a:t>
            </a:r>
          </a:p>
          <a:p>
            <a:pPr>
              <a:buNone/>
            </a:pPr>
            <a:r>
              <a:rPr lang="en-US" dirty="0" smtClean="0"/>
              <a:t>related to the teaching of Welsh in the English</a:t>
            </a:r>
          </a:p>
          <a:p>
            <a:pPr>
              <a:buNone/>
            </a:pPr>
            <a:r>
              <a:rPr lang="en-US" dirty="0" smtClean="0"/>
              <a:t>medium sector.</a:t>
            </a:r>
            <a:endParaRPr lang="en-GB" dirty="0" smtClean="0"/>
          </a:p>
          <a:p>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rotWithShape="1">
          <a:blip r:embed="rId2" cstate="print">
            <a:extLst>
              <a:ext uri="{28A0092B-C50C-407E-A947-70E740481C1C}">
                <a14:useLocalDpi xmlns:a14="http://schemas.microsoft.com/office/drawing/2010/main" xmlns="" val="0"/>
              </a:ext>
            </a:extLst>
          </a:blip>
          <a:srcRect l="34935" t="16123" r="35935" b="11620"/>
          <a:stretch/>
        </p:blipFill>
        <p:spPr bwMode="auto">
          <a:xfrm>
            <a:off x="526600" y="1196753"/>
            <a:ext cx="3201244" cy="4464496"/>
          </a:xfrm>
          <a:prstGeom prst="rect">
            <a:avLst/>
          </a:prstGeom>
          <a:noFill/>
          <a:ln w="9525">
            <a:solidFill>
              <a:schemeClr val="tx1"/>
            </a:solidFill>
            <a:miter lim="800000"/>
            <a:headEnd/>
            <a:tailEnd/>
          </a:ln>
          <a:extLst>
            <a:ext uri="{909E8E84-426E-40DD-AFC4-6F175D3DCCD1}">
              <a14:hiddenFill xmlns:a14="http://schemas.microsoft.com/office/drawing/2010/main" xmlns="">
                <a:solidFill>
                  <a:schemeClr val="accent1"/>
                </a:solidFill>
              </a14:hiddenFill>
            </a:ext>
          </a:extLst>
        </p:spPr>
      </p:pic>
      <p:sp>
        <p:nvSpPr>
          <p:cNvPr id="2" name="Rectangle 1"/>
          <p:cNvSpPr/>
          <p:nvPr/>
        </p:nvSpPr>
        <p:spPr>
          <a:xfrm>
            <a:off x="245345" y="129406"/>
            <a:ext cx="8653331" cy="923330"/>
          </a:xfrm>
          <a:prstGeom prst="rect">
            <a:avLst/>
          </a:prstGeom>
          <a:noFill/>
        </p:spPr>
        <p:txBody>
          <a:bodyPr wrap="none" lIns="91440" tIns="45720" rIns="91440" bIns="4572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r>
              <a:rPr lang="en-US" sz="5400" b="1" cap="all" spc="0"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The Foundation Phase</a:t>
            </a:r>
            <a:endParaRPr lang="en-US" sz="5400" b="1" cap="all" spc="0"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endParaRPr>
          </a:p>
        </p:txBody>
      </p:sp>
      <p:sp>
        <p:nvSpPr>
          <p:cNvPr id="4" name="Content Placeholder 1"/>
          <p:cNvSpPr txBox="1">
            <a:spLocks/>
          </p:cNvSpPr>
          <p:nvPr/>
        </p:nvSpPr>
        <p:spPr>
          <a:xfrm>
            <a:off x="3727844" y="1174180"/>
            <a:ext cx="5092628" cy="4525963"/>
          </a:xfrm>
          <a:prstGeom prst="rect">
            <a:avLst/>
          </a:prstGeom>
        </p:spPr>
        <p:txBody>
          <a:bodyPr/>
          <a:lst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a:lstStyle>
          <a:p>
            <a:r>
              <a:rPr lang="en-GB" sz="2400" dirty="0" smtClean="0"/>
              <a:t>The Foundation Phase is the  statutory curriculum for all pupils in Wales from the ages of 3 to 7. This was introduced in September 2010. It encourages children to be creative and to use their imagination to ensure that they learn more effectively. </a:t>
            </a:r>
          </a:p>
          <a:p>
            <a:endParaRPr lang="en-GB" sz="1000" dirty="0" smtClean="0"/>
          </a:p>
          <a:p>
            <a:r>
              <a:rPr lang="en-GB" sz="2400" dirty="0" smtClean="0"/>
              <a:t>The Foundation Phase includes nursery and reception classes, Years 1 &amp; 2. </a:t>
            </a:r>
            <a:r>
              <a:rPr lang="en-GB" dirty="0" smtClean="0"/>
              <a:t>	</a:t>
            </a:r>
          </a:p>
          <a:p>
            <a:endParaRPr lang="en-GB" dirty="0"/>
          </a:p>
        </p:txBody>
      </p:sp>
    </p:spTree>
    <p:extLst>
      <p:ext uri="{BB962C8B-B14F-4D97-AF65-F5344CB8AC3E}">
        <p14:creationId xmlns:p14="http://schemas.microsoft.com/office/powerpoint/2010/main" xmlns="" val="40395315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Bilingualism in Wales</a:t>
            </a:r>
            <a:endParaRPr lang="en-GB" dirty="0"/>
          </a:p>
        </p:txBody>
      </p:sp>
      <p:sp>
        <p:nvSpPr>
          <p:cNvPr id="3" name="Content Placeholder 2"/>
          <p:cNvSpPr>
            <a:spLocks noGrp="1"/>
          </p:cNvSpPr>
          <p:nvPr>
            <p:ph idx="1"/>
          </p:nvPr>
        </p:nvSpPr>
        <p:spPr/>
        <p:txBody>
          <a:bodyPr>
            <a:normAutofit lnSpcReduction="10000"/>
          </a:bodyPr>
          <a:lstStyle/>
          <a:p>
            <a:r>
              <a:rPr lang="en-GB" dirty="0" smtClean="0"/>
              <a:t>Government are committed to raising the profile of Welsh</a:t>
            </a:r>
          </a:p>
          <a:p>
            <a:r>
              <a:rPr lang="en-GB" dirty="0" smtClean="0"/>
              <a:t>All pupils to feel a belonging to Wales</a:t>
            </a:r>
          </a:p>
          <a:p>
            <a:r>
              <a:rPr lang="en-GB" dirty="0" smtClean="0"/>
              <a:t>Pupils in the </a:t>
            </a:r>
            <a:r>
              <a:rPr lang="en-GB" dirty="0" err="1" smtClean="0"/>
              <a:t>F.Ph</a:t>
            </a:r>
            <a:r>
              <a:rPr lang="en-GB" dirty="0" smtClean="0"/>
              <a:t> to experience and enjoy Welsh in everyday activities</a:t>
            </a:r>
          </a:p>
          <a:p>
            <a:r>
              <a:rPr lang="en-GB" i="1" dirty="0" err="1" smtClean="0"/>
              <a:t>Iaith</a:t>
            </a:r>
            <a:r>
              <a:rPr lang="en-GB" i="1" dirty="0" smtClean="0"/>
              <a:t> </a:t>
            </a:r>
            <a:r>
              <a:rPr lang="en-GB" i="1" dirty="0" err="1" smtClean="0"/>
              <a:t>Paw</a:t>
            </a:r>
            <a:r>
              <a:rPr lang="en-GB" dirty="0" err="1" smtClean="0"/>
              <a:t>b</a:t>
            </a:r>
            <a:r>
              <a:rPr lang="en-GB" dirty="0" smtClean="0"/>
              <a:t> (2003) states that the long term aim is for many more children under the age of 5 years to have  enough contact with the Welsh language so that they are able to choose between going into a Welsh or English medium setting</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Considering children’s developmental needs</a:t>
            </a:r>
          </a:p>
          <a:p>
            <a:endParaRPr lang="en-GB" dirty="0" smtClean="0"/>
          </a:p>
          <a:p>
            <a:r>
              <a:rPr lang="en-GB" dirty="0" smtClean="0"/>
              <a:t>Building on the skills already acquired</a:t>
            </a:r>
          </a:p>
          <a:p>
            <a:endParaRPr lang="en-GB" dirty="0" smtClean="0"/>
          </a:p>
          <a:p>
            <a:r>
              <a:rPr lang="en-GB" dirty="0" smtClean="0"/>
              <a:t>Building on previous learning experiences</a:t>
            </a:r>
          </a:p>
          <a:p>
            <a:endParaRPr lang="en-GB" dirty="0" smtClean="0"/>
          </a:p>
          <a:p>
            <a:r>
              <a:rPr lang="en-GB" dirty="0" smtClean="0"/>
              <a:t>Building on previous knowledge</a:t>
            </a:r>
            <a:endParaRPr lang="en-GB" dirty="0"/>
          </a:p>
        </p:txBody>
      </p:sp>
      <p:sp>
        <p:nvSpPr>
          <p:cNvPr id="3" name="Title 2"/>
          <p:cNvSpPr>
            <a:spLocks noGrp="1"/>
          </p:cNvSpPr>
          <p:nvPr>
            <p:ph type="title"/>
          </p:nvPr>
        </p:nvSpPr>
        <p:spPr/>
        <p:txBody>
          <a:bodyPr/>
          <a:lstStyle/>
          <a:p>
            <a:r>
              <a:rPr lang="en-GB" dirty="0" smtClean="0"/>
              <a:t>Curriculum Framework</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a balance between structured learning through child-initiated activities and those directed by practitioners. </a:t>
            </a:r>
          </a:p>
          <a:p>
            <a:r>
              <a:rPr lang="en-GB" dirty="0" smtClean="0"/>
              <a:t>A well-planned curriculum giving children opportunities to be creatively involved in their own learning building on what they already know and can do, </a:t>
            </a:r>
          </a:p>
          <a:p>
            <a:r>
              <a:rPr lang="en-GB" dirty="0" smtClean="0"/>
              <a:t>Active learning to enhance and extend children’s development. 	</a:t>
            </a:r>
          </a:p>
          <a:p>
            <a:endParaRPr lang="en-GB" dirty="0"/>
          </a:p>
        </p:txBody>
      </p:sp>
      <p:sp>
        <p:nvSpPr>
          <p:cNvPr id="3" name="Title 2"/>
          <p:cNvSpPr>
            <a:spLocks noGrp="1"/>
          </p:cNvSpPr>
          <p:nvPr>
            <p:ph type="title"/>
          </p:nvPr>
        </p:nvSpPr>
        <p:spPr/>
        <p:txBody>
          <a:bodyPr/>
          <a:lstStyle/>
          <a:p>
            <a:r>
              <a:rPr lang="en-GB" dirty="0" smtClean="0"/>
              <a:t>Teaching approaches</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To develop children’s understanding of the cultural identity unique to Wales across all Areas of Learning through an integrated approach. </a:t>
            </a:r>
          </a:p>
          <a:p>
            <a:r>
              <a:rPr lang="en-GB" dirty="0" smtClean="0"/>
              <a:t>To appreciate the different languages, images, objects, sounds and tastes that are integral in Wales today and gain a sense of belonging to Wales</a:t>
            </a:r>
          </a:p>
          <a:p>
            <a:r>
              <a:rPr lang="en-GB" dirty="0" smtClean="0"/>
              <a:t>To understand the Welsh heritage, literature and arts as well as the language. 	</a:t>
            </a:r>
          </a:p>
          <a:p>
            <a:endParaRPr lang="en-GB" dirty="0"/>
          </a:p>
        </p:txBody>
      </p:sp>
      <p:sp>
        <p:nvSpPr>
          <p:cNvPr id="3" name="Title 2"/>
          <p:cNvSpPr>
            <a:spLocks noGrp="1"/>
          </p:cNvSpPr>
          <p:nvPr>
            <p:ph type="title"/>
          </p:nvPr>
        </p:nvSpPr>
        <p:spPr/>
        <p:txBody>
          <a:bodyPr>
            <a:normAutofit/>
          </a:bodyPr>
          <a:lstStyle/>
          <a:p>
            <a:r>
              <a:rPr lang="en-GB" dirty="0" smtClean="0"/>
              <a:t>Y Curriculum </a:t>
            </a:r>
            <a:r>
              <a:rPr lang="en-GB" dirty="0" err="1" smtClean="0"/>
              <a:t>Cymreig</a:t>
            </a:r>
            <a:r>
              <a:rPr lang="en-GB" dirty="0" smtClean="0"/>
              <a:t> 	</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Personal and Social Development, Well-being and Cultural Diversity </a:t>
            </a:r>
          </a:p>
          <a:p>
            <a:r>
              <a:rPr lang="en-GB" dirty="0" smtClean="0"/>
              <a:t>Language, Literacy and Communication Skills (including the LNF)</a:t>
            </a:r>
          </a:p>
          <a:p>
            <a:r>
              <a:rPr lang="en-GB" dirty="0" smtClean="0"/>
              <a:t>Mathematical Development (including LNF)</a:t>
            </a:r>
          </a:p>
          <a:p>
            <a:r>
              <a:rPr lang="en-GB" b="1" dirty="0" smtClean="0">
                <a:solidFill>
                  <a:srgbClr val="FF0000"/>
                </a:solidFill>
              </a:rPr>
              <a:t>Welsh Language Development </a:t>
            </a:r>
          </a:p>
          <a:p>
            <a:r>
              <a:rPr lang="en-GB" dirty="0" smtClean="0"/>
              <a:t>Knowledge and Understanding of the World </a:t>
            </a:r>
          </a:p>
          <a:p>
            <a:r>
              <a:rPr lang="en-GB" dirty="0" smtClean="0"/>
              <a:t>Physical Development </a:t>
            </a:r>
          </a:p>
          <a:p>
            <a:r>
              <a:rPr lang="en-GB" dirty="0" smtClean="0"/>
              <a:t>Creative Development. 	</a:t>
            </a:r>
          </a:p>
          <a:p>
            <a:endParaRPr lang="en-GB" dirty="0"/>
          </a:p>
        </p:txBody>
      </p:sp>
      <p:sp>
        <p:nvSpPr>
          <p:cNvPr id="3" name="Title 2"/>
          <p:cNvSpPr>
            <a:spLocks noGrp="1"/>
          </p:cNvSpPr>
          <p:nvPr>
            <p:ph type="title"/>
          </p:nvPr>
        </p:nvSpPr>
        <p:spPr/>
        <p:txBody>
          <a:bodyPr>
            <a:normAutofit fontScale="90000"/>
          </a:bodyPr>
          <a:lstStyle/>
          <a:p>
            <a:r>
              <a:rPr lang="en-GB" dirty="0" smtClean="0"/>
              <a:t>The seven Areas of Learning are: </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smtClean="0"/>
              <a:t>To learn to use and communicate in Welsh to the best of their ability. </a:t>
            </a:r>
          </a:p>
          <a:p>
            <a:r>
              <a:rPr lang="en-GB" dirty="0" smtClean="0"/>
              <a:t>To listen to Welsh being spoken </a:t>
            </a:r>
          </a:p>
          <a:p>
            <a:r>
              <a:rPr lang="en-GB" dirty="0" smtClean="0"/>
              <a:t>To communicate their needs in Welsh </a:t>
            </a:r>
          </a:p>
          <a:p>
            <a:r>
              <a:rPr lang="en-GB" dirty="0" smtClean="0"/>
              <a:t>To use oral experiences to develop their reading skills </a:t>
            </a:r>
          </a:p>
          <a:p>
            <a:r>
              <a:rPr lang="en-GB" dirty="0" smtClean="0"/>
              <a:t>To be encouraged to choose and use Welsh reading materials. </a:t>
            </a:r>
          </a:p>
          <a:p>
            <a:r>
              <a:rPr lang="en-GB" dirty="0" smtClean="0"/>
              <a:t>To listen to a range of stimuli, including audio-visual material and ICT </a:t>
            </a:r>
          </a:p>
          <a:p>
            <a:r>
              <a:rPr lang="en-GB" dirty="0" smtClean="0"/>
              <a:t>To use language skills learned in one language should support the development of knowledge and skills in another.	</a:t>
            </a:r>
          </a:p>
          <a:p>
            <a:endParaRPr lang="en-GB" dirty="0"/>
          </a:p>
        </p:txBody>
      </p:sp>
      <p:sp>
        <p:nvSpPr>
          <p:cNvPr id="3" name="Title 2"/>
          <p:cNvSpPr>
            <a:spLocks noGrp="1"/>
          </p:cNvSpPr>
          <p:nvPr>
            <p:ph type="title"/>
          </p:nvPr>
        </p:nvSpPr>
        <p:spPr/>
        <p:txBody>
          <a:bodyPr/>
          <a:lstStyle/>
          <a:p>
            <a:r>
              <a:rPr lang="en-GB" dirty="0" smtClean="0"/>
              <a:t>Welsh Language Development</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r>
              <a:rPr lang="en-GB" dirty="0" smtClean="0"/>
              <a:t>Welsh Language Development</a:t>
            </a:r>
            <a:endParaRPr lang="en-GB" dirty="0"/>
          </a:p>
        </p:txBody>
      </p:sp>
      <p:pic>
        <p:nvPicPr>
          <p:cNvPr id="17" name="Content Placeholder 16" descr="welsh lang.png"/>
          <p:cNvPicPr>
            <a:picLocks noGrp="1" noChangeAspect="1"/>
          </p:cNvPicPr>
          <p:nvPr>
            <p:ph sz="quarter" idx="2"/>
          </p:nvPr>
        </p:nvPicPr>
        <p:blipFill>
          <a:blip r:embed="rId3" cstate="print"/>
          <a:stretch>
            <a:fillRect/>
          </a:stretch>
        </p:blipFill>
        <p:spPr>
          <a:xfrm>
            <a:off x="467544" y="1268760"/>
            <a:ext cx="3744416" cy="5289731"/>
          </a:xfrm>
        </p:spPr>
      </p:pic>
      <p:sp>
        <p:nvSpPr>
          <p:cNvPr id="16" name="Content Placeholder 15"/>
          <p:cNvSpPr>
            <a:spLocks noGrp="1"/>
          </p:cNvSpPr>
          <p:nvPr>
            <p:ph sz="quarter" idx="4"/>
          </p:nvPr>
        </p:nvSpPr>
        <p:spPr>
          <a:xfrm>
            <a:off x="4645025" y="1444294"/>
            <a:ext cx="4041775" cy="4793018"/>
          </a:xfrm>
        </p:spPr>
        <p:txBody>
          <a:bodyPr>
            <a:normAutofit lnSpcReduction="10000"/>
          </a:bodyPr>
          <a:lstStyle/>
          <a:p>
            <a:r>
              <a:rPr lang="en-GB" dirty="0" smtClean="0"/>
              <a:t>This document is now out of date but contains many useable ideas for classroom practice</a:t>
            </a:r>
          </a:p>
          <a:p>
            <a:endParaRPr lang="en-GB" dirty="0" smtClean="0"/>
          </a:p>
          <a:p>
            <a:r>
              <a:rPr lang="en-GB" dirty="0" smtClean="0"/>
              <a:t>It can still be downloaded from:</a:t>
            </a:r>
          </a:p>
          <a:p>
            <a:endParaRPr lang="en-GB" dirty="0" smtClean="0"/>
          </a:p>
          <a:p>
            <a:r>
              <a:rPr lang="en-GB" dirty="0" smtClean="0">
                <a:hlinkClick r:id="rId4"/>
              </a:rPr>
              <a:t>http://gov.wales/docs/dcells/publications/141111-welsh-language-development-en.pdf</a:t>
            </a:r>
            <a:endParaRPr lang="en-GB" dirty="0" smtClean="0"/>
          </a:p>
          <a:p>
            <a:endParaRPr lang="en-GB" dirty="0" smtClean="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Use simple words, greetings &amp; expressions</a:t>
            </a:r>
          </a:p>
          <a:p>
            <a:endParaRPr lang="en-GB" dirty="0" smtClean="0"/>
          </a:p>
          <a:p>
            <a:r>
              <a:rPr lang="en-GB" dirty="0" smtClean="0"/>
              <a:t>Use correct pronunciation &amp; intonation</a:t>
            </a:r>
          </a:p>
          <a:p>
            <a:endParaRPr lang="en-GB" dirty="0" smtClean="0"/>
          </a:p>
          <a:p>
            <a:r>
              <a:rPr lang="en-GB" dirty="0" smtClean="0"/>
              <a:t>Have fun with rhymes &amp; songs</a:t>
            </a:r>
          </a:p>
          <a:p>
            <a:endParaRPr lang="en-GB" dirty="0" smtClean="0"/>
          </a:p>
          <a:p>
            <a:r>
              <a:rPr lang="en-GB" dirty="0" smtClean="0"/>
              <a:t>Answer questions based on a pattern</a:t>
            </a:r>
          </a:p>
          <a:p>
            <a:endParaRPr lang="en-GB" dirty="0" smtClean="0"/>
          </a:p>
          <a:p>
            <a:r>
              <a:rPr lang="en-GB" dirty="0" smtClean="0"/>
              <a:t>Use Welsh in structured play</a:t>
            </a:r>
          </a:p>
          <a:p>
            <a:endParaRPr lang="en-GB" dirty="0" smtClean="0"/>
          </a:p>
          <a:p>
            <a:r>
              <a:rPr lang="en-GB" dirty="0" smtClean="0"/>
              <a:t>Describe different emotions &amp; feelings</a:t>
            </a:r>
          </a:p>
          <a:p>
            <a:endParaRPr lang="en-GB" dirty="0"/>
          </a:p>
        </p:txBody>
      </p:sp>
      <p:sp>
        <p:nvSpPr>
          <p:cNvPr id="3" name="Title 2"/>
          <p:cNvSpPr>
            <a:spLocks noGrp="1"/>
          </p:cNvSpPr>
          <p:nvPr>
            <p:ph type="title"/>
          </p:nvPr>
        </p:nvSpPr>
        <p:spPr/>
        <p:txBody>
          <a:bodyPr/>
          <a:lstStyle/>
          <a:p>
            <a:r>
              <a:rPr lang="en-GB" dirty="0" err="1" smtClean="0"/>
              <a:t>Oracy</a:t>
            </a:r>
            <a:r>
              <a:rPr lang="en-GB" dirty="0" smtClean="0"/>
              <a:t> – Speaking &amp; Listening</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Nursery rhymes &amp;action songs</a:t>
            </a:r>
          </a:p>
          <a:p>
            <a:endParaRPr lang="en-GB" dirty="0" smtClean="0"/>
          </a:p>
          <a:p>
            <a:r>
              <a:rPr lang="en-GB" dirty="0" smtClean="0"/>
              <a:t>Telling stories</a:t>
            </a:r>
          </a:p>
          <a:p>
            <a:endParaRPr lang="en-GB" dirty="0" smtClean="0"/>
          </a:p>
          <a:p>
            <a:r>
              <a:rPr lang="en-GB" dirty="0" smtClean="0"/>
              <a:t>Circle time</a:t>
            </a:r>
          </a:p>
          <a:p>
            <a:endParaRPr lang="en-GB" dirty="0" smtClean="0"/>
          </a:p>
          <a:p>
            <a:r>
              <a:rPr lang="en-GB" dirty="0" smtClean="0"/>
              <a:t>Using stimuli such as puppets</a:t>
            </a:r>
          </a:p>
          <a:p>
            <a:endParaRPr lang="en-GB" dirty="0" smtClean="0"/>
          </a:p>
          <a:p>
            <a:r>
              <a:rPr lang="en-GB" dirty="0" smtClean="0"/>
              <a:t>Role play</a:t>
            </a:r>
          </a:p>
          <a:p>
            <a:endParaRPr lang="en-GB" dirty="0" smtClean="0"/>
          </a:p>
          <a:p>
            <a:r>
              <a:rPr lang="en-GB" dirty="0" smtClean="0"/>
              <a:t>Using ICT</a:t>
            </a:r>
            <a:endParaRPr lang="en-GB" dirty="0"/>
          </a:p>
        </p:txBody>
      </p:sp>
      <p:sp>
        <p:nvSpPr>
          <p:cNvPr id="3" name="Title 2"/>
          <p:cNvSpPr>
            <a:spLocks noGrp="1"/>
          </p:cNvSpPr>
          <p:nvPr>
            <p:ph type="title"/>
          </p:nvPr>
        </p:nvSpPr>
        <p:spPr/>
        <p:txBody>
          <a:bodyPr/>
          <a:lstStyle/>
          <a:p>
            <a:r>
              <a:rPr lang="en-GB" dirty="0" smtClean="0"/>
              <a:t>How?</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Learning the lyrics of a song helps expand vocabulary and learn some slang/typical phrases.</a:t>
            </a:r>
          </a:p>
          <a:p>
            <a:r>
              <a:rPr lang="en-GB" dirty="0" smtClean="0"/>
              <a:t>Singing can help develop an authentic accent</a:t>
            </a:r>
          </a:p>
          <a:p>
            <a:r>
              <a:rPr lang="en-GB" dirty="0" smtClean="0"/>
              <a:t>music and singing can be used to help speak simple basic essential phrases to get by in a language much quicker.</a:t>
            </a:r>
          </a:p>
          <a:p>
            <a:r>
              <a:rPr lang="en-GB" dirty="0" smtClean="0"/>
              <a:t>Music can be taken anywhere to learn and practise on the move thanks to an MP3 player / mobile phone. </a:t>
            </a:r>
          </a:p>
          <a:p>
            <a:r>
              <a:rPr lang="en-GB" dirty="0" smtClean="0"/>
              <a:t>It’s fun! </a:t>
            </a:r>
            <a:endParaRPr lang="en-GB" dirty="0"/>
          </a:p>
        </p:txBody>
      </p:sp>
      <p:sp>
        <p:nvSpPr>
          <p:cNvPr id="3" name="Title 2"/>
          <p:cNvSpPr>
            <a:spLocks noGrp="1"/>
          </p:cNvSpPr>
          <p:nvPr>
            <p:ph type="title"/>
          </p:nvPr>
        </p:nvSpPr>
        <p:spPr/>
        <p:txBody>
          <a:bodyPr>
            <a:normAutofit fontScale="90000"/>
          </a:bodyPr>
          <a:lstStyle/>
          <a:p>
            <a:r>
              <a:rPr lang="en-GB" dirty="0" smtClean="0"/>
              <a:t>Learning through Rhyme and Song</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r>
              <a:rPr lang="en-GB" dirty="0" smtClean="0"/>
              <a:t>Central South Consortium have created a range of Welsh Second language songs. These are on </a:t>
            </a:r>
            <a:r>
              <a:rPr lang="en-GB" dirty="0" err="1" smtClean="0"/>
              <a:t>Youtube</a:t>
            </a:r>
            <a:r>
              <a:rPr lang="en-GB" dirty="0" smtClean="0"/>
              <a:t> but can be accessed through the following link.</a:t>
            </a:r>
          </a:p>
          <a:p>
            <a:endParaRPr lang="en-GB" dirty="0" smtClean="0"/>
          </a:p>
          <a:p>
            <a:endParaRPr lang="en-GB" dirty="0" smtClean="0"/>
          </a:p>
          <a:p>
            <a:r>
              <a:rPr lang="en-GB" dirty="0" smtClean="0">
                <a:hlinkClick r:id="rId3"/>
              </a:rPr>
              <a:t>http://www.cscjes.org.uk/Knowledge-Bank/Welsh/Cymraeg-Ail-Iaith/Welsh-Scheme-of-Work/Songs.aspx</a:t>
            </a:r>
            <a:endParaRPr lang="en-GB" dirty="0" smtClean="0"/>
          </a:p>
          <a:p>
            <a:endParaRPr lang="en-GB" dirty="0"/>
          </a:p>
        </p:txBody>
      </p:sp>
      <p:sp>
        <p:nvSpPr>
          <p:cNvPr id="3" name="Title 2"/>
          <p:cNvSpPr>
            <a:spLocks noGrp="1"/>
          </p:cNvSpPr>
          <p:nvPr>
            <p:ph type="title"/>
          </p:nvPr>
        </p:nvSpPr>
        <p:spPr/>
        <p:txBody>
          <a:bodyPr>
            <a:normAutofit/>
          </a:bodyPr>
          <a:lstStyle/>
          <a:p>
            <a:r>
              <a:rPr lang="en-GB" dirty="0" smtClean="0"/>
              <a:t>Central South Consortium</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576" y="692696"/>
            <a:ext cx="7488832" cy="5400600"/>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smtClean="0"/>
              <a:t>Loi’oih’oih’ioh’p’po’popphpipih’phkuj</a:t>
            </a:r>
            <a:endParaRPr lang="en-GB" dirty="0"/>
          </a:p>
        </p:txBody>
      </p:sp>
      <p:sp>
        <p:nvSpPr>
          <p:cNvPr id="3" name="Oval 2"/>
          <p:cNvSpPr/>
          <p:nvPr/>
        </p:nvSpPr>
        <p:spPr>
          <a:xfrm>
            <a:off x="3131840" y="2852936"/>
            <a:ext cx="2808312" cy="914400"/>
          </a:xfrm>
          <a:prstGeom prst="ellipse">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err="1" smtClean="0">
                <a:solidFill>
                  <a:schemeClr val="tx1"/>
                </a:solidFill>
                <a:latin typeface="Comic Sans MS" pitchFamily="66" charset="0"/>
              </a:rPr>
              <a:t>Blwyddyn</a:t>
            </a:r>
            <a:r>
              <a:rPr lang="en-GB" sz="2400" dirty="0" smtClean="0">
                <a:solidFill>
                  <a:schemeClr val="tx1"/>
                </a:solidFill>
                <a:latin typeface="Comic Sans MS" pitchFamily="66" charset="0"/>
              </a:rPr>
              <a:t> 1</a:t>
            </a:r>
            <a:r>
              <a:rPr lang="en-GB" sz="2000" dirty="0" smtClean="0">
                <a:solidFill>
                  <a:schemeClr val="tx1"/>
                </a:solidFill>
                <a:latin typeface="Comic Sans MS" pitchFamily="66" charset="0"/>
              </a:rPr>
              <a:t> </a:t>
            </a:r>
          </a:p>
        </p:txBody>
      </p:sp>
      <p:sp>
        <p:nvSpPr>
          <p:cNvPr id="27" name="Rectangle 26"/>
          <p:cNvSpPr/>
          <p:nvPr/>
        </p:nvSpPr>
        <p:spPr>
          <a:xfrm>
            <a:off x="899592" y="836712"/>
            <a:ext cx="1800200" cy="72008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smtClean="0">
                <a:solidFill>
                  <a:schemeClr val="tx1"/>
                </a:solidFill>
                <a:latin typeface="Comic Sans MS" pitchFamily="66" charset="0"/>
              </a:rPr>
              <a:t>... </a:t>
            </a:r>
            <a:r>
              <a:rPr lang="en-GB" sz="1400" smtClean="0">
                <a:solidFill>
                  <a:schemeClr val="tx1"/>
                </a:solidFill>
                <a:latin typeface="Comic Sans MS" pitchFamily="66" charset="0"/>
              </a:rPr>
              <a:t>‘dw</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28" name="Rectangle 27"/>
          <p:cNvSpPr/>
          <p:nvPr/>
        </p:nvSpPr>
        <p:spPr>
          <a:xfrm>
            <a:off x="2987824" y="836712"/>
            <a:ext cx="1512168" cy="72008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Dw</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i’n</a:t>
            </a:r>
            <a:r>
              <a:rPr lang="en-GB" sz="1400" dirty="0" smtClean="0">
                <a:solidFill>
                  <a:schemeClr val="tx1"/>
                </a:solidFill>
                <a:latin typeface="Comic Sans MS" pitchFamily="66" charset="0"/>
              </a:rPr>
              <a:t> ... </a:t>
            </a:r>
            <a:r>
              <a:rPr lang="en-GB" sz="1400" dirty="0" err="1" smtClean="0">
                <a:solidFill>
                  <a:schemeClr val="tx1"/>
                </a:solidFill>
                <a:latin typeface="Comic Sans MS" pitchFamily="66" charset="0"/>
              </a:rPr>
              <a:t>diolch</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29" name="Rectangle 28"/>
          <p:cNvSpPr/>
          <p:nvPr/>
        </p:nvSpPr>
        <p:spPr>
          <a:xfrm>
            <a:off x="4716016" y="836712"/>
            <a:ext cx="1800200" cy="72008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solidFill>
                  <a:schemeClr val="tx1"/>
                </a:solidFill>
                <a:latin typeface="Comic Sans MS" pitchFamily="66" charset="0"/>
              </a:rPr>
              <a:t>Mae </a:t>
            </a:r>
            <a:r>
              <a:rPr lang="en-GB" sz="1400" dirty="0" err="1" smtClean="0">
                <a:solidFill>
                  <a:schemeClr val="tx1"/>
                </a:solidFill>
                <a:latin typeface="Comic Sans MS" pitchFamily="66" charset="0"/>
              </a:rPr>
              <a:t>hi’n</a:t>
            </a:r>
            <a:r>
              <a:rPr lang="en-GB" sz="1400" dirty="0" smtClean="0">
                <a:solidFill>
                  <a:schemeClr val="tx1"/>
                </a:solidFill>
                <a:latin typeface="Comic Sans MS" pitchFamily="66" charset="0"/>
              </a:rPr>
              <a:t> ...</a:t>
            </a:r>
            <a:endParaRPr lang="en-GB" sz="1400" dirty="0">
              <a:solidFill>
                <a:schemeClr val="tx1"/>
              </a:solidFill>
              <a:latin typeface="Comic Sans MS" pitchFamily="66" charset="0"/>
            </a:endParaRPr>
          </a:p>
        </p:txBody>
      </p:sp>
      <p:sp>
        <p:nvSpPr>
          <p:cNvPr id="30" name="Rectangle 29"/>
          <p:cNvSpPr/>
          <p:nvPr/>
        </p:nvSpPr>
        <p:spPr>
          <a:xfrm>
            <a:off x="6660232" y="836712"/>
            <a:ext cx="1440160" cy="72008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 Nag </a:t>
            </a:r>
            <a:r>
              <a:rPr lang="en-GB" sz="1400" dirty="0" err="1" smtClean="0">
                <a:solidFill>
                  <a:schemeClr val="tx1"/>
                </a:solidFill>
                <a:latin typeface="Comic Sans MS" pitchFamily="66" charset="0"/>
              </a:rPr>
              <a:t>oes</a:t>
            </a:r>
            <a:endParaRPr lang="en-GB" sz="1400" dirty="0">
              <a:solidFill>
                <a:schemeClr val="tx1"/>
              </a:solidFill>
              <a:latin typeface="Comic Sans MS" pitchFamily="66" charset="0"/>
            </a:endParaRPr>
          </a:p>
        </p:txBody>
      </p:sp>
      <p:sp>
        <p:nvSpPr>
          <p:cNvPr id="31" name="Rectangle 30"/>
          <p:cNvSpPr/>
          <p:nvPr/>
        </p:nvSpPr>
        <p:spPr>
          <a:xfrm>
            <a:off x="7236296" y="2780928"/>
            <a:ext cx="914400" cy="91440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Dw</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i’n</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gwisgo</a:t>
            </a:r>
            <a:r>
              <a:rPr lang="en-GB" sz="1400" dirty="0" smtClean="0">
                <a:solidFill>
                  <a:schemeClr val="tx1"/>
                </a:solidFill>
                <a:latin typeface="Comic Sans MS" pitchFamily="66" charset="0"/>
              </a:rPr>
              <a:t> ...</a:t>
            </a:r>
            <a:endParaRPr lang="en-GB" sz="1400" dirty="0">
              <a:solidFill>
                <a:schemeClr val="tx1"/>
              </a:solidFill>
              <a:latin typeface="Comic Sans MS" pitchFamily="66" charset="0"/>
            </a:endParaRPr>
          </a:p>
        </p:txBody>
      </p:sp>
      <p:sp>
        <p:nvSpPr>
          <p:cNvPr id="32" name="Rectangle 31"/>
          <p:cNvSpPr/>
          <p:nvPr/>
        </p:nvSpPr>
        <p:spPr>
          <a:xfrm>
            <a:off x="2195736" y="4725144"/>
            <a:ext cx="1080120" cy="1224136"/>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solidFill>
                  <a:schemeClr val="tx1"/>
                </a:solidFill>
                <a:latin typeface="Comic Sans MS" pitchFamily="66" charset="0"/>
              </a:rPr>
              <a:t>Mae </a:t>
            </a:r>
            <a:r>
              <a:rPr lang="en-GB" sz="1400" u="sng" dirty="0" smtClean="0">
                <a:solidFill>
                  <a:schemeClr val="tx1"/>
                </a:solidFill>
                <a:latin typeface="Comic Sans MS" pitchFamily="66" charset="0"/>
              </a:rPr>
              <a:t>Sam</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yn</a:t>
            </a:r>
            <a:r>
              <a:rPr lang="en-GB" sz="1400" dirty="0" smtClean="0">
                <a:solidFill>
                  <a:schemeClr val="tx1"/>
                </a:solidFill>
                <a:latin typeface="Comic Sans MS" pitchFamily="66" charset="0"/>
              </a:rPr>
              <a:t> ...</a:t>
            </a:r>
          </a:p>
        </p:txBody>
      </p:sp>
      <p:sp>
        <p:nvSpPr>
          <p:cNvPr id="33" name="Rectangle 32"/>
          <p:cNvSpPr/>
          <p:nvPr/>
        </p:nvSpPr>
        <p:spPr>
          <a:xfrm>
            <a:off x="3491880" y="5085184"/>
            <a:ext cx="1296144" cy="842392"/>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u="sng" dirty="0" smtClean="0">
                <a:solidFill>
                  <a:schemeClr val="tx1"/>
                </a:solidFill>
                <a:latin typeface="Comic Sans MS" pitchFamily="66" charset="0"/>
              </a:rPr>
              <a:t> </a:t>
            </a:r>
            <a:r>
              <a:rPr lang="en-GB" sz="1400" dirty="0" err="1" smtClean="0">
                <a:solidFill>
                  <a:schemeClr val="tx1"/>
                </a:solidFill>
                <a:latin typeface="Comic Sans MS" pitchFamily="66" charset="0"/>
              </a:rPr>
              <a:t>Ydw</a:t>
            </a:r>
            <a:r>
              <a:rPr lang="en-GB" sz="1400" dirty="0" smtClean="0">
                <a:solidFill>
                  <a:schemeClr val="tx1"/>
                </a:solidFill>
                <a:latin typeface="Comic Sans MS" pitchFamily="66" charset="0"/>
              </a:rPr>
              <a:t> / Nag </a:t>
            </a:r>
            <a:r>
              <a:rPr lang="en-GB" sz="1400" dirty="0" err="1" smtClean="0">
                <a:solidFill>
                  <a:schemeClr val="tx1"/>
                </a:solidFill>
                <a:latin typeface="Comic Sans MS" pitchFamily="66" charset="0"/>
              </a:rPr>
              <a:t>ydw</a:t>
            </a:r>
            <a:endParaRPr lang="en-GB" sz="1400" dirty="0">
              <a:solidFill>
                <a:schemeClr val="tx1"/>
              </a:solidFill>
              <a:latin typeface="Comic Sans MS" pitchFamily="66" charset="0"/>
            </a:endParaRPr>
          </a:p>
        </p:txBody>
      </p:sp>
      <p:sp>
        <p:nvSpPr>
          <p:cNvPr id="34" name="Rectangle 33"/>
          <p:cNvSpPr/>
          <p:nvPr/>
        </p:nvSpPr>
        <p:spPr>
          <a:xfrm>
            <a:off x="5148064" y="5013176"/>
            <a:ext cx="1296144" cy="91440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Dw</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i’n</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byw</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yn</a:t>
            </a:r>
            <a:r>
              <a:rPr lang="en-GB" sz="1400" dirty="0" smtClean="0">
                <a:solidFill>
                  <a:schemeClr val="tx1"/>
                </a:solidFill>
                <a:latin typeface="Comic Sans MS" pitchFamily="66" charset="0"/>
              </a:rPr>
              <a:t> ...</a:t>
            </a:r>
            <a:endParaRPr lang="en-GB" sz="1400" dirty="0">
              <a:solidFill>
                <a:schemeClr val="tx1"/>
              </a:solidFill>
              <a:latin typeface="Comic Sans MS" pitchFamily="66" charset="0"/>
            </a:endParaRPr>
          </a:p>
        </p:txBody>
      </p:sp>
      <p:sp>
        <p:nvSpPr>
          <p:cNvPr id="35" name="Rectangle 34"/>
          <p:cNvSpPr/>
          <p:nvPr/>
        </p:nvSpPr>
        <p:spPr>
          <a:xfrm>
            <a:off x="6732240" y="5013176"/>
            <a:ext cx="1368152" cy="91440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Ydw</a:t>
            </a:r>
            <a:r>
              <a:rPr lang="en-GB" sz="1400" dirty="0" smtClean="0">
                <a:solidFill>
                  <a:schemeClr val="tx1"/>
                </a:solidFill>
                <a:latin typeface="Comic Sans MS" pitchFamily="66" charset="0"/>
              </a:rPr>
              <a:t> / Nag </a:t>
            </a:r>
            <a:r>
              <a:rPr lang="en-GB" sz="1400" dirty="0" err="1" smtClean="0">
                <a:solidFill>
                  <a:schemeClr val="tx1"/>
                </a:solidFill>
                <a:latin typeface="Comic Sans MS" pitchFamily="66" charset="0"/>
              </a:rPr>
              <a:t>ydw</a:t>
            </a:r>
            <a:endParaRPr lang="en-GB" sz="1400" dirty="0">
              <a:solidFill>
                <a:schemeClr val="tx1"/>
              </a:solidFill>
              <a:latin typeface="Comic Sans MS" pitchFamily="66" charset="0"/>
            </a:endParaRPr>
          </a:p>
        </p:txBody>
      </p:sp>
      <p:sp>
        <p:nvSpPr>
          <p:cNvPr id="36" name="Rectangle 35"/>
          <p:cNvSpPr/>
          <p:nvPr/>
        </p:nvSpPr>
        <p:spPr>
          <a:xfrm>
            <a:off x="1043608" y="2564904"/>
            <a:ext cx="1872208" cy="1872208"/>
          </a:xfrm>
          <a:prstGeom prst="rect">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600" u="sng" dirty="0" err="1" smtClean="0">
                <a:solidFill>
                  <a:schemeClr val="tx1"/>
                </a:solidFill>
                <a:latin typeface="Comic Sans MS" pitchFamily="66" charset="0"/>
              </a:rPr>
              <a:t>Bocs</a:t>
            </a:r>
            <a:r>
              <a:rPr lang="en-GB" sz="1600" u="sng" dirty="0" smtClean="0">
                <a:solidFill>
                  <a:schemeClr val="tx1"/>
                </a:solidFill>
                <a:latin typeface="Comic Sans MS" pitchFamily="66" charset="0"/>
              </a:rPr>
              <a:t> </a:t>
            </a:r>
            <a:r>
              <a:rPr lang="en-GB" sz="1600" u="sng" dirty="0" err="1" smtClean="0">
                <a:solidFill>
                  <a:schemeClr val="tx1"/>
                </a:solidFill>
                <a:latin typeface="Comic Sans MS" pitchFamily="66" charset="0"/>
              </a:rPr>
              <a:t>Bendigedig</a:t>
            </a:r>
            <a:endParaRPr lang="en-GB" sz="1600" u="sng" dirty="0" smtClean="0">
              <a:solidFill>
                <a:schemeClr val="tx1"/>
              </a:solidFill>
              <a:latin typeface="Comic Sans MS" pitchFamily="66" charset="0"/>
            </a:endParaRPr>
          </a:p>
          <a:p>
            <a:pPr algn="ctr"/>
            <a:endParaRPr lang="en-GB" sz="800" u="sng" dirty="0" smtClean="0">
              <a:solidFill>
                <a:schemeClr val="tx1"/>
              </a:solidFill>
              <a:latin typeface="Comic Sans MS" pitchFamily="66" charset="0"/>
            </a:endParaRPr>
          </a:p>
          <a:p>
            <a:pPr algn="ctr"/>
            <a:r>
              <a:rPr lang="en-GB" sz="1200" dirty="0" err="1" smtClean="0">
                <a:solidFill>
                  <a:schemeClr val="tx1"/>
                </a:solidFill>
                <a:latin typeface="Comic Sans MS" pitchFamily="66" charset="0"/>
              </a:rPr>
              <a:t>Dw</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i’n</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hoffi</a:t>
            </a:r>
            <a:r>
              <a:rPr lang="en-GB" sz="1200" dirty="0" smtClean="0">
                <a:solidFill>
                  <a:schemeClr val="tx1"/>
                </a:solidFill>
                <a:latin typeface="Comic Sans MS" pitchFamily="66" charset="0"/>
              </a:rPr>
              <a:t>  ...</a:t>
            </a:r>
          </a:p>
          <a:p>
            <a:pPr algn="ctr"/>
            <a:r>
              <a:rPr lang="en-GB" sz="1200" dirty="0" err="1" smtClean="0">
                <a:solidFill>
                  <a:schemeClr val="tx1"/>
                </a:solidFill>
                <a:latin typeface="Comic Sans MS" pitchFamily="66" charset="0"/>
              </a:rPr>
              <a:t>Dw</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i</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ddim</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yn</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hoffi</a:t>
            </a:r>
            <a:r>
              <a:rPr lang="en-GB" sz="1200" dirty="0" smtClean="0">
                <a:solidFill>
                  <a:schemeClr val="tx1"/>
                </a:solidFill>
                <a:latin typeface="Comic Sans MS" pitchFamily="66" charset="0"/>
              </a:rPr>
              <a:t> ...</a:t>
            </a:r>
          </a:p>
          <a:p>
            <a:pPr algn="ctr"/>
            <a:r>
              <a:rPr lang="en-GB" sz="1200" dirty="0" smtClean="0">
                <a:solidFill>
                  <a:schemeClr val="tx1"/>
                </a:solidFill>
                <a:latin typeface="Comic Sans MS" pitchFamily="66" charset="0"/>
              </a:rPr>
              <a:t>Mae </a:t>
            </a:r>
            <a:r>
              <a:rPr lang="en-GB" sz="1200" dirty="0" err="1" smtClean="0">
                <a:solidFill>
                  <a:schemeClr val="tx1"/>
                </a:solidFill>
                <a:latin typeface="Comic Sans MS" pitchFamily="66" charset="0"/>
              </a:rPr>
              <a:t>hi’n</a:t>
            </a:r>
            <a:r>
              <a:rPr lang="en-GB" sz="1200" dirty="0" smtClean="0">
                <a:solidFill>
                  <a:schemeClr val="tx1"/>
                </a:solidFill>
                <a:latin typeface="Comic Sans MS" pitchFamily="66" charset="0"/>
              </a:rPr>
              <a:t> ... ac </a:t>
            </a:r>
            <a:r>
              <a:rPr lang="en-GB" sz="1200" dirty="0" err="1" smtClean="0">
                <a:solidFill>
                  <a:schemeClr val="tx1"/>
                </a:solidFill>
                <a:latin typeface="Comic Sans MS" pitchFamily="66" charset="0"/>
              </a:rPr>
              <a:t>yn</a:t>
            </a:r>
            <a:r>
              <a:rPr lang="en-GB" sz="1200" dirty="0" smtClean="0">
                <a:solidFill>
                  <a:schemeClr val="tx1"/>
                </a:solidFill>
                <a:latin typeface="Comic Sans MS" pitchFamily="66" charset="0"/>
              </a:rPr>
              <a:t> ...</a:t>
            </a:r>
          </a:p>
          <a:p>
            <a:pPr algn="ctr"/>
            <a:r>
              <a:rPr lang="en-GB" sz="1200" dirty="0" err="1" smtClean="0">
                <a:solidFill>
                  <a:schemeClr val="tx1"/>
                </a:solidFill>
                <a:latin typeface="Comic Sans MS" pitchFamily="66" charset="0"/>
              </a:rPr>
              <a:t>Ydw</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dw</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i’n</a:t>
            </a:r>
            <a:r>
              <a:rPr lang="en-GB" sz="1200" dirty="0" smtClean="0">
                <a:solidFill>
                  <a:schemeClr val="tx1"/>
                </a:solidFill>
                <a:latin typeface="Comic Sans MS" pitchFamily="66" charset="0"/>
              </a:rPr>
              <a:t> ...</a:t>
            </a:r>
          </a:p>
          <a:p>
            <a:pPr algn="ctr"/>
            <a:r>
              <a:rPr lang="en-GB" sz="1200" dirty="0" smtClean="0">
                <a:solidFill>
                  <a:schemeClr val="tx1"/>
                </a:solidFill>
                <a:latin typeface="Comic Sans MS" pitchFamily="66" charset="0"/>
              </a:rPr>
              <a:t>Nag </a:t>
            </a:r>
            <a:r>
              <a:rPr lang="en-GB" sz="1200" dirty="0" err="1" smtClean="0">
                <a:solidFill>
                  <a:schemeClr val="tx1"/>
                </a:solidFill>
                <a:latin typeface="Comic Sans MS" pitchFamily="66" charset="0"/>
              </a:rPr>
              <a:t>ydw</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dw</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i</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ddim</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yn</a:t>
            </a:r>
            <a:r>
              <a:rPr lang="en-GB" sz="1200" dirty="0" smtClean="0">
                <a:solidFill>
                  <a:schemeClr val="tx1"/>
                </a:solidFill>
                <a:latin typeface="Comic Sans MS" pitchFamily="66" charset="0"/>
              </a:rPr>
              <a:t>  ...</a:t>
            </a:r>
          </a:p>
          <a:p>
            <a:pPr algn="ctr"/>
            <a:endParaRPr lang="en-GB" sz="1200" dirty="0" smtClean="0">
              <a:solidFill>
                <a:schemeClr val="tx1"/>
              </a:solidFill>
              <a:latin typeface="Comic Sans MS" pitchFamily="66" charset="0"/>
            </a:endParaRPr>
          </a:p>
          <a:p>
            <a:pPr algn="ctr"/>
            <a:endParaRPr lang="en-GB" sz="1600" u="sng" dirty="0">
              <a:solidFill>
                <a:schemeClr val="tx1"/>
              </a:solidFill>
              <a:latin typeface="Comic Sans MS" pitchFamily="66" charset="0"/>
            </a:endParaRPr>
          </a:p>
        </p:txBody>
      </p:sp>
      <p:sp>
        <p:nvSpPr>
          <p:cNvPr id="37" name="5-Point Star 36"/>
          <p:cNvSpPr/>
          <p:nvPr/>
        </p:nvSpPr>
        <p:spPr>
          <a:xfrm>
            <a:off x="2699792" y="2348880"/>
            <a:ext cx="432048" cy="410344"/>
          </a:xfrm>
          <a:prstGeom prst="star5">
            <a:avLst>
              <a:gd name="adj" fmla="val 16670"/>
              <a:gd name="hf" fmla="val 105146"/>
              <a:gd name="vf" fmla="val 11055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5-Point Star 39"/>
          <p:cNvSpPr/>
          <p:nvPr/>
        </p:nvSpPr>
        <p:spPr>
          <a:xfrm>
            <a:off x="827584" y="2348880"/>
            <a:ext cx="432048" cy="410344"/>
          </a:xfrm>
          <a:prstGeom prst="star5">
            <a:avLst>
              <a:gd name="adj" fmla="val 21527"/>
              <a:gd name="hf" fmla="val 105146"/>
              <a:gd name="vf" fmla="val 11055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5-Point Star 40"/>
          <p:cNvSpPr/>
          <p:nvPr/>
        </p:nvSpPr>
        <p:spPr>
          <a:xfrm>
            <a:off x="2627784" y="4077072"/>
            <a:ext cx="432048" cy="410344"/>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5-Point Star 41"/>
          <p:cNvSpPr/>
          <p:nvPr/>
        </p:nvSpPr>
        <p:spPr>
          <a:xfrm>
            <a:off x="899592" y="4077072"/>
            <a:ext cx="432048" cy="410344"/>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Oval 44"/>
          <p:cNvSpPr/>
          <p:nvPr/>
        </p:nvSpPr>
        <p:spPr>
          <a:xfrm>
            <a:off x="971600" y="1772816"/>
            <a:ext cx="1728192" cy="698376"/>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Pwy</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wyt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46" name="Oval 45"/>
          <p:cNvSpPr/>
          <p:nvPr/>
        </p:nvSpPr>
        <p:spPr>
          <a:xfrm>
            <a:off x="2987824" y="1772816"/>
            <a:ext cx="1368152" cy="72008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Sut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wyt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47" name="Oval 46"/>
          <p:cNvSpPr/>
          <p:nvPr/>
        </p:nvSpPr>
        <p:spPr>
          <a:xfrm>
            <a:off x="4572000" y="1844824"/>
            <a:ext cx="1584176" cy="72008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Sut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mae’r</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tywydd</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heddiw</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48" name="Oval 47"/>
          <p:cNvSpPr/>
          <p:nvPr/>
        </p:nvSpPr>
        <p:spPr>
          <a:xfrm>
            <a:off x="6660232" y="1844824"/>
            <a:ext cx="1368152" cy="792088"/>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u="sng" dirty="0" smtClean="0">
                <a:solidFill>
                  <a:schemeClr val="tx1"/>
                </a:solidFill>
                <a:latin typeface="Comic Sans MS" pitchFamily="66" charset="0"/>
              </a:rPr>
              <a:t>car </a:t>
            </a:r>
            <a:r>
              <a:rPr lang="en-GB" sz="1400" u="sng" dirty="0" err="1" smtClean="0">
                <a:solidFill>
                  <a:schemeClr val="tx1"/>
                </a:solidFill>
                <a:latin typeface="Comic Sans MS" pitchFamily="66" charset="0"/>
              </a:rPr>
              <a:t>coch</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gyda</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49" name="Oval 48"/>
          <p:cNvSpPr/>
          <p:nvPr/>
        </p:nvSpPr>
        <p:spPr>
          <a:xfrm>
            <a:off x="6012160" y="2636912"/>
            <a:ext cx="1008112" cy="127444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solidFill>
                  <a:schemeClr val="tx1"/>
                </a:solidFill>
                <a:latin typeface="Comic Sans MS" pitchFamily="66" charset="0"/>
              </a:rPr>
              <a:t>Beth </a:t>
            </a:r>
            <a:r>
              <a:rPr lang="en-GB" sz="1400" dirty="0" err="1" smtClean="0">
                <a:solidFill>
                  <a:schemeClr val="tx1"/>
                </a:solidFill>
                <a:latin typeface="Comic Sans MS" pitchFamily="66" charset="0"/>
              </a:rPr>
              <a:t>wyt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ti’n</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wisgo</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0" name="Oval 49"/>
          <p:cNvSpPr/>
          <p:nvPr/>
        </p:nvSpPr>
        <p:spPr>
          <a:xfrm>
            <a:off x="6588224" y="3861048"/>
            <a:ext cx="1512168" cy="91440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Wyt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ti’n</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gwisgo</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sbectol</a:t>
            </a:r>
            <a:r>
              <a:rPr lang="en-GB" sz="1400" u="sng" dirty="0" smtClean="0">
                <a:solidFill>
                  <a:schemeClr val="tx1"/>
                </a:solidFill>
                <a:latin typeface="Comic Sans MS" pitchFamily="66" charset="0"/>
              </a:rPr>
              <a:t> haul</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1" name="Oval 50"/>
          <p:cNvSpPr/>
          <p:nvPr/>
        </p:nvSpPr>
        <p:spPr>
          <a:xfrm>
            <a:off x="5148064" y="3861048"/>
            <a:ext cx="1224136" cy="91440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Ble</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rwyt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ti’n</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byw</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2" name="Oval 51"/>
          <p:cNvSpPr/>
          <p:nvPr/>
        </p:nvSpPr>
        <p:spPr>
          <a:xfrm>
            <a:off x="3347864" y="3933056"/>
            <a:ext cx="1440160" cy="91440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Wyt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ti’n</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hoffi</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jeli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3" name="Oval 52"/>
          <p:cNvSpPr/>
          <p:nvPr/>
        </p:nvSpPr>
        <p:spPr>
          <a:xfrm>
            <a:off x="827584" y="4653136"/>
            <a:ext cx="1152128" cy="1224136"/>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Sut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mae</a:t>
            </a:r>
            <a:r>
              <a:rPr lang="en-GB" sz="1400" dirty="0" smtClean="0">
                <a:solidFill>
                  <a:schemeClr val="tx1"/>
                </a:solidFill>
                <a:latin typeface="Comic Sans MS" pitchFamily="66" charset="0"/>
              </a:rPr>
              <a:t> </a:t>
            </a:r>
            <a:r>
              <a:rPr lang="en-GB" sz="1400" u="sng" dirty="0" smtClean="0">
                <a:solidFill>
                  <a:schemeClr val="tx1"/>
                </a:solidFill>
                <a:latin typeface="Comic Sans MS" pitchFamily="66" charset="0"/>
              </a:rPr>
              <a:t>Sam</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4" name="Up Arrow 53"/>
          <p:cNvSpPr/>
          <p:nvPr/>
        </p:nvSpPr>
        <p:spPr>
          <a:xfrm>
            <a:off x="1763688" y="1556792"/>
            <a:ext cx="144016" cy="288032"/>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Up Arrow 54"/>
          <p:cNvSpPr/>
          <p:nvPr/>
        </p:nvSpPr>
        <p:spPr>
          <a:xfrm>
            <a:off x="3275856" y="1556792"/>
            <a:ext cx="144016" cy="360040"/>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Up Arrow 55"/>
          <p:cNvSpPr/>
          <p:nvPr/>
        </p:nvSpPr>
        <p:spPr>
          <a:xfrm>
            <a:off x="5364088" y="1556792"/>
            <a:ext cx="144016" cy="360040"/>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Up Arrow 56"/>
          <p:cNvSpPr/>
          <p:nvPr/>
        </p:nvSpPr>
        <p:spPr>
          <a:xfrm>
            <a:off x="7308304" y="1556792"/>
            <a:ext cx="144016" cy="360040"/>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Right Arrow 57"/>
          <p:cNvSpPr/>
          <p:nvPr/>
        </p:nvSpPr>
        <p:spPr>
          <a:xfrm>
            <a:off x="6876256" y="3212976"/>
            <a:ext cx="360040" cy="144016"/>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9" name="Right Arrow 58"/>
          <p:cNvSpPr/>
          <p:nvPr/>
        </p:nvSpPr>
        <p:spPr>
          <a:xfrm>
            <a:off x="1691680" y="5445224"/>
            <a:ext cx="432048" cy="144016"/>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Down Arrow 59"/>
          <p:cNvSpPr/>
          <p:nvPr/>
        </p:nvSpPr>
        <p:spPr>
          <a:xfrm>
            <a:off x="4427984" y="4509120"/>
            <a:ext cx="144016" cy="504056"/>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Down Arrow 60"/>
          <p:cNvSpPr/>
          <p:nvPr/>
        </p:nvSpPr>
        <p:spPr>
          <a:xfrm>
            <a:off x="7668344" y="4581128"/>
            <a:ext cx="144016" cy="360040"/>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2" name="Down Arrow 61"/>
          <p:cNvSpPr/>
          <p:nvPr/>
        </p:nvSpPr>
        <p:spPr>
          <a:xfrm>
            <a:off x="6228184" y="4509120"/>
            <a:ext cx="144016" cy="432048"/>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2" descr="CSC-Logo"/>
          <p:cNvPicPr>
            <a:picLocks noChangeAspect="1" noChangeArrowheads="1"/>
          </p:cNvPicPr>
          <p:nvPr/>
        </p:nvPicPr>
        <p:blipFill>
          <a:blip r:embed="rId3" cstate="email"/>
          <a:srcRect/>
          <a:stretch>
            <a:fillRect/>
          </a:stretch>
        </p:blipFill>
        <p:spPr bwMode="auto">
          <a:xfrm>
            <a:off x="7665384" y="6093296"/>
            <a:ext cx="1478616" cy="764704"/>
          </a:xfrm>
          <a:prstGeom prst="rect">
            <a:avLst/>
          </a:prstGeom>
          <a:noFill/>
          <a:ln w="9525">
            <a:noFill/>
            <a:miter lim="800000"/>
            <a:headEnd/>
            <a:tailEnd/>
          </a:ln>
        </p:spPr>
      </p:pic>
      <p:pic>
        <p:nvPicPr>
          <p:cNvPr id="1026" name="Picture 2" descr="C:\Users\daviee5\AppData\Local\Microsoft\Windows\Temporary Internet Files\Content.IE5\Q3FF0LC0\MC900437099[1].png"/>
          <p:cNvPicPr>
            <a:picLocks noChangeAspect="1" noChangeArrowheads="1"/>
          </p:cNvPicPr>
          <p:nvPr/>
        </p:nvPicPr>
        <p:blipFill>
          <a:blip r:embed="rId4" cstate="email"/>
          <a:srcRect/>
          <a:stretch>
            <a:fillRect/>
          </a:stretch>
        </p:blipFill>
        <p:spPr bwMode="auto">
          <a:xfrm>
            <a:off x="7308304" y="-531440"/>
            <a:ext cx="1691680" cy="1656184"/>
          </a:xfrm>
          <a:prstGeom prst="rect">
            <a:avLst/>
          </a:prstGeom>
          <a:noFill/>
        </p:spPr>
      </p:pic>
      <p:pic>
        <p:nvPicPr>
          <p:cNvPr id="1027" name="Picture 3" descr="C:\Users\daviee5\AppData\Local\Microsoft\Windows\Temporary Internet Files\Content.IE5\VLPGA22F\MP900262219[1].jpg"/>
          <p:cNvPicPr>
            <a:picLocks noChangeAspect="1" noChangeArrowheads="1"/>
          </p:cNvPicPr>
          <p:nvPr/>
        </p:nvPicPr>
        <p:blipFill>
          <a:blip r:embed="rId5" cstate="email"/>
          <a:srcRect/>
          <a:stretch>
            <a:fillRect/>
          </a:stretch>
        </p:blipFill>
        <p:spPr bwMode="auto">
          <a:xfrm>
            <a:off x="8244408" y="2564904"/>
            <a:ext cx="899592" cy="1656184"/>
          </a:xfrm>
          <a:prstGeom prst="rect">
            <a:avLst/>
          </a:prstGeom>
          <a:noFill/>
        </p:spPr>
      </p:pic>
      <p:pic>
        <p:nvPicPr>
          <p:cNvPr id="1028" name="Picture 4" descr="C:\Program Files (x86)\Microsoft Office\MEDIA\CAGCAT10\j0090386.wmf"/>
          <p:cNvPicPr>
            <a:picLocks noChangeAspect="1" noChangeArrowheads="1"/>
          </p:cNvPicPr>
          <p:nvPr/>
        </p:nvPicPr>
        <p:blipFill>
          <a:blip r:embed="rId6" cstate="email"/>
          <a:srcRect/>
          <a:stretch>
            <a:fillRect/>
          </a:stretch>
        </p:blipFill>
        <p:spPr bwMode="auto">
          <a:xfrm>
            <a:off x="3347864" y="6093296"/>
            <a:ext cx="2285825" cy="764704"/>
          </a:xfrm>
          <a:prstGeom prst="rect">
            <a:avLst/>
          </a:prstGeom>
          <a:noFill/>
        </p:spPr>
      </p:pic>
      <p:pic>
        <p:nvPicPr>
          <p:cNvPr id="1029" name="Picture 5" descr="C:\Users\daviee5\AppData\Local\Microsoft\Windows\Temporary Internet Files\Content.IE5\30UVLV2V\MP900431190[1].jpg"/>
          <p:cNvPicPr>
            <a:picLocks noChangeAspect="1" noChangeArrowheads="1"/>
          </p:cNvPicPr>
          <p:nvPr/>
        </p:nvPicPr>
        <p:blipFill>
          <a:blip r:embed="rId7" cstate="email"/>
          <a:srcRect/>
          <a:stretch>
            <a:fillRect/>
          </a:stretch>
        </p:blipFill>
        <p:spPr bwMode="auto">
          <a:xfrm>
            <a:off x="0" y="5445224"/>
            <a:ext cx="755576" cy="1412776"/>
          </a:xfrm>
          <a:prstGeom prst="rect">
            <a:avLst/>
          </a:prstGeom>
          <a:noFill/>
        </p:spPr>
      </p:pic>
      <p:pic>
        <p:nvPicPr>
          <p:cNvPr id="1030" name="Picture 6" descr="C:\Users\daviee5\AppData\Local\Microsoft\Windows\Temporary Internet Files\Content.IE5\CWPSFPZ7\MP900422147[1].jpg"/>
          <p:cNvPicPr>
            <a:picLocks noChangeAspect="1" noChangeArrowheads="1"/>
          </p:cNvPicPr>
          <p:nvPr/>
        </p:nvPicPr>
        <p:blipFill>
          <a:blip r:embed="rId8" cstate="email"/>
          <a:srcRect/>
          <a:stretch>
            <a:fillRect/>
          </a:stretch>
        </p:blipFill>
        <p:spPr bwMode="auto">
          <a:xfrm>
            <a:off x="3779912" y="0"/>
            <a:ext cx="1691680" cy="692695"/>
          </a:xfrm>
          <a:prstGeom prst="rect">
            <a:avLst/>
          </a:prstGeom>
          <a:noFill/>
        </p:spPr>
      </p:pic>
      <p:pic>
        <p:nvPicPr>
          <p:cNvPr id="1032" name="Picture 8" descr="C:\Users\daviee5\AppData\Local\Microsoft\Windows\Temporary Internet Files\Content.IE5\VLPGA22F\MP900431281[1].jpg"/>
          <p:cNvPicPr>
            <a:picLocks noChangeAspect="1" noChangeArrowheads="1"/>
          </p:cNvPicPr>
          <p:nvPr/>
        </p:nvPicPr>
        <p:blipFill>
          <a:blip r:embed="rId9" cstate="email"/>
          <a:srcRect/>
          <a:stretch>
            <a:fillRect/>
          </a:stretch>
        </p:blipFill>
        <p:spPr bwMode="auto">
          <a:xfrm>
            <a:off x="0" y="0"/>
            <a:ext cx="755575" cy="1484784"/>
          </a:xfrm>
          <a:prstGeom prst="rect">
            <a:avLst/>
          </a:prstGeom>
          <a:noFill/>
        </p:spPr>
      </p:pic>
      <p:pic>
        <p:nvPicPr>
          <p:cNvPr id="1035" name="Picture 11" descr="C:\Users\daviee5\AppData\Local\Microsoft\Windows\Temporary Internet Files\Content.IE5\CWPSFPZ7\MP900427947[1].jpg"/>
          <p:cNvPicPr>
            <a:picLocks noChangeAspect="1" noChangeArrowheads="1"/>
          </p:cNvPicPr>
          <p:nvPr/>
        </p:nvPicPr>
        <p:blipFill>
          <a:blip r:embed="rId10" cstate="email"/>
          <a:srcRect/>
          <a:stretch>
            <a:fillRect/>
          </a:stretch>
        </p:blipFill>
        <p:spPr bwMode="auto">
          <a:xfrm>
            <a:off x="0" y="2708920"/>
            <a:ext cx="755576" cy="1484784"/>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576" y="692696"/>
            <a:ext cx="7488832" cy="5400600"/>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smtClean="0"/>
              <a:t>Loi’oih’oih’ioh’p’po’popphpipih’phkuj</a:t>
            </a:r>
            <a:endParaRPr lang="en-GB" dirty="0"/>
          </a:p>
        </p:txBody>
      </p:sp>
      <p:sp>
        <p:nvSpPr>
          <p:cNvPr id="3" name="Oval 2"/>
          <p:cNvSpPr/>
          <p:nvPr/>
        </p:nvSpPr>
        <p:spPr>
          <a:xfrm>
            <a:off x="3131840" y="2852936"/>
            <a:ext cx="2808312" cy="914400"/>
          </a:xfrm>
          <a:prstGeom prst="ellipse">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err="1" smtClean="0">
                <a:solidFill>
                  <a:schemeClr val="tx1"/>
                </a:solidFill>
                <a:latin typeface="Comic Sans MS" pitchFamily="66" charset="0"/>
              </a:rPr>
              <a:t>Blwyddyn</a:t>
            </a:r>
            <a:r>
              <a:rPr lang="en-GB" sz="2400" dirty="0" smtClean="0">
                <a:solidFill>
                  <a:schemeClr val="tx1"/>
                </a:solidFill>
                <a:latin typeface="Comic Sans MS" pitchFamily="66" charset="0"/>
              </a:rPr>
              <a:t> 2</a:t>
            </a:r>
            <a:r>
              <a:rPr lang="en-GB" sz="2000" dirty="0" smtClean="0">
                <a:solidFill>
                  <a:schemeClr val="tx1"/>
                </a:solidFill>
                <a:latin typeface="Comic Sans MS" pitchFamily="66" charset="0"/>
              </a:rPr>
              <a:t> </a:t>
            </a:r>
          </a:p>
        </p:txBody>
      </p:sp>
      <p:sp>
        <p:nvSpPr>
          <p:cNvPr id="27" name="Rectangle 26"/>
          <p:cNvSpPr/>
          <p:nvPr/>
        </p:nvSpPr>
        <p:spPr>
          <a:xfrm>
            <a:off x="899592" y="836712"/>
            <a:ext cx="1800200" cy="72008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smtClean="0">
                <a:solidFill>
                  <a:schemeClr val="tx1"/>
                </a:solidFill>
                <a:latin typeface="Comic Sans MS" pitchFamily="66" charset="0"/>
              </a:rPr>
              <a:t>... </a:t>
            </a:r>
            <a:r>
              <a:rPr lang="en-GB" sz="1400" smtClean="0">
                <a:solidFill>
                  <a:schemeClr val="tx1"/>
                </a:solidFill>
                <a:latin typeface="Comic Sans MS" pitchFamily="66" charset="0"/>
              </a:rPr>
              <a:t>‘dw</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28" name="Rectangle 27"/>
          <p:cNvSpPr/>
          <p:nvPr/>
        </p:nvSpPr>
        <p:spPr>
          <a:xfrm>
            <a:off x="2987824" y="836712"/>
            <a:ext cx="1512168" cy="72008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Dw</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i’n</a:t>
            </a:r>
            <a:r>
              <a:rPr lang="en-GB" sz="1400" dirty="0" smtClean="0">
                <a:solidFill>
                  <a:schemeClr val="tx1"/>
                </a:solidFill>
                <a:latin typeface="Comic Sans MS" pitchFamily="66" charset="0"/>
              </a:rPr>
              <a:t> ... </a:t>
            </a:r>
            <a:r>
              <a:rPr lang="en-GB" sz="1400" dirty="0" err="1" smtClean="0">
                <a:solidFill>
                  <a:schemeClr val="tx1"/>
                </a:solidFill>
                <a:latin typeface="Comic Sans MS" pitchFamily="66" charset="0"/>
              </a:rPr>
              <a:t>achos</a:t>
            </a:r>
            <a:r>
              <a:rPr lang="en-GB" sz="1400" dirty="0" smtClean="0">
                <a:solidFill>
                  <a:schemeClr val="tx1"/>
                </a:solidFill>
                <a:latin typeface="Comic Sans MS" pitchFamily="66" charset="0"/>
              </a:rPr>
              <a:t> ...</a:t>
            </a:r>
            <a:endParaRPr lang="en-GB" sz="1400" dirty="0">
              <a:solidFill>
                <a:schemeClr val="tx1"/>
              </a:solidFill>
              <a:latin typeface="Comic Sans MS" pitchFamily="66" charset="0"/>
            </a:endParaRPr>
          </a:p>
        </p:txBody>
      </p:sp>
      <p:sp>
        <p:nvSpPr>
          <p:cNvPr id="29" name="Rectangle 28"/>
          <p:cNvSpPr/>
          <p:nvPr/>
        </p:nvSpPr>
        <p:spPr>
          <a:xfrm>
            <a:off x="4716016" y="836712"/>
            <a:ext cx="1800200" cy="72008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solidFill>
                  <a:schemeClr val="tx1"/>
                </a:solidFill>
                <a:latin typeface="Comic Sans MS" pitchFamily="66" charset="0"/>
              </a:rPr>
              <a:t>Mae </a:t>
            </a:r>
            <a:r>
              <a:rPr lang="en-GB" sz="1400" dirty="0" err="1" smtClean="0">
                <a:solidFill>
                  <a:schemeClr val="tx1"/>
                </a:solidFill>
                <a:latin typeface="Comic Sans MS" pitchFamily="66" charset="0"/>
              </a:rPr>
              <a:t>hi’n</a:t>
            </a:r>
            <a:r>
              <a:rPr lang="en-GB" sz="1400" dirty="0" smtClean="0">
                <a:solidFill>
                  <a:schemeClr val="tx1"/>
                </a:solidFill>
                <a:latin typeface="Comic Sans MS" pitchFamily="66" charset="0"/>
              </a:rPr>
              <a:t> ... ac </a:t>
            </a:r>
            <a:r>
              <a:rPr lang="en-GB" sz="1400" dirty="0" err="1" smtClean="0">
                <a:solidFill>
                  <a:schemeClr val="tx1"/>
                </a:solidFill>
                <a:latin typeface="Comic Sans MS" pitchFamily="66" charset="0"/>
              </a:rPr>
              <a:t>yn</a:t>
            </a:r>
            <a:r>
              <a:rPr lang="en-GB" sz="1400" dirty="0" smtClean="0">
                <a:solidFill>
                  <a:schemeClr val="tx1"/>
                </a:solidFill>
                <a:latin typeface="Comic Sans MS" pitchFamily="66" charset="0"/>
              </a:rPr>
              <a:t> ...</a:t>
            </a:r>
            <a:endParaRPr lang="en-GB" sz="1400" dirty="0">
              <a:solidFill>
                <a:schemeClr val="tx1"/>
              </a:solidFill>
              <a:latin typeface="Comic Sans MS" pitchFamily="66" charset="0"/>
            </a:endParaRPr>
          </a:p>
        </p:txBody>
      </p:sp>
      <p:sp>
        <p:nvSpPr>
          <p:cNvPr id="30" name="Rectangle 29"/>
          <p:cNvSpPr/>
          <p:nvPr/>
        </p:nvSpPr>
        <p:spPr>
          <a:xfrm>
            <a:off x="6660232" y="836712"/>
            <a:ext cx="1440160" cy="72008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Dw</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i’n</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byw</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yn</a:t>
            </a:r>
            <a:r>
              <a:rPr lang="en-GB" sz="1400" dirty="0" smtClean="0">
                <a:solidFill>
                  <a:schemeClr val="tx1"/>
                </a:solidFill>
                <a:latin typeface="Comic Sans MS" pitchFamily="66" charset="0"/>
              </a:rPr>
              <a:t> ... </a:t>
            </a:r>
            <a:r>
              <a:rPr lang="en-GB" sz="1400" dirty="0" err="1" smtClean="0">
                <a:solidFill>
                  <a:schemeClr val="tx1"/>
                </a:solidFill>
                <a:latin typeface="Comic Sans MS" pitchFamily="66" charset="0"/>
              </a:rPr>
              <a:t>gyda</a:t>
            </a:r>
            <a:r>
              <a:rPr lang="en-GB" sz="1400" dirty="0" smtClean="0">
                <a:solidFill>
                  <a:schemeClr val="tx1"/>
                </a:solidFill>
                <a:latin typeface="Comic Sans MS" pitchFamily="66" charset="0"/>
              </a:rPr>
              <a:t> ...</a:t>
            </a:r>
            <a:endParaRPr lang="en-GB" sz="1400" dirty="0">
              <a:solidFill>
                <a:schemeClr val="tx1"/>
              </a:solidFill>
              <a:latin typeface="Comic Sans MS" pitchFamily="66" charset="0"/>
            </a:endParaRPr>
          </a:p>
        </p:txBody>
      </p:sp>
      <p:sp>
        <p:nvSpPr>
          <p:cNvPr id="31" name="Rectangle 30"/>
          <p:cNvSpPr/>
          <p:nvPr/>
        </p:nvSpPr>
        <p:spPr>
          <a:xfrm>
            <a:off x="7236296" y="2780928"/>
            <a:ext cx="914400" cy="91440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Dw</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i’n</a:t>
            </a:r>
            <a:r>
              <a:rPr lang="en-GB" sz="1400" dirty="0" smtClean="0">
                <a:solidFill>
                  <a:schemeClr val="tx1"/>
                </a:solidFill>
                <a:latin typeface="Comic Sans MS" pitchFamily="66" charset="0"/>
              </a:rPr>
              <a:t> ... </a:t>
            </a:r>
            <a:r>
              <a:rPr lang="en-GB" sz="1400" dirty="0" err="1" smtClean="0">
                <a:solidFill>
                  <a:schemeClr val="tx1"/>
                </a:solidFill>
                <a:latin typeface="Comic Sans MS" pitchFamily="66" charset="0"/>
              </a:rPr>
              <a:t>oed</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32" name="Rectangle 31"/>
          <p:cNvSpPr/>
          <p:nvPr/>
        </p:nvSpPr>
        <p:spPr>
          <a:xfrm>
            <a:off x="2195736" y="4725144"/>
            <a:ext cx="1080120" cy="1224136"/>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Dw</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i</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eisiau</a:t>
            </a:r>
            <a:r>
              <a:rPr lang="en-GB" sz="1400" dirty="0" smtClean="0">
                <a:solidFill>
                  <a:schemeClr val="tx1"/>
                </a:solidFill>
                <a:latin typeface="Comic Sans MS" pitchFamily="66" charset="0"/>
              </a:rPr>
              <a:t> ... a ...</a:t>
            </a:r>
          </a:p>
        </p:txBody>
      </p:sp>
      <p:sp>
        <p:nvSpPr>
          <p:cNvPr id="33" name="Rectangle 32"/>
          <p:cNvSpPr/>
          <p:nvPr/>
        </p:nvSpPr>
        <p:spPr>
          <a:xfrm>
            <a:off x="3491880" y="5085184"/>
            <a:ext cx="1296144" cy="842392"/>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u="sng" dirty="0" smtClean="0">
                <a:solidFill>
                  <a:schemeClr val="tx1"/>
                </a:solidFill>
                <a:latin typeface="Comic Sans MS" pitchFamily="66" charset="0"/>
              </a:rPr>
              <a:t> </a:t>
            </a:r>
            <a:r>
              <a:rPr lang="en-GB" sz="1400" dirty="0" err="1" smtClean="0">
                <a:solidFill>
                  <a:schemeClr val="tx1"/>
                </a:solidFill>
                <a:latin typeface="Comic Sans MS" pitchFamily="66" charset="0"/>
              </a:rPr>
              <a:t>Dw</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i’n</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hoffi</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bwyta</a:t>
            </a:r>
            <a:r>
              <a:rPr lang="en-GB" sz="1400" dirty="0" smtClean="0">
                <a:solidFill>
                  <a:schemeClr val="tx1"/>
                </a:solidFill>
                <a:latin typeface="Comic Sans MS" pitchFamily="66" charset="0"/>
              </a:rPr>
              <a:t> ... a ...</a:t>
            </a:r>
            <a:endParaRPr lang="en-GB" sz="1400" dirty="0">
              <a:solidFill>
                <a:schemeClr val="tx1"/>
              </a:solidFill>
              <a:latin typeface="Comic Sans MS" pitchFamily="66" charset="0"/>
            </a:endParaRPr>
          </a:p>
        </p:txBody>
      </p:sp>
      <p:sp>
        <p:nvSpPr>
          <p:cNvPr id="34" name="Rectangle 33"/>
          <p:cNvSpPr/>
          <p:nvPr/>
        </p:nvSpPr>
        <p:spPr>
          <a:xfrm>
            <a:off x="5148064" y="5013176"/>
            <a:ext cx="1296144" cy="91440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solidFill>
                  <a:schemeClr val="tx1"/>
                </a:solidFill>
                <a:latin typeface="Comic Sans MS" pitchFamily="66" charset="0"/>
              </a:rPr>
              <a:t>Mae </a:t>
            </a:r>
            <a:r>
              <a:rPr lang="en-GB" sz="1400" u="sng" dirty="0" smtClean="0">
                <a:solidFill>
                  <a:schemeClr val="tx1"/>
                </a:solidFill>
                <a:latin typeface="Comic Sans MS" pitchFamily="66" charset="0"/>
              </a:rPr>
              <a:t>Sam</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yn</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gwisgo</a:t>
            </a:r>
            <a:r>
              <a:rPr lang="en-GB" sz="1400" dirty="0" smtClean="0">
                <a:solidFill>
                  <a:schemeClr val="tx1"/>
                </a:solidFill>
                <a:latin typeface="Comic Sans MS" pitchFamily="66" charset="0"/>
              </a:rPr>
              <a:t> ...</a:t>
            </a:r>
            <a:endParaRPr lang="en-GB" sz="1400" dirty="0">
              <a:solidFill>
                <a:schemeClr val="tx1"/>
              </a:solidFill>
              <a:latin typeface="Comic Sans MS" pitchFamily="66" charset="0"/>
            </a:endParaRPr>
          </a:p>
        </p:txBody>
      </p:sp>
      <p:sp>
        <p:nvSpPr>
          <p:cNvPr id="35" name="Rectangle 34"/>
          <p:cNvSpPr/>
          <p:nvPr/>
        </p:nvSpPr>
        <p:spPr>
          <a:xfrm>
            <a:off x="6732240" y="5013176"/>
            <a:ext cx="1368152" cy="91440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dirty="0" smtClean="0">
              <a:solidFill>
                <a:schemeClr val="tx1"/>
              </a:solidFill>
              <a:latin typeface="Comic Sans MS" pitchFamily="66" charset="0"/>
            </a:endParaRPr>
          </a:p>
          <a:p>
            <a:pPr algn="ctr"/>
            <a:r>
              <a:rPr lang="en-GB" sz="1200" dirty="0" err="1" smtClean="0">
                <a:solidFill>
                  <a:schemeClr val="tx1"/>
                </a:solidFill>
                <a:latin typeface="Comic Sans MS" pitchFamily="66" charset="0"/>
              </a:rPr>
              <a:t>Oes</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mae</a:t>
            </a:r>
            <a:r>
              <a:rPr lang="en-GB" sz="1200" dirty="0" smtClean="0">
                <a:solidFill>
                  <a:schemeClr val="tx1"/>
                </a:solidFill>
                <a:latin typeface="Comic Sans MS" pitchFamily="66" charset="0"/>
              </a:rPr>
              <a:t> ... </a:t>
            </a:r>
            <a:r>
              <a:rPr lang="en-GB" sz="1200" dirty="0" err="1" smtClean="0">
                <a:solidFill>
                  <a:schemeClr val="tx1"/>
                </a:solidFill>
                <a:latin typeface="Comic Sans MS" pitchFamily="66" charset="0"/>
              </a:rPr>
              <a:t>gyda</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fi</a:t>
            </a:r>
            <a:r>
              <a:rPr lang="en-GB" sz="1200" dirty="0" smtClean="0">
                <a:solidFill>
                  <a:schemeClr val="tx1"/>
                </a:solidFill>
                <a:latin typeface="Comic Sans MS" pitchFamily="66" charset="0"/>
              </a:rPr>
              <a:t> / Nag </a:t>
            </a:r>
            <a:r>
              <a:rPr lang="en-GB" sz="1200" dirty="0" err="1" smtClean="0">
                <a:solidFill>
                  <a:schemeClr val="tx1"/>
                </a:solidFill>
                <a:latin typeface="Comic Sans MS" pitchFamily="66" charset="0"/>
              </a:rPr>
              <a:t>oes</a:t>
            </a:r>
            <a:r>
              <a:rPr lang="en-GB" sz="1200" dirty="0" smtClean="0">
                <a:solidFill>
                  <a:schemeClr val="tx1"/>
                </a:solidFill>
                <a:latin typeface="Comic Sans MS" pitchFamily="66" charset="0"/>
              </a:rPr>
              <a:t>, does dim ... </a:t>
            </a:r>
            <a:r>
              <a:rPr lang="en-GB" sz="1200" dirty="0" err="1" smtClean="0">
                <a:solidFill>
                  <a:schemeClr val="tx1"/>
                </a:solidFill>
                <a:latin typeface="Comic Sans MS" pitchFamily="66" charset="0"/>
              </a:rPr>
              <a:t>gyda</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fi</a:t>
            </a:r>
            <a:r>
              <a:rPr lang="en-GB" sz="1200" dirty="0" smtClean="0">
                <a:solidFill>
                  <a:schemeClr val="tx1"/>
                </a:solidFill>
                <a:latin typeface="Comic Sans MS" pitchFamily="66" charset="0"/>
              </a:rPr>
              <a:t>.</a:t>
            </a:r>
          </a:p>
          <a:p>
            <a:pPr algn="ctr"/>
            <a:endParaRPr lang="en-GB" sz="1400" dirty="0">
              <a:solidFill>
                <a:schemeClr val="tx1"/>
              </a:solidFill>
              <a:latin typeface="Comic Sans MS" pitchFamily="66" charset="0"/>
            </a:endParaRPr>
          </a:p>
        </p:txBody>
      </p:sp>
      <p:sp>
        <p:nvSpPr>
          <p:cNvPr id="36" name="Rectangle 35"/>
          <p:cNvSpPr/>
          <p:nvPr/>
        </p:nvSpPr>
        <p:spPr>
          <a:xfrm>
            <a:off x="1043608" y="2564904"/>
            <a:ext cx="1872208" cy="1944216"/>
          </a:xfrm>
          <a:prstGeom prst="rect">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600" u="sng" dirty="0" err="1" smtClean="0">
                <a:solidFill>
                  <a:schemeClr val="tx1"/>
                </a:solidFill>
                <a:latin typeface="Comic Sans MS" pitchFamily="66" charset="0"/>
              </a:rPr>
              <a:t>Bocs</a:t>
            </a:r>
            <a:r>
              <a:rPr lang="en-GB" sz="1600" u="sng" dirty="0" smtClean="0">
                <a:solidFill>
                  <a:schemeClr val="tx1"/>
                </a:solidFill>
                <a:latin typeface="Comic Sans MS" pitchFamily="66" charset="0"/>
              </a:rPr>
              <a:t> </a:t>
            </a:r>
            <a:r>
              <a:rPr lang="en-GB" sz="1600" u="sng" dirty="0" err="1" smtClean="0">
                <a:solidFill>
                  <a:schemeClr val="tx1"/>
                </a:solidFill>
                <a:latin typeface="Comic Sans MS" pitchFamily="66" charset="0"/>
              </a:rPr>
              <a:t>Bendigedig</a:t>
            </a:r>
            <a:endParaRPr lang="en-GB" sz="1600" u="sng" dirty="0" smtClean="0">
              <a:solidFill>
                <a:schemeClr val="tx1"/>
              </a:solidFill>
              <a:latin typeface="Comic Sans MS" pitchFamily="66" charset="0"/>
            </a:endParaRPr>
          </a:p>
          <a:p>
            <a:pPr algn="ctr"/>
            <a:endParaRPr lang="en-GB" sz="800" u="sng" dirty="0" smtClean="0">
              <a:solidFill>
                <a:schemeClr val="tx1"/>
              </a:solidFill>
              <a:latin typeface="Comic Sans MS" pitchFamily="66" charset="0"/>
            </a:endParaRPr>
          </a:p>
          <a:p>
            <a:pPr algn="ctr"/>
            <a:r>
              <a:rPr lang="en-GB" sz="1200" dirty="0" err="1" smtClean="0">
                <a:solidFill>
                  <a:schemeClr val="tx1"/>
                </a:solidFill>
                <a:latin typeface="Comic Sans MS" pitchFamily="66" charset="0"/>
              </a:rPr>
              <a:t>Dw</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i’n</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hoffi</a:t>
            </a:r>
            <a:r>
              <a:rPr lang="en-GB" sz="1200" dirty="0" smtClean="0">
                <a:solidFill>
                  <a:schemeClr val="tx1"/>
                </a:solidFill>
                <a:latin typeface="Comic Sans MS" pitchFamily="66" charset="0"/>
              </a:rPr>
              <a:t>  ...</a:t>
            </a:r>
          </a:p>
          <a:p>
            <a:pPr algn="ctr"/>
            <a:r>
              <a:rPr lang="en-GB" sz="1200" dirty="0" err="1" smtClean="0">
                <a:solidFill>
                  <a:schemeClr val="tx1"/>
                </a:solidFill>
                <a:latin typeface="Comic Sans MS" pitchFamily="66" charset="0"/>
              </a:rPr>
              <a:t>Dw</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i</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ddim</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yn</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hoffi</a:t>
            </a:r>
            <a:r>
              <a:rPr lang="en-GB" sz="1200" dirty="0" smtClean="0">
                <a:solidFill>
                  <a:schemeClr val="tx1"/>
                </a:solidFill>
                <a:latin typeface="Comic Sans MS" pitchFamily="66" charset="0"/>
              </a:rPr>
              <a:t> ...</a:t>
            </a:r>
          </a:p>
          <a:p>
            <a:pPr algn="ctr"/>
            <a:r>
              <a:rPr lang="en-GB" sz="1200" dirty="0" smtClean="0">
                <a:solidFill>
                  <a:schemeClr val="tx1"/>
                </a:solidFill>
                <a:latin typeface="Comic Sans MS" pitchFamily="66" charset="0"/>
              </a:rPr>
              <a:t>Mae </a:t>
            </a:r>
            <a:r>
              <a:rPr lang="en-GB" sz="1200" dirty="0" err="1" smtClean="0">
                <a:solidFill>
                  <a:schemeClr val="tx1"/>
                </a:solidFill>
                <a:latin typeface="Comic Sans MS" pitchFamily="66" charset="0"/>
              </a:rPr>
              <a:t>hi’n</a:t>
            </a:r>
            <a:r>
              <a:rPr lang="en-GB" sz="1200" dirty="0" smtClean="0">
                <a:solidFill>
                  <a:schemeClr val="tx1"/>
                </a:solidFill>
                <a:latin typeface="Comic Sans MS" pitchFamily="66" charset="0"/>
              </a:rPr>
              <a:t> ... ac </a:t>
            </a:r>
            <a:r>
              <a:rPr lang="en-GB" sz="1200" dirty="0" err="1" smtClean="0">
                <a:solidFill>
                  <a:schemeClr val="tx1"/>
                </a:solidFill>
                <a:latin typeface="Comic Sans MS" pitchFamily="66" charset="0"/>
              </a:rPr>
              <a:t>yn</a:t>
            </a:r>
            <a:r>
              <a:rPr lang="en-GB" sz="1200" dirty="0" smtClean="0">
                <a:solidFill>
                  <a:schemeClr val="tx1"/>
                </a:solidFill>
                <a:latin typeface="Comic Sans MS" pitchFamily="66" charset="0"/>
              </a:rPr>
              <a:t> ...</a:t>
            </a:r>
          </a:p>
          <a:p>
            <a:pPr algn="ctr"/>
            <a:r>
              <a:rPr lang="en-GB" sz="1200" dirty="0" err="1" smtClean="0">
                <a:solidFill>
                  <a:schemeClr val="tx1"/>
                </a:solidFill>
                <a:latin typeface="Comic Sans MS" pitchFamily="66" charset="0"/>
              </a:rPr>
              <a:t>Dw</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i</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eisiau</a:t>
            </a:r>
            <a:r>
              <a:rPr lang="en-GB" sz="1200" dirty="0" smtClean="0">
                <a:solidFill>
                  <a:schemeClr val="tx1"/>
                </a:solidFill>
                <a:latin typeface="Comic Sans MS" pitchFamily="66" charset="0"/>
              </a:rPr>
              <a:t> ...</a:t>
            </a:r>
          </a:p>
          <a:p>
            <a:pPr algn="ctr"/>
            <a:r>
              <a:rPr lang="en-GB" sz="1200" dirty="0" smtClean="0">
                <a:solidFill>
                  <a:schemeClr val="tx1"/>
                </a:solidFill>
                <a:latin typeface="Comic Sans MS" pitchFamily="66" charset="0"/>
              </a:rPr>
              <a:t>Mae Sam </a:t>
            </a:r>
            <a:r>
              <a:rPr lang="en-GB" sz="1200" dirty="0" err="1" smtClean="0">
                <a:solidFill>
                  <a:schemeClr val="tx1"/>
                </a:solidFill>
                <a:latin typeface="Comic Sans MS" pitchFamily="66" charset="0"/>
              </a:rPr>
              <a:t>yn</a:t>
            </a:r>
            <a:r>
              <a:rPr lang="en-GB" sz="1200" dirty="0" smtClean="0">
                <a:solidFill>
                  <a:schemeClr val="tx1"/>
                </a:solidFill>
                <a:latin typeface="Comic Sans MS" pitchFamily="66" charset="0"/>
              </a:rPr>
              <a:t> ...</a:t>
            </a:r>
          </a:p>
          <a:p>
            <a:pPr algn="ctr"/>
            <a:r>
              <a:rPr lang="en-GB" sz="1200" dirty="0" err="1" smtClean="0">
                <a:solidFill>
                  <a:schemeClr val="tx1"/>
                </a:solidFill>
                <a:latin typeface="Comic Sans MS" pitchFamily="66" charset="0"/>
              </a:rPr>
              <a:t>Oes</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mae</a:t>
            </a:r>
            <a:r>
              <a:rPr lang="en-GB" sz="1200" dirty="0" smtClean="0">
                <a:solidFill>
                  <a:schemeClr val="tx1"/>
                </a:solidFill>
                <a:latin typeface="Comic Sans MS" pitchFamily="66" charset="0"/>
              </a:rPr>
              <a:t> ... </a:t>
            </a:r>
            <a:r>
              <a:rPr lang="en-GB" sz="1200" dirty="0" err="1" smtClean="0">
                <a:solidFill>
                  <a:schemeClr val="tx1"/>
                </a:solidFill>
                <a:latin typeface="Comic Sans MS" pitchFamily="66" charset="0"/>
              </a:rPr>
              <a:t>gyda</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fi</a:t>
            </a:r>
            <a:r>
              <a:rPr lang="en-GB" sz="1200" dirty="0" smtClean="0">
                <a:solidFill>
                  <a:schemeClr val="tx1"/>
                </a:solidFill>
                <a:latin typeface="Comic Sans MS" pitchFamily="66" charset="0"/>
              </a:rPr>
              <a:t>.</a:t>
            </a:r>
          </a:p>
          <a:p>
            <a:pPr algn="ctr"/>
            <a:r>
              <a:rPr lang="en-GB" sz="1200" dirty="0" smtClean="0">
                <a:solidFill>
                  <a:schemeClr val="tx1"/>
                </a:solidFill>
                <a:latin typeface="Comic Sans MS" pitchFamily="66" charset="0"/>
              </a:rPr>
              <a:t>Nag </a:t>
            </a:r>
            <a:r>
              <a:rPr lang="en-GB" sz="1200" dirty="0" err="1" smtClean="0">
                <a:solidFill>
                  <a:schemeClr val="tx1"/>
                </a:solidFill>
                <a:latin typeface="Comic Sans MS" pitchFamily="66" charset="0"/>
              </a:rPr>
              <a:t>oes</a:t>
            </a:r>
            <a:r>
              <a:rPr lang="en-GB" sz="1200" dirty="0" smtClean="0">
                <a:solidFill>
                  <a:schemeClr val="tx1"/>
                </a:solidFill>
                <a:latin typeface="Comic Sans MS" pitchFamily="66" charset="0"/>
              </a:rPr>
              <a:t>, does dim</a:t>
            </a:r>
          </a:p>
          <a:p>
            <a:pPr algn="ctr"/>
            <a:r>
              <a:rPr lang="en-GB" sz="1200" dirty="0" smtClean="0">
                <a:solidFill>
                  <a:schemeClr val="tx1"/>
                </a:solidFill>
                <a:latin typeface="Comic Sans MS" pitchFamily="66" charset="0"/>
              </a:rPr>
              <a:t>...</a:t>
            </a:r>
            <a:r>
              <a:rPr lang="en-GB" sz="1200" dirty="0" err="1" smtClean="0">
                <a:solidFill>
                  <a:schemeClr val="tx1"/>
                </a:solidFill>
                <a:latin typeface="Comic Sans MS" pitchFamily="66" charset="0"/>
              </a:rPr>
              <a:t>gyda</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fi</a:t>
            </a:r>
            <a:r>
              <a:rPr lang="en-GB" sz="1200" dirty="0" smtClean="0">
                <a:solidFill>
                  <a:schemeClr val="tx1"/>
                </a:solidFill>
                <a:latin typeface="Comic Sans MS" pitchFamily="66" charset="0"/>
              </a:rPr>
              <a:t>.</a:t>
            </a:r>
          </a:p>
          <a:p>
            <a:pPr algn="ctr"/>
            <a:endParaRPr lang="en-GB" sz="1200" dirty="0" smtClean="0">
              <a:solidFill>
                <a:schemeClr val="tx1"/>
              </a:solidFill>
              <a:latin typeface="Comic Sans MS" pitchFamily="66" charset="0"/>
            </a:endParaRPr>
          </a:p>
          <a:p>
            <a:pPr algn="ctr"/>
            <a:endParaRPr lang="en-GB" sz="1600" u="sng" dirty="0">
              <a:solidFill>
                <a:schemeClr val="tx1"/>
              </a:solidFill>
              <a:latin typeface="Comic Sans MS" pitchFamily="66" charset="0"/>
            </a:endParaRPr>
          </a:p>
        </p:txBody>
      </p:sp>
      <p:sp>
        <p:nvSpPr>
          <p:cNvPr id="37" name="5-Point Star 36"/>
          <p:cNvSpPr/>
          <p:nvPr/>
        </p:nvSpPr>
        <p:spPr>
          <a:xfrm>
            <a:off x="2699792" y="2348880"/>
            <a:ext cx="432048" cy="410344"/>
          </a:xfrm>
          <a:prstGeom prst="star5">
            <a:avLst>
              <a:gd name="adj" fmla="val 16670"/>
              <a:gd name="hf" fmla="val 105146"/>
              <a:gd name="vf" fmla="val 11055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5-Point Star 39"/>
          <p:cNvSpPr/>
          <p:nvPr/>
        </p:nvSpPr>
        <p:spPr>
          <a:xfrm>
            <a:off x="827584" y="2348880"/>
            <a:ext cx="432048" cy="410344"/>
          </a:xfrm>
          <a:prstGeom prst="star5">
            <a:avLst>
              <a:gd name="adj" fmla="val 21527"/>
              <a:gd name="hf" fmla="val 105146"/>
              <a:gd name="vf" fmla="val 11055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5-Point Star 40"/>
          <p:cNvSpPr/>
          <p:nvPr/>
        </p:nvSpPr>
        <p:spPr>
          <a:xfrm>
            <a:off x="2627784" y="4149080"/>
            <a:ext cx="432048" cy="410344"/>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5-Point Star 41"/>
          <p:cNvSpPr/>
          <p:nvPr/>
        </p:nvSpPr>
        <p:spPr>
          <a:xfrm>
            <a:off x="899592" y="4149080"/>
            <a:ext cx="432048" cy="410344"/>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Oval 44"/>
          <p:cNvSpPr/>
          <p:nvPr/>
        </p:nvSpPr>
        <p:spPr>
          <a:xfrm>
            <a:off x="971600" y="1772816"/>
            <a:ext cx="1728192" cy="698376"/>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Pwy</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wyt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46" name="Oval 45"/>
          <p:cNvSpPr/>
          <p:nvPr/>
        </p:nvSpPr>
        <p:spPr>
          <a:xfrm>
            <a:off x="2987824" y="1772816"/>
            <a:ext cx="1368152" cy="72008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Sut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wyt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47" name="Oval 46"/>
          <p:cNvSpPr/>
          <p:nvPr/>
        </p:nvSpPr>
        <p:spPr>
          <a:xfrm>
            <a:off x="4572000" y="1844824"/>
            <a:ext cx="1584176" cy="72008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Sut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mae’r</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tywydd</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heddiw</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48" name="Oval 47"/>
          <p:cNvSpPr/>
          <p:nvPr/>
        </p:nvSpPr>
        <p:spPr>
          <a:xfrm>
            <a:off x="6660232" y="1844824"/>
            <a:ext cx="1368152" cy="792088"/>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Ble</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rwyt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ti’n</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byw</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49" name="Oval 48"/>
          <p:cNvSpPr/>
          <p:nvPr/>
        </p:nvSpPr>
        <p:spPr>
          <a:xfrm>
            <a:off x="6012160" y="2636912"/>
            <a:ext cx="1008112" cy="127444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solidFill>
                  <a:schemeClr val="tx1"/>
                </a:solidFill>
                <a:latin typeface="Comic Sans MS" pitchFamily="66" charset="0"/>
              </a:rPr>
              <a:t>Faint </a:t>
            </a:r>
            <a:r>
              <a:rPr lang="en-GB" sz="1400" dirty="0" err="1" smtClean="0">
                <a:solidFill>
                  <a:schemeClr val="tx1"/>
                </a:solidFill>
                <a:latin typeface="Comic Sans MS" pitchFamily="66" charset="0"/>
              </a:rPr>
              <a:t>ydy</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dy</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oed</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di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0" name="Oval 49"/>
          <p:cNvSpPr/>
          <p:nvPr/>
        </p:nvSpPr>
        <p:spPr>
          <a:xfrm>
            <a:off x="6588224" y="3861048"/>
            <a:ext cx="1512168" cy="91440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brawd</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gyda</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1" name="Oval 50"/>
          <p:cNvSpPr/>
          <p:nvPr/>
        </p:nvSpPr>
        <p:spPr>
          <a:xfrm>
            <a:off x="5148064" y="3861048"/>
            <a:ext cx="1224136" cy="91440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smtClean="0">
                <a:solidFill>
                  <a:schemeClr val="tx1"/>
                </a:solidFill>
                <a:latin typeface="Comic Sans MS" pitchFamily="66" charset="0"/>
              </a:rPr>
              <a:t>Beth </a:t>
            </a:r>
            <a:r>
              <a:rPr lang="en-GB" sz="1400" dirty="0" err="1" smtClean="0">
                <a:solidFill>
                  <a:schemeClr val="tx1"/>
                </a:solidFill>
                <a:latin typeface="Comic Sans MS" pitchFamily="66" charset="0"/>
              </a:rPr>
              <a:t>mae</a:t>
            </a:r>
            <a:r>
              <a:rPr lang="en-GB" sz="1400" dirty="0" smtClean="0">
                <a:solidFill>
                  <a:schemeClr val="tx1"/>
                </a:solidFill>
                <a:latin typeface="Comic Sans MS" pitchFamily="66" charset="0"/>
              </a:rPr>
              <a:t> </a:t>
            </a:r>
            <a:r>
              <a:rPr lang="en-GB" sz="1400" u="sng" dirty="0" smtClean="0">
                <a:solidFill>
                  <a:schemeClr val="tx1"/>
                </a:solidFill>
                <a:latin typeface="Comic Sans MS" pitchFamily="66" charset="0"/>
              </a:rPr>
              <a:t>Sam</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yn</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wisgo</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2" name="Oval 51"/>
          <p:cNvSpPr/>
          <p:nvPr/>
        </p:nvSpPr>
        <p:spPr>
          <a:xfrm>
            <a:off x="3347864" y="3933056"/>
            <a:ext cx="1440160" cy="91440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solidFill>
                  <a:schemeClr val="tx1"/>
                </a:solidFill>
                <a:latin typeface="Comic Sans MS" pitchFamily="66" charset="0"/>
              </a:rPr>
              <a:t>Beth </a:t>
            </a:r>
            <a:r>
              <a:rPr lang="en-GB" sz="1400" dirty="0" err="1" smtClean="0">
                <a:solidFill>
                  <a:schemeClr val="tx1"/>
                </a:solidFill>
                <a:latin typeface="Comic Sans MS" pitchFamily="66" charset="0"/>
              </a:rPr>
              <a:t>wyt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ti’n</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hoffi</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fwyta</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3" name="Oval 52"/>
          <p:cNvSpPr/>
          <p:nvPr/>
        </p:nvSpPr>
        <p:spPr>
          <a:xfrm>
            <a:off x="827584" y="4653136"/>
            <a:ext cx="1152128" cy="1224136"/>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smtClean="0">
                <a:solidFill>
                  <a:schemeClr val="tx1"/>
                </a:solidFill>
                <a:latin typeface="Comic Sans MS" pitchFamily="66" charset="0"/>
              </a:rPr>
              <a:t>Beth </a:t>
            </a:r>
            <a:r>
              <a:rPr lang="en-GB" sz="1400" dirty="0" err="1" smtClean="0">
                <a:solidFill>
                  <a:schemeClr val="tx1"/>
                </a:solidFill>
                <a:latin typeface="Comic Sans MS" pitchFamily="66" charset="0"/>
              </a:rPr>
              <a:t>wyt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eisiau</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4" name="Up Arrow 53"/>
          <p:cNvSpPr/>
          <p:nvPr/>
        </p:nvSpPr>
        <p:spPr>
          <a:xfrm>
            <a:off x="1763688" y="1556792"/>
            <a:ext cx="144016" cy="288032"/>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Up Arrow 54"/>
          <p:cNvSpPr/>
          <p:nvPr/>
        </p:nvSpPr>
        <p:spPr>
          <a:xfrm>
            <a:off x="3275856" y="1556792"/>
            <a:ext cx="144016" cy="360040"/>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Up Arrow 55"/>
          <p:cNvSpPr/>
          <p:nvPr/>
        </p:nvSpPr>
        <p:spPr>
          <a:xfrm>
            <a:off x="5364088" y="1556792"/>
            <a:ext cx="144016" cy="360040"/>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Up Arrow 56"/>
          <p:cNvSpPr/>
          <p:nvPr/>
        </p:nvSpPr>
        <p:spPr>
          <a:xfrm>
            <a:off x="7308304" y="1556792"/>
            <a:ext cx="144016" cy="360040"/>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Right Arrow 57"/>
          <p:cNvSpPr/>
          <p:nvPr/>
        </p:nvSpPr>
        <p:spPr>
          <a:xfrm>
            <a:off x="6876256" y="3212976"/>
            <a:ext cx="360040" cy="144016"/>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9" name="Right Arrow 58"/>
          <p:cNvSpPr/>
          <p:nvPr/>
        </p:nvSpPr>
        <p:spPr>
          <a:xfrm>
            <a:off x="1691680" y="5445224"/>
            <a:ext cx="432048" cy="144016"/>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Down Arrow 59"/>
          <p:cNvSpPr/>
          <p:nvPr/>
        </p:nvSpPr>
        <p:spPr>
          <a:xfrm>
            <a:off x="4427984" y="4509120"/>
            <a:ext cx="144016" cy="504056"/>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Down Arrow 60"/>
          <p:cNvSpPr/>
          <p:nvPr/>
        </p:nvSpPr>
        <p:spPr>
          <a:xfrm>
            <a:off x="7668344" y="4581128"/>
            <a:ext cx="144016" cy="360040"/>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2" name="Down Arrow 61"/>
          <p:cNvSpPr/>
          <p:nvPr/>
        </p:nvSpPr>
        <p:spPr>
          <a:xfrm>
            <a:off x="6228184" y="4509120"/>
            <a:ext cx="144016" cy="432048"/>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2" descr="CSC-Logo"/>
          <p:cNvPicPr>
            <a:picLocks noChangeAspect="1" noChangeArrowheads="1"/>
          </p:cNvPicPr>
          <p:nvPr/>
        </p:nvPicPr>
        <p:blipFill>
          <a:blip r:embed="rId2" cstate="email"/>
          <a:srcRect/>
          <a:stretch>
            <a:fillRect/>
          </a:stretch>
        </p:blipFill>
        <p:spPr bwMode="auto">
          <a:xfrm>
            <a:off x="7665384" y="6093296"/>
            <a:ext cx="1478616" cy="764704"/>
          </a:xfrm>
          <a:prstGeom prst="rect">
            <a:avLst/>
          </a:prstGeom>
          <a:noFill/>
          <a:ln w="9525">
            <a:noFill/>
            <a:miter lim="800000"/>
            <a:headEnd/>
            <a:tailEnd/>
          </a:ln>
        </p:spPr>
      </p:pic>
      <p:pic>
        <p:nvPicPr>
          <p:cNvPr id="65" name="Picture 67" descr="C:\Users\daviee5\AppData\Local\Microsoft\Windows\Temporary Internet Files\Content.IE5\137MIUFX\MP900399510[1].jpg"/>
          <p:cNvPicPr>
            <a:picLocks noChangeAspect="1" noChangeArrowheads="1"/>
          </p:cNvPicPr>
          <p:nvPr/>
        </p:nvPicPr>
        <p:blipFill>
          <a:blip r:embed="rId3" cstate="email"/>
          <a:srcRect/>
          <a:stretch>
            <a:fillRect/>
          </a:stretch>
        </p:blipFill>
        <p:spPr bwMode="auto">
          <a:xfrm>
            <a:off x="8244408" y="2708920"/>
            <a:ext cx="899592" cy="1512168"/>
          </a:xfrm>
          <a:prstGeom prst="rect">
            <a:avLst/>
          </a:prstGeom>
          <a:noFill/>
        </p:spPr>
      </p:pic>
      <p:pic>
        <p:nvPicPr>
          <p:cNvPr id="1033" name="Picture 9" descr="C:\Users\daviee5\AppData\Local\Microsoft\Windows\Temporary Internet Files\Content.IE5\30UVLV2V\MP900442233[1].jpg"/>
          <p:cNvPicPr>
            <a:picLocks noChangeAspect="1" noChangeArrowheads="1"/>
          </p:cNvPicPr>
          <p:nvPr/>
        </p:nvPicPr>
        <p:blipFill>
          <a:blip r:embed="rId4" cstate="email"/>
          <a:srcRect/>
          <a:stretch>
            <a:fillRect/>
          </a:stretch>
        </p:blipFill>
        <p:spPr bwMode="auto">
          <a:xfrm>
            <a:off x="8244408" y="0"/>
            <a:ext cx="899592" cy="1340768"/>
          </a:xfrm>
          <a:prstGeom prst="rect">
            <a:avLst/>
          </a:prstGeom>
          <a:noFill/>
        </p:spPr>
      </p:pic>
      <p:pic>
        <p:nvPicPr>
          <p:cNvPr id="1038" name="Picture 14" descr="C:\Users\daviee5\AppData\Local\Microsoft\Windows\Temporary Internet Files\Content.IE5\EIMT1X4O\MP900427640[1].jpg"/>
          <p:cNvPicPr>
            <a:picLocks noChangeAspect="1" noChangeArrowheads="1"/>
          </p:cNvPicPr>
          <p:nvPr/>
        </p:nvPicPr>
        <p:blipFill>
          <a:blip r:embed="rId5" cstate="email"/>
          <a:srcRect/>
          <a:stretch>
            <a:fillRect/>
          </a:stretch>
        </p:blipFill>
        <p:spPr bwMode="auto">
          <a:xfrm>
            <a:off x="3779912" y="6093296"/>
            <a:ext cx="1872208" cy="764704"/>
          </a:xfrm>
          <a:prstGeom prst="rect">
            <a:avLst/>
          </a:prstGeom>
          <a:noFill/>
        </p:spPr>
      </p:pic>
      <p:pic>
        <p:nvPicPr>
          <p:cNvPr id="1040" name="Picture 16" descr="C:\Users\daviee5\AppData\Local\Microsoft\Windows\Temporary Internet Files\Content.IE5\30UVLV2V\MP900422283[1].jpg"/>
          <p:cNvPicPr>
            <a:picLocks noChangeAspect="1" noChangeArrowheads="1"/>
          </p:cNvPicPr>
          <p:nvPr/>
        </p:nvPicPr>
        <p:blipFill>
          <a:blip r:embed="rId6" cstate="email"/>
          <a:srcRect/>
          <a:stretch>
            <a:fillRect/>
          </a:stretch>
        </p:blipFill>
        <p:spPr bwMode="auto">
          <a:xfrm>
            <a:off x="3563888" y="0"/>
            <a:ext cx="2016224" cy="692696"/>
          </a:xfrm>
          <a:prstGeom prst="rect">
            <a:avLst/>
          </a:prstGeom>
          <a:noFill/>
        </p:spPr>
      </p:pic>
      <p:pic>
        <p:nvPicPr>
          <p:cNvPr id="1048" name="Picture 24" descr="C:\Users\daviee5\AppData\Local\Microsoft\Windows\Temporary Internet Files\Content.IE5\EIMT1X4O\MP900448546[1].jpg"/>
          <p:cNvPicPr>
            <a:picLocks noChangeAspect="1" noChangeArrowheads="1"/>
          </p:cNvPicPr>
          <p:nvPr/>
        </p:nvPicPr>
        <p:blipFill>
          <a:blip r:embed="rId7" cstate="email"/>
          <a:srcRect/>
          <a:stretch>
            <a:fillRect/>
          </a:stretch>
        </p:blipFill>
        <p:spPr bwMode="auto">
          <a:xfrm>
            <a:off x="0" y="2564904"/>
            <a:ext cx="755576" cy="1484784"/>
          </a:xfrm>
          <a:prstGeom prst="rect">
            <a:avLst/>
          </a:prstGeom>
          <a:noFill/>
        </p:spPr>
      </p:pic>
      <p:pic>
        <p:nvPicPr>
          <p:cNvPr id="1059" name="Picture 35" descr="C:\Users\daviee5\AppData\Local\Microsoft\Windows\Temporary Internet Files\Content.IE5\30UVLV2V\MP900431119[1].jpg"/>
          <p:cNvPicPr>
            <a:picLocks noChangeAspect="1" noChangeArrowheads="1"/>
          </p:cNvPicPr>
          <p:nvPr/>
        </p:nvPicPr>
        <p:blipFill>
          <a:blip r:embed="rId8" cstate="email"/>
          <a:srcRect/>
          <a:stretch>
            <a:fillRect/>
          </a:stretch>
        </p:blipFill>
        <p:spPr bwMode="auto">
          <a:xfrm>
            <a:off x="0" y="6093296"/>
            <a:ext cx="1763688" cy="764704"/>
          </a:xfrm>
          <a:prstGeom prst="rect">
            <a:avLst/>
          </a:prstGeom>
          <a:noFill/>
        </p:spPr>
      </p:pic>
      <p:pic>
        <p:nvPicPr>
          <p:cNvPr id="1062" name="Picture 38" descr="C:\Users\daviee5\AppData\Local\Microsoft\Windows\Temporary Internet Files\Content.IE5\137MIUFX\MP900442386[1].jpg"/>
          <p:cNvPicPr>
            <a:picLocks noChangeAspect="1" noChangeArrowheads="1"/>
          </p:cNvPicPr>
          <p:nvPr/>
        </p:nvPicPr>
        <p:blipFill>
          <a:blip r:embed="rId9" cstate="email"/>
          <a:srcRect/>
          <a:stretch>
            <a:fillRect/>
          </a:stretch>
        </p:blipFill>
        <p:spPr bwMode="auto">
          <a:xfrm>
            <a:off x="0" y="0"/>
            <a:ext cx="1547664" cy="692696"/>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smtClean="0"/>
              <a:t>Chwarae</a:t>
            </a:r>
            <a:r>
              <a:rPr lang="en-GB" dirty="0" smtClean="0"/>
              <a:t> </a:t>
            </a:r>
            <a:r>
              <a:rPr lang="en-GB" dirty="0" err="1" smtClean="0"/>
              <a:t>Rôl</a:t>
            </a:r>
            <a:endParaRPr lang="en-GB" dirty="0"/>
          </a:p>
        </p:txBody>
      </p:sp>
      <p:pic>
        <p:nvPicPr>
          <p:cNvPr id="12" name="Content Placeholder 11" descr="shop.jpg"/>
          <p:cNvPicPr>
            <a:picLocks noGrp="1" noChangeAspect="1"/>
          </p:cNvPicPr>
          <p:nvPr>
            <p:ph sz="quarter" idx="4"/>
          </p:nvPr>
        </p:nvPicPr>
        <p:blipFill>
          <a:blip r:embed="rId3" cstate="print"/>
          <a:stretch>
            <a:fillRect/>
          </a:stretch>
        </p:blipFill>
        <p:spPr>
          <a:xfrm>
            <a:off x="4211960" y="384754"/>
            <a:ext cx="4608512" cy="3451936"/>
          </a:xfrm>
        </p:spPr>
      </p:pic>
      <p:pic>
        <p:nvPicPr>
          <p:cNvPr id="11" name="Content Placeholder 10" descr="hospital.png"/>
          <p:cNvPicPr>
            <a:picLocks noGrp="1" noChangeAspect="1"/>
          </p:cNvPicPr>
          <p:nvPr>
            <p:ph sz="quarter" idx="2"/>
          </p:nvPr>
        </p:nvPicPr>
        <p:blipFill>
          <a:blip r:embed="rId4" cstate="print"/>
          <a:stretch>
            <a:fillRect/>
          </a:stretch>
        </p:blipFill>
        <p:spPr>
          <a:xfrm>
            <a:off x="323528" y="2852936"/>
            <a:ext cx="4998988" cy="3744416"/>
          </a:xfr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8" name="Content Placeholder 7" descr="paint.jpg"/>
          <p:cNvPicPr>
            <a:picLocks noGrp="1" noChangeAspect="1"/>
          </p:cNvPicPr>
          <p:nvPr>
            <p:ph sz="quarter" idx="4"/>
          </p:nvPr>
        </p:nvPicPr>
        <p:blipFill>
          <a:blip r:embed="rId3" cstate="print"/>
          <a:stretch>
            <a:fillRect/>
          </a:stretch>
        </p:blipFill>
        <p:spPr>
          <a:xfrm>
            <a:off x="3274676" y="2852936"/>
            <a:ext cx="5410438" cy="3600400"/>
          </a:xfrm>
        </p:spPr>
      </p:pic>
      <p:pic>
        <p:nvPicPr>
          <p:cNvPr id="7" name="Content Placeholder 6" descr="circle.png"/>
          <p:cNvPicPr>
            <a:picLocks noGrp="1" noChangeAspect="1"/>
          </p:cNvPicPr>
          <p:nvPr>
            <p:ph sz="quarter" idx="2"/>
          </p:nvPr>
        </p:nvPicPr>
        <p:blipFill>
          <a:blip r:embed="rId4" cstate="print"/>
          <a:stretch>
            <a:fillRect/>
          </a:stretch>
        </p:blipFill>
        <p:spPr>
          <a:xfrm>
            <a:off x="179512" y="260648"/>
            <a:ext cx="5409495" cy="3096344"/>
          </a:xfr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Handle books</a:t>
            </a:r>
          </a:p>
          <a:p>
            <a:endParaRPr lang="en-GB" dirty="0" smtClean="0"/>
          </a:p>
          <a:p>
            <a:r>
              <a:rPr lang="en-GB" dirty="0" smtClean="0"/>
              <a:t>Listening to stories being read</a:t>
            </a:r>
          </a:p>
          <a:p>
            <a:endParaRPr lang="en-GB" dirty="0" smtClean="0"/>
          </a:p>
          <a:p>
            <a:r>
              <a:rPr lang="en-GB" dirty="0" smtClean="0"/>
              <a:t>Linking words to pictures</a:t>
            </a:r>
          </a:p>
          <a:p>
            <a:endParaRPr lang="en-GB" dirty="0" smtClean="0"/>
          </a:p>
          <a:p>
            <a:r>
              <a:rPr lang="en-GB" dirty="0" smtClean="0"/>
              <a:t>Sequencing pictures from a story</a:t>
            </a:r>
          </a:p>
        </p:txBody>
      </p:sp>
      <p:sp>
        <p:nvSpPr>
          <p:cNvPr id="3" name="Title 2"/>
          <p:cNvSpPr>
            <a:spLocks noGrp="1"/>
          </p:cNvSpPr>
          <p:nvPr>
            <p:ph type="title"/>
          </p:nvPr>
        </p:nvSpPr>
        <p:spPr/>
        <p:txBody>
          <a:bodyPr/>
          <a:lstStyle/>
          <a:p>
            <a:r>
              <a:rPr lang="en-GB" dirty="0" smtClean="0"/>
              <a:t>Reading</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Book corner in the classroom</a:t>
            </a:r>
          </a:p>
          <a:p>
            <a:endParaRPr lang="en-GB" dirty="0" smtClean="0"/>
          </a:p>
          <a:p>
            <a:r>
              <a:rPr lang="en-GB" dirty="0" smtClean="0"/>
              <a:t>Pupils showing an interest in books</a:t>
            </a:r>
          </a:p>
          <a:p>
            <a:endParaRPr lang="en-GB" dirty="0" smtClean="0"/>
          </a:p>
          <a:p>
            <a:r>
              <a:rPr lang="en-GB" dirty="0" smtClean="0"/>
              <a:t>Creating class books</a:t>
            </a:r>
          </a:p>
          <a:p>
            <a:endParaRPr lang="en-GB" dirty="0" smtClean="0"/>
          </a:p>
          <a:p>
            <a:r>
              <a:rPr lang="en-GB" dirty="0" smtClean="0"/>
              <a:t>Using puppets to create stories</a:t>
            </a:r>
          </a:p>
          <a:p>
            <a:endParaRPr lang="en-GB" dirty="0" smtClean="0"/>
          </a:p>
          <a:p>
            <a:r>
              <a:rPr lang="en-GB" dirty="0" smtClean="0"/>
              <a:t>Retelling a story from picture cards</a:t>
            </a:r>
            <a:endParaRPr lang="en-GB" dirty="0"/>
          </a:p>
        </p:txBody>
      </p:sp>
      <p:sp>
        <p:nvSpPr>
          <p:cNvPr id="3" name="Title 2"/>
          <p:cNvSpPr>
            <a:spLocks noGrp="1"/>
          </p:cNvSpPr>
          <p:nvPr>
            <p:ph type="title"/>
          </p:nvPr>
        </p:nvSpPr>
        <p:spPr/>
        <p:txBody>
          <a:bodyPr/>
          <a:lstStyle/>
          <a:p>
            <a:r>
              <a:rPr lang="en-GB" dirty="0" smtClean="0"/>
              <a:t>How?</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pic>
        <p:nvPicPr>
          <p:cNvPr id="9" name="Content Placeholder 8" descr="story.png"/>
          <p:cNvPicPr>
            <a:picLocks noGrp="1" noChangeAspect="1"/>
          </p:cNvPicPr>
          <p:nvPr>
            <p:ph sz="quarter" idx="2"/>
          </p:nvPr>
        </p:nvPicPr>
        <p:blipFill>
          <a:blip r:embed="rId2" cstate="print"/>
          <a:stretch>
            <a:fillRect/>
          </a:stretch>
        </p:blipFill>
        <p:spPr>
          <a:xfrm>
            <a:off x="107504" y="116632"/>
            <a:ext cx="4366688" cy="3024336"/>
          </a:xfrm>
        </p:spPr>
      </p:pic>
      <p:pic>
        <p:nvPicPr>
          <p:cNvPr id="10" name="Content Placeholder 9" descr="corner.jpg"/>
          <p:cNvPicPr>
            <a:picLocks noGrp="1" noChangeAspect="1"/>
          </p:cNvPicPr>
          <p:nvPr>
            <p:ph sz="quarter" idx="4"/>
          </p:nvPr>
        </p:nvPicPr>
        <p:blipFill>
          <a:blip r:embed="rId3" cstate="print"/>
          <a:stretch>
            <a:fillRect/>
          </a:stretch>
        </p:blipFill>
        <p:spPr>
          <a:xfrm>
            <a:off x="4572000" y="116631"/>
            <a:ext cx="4032448" cy="3020443"/>
          </a:xfrm>
        </p:spPr>
      </p:pic>
      <p:pic>
        <p:nvPicPr>
          <p:cNvPr id="11" name="Picture 10" descr="puppet1.png"/>
          <p:cNvPicPr>
            <a:picLocks noChangeAspect="1"/>
          </p:cNvPicPr>
          <p:nvPr/>
        </p:nvPicPr>
        <p:blipFill>
          <a:blip r:embed="rId4" cstate="print"/>
          <a:stretch>
            <a:fillRect/>
          </a:stretch>
        </p:blipFill>
        <p:spPr>
          <a:xfrm>
            <a:off x="107504" y="3284984"/>
            <a:ext cx="4173584" cy="3312368"/>
          </a:xfrm>
          <a:prstGeom prst="rect">
            <a:avLst/>
          </a:prstGeom>
        </p:spPr>
      </p:pic>
      <p:pic>
        <p:nvPicPr>
          <p:cNvPr id="12" name="Picture 11" descr="pupets2.png"/>
          <p:cNvPicPr>
            <a:picLocks noChangeAspect="1"/>
          </p:cNvPicPr>
          <p:nvPr/>
        </p:nvPicPr>
        <p:blipFill>
          <a:blip r:embed="rId5" cstate="print"/>
          <a:stretch>
            <a:fillRect/>
          </a:stretch>
        </p:blipFill>
        <p:spPr>
          <a:xfrm>
            <a:off x="4355976" y="3573016"/>
            <a:ext cx="4615453" cy="2520280"/>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latin typeface="Comic Sans MS" panose="030F0702030302020204" pitchFamily="66" charset="0"/>
              </a:rPr>
              <a:t>Llyfrau</a:t>
            </a:r>
            <a:endParaRPr lang="en-GB" dirty="0">
              <a:latin typeface="Comic Sans MS" panose="030F0702030302020204" pitchFamily="66" charset="0"/>
            </a:endParaRPr>
          </a:p>
        </p:txBody>
      </p:sp>
      <p:sp>
        <p:nvSpPr>
          <p:cNvPr id="3" name="Content Placeholder 2"/>
          <p:cNvSpPr>
            <a:spLocks noGrp="1"/>
          </p:cNvSpPr>
          <p:nvPr>
            <p:ph idx="1"/>
          </p:nvPr>
        </p:nvSpPr>
        <p:spPr/>
        <p:txBody>
          <a:bodyPr/>
          <a:lstStyle/>
          <a:p>
            <a:r>
              <a:rPr lang="en-GB" dirty="0" smtClean="0">
                <a:hlinkClick r:id="rId3"/>
              </a:rPr>
              <a:t>CSCJES - Books</a:t>
            </a:r>
            <a:endParaRPr lang="en-GB" dirty="0"/>
          </a:p>
        </p:txBody>
      </p:sp>
      <p:pic>
        <p:nvPicPr>
          <p:cNvPr id="4" name="Picture 3" descr="paent.png"/>
          <p:cNvPicPr>
            <a:picLocks noChangeAspect="1"/>
          </p:cNvPicPr>
          <p:nvPr/>
        </p:nvPicPr>
        <p:blipFill>
          <a:blip r:embed="rId4" cstate="print"/>
          <a:stretch>
            <a:fillRect/>
          </a:stretch>
        </p:blipFill>
        <p:spPr>
          <a:xfrm>
            <a:off x="4283968" y="3284984"/>
            <a:ext cx="4680520" cy="3114673"/>
          </a:xfrm>
          <a:prstGeom prst="rect">
            <a:avLst/>
          </a:prstGeom>
        </p:spPr>
      </p:pic>
      <p:pic>
        <p:nvPicPr>
          <p:cNvPr id="5" name="Picture 4" descr="paent1.png"/>
          <p:cNvPicPr>
            <a:picLocks noChangeAspect="1"/>
          </p:cNvPicPr>
          <p:nvPr/>
        </p:nvPicPr>
        <p:blipFill>
          <a:blip r:embed="rId5" cstate="print"/>
          <a:stretch>
            <a:fillRect/>
          </a:stretch>
        </p:blipFill>
        <p:spPr>
          <a:xfrm>
            <a:off x="251520" y="2060848"/>
            <a:ext cx="4608512" cy="3096344"/>
          </a:xfrm>
          <a:prstGeom prst="rect">
            <a:avLst/>
          </a:prstGeom>
        </p:spPr>
      </p:pic>
    </p:spTree>
    <p:extLst>
      <p:ext uri="{BB962C8B-B14F-4D97-AF65-F5344CB8AC3E}">
        <p14:creationId xmlns:p14="http://schemas.microsoft.com/office/powerpoint/2010/main" xmlns="" val="161696742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cstate="print"/>
          <a:srcRect/>
          <a:stretch>
            <a:fillRect/>
          </a:stretch>
        </p:blipFill>
        <p:spPr bwMode="auto">
          <a:xfrm>
            <a:off x="425450" y="890588"/>
            <a:ext cx="8294688" cy="5076825"/>
          </a:xfrm>
          <a:prstGeom prst="rect">
            <a:avLst/>
          </a:prstGeom>
          <a:noFill/>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cstate="print"/>
          <a:srcRect/>
          <a:stretch>
            <a:fillRect/>
          </a:stretch>
        </p:blipFill>
        <p:spPr bwMode="auto">
          <a:xfrm>
            <a:off x="781050" y="881063"/>
            <a:ext cx="7583488" cy="5095875"/>
          </a:xfrm>
          <a:prstGeom prst="rect">
            <a:avLst/>
          </a:prstGeom>
          <a:noFill/>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cstate="print"/>
          <a:srcRect/>
          <a:stretch>
            <a:fillRect/>
          </a:stretch>
        </p:blipFill>
        <p:spPr bwMode="auto">
          <a:xfrm>
            <a:off x="706438" y="942975"/>
            <a:ext cx="7732712" cy="4972050"/>
          </a:xfrm>
          <a:prstGeom prst="rect">
            <a:avLst/>
          </a:prstGeom>
          <a:noFill/>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cstate="print"/>
          <a:srcRect/>
          <a:stretch>
            <a:fillRect/>
          </a:stretch>
        </p:blipFill>
        <p:spPr bwMode="auto">
          <a:xfrm>
            <a:off x="592138" y="804863"/>
            <a:ext cx="7961312" cy="5248275"/>
          </a:xfrm>
          <a:prstGeom prst="rect">
            <a:avLst/>
          </a:prstGeom>
          <a:noFill/>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781050" y="857250"/>
            <a:ext cx="7583488" cy="5143500"/>
          </a:xfrm>
          <a:prstGeom prst="rect">
            <a:avLst/>
          </a:prstGeom>
          <a:noFill/>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cstate="print"/>
          <a:srcRect/>
          <a:stretch>
            <a:fillRect/>
          </a:stretch>
        </p:blipFill>
        <p:spPr bwMode="auto">
          <a:xfrm>
            <a:off x="628650" y="852488"/>
            <a:ext cx="7888288" cy="5153025"/>
          </a:xfrm>
          <a:prstGeom prst="rect">
            <a:avLst/>
          </a:prstGeom>
          <a:noFill/>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cstate="print"/>
          <a:srcRect/>
          <a:stretch>
            <a:fillRect/>
          </a:stretch>
        </p:blipFill>
        <p:spPr bwMode="auto">
          <a:xfrm>
            <a:off x="706438" y="814388"/>
            <a:ext cx="7732712" cy="5229225"/>
          </a:xfrm>
          <a:prstGeom prst="rect">
            <a:avLst/>
          </a:prstGeom>
          <a:noFill/>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cstate="print"/>
          <a:srcRect/>
          <a:stretch>
            <a:fillRect/>
          </a:stretch>
        </p:blipFill>
        <p:spPr bwMode="auto">
          <a:xfrm>
            <a:off x="719138" y="785813"/>
            <a:ext cx="7707312" cy="5286375"/>
          </a:xfrm>
          <a:prstGeom prst="rect">
            <a:avLst/>
          </a:prstGeom>
          <a:noFill/>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2" name="Picture 4"/>
          <p:cNvPicPr>
            <a:picLocks noChangeAspect="1" noChangeArrowheads="1"/>
          </p:cNvPicPr>
          <p:nvPr/>
        </p:nvPicPr>
        <p:blipFill>
          <a:blip r:embed="rId2" cstate="print"/>
          <a:srcRect/>
          <a:stretch>
            <a:fillRect/>
          </a:stretch>
        </p:blipFill>
        <p:spPr bwMode="auto">
          <a:xfrm>
            <a:off x="520700" y="752475"/>
            <a:ext cx="8104188" cy="5353050"/>
          </a:xfrm>
          <a:prstGeom prst="rect">
            <a:avLst/>
          </a:prstGeom>
          <a:noFill/>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hlinkClick r:id="rId2"/>
              </a:rPr>
              <a:t>http://www.cscjes.org.uk/Knowledge-Bank/Welsh/Cymraeg-Ail-Iaith/Welsh-Scheme-of-Work/Meithrin/Tedi-Twt-Cyfres-1.aspx</a:t>
            </a:r>
            <a:endParaRPr lang="en-GB" dirty="0" smtClean="0"/>
          </a:p>
          <a:p>
            <a:endParaRPr lang="en-GB" dirty="0" smtClean="0"/>
          </a:p>
          <a:p>
            <a:r>
              <a:rPr lang="en-GB" dirty="0" smtClean="0"/>
              <a:t>This link will take you to the series of </a:t>
            </a:r>
            <a:r>
              <a:rPr lang="en-GB" dirty="0" err="1" smtClean="0"/>
              <a:t>Tedi</a:t>
            </a:r>
            <a:r>
              <a:rPr lang="en-GB" dirty="0" smtClean="0"/>
              <a:t> </a:t>
            </a:r>
            <a:r>
              <a:rPr lang="en-GB" dirty="0" err="1" smtClean="0"/>
              <a:t>Twt</a:t>
            </a:r>
            <a:r>
              <a:rPr lang="en-GB" dirty="0" smtClean="0"/>
              <a:t> books</a:t>
            </a: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hlinkClick r:id="rId3"/>
              </a:rPr>
              <a:t>CSCJES - Central South Consortium Joint Education Service</a:t>
            </a:r>
            <a:endParaRPr lang="en-GB" dirty="0"/>
          </a:p>
        </p:txBody>
      </p:sp>
      <p:sp>
        <p:nvSpPr>
          <p:cNvPr id="2" name="Title 1"/>
          <p:cNvSpPr>
            <a:spLocks noGrp="1"/>
          </p:cNvSpPr>
          <p:nvPr>
            <p:ph type="title"/>
          </p:nvPr>
        </p:nvSpPr>
        <p:spPr/>
        <p:txBody>
          <a:bodyPr/>
          <a:lstStyle/>
          <a:p>
            <a:pPr algn="ctr"/>
            <a:r>
              <a:rPr lang="en-GB" dirty="0" smtClean="0"/>
              <a:t>QR codes for reading books</a:t>
            </a:r>
            <a:endParaRPr lang="en-GB" dirty="0"/>
          </a:p>
        </p:txBody>
      </p:sp>
    </p:spTree>
    <p:extLst>
      <p:ext uri="{BB962C8B-B14F-4D97-AF65-F5344CB8AC3E}">
        <p14:creationId xmlns:p14="http://schemas.microsoft.com/office/powerpoint/2010/main" xmlns="" val="392618141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Mark-making</a:t>
            </a:r>
          </a:p>
          <a:p>
            <a:endParaRPr lang="en-GB" dirty="0" smtClean="0"/>
          </a:p>
          <a:p>
            <a:r>
              <a:rPr lang="en-GB" dirty="0" smtClean="0"/>
              <a:t>Left to right orientation</a:t>
            </a:r>
          </a:p>
          <a:p>
            <a:endParaRPr lang="en-GB" dirty="0" smtClean="0"/>
          </a:p>
          <a:p>
            <a:r>
              <a:rPr lang="en-GB" dirty="0" smtClean="0"/>
              <a:t>Making lists or notes</a:t>
            </a:r>
          </a:p>
          <a:p>
            <a:endParaRPr lang="en-GB" dirty="0" smtClean="0"/>
          </a:p>
          <a:p>
            <a:r>
              <a:rPr lang="en-GB" dirty="0" smtClean="0"/>
              <a:t>Write simple sentences</a:t>
            </a:r>
            <a:endParaRPr lang="en-GB" dirty="0"/>
          </a:p>
        </p:txBody>
      </p:sp>
      <p:sp>
        <p:nvSpPr>
          <p:cNvPr id="3" name="Title 2"/>
          <p:cNvSpPr>
            <a:spLocks noGrp="1"/>
          </p:cNvSpPr>
          <p:nvPr>
            <p:ph type="title"/>
          </p:nvPr>
        </p:nvSpPr>
        <p:spPr/>
        <p:txBody>
          <a:bodyPr/>
          <a:lstStyle/>
          <a:p>
            <a:r>
              <a:rPr lang="en-GB" dirty="0" smtClean="0"/>
              <a:t>Writing</a:t>
            </a: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Writing letter / invitations</a:t>
            </a:r>
          </a:p>
          <a:p>
            <a:endParaRPr lang="en-GB" dirty="0" smtClean="0"/>
          </a:p>
          <a:p>
            <a:r>
              <a:rPr lang="en-GB" dirty="0" smtClean="0"/>
              <a:t>Short passages </a:t>
            </a:r>
            <a:r>
              <a:rPr lang="en-GB" dirty="0" err="1" smtClean="0"/>
              <a:t>eg</a:t>
            </a:r>
            <a:r>
              <a:rPr lang="en-GB" dirty="0" smtClean="0"/>
              <a:t> </a:t>
            </a:r>
            <a:r>
              <a:rPr lang="en-GB" i="1" dirty="0" err="1" smtClean="0"/>
              <a:t>dw</a:t>
            </a:r>
            <a:r>
              <a:rPr lang="en-GB" i="1" dirty="0" smtClean="0"/>
              <a:t> </a:t>
            </a:r>
            <a:r>
              <a:rPr lang="en-GB" i="1" dirty="0" err="1" smtClean="0"/>
              <a:t>i’n</a:t>
            </a:r>
            <a:r>
              <a:rPr lang="en-GB" i="1" dirty="0" smtClean="0"/>
              <a:t> </a:t>
            </a:r>
            <a:r>
              <a:rPr lang="en-GB" i="1" dirty="0" err="1" smtClean="0"/>
              <a:t>hoffi</a:t>
            </a:r>
            <a:r>
              <a:rPr lang="en-GB" i="1" dirty="0" smtClean="0"/>
              <a:t> …</a:t>
            </a:r>
          </a:p>
          <a:p>
            <a:endParaRPr lang="en-GB" i="1" dirty="0" smtClean="0"/>
          </a:p>
          <a:p>
            <a:r>
              <a:rPr lang="en-GB" dirty="0" smtClean="0"/>
              <a:t>Write instructions</a:t>
            </a:r>
          </a:p>
          <a:p>
            <a:endParaRPr lang="en-GB" dirty="0" smtClean="0"/>
          </a:p>
          <a:p>
            <a:r>
              <a:rPr lang="en-GB" dirty="0" smtClean="0"/>
              <a:t>Write a description</a:t>
            </a:r>
          </a:p>
          <a:p>
            <a:endParaRPr lang="en-GB" dirty="0" smtClean="0"/>
          </a:p>
          <a:p>
            <a:endParaRPr lang="en-GB" dirty="0"/>
          </a:p>
        </p:txBody>
      </p:sp>
      <p:sp>
        <p:nvSpPr>
          <p:cNvPr id="3" name="Title 2"/>
          <p:cNvSpPr>
            <a:spLocks noGrp="1"/>
          </p:cNvSpPr>
          <p:nvPr>
            <p:ph type="title"/>
          </p:nvPr>
        </p:nvSpPr>
        <p:spPr/>
        <p:txBody>
          <a:bodyPr/>
          <a:lstStyle/>
          <a:p>
            <a:r>
              <a:rPr lang="en-GB" dirty="0" smtClean="0"/>
              <a:t>How?</a:t>
            </a:r>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writing 1.png"/>
          <p:cNvPicPr>
            <a:picLocks noGrp="1" noChangeAspect="1"/>
          </p:cNvPicPr>
          <p:nvPr>
            <p:ph idx="1"/>
          </p:nvPr>
        </p:nvPicPr>
        <p:blipFill>
          <a:blip r:embed="rId3" cstate="print"/>
          <a:stretch>
            <a:fillRect/>
          </a:stretch>
        </p:blipFill>
        <p:spPr>
          <a:xfrm>
            <a:off x="323528" y="1052736"/>
            <a:ext cx="2808312" cy="4220141"/>
          </a:xfrm>
        </p:spPr>
      </p:pic>
      <p:pic>
        <p:nvPicPr>
          <p:cNvPr id="5" name="Picture 4" descr="writing 3.jpg"/>
          <p:cNvPicPr>
            <a:picLocks noChangeAspect="1"/>
          </p:cNvPicPr>
          <p:nvPr/>
        </p:nvPicPr>
        <p:blipFill>
          <a:blip r:embed="rId4" cstate="print"/>
          <a:stretch>
            <a:fillRect/>
          </a:stretch>
        </p:blipFill>
        <p:spPr>
          <a:xfrm>
            <a:off x="4067944" y="3573016"/>
            <a:ext cx="4195167" cy="3142326"/>
          </a:xfrm>
          <a:prstGeom prst="rect">
            <a:avLst/>
          </a:prstGeom>
        </p:spPr>
      </p:pic>
      <p:pic>
        <p:nvPicPr>
          <p:cNvPr id="6" name="Picture 5" descr="writing.png"/>
          <p:cNvPicPr>
            <a:picLocks noChangeAspect="1"/>
          </p:cNvPicPr>
          <p:nvPr/>
        </p:nvPicPr>
        <p:blipFill>
          <a:blip r:embed="rId5" cstate="print"/>
          <a:stretch>
            <a:fillRect/>
          </a:stretch>
        </p:blipFill>
        <p:spPr>
          <a:xfrm>
            <a:off x="3275856" y="332656"/>
            <a:ext cx="5685965" cy="2952328"/>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576" y="692696"/>
            <a:ext cx="7488832" cy="5400600"/>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smtClean="0"/>
              <a:t>Loi’oih’oih’ioh’p’po’popphpipih’phkujcoc</a:t>
            </a:r>
            <a:endParaRPr lang="en-GB" dirty="0"/>
          </a:p>
        </p:txBody>
      </p:sp>
      <p:sp>
        <p:nvSpPr>
          <p:cNvPr id="3" name="Oval 2"/>
          <p:cNvSpPr/>
          <p:nvPr/>
        </p:nvSpPr>
        <p:spPr>
          <a:xfrm>
            <a:off x="3131840" y="2852936"/>
            <a:ext cx="2808312" cy="914400"/>
          </a:xfrm>
          <a:prstGeom prst="ellipse">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err="1" smtClean="0">
                <a:solidFill>
                  <a:schemeClr val="tx1"/>
                </a:solidFill>
                <a:latin typeface="Comic Sans MS" pitchFamily="66" charset="0"/>
              </a:rPr>
              <a:t>Oes</a:t>
            </a:r>
            <a:endParaRPr lang="en-GB" sz="2800" dirty="0">
              <a:solidFill>
                <a:schemeClr val="tx1"/>
              </a:solidFill>
              <a:latin typeface="Comic Sans MS" pitchFamily="66" charset="0"/>
            </a:endParaRPr>
          </a:p>
        </p:txBody>
      </p:sp>
      <p:sp>
        <p:nvSpPr>
          <p:cNvPr id="27" name="Rectangle 26"/>
          <p:cNvSpPr/>
          <p:nvPr/>
        </p:nvSpPr>
        <p:spPr>
          <a:xfrm>
            <a:off x="899592" y="836712"/>
            <a:ext cx="1800200" cy="72008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 Nag </a:t>
            </a:r>
            <a:r>
              <a:rPr lang="en-GB" sz="1400" dirty="0" err="1" smtClean="0">
                <a:solidFill>
                  <a:schemeClr val="tx1"/>
                </a:solidFill>
                <a:latin typeface="Comic Sans MS" pitchFamily="66" charset="0"/>
              </a:rPr>
              <a:t>oes</a:t>
            </a:r>
            <a:endParaRPr lang="en-GB" sz="1400" dirty="0" smtClean="0">
              <a:solidFill>
                <a:schemeClr val="tx1"/>
              </a:solidFill>
              <a:latin typeface="Comic Sans MS" pitchFamily="66" charset="0"/>
            </a:endParaRPr>
          </a:p>
        </p:txBody>
      </p:sp>
      <p:sp>
        <p:nvSpPr>
          <p:cNvPr id="28" name="Rectangle 27"/>
          <p:cNvSpPr/>
          <p:nvPr/>
        </p:nvSpPr>
        <p:spPr>
          <a:xfrm>
            <a:off x="2843808" y="836712"/>
            <a:ext cx="1728192" cy="792088"/>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mae</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brawd</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gyda</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fi</a:t>
            </a:r>
            <a:r>
              <a:rPr lang="en-GB" sz="1400" dirty="0" smtClean="0">
                <a:solidFill>
                  <a:schemeClr val="tx1"/>
                </a:solidFill>
                <a:latin typeface="Comic Sans MS" pitchFamily="66" charset="0"/>
              </a:rPr>
              <a:t>.</a:t>
            </a:r>
          </a:p>
        </p:txBody>
      </p:sp>
      <p:sp>
        <p:nvSpPr>
          <p:cNvPr id="29" name="Rectangle 28"/>
          <p:cNvSpPr/>
          <p:nvPr/>
        </p:nvSpPr>
        <p:spPr>
          <a:xfrm>
            <a:off x="4716016" y="836712"/>
            <a:ext cx="1800200" cy="792088"/>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solidFill>
                  <a:schemeClr val="tx1"/>
                </a:solidFill>
                <a:latin typeface="Comic Sans MS" pitchFamily="66" charset="0"/>
              </a:rPr>
              <a:t>Nag </a:t>
            </a: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does dim </a:t>
            </a:r>
            <a:r>
              <a:rPr lang="en-GB" sz="1400" u="sng" dirty="0" err="1" smtClean="0">
                <a:solidFill>
                  <a:schemeClr val="tx1"/>
                </a:solidFill>
                <a:latin typeface="Comic Sans MS" pitchFamily="66" charset="0"/>
              </a:rPr>
              <a:t>chwaer</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gyda</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fi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30" name="Rectangle 29"/>
          <p:cNvSpPr/>
          <p:nvPr/>
        </p:nvSpPr>
        <p:spPr>
          <a:xfrm>
            <a:off x="6660232" y="836712"/>
            <a:ext cx="1440160" cy="792088"/>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mae</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blociau</a:t>
            </a:r>
            <a:r>
              <a:rPr lang="en-GB" sz="1400" u="sng" dirty="0" smtClean="0">
                <a:solidFill>
                  <a:schemeClr val="tx1"/>
                </a:solidFill>
                <a:latin typeface="Comic Sans MS" pitchFamily="66" charset="0"/>
              </a:rPr>
              <a:t> </a:t>
            </a:r>
            <a:r>
              <a:rPr lang="en-GB" sz="1400" dirty="0" err="1" smtClean="0">
                <a:solidFill>
                  <a:schemeClr val="tx1"/>
                </a:solidFill>
                <a:latin typeface="Comic Sans MS" pitchFamily="66" charset="0"/>
              </a:rPr>
              <a:t>ar</a:t>
            </a:r>
            <a:r>
              <a:rPr lang="en-GB" sz="1400" dirty="0" smtClean="0">
                <a:solidFill>
                  <a:schemeClr val="tx1"/>
                </a:solidFill>
                <a:latin typeface="Comic Sans MS" pitchFamily="66" charset="0"/>
              </a:rPr>
              <a:t> y </a:t>
            </a:r>
            <a:r>
              <a:rPr lang="en-GB" sz="1400" u="sng" dirty="0" err="1" smtClean="0">
                <a:solidFill>
                  <a:schemeClr val="tx1"/>
                </a:solidFill>
                <a:latin typeface="Comic Sans MS" pitchFamily="66" charset="0"/>
              </a:rPr>
              <a:t>silff</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31" name="Rectangle 30"/>
          <p:cNvSpPr/>
          <p:nvPr/>
        </p:nvSpPr>
        <p:spPr>
          <a:xfrm>
            <a:off x="7164288" y="2636912"/>
            <a:ext cx="986408" cy="1152128"/>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smtClean="0">
                <a:solidFill>
                  <a:schemeClr val="tx1"/>
                </a:solidFill>
                <a:latin typeface="Comic Sans MS" pitchFamily="66" charset="0"/>
              </a:rPr>
              <a:t>Nag </a:t>
            </a: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does dim </a:t>
            </a:r>
            <a:r>
              <a:rPr lang="en-GB" sz="1400" u="sng" dirty="0" err="1" smtClean="0">
                <a:solidFill>
                  <a:schemeClr val="tx1"/>
                </a:solidFill>
                <a:latin typeface="Comic Sans MS" pitchFamily="66" charset="0"/>
              </a:rPr>
              <a:t>mochyn</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ar</a:t>
            </a:r>
            <a:r>
              <a:rPr lang="en-GB" sz="1400" dirty="0" smtClean="0">
                <a:solidFill>
                  <a:schemeClr val="tx1"/>
                </a:solidFill>
                <a:latin typeface="Comic Sans MS" pitchFamily="66" charset="0"/>
              </a:rPr>
              <a:t> y </a:t>
            </a:r>
            <a:r>
              <a:rPr lang="en-GB" sz="1400" u="sng" dirty="0" err="1" smtClean="0">
                <a:solidFill>
                  <a:schemeClr val="tx1"/>
                </a:solidFill>
                <a:latin typeface="Comic Sans MS" pitchFamily="66" charset="0"/>
              </a:rPr>
              <a:t>fferm</a:t>
            </a:r>
            <a:r>
              <a:rPr lang="en-GB" sz="1100" dirty="0" smtClean="0">
                <a:solidFill>
                  <a:schemeClr val="tx1"/>
                </a:solidFill>
                <a:latin typeface="Comic Sans MS" pitchFamily="66" charset="0"/>
              </a:rPr>
              <a:t>.</a:t>
            </a:r>
            <a:endParaRPr lang="en-GB" sz="1100" dirty="0">
              <a:solidFill>
                <a:schemeClr val="tx1"/>
              </a:solidFill>
              <a:latin typeface="Comic Sans MS" pitchFamily="66" charset="0"/>
            </a:endParaRPr>
          </a:p>
        </p:txBody>
      </p:sp>
      <p:sp>
        <p:nvSpPr>
          <p:cNvPr id="32" name="Rectangle 31"/>
          <p:cNvSpPr/>
          <p:nvPr/>
        </p:nvSpPr>
        <p:spPr>
          <a:xfrm>
            <a:off x="2195736" y="4653136"/>
            <a:ext cx="1152128" cy="1296144"/>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solidFill>
                  <a:schemeClr val="tx1"/>
                </a:solidFill>
                <a:latin typeface="Comic Sans MS" pitchFamily="66" charset="0"/>
              </a:rPr>
              <a:t>Nag </a:t>
            </a: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does dim </a:t>
            </a:r>
            <a:r>
              <a:rPr lang="en-GB" sz="1400" u="sng" dirty="0" smtClean="0">
                <a:solidFill>
                  <a:schemeClr val="tx1"/>
                </a:solidFill>
                <a:latin typeface="Comic Sans MS" pitchFamily="66" charset="0"/>
              </a:rPr>
              <a:t>het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gyda</a:t>
            </a:r>
            <a:r>
              <a:rPr lang="en-GB" sz="1400" dirty="0" smtClean="0">
                <a:solidFill>
                  <a:schemeClr val="tx1"/>
                </a:solidFill>
                <a:latin typeface="Comic Sans MS" pitchFamily="66" charset="0"/>
              </a:rPr>
              <a:t> </a:t>
            </a:r>
            <a:r>
              <a:rPr lang="en-GB" sz="1400" u="sng" dirty="0" smtClean="0">
                <a:solidFill>
                  <a:schemeClr val="tx1"/>
                </a:solidFill>
                <a:latin typeface="Comic Sans MS" pitchFamily="66" charset="0"/>
              </a:rPr>
              <a:t>Sam</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33" name="Rectangle 32"/>
          <p:cNvSpPr/>
          <p:nvPr/>
        </p:nvSpPr>
        <p:spPr>
          <a:xfrm>
            <a:off x="3491880" y="4941168"/>
            <a:ext cx="1296144" cy="986408"/>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mae</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afal</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gyda</a:t>
            </a:r>
            <a:r>
              <a:rPr lang="en-GB" sz="1400" dirty="0" smtClean="0">
                <a:solidFill>
                  <a:schemeClr val="tx1"/>
                </a:solidFill>
                <a:latin typeface="Comic Sans MS" pitchFamily="66" charset="0"/>
              </a:rPr>
              <a:t> </a:t>
            </a:r>
            <a:r>
              <a:rPr lang="en-GB" sz="1400" u="sng" dirty="0" smtClean="0">
                <a:solidFill>
                  <a:schemeClr val="tx1"/>
                </a:solidFill>
                <a:latin typeface="Comic Sans MS" pitchFamily="66" charset="0"/>
              </a:rPr>
              <a:t>Sam</a:t>
            </a:r>
            <a:r>
              <a:rPr lang="en-GB" sz="1400" dirty="0" smtClean="0">
                <a:solidFill>
                  <a:schemeClr val="tx1"/>
                </a:solidFill>
                <a:latin typeface="Comic Sans MS" pitchFamily="66" charset="0"/>
              </a:rPr>
              <a:t>.</a:t>
            </a:r>
            <a:endParaRPr lang="en-GB" sz="1400" u="sng" dirty="0">
              <a:solidFill>
                <a:schemeClr val="tx1"/>
              </a:solidFill>
              <a:latin typeface="Comic Sans MS" pitchFamily="66" charset="0"/>
            </a:endParaRPr>
          </a:p>
        </p:txBody>
      </p:sp>
      <p:sp>
        <p:nvSpPr>
          <p:cNvPr id="34" name="Rectangle 33"/>
          <p:cNvSpPr/>
          <p:nvPr/>
        </p:nvSpPr>
        <p:spPr>
          <a:xfrm>
            <a:off x="5148064" y="4941168"/>
            <a:ext cx="1296144" cy="986408"/>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solidFill>
                  <a:schemeClr val="tx1"/>
                </a:solidFill>
                <a:latin typeface="Comic Sans MS" pitchFamily="66" charset="0"/>
              </a:rPr>
              <a:t>Nag </a:t>
            </a: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does dim </a:t>
            </a:r>
            <a:r>
              <a:rPr lang="en-GB" sz="1400" u="sng" dirty="0" smtClean="0">
                <a:solidFill>
                  <a:schemeClr val="tx1"/>
                </a:solidFill>
                <a:latin typeface="Comic Sans MS" pitchFamily="66" charset="0"/>
              </a:rPr>
              <a:t>plant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yn</a:t>
            </a:r>
            <a:r>
              <a:rPr lang="en-GB" sz="1400" dirty="0" smtClean="0">
                <a:solidFill>
                  <a:schemeClr val="tx1"/>
                </a:solidFill>
                <a:latin typeface="Comic Sans MS" pitchFamily="66" charset="0"/>
              </a:rPr>
              <a:t> yr </a:t>
            </a:r>
            <a:r>
              <a:rPr lang="en-GB" sz="1400" u="sng" dirty="0" err="1" smtClean="0">
                <a:solidFill>
                  <a:schemeClr val="tx1"/>
                </a:solidFill>
                <a:latin typeface="Comic Sans MS" pitchFamily="66" charset="0"/>
              </a:rPr>
              <a:t>ysgol</a:t>
            </a:r>
            <a:r>
              <a:rPr lang="en-GB" sz="1400" dirty="0" smtClean="0">
                <a:solidFill>
                  <a:schemeClr val="tx1"/>
                </a:solidFill>
                <a:latin typeface="Comic Sans MS" pitchFamily="66" charset="0"/>
              </a:rPr>
              <a:t>.</a:t>
            </a:r>
            <a:endParaRPr lang="en-GB" sz="1400" u="sng" dirty="0">
              <a:solidFill>
                <a:schemeClr val="tx1"/>
              </a:solidFill>
              <a:latin typeface="Comic Sans MS" pitchFamily="66" charset="0"/>
            </a:endParaRPr>
          </a:p>
        </p:txBody>
      </p:sp>
      <p:sp>
        <p:nvSpPr>
          <p:cNvPr id="35" name="Rectangle 34"/>
          <p:cNvSpPr/>
          <p:nvPr/>
        </p:nvSpPr>
        <p:spPr>
          <a:xfrm>
            <a:off x="6588224" y="5013176"/>
            <a:ext cx="1512168" cy="91440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u="sng" dirty="0" err="1" smtClean="0">
                <a:solidFill>
                  <a:schemeClr val="tx1"/>
                </a:solidFill>
                <a:latin typeface="Comic Sans MS" pitchFamily="66" charset="0"/>
              </a:rPr>
              <a:t>Oes</a:t>
            </a:r>
            <a:r>
              <a:rPr lang="en-GB" sz="1400" u="sng" dirty="0" smtClean="0">
                <a:solidFill>
                  <a:schemeClr val="tx1"/>
                </a:solidFill>
                <a:latin typeface="Comic Sans MS" pitchFamily="66" charset="0"/>
              </a:rPr>
              <a:t>, </a:t>
            </a:r>
            <a:r>
              <a:rPr lang="en-GB" sz="1400" u="sng" dirty="0" err="1" smtClean="0">
                <a:solidFill>
                  <a:schemeClr val="tx1"/>
                </a:solidFill>
                <a:latin typeface="Comic Sans MS" pitchFamily="66" charset="0"/>
              </a:rPr>
              <a:t>mae</a:t>
            </a:r>
            <a:r>
              <a:rPr lang="en-GB" sz="1400" u="sng" dirty="0" smtClean="0">
                <a:solidFill>
                  <a:schemeClr val="tx1"/>
                </a:solidFill>
                <a:latin typeface="Comic Sans MS" pitchFamily="66" charset="0"/>
              </a:rPr>
              <a:t> </a:t>
            </a:r>
            <a:r>
              <a:rPr lang="en-GB" sz="1400" u="sng" dirty="0" err="1" smtClean="0">
                <a:solidFill>
                  <a:schemeClr val="tx1"/>
                </a:solidFill>
                <a:latin typeface="Comic Sans MS" pitchFamily="66" charset="0"/>
              </a:rPr>
              <a:t>broga</a:t>
            </a:r>
            <a:r>
              <a:rPr lang="en-GB" sz="1400" u="sng" dirty="0" smtClean="0">
                <a:solidFill>
                  <a:schemeClr val="tx1"/>
                </a:solidFill>
                <a:latin typeface="Comic Sans MS" pitchFamily="66" charset="0"/>
              </a:rPr>
              <a:t> </a:t>
            </a:r>
            <a:r>
              <a:rPr lang="en-GB" sz="1400" u="sng" dirty="0" err="1" smtClean="0">
                <a:solidFill>
                  <a:schemeClr val="tx1"/>
                </a:solidFill>
                <a:latin typeface="Comic Sans MS" pitchFamily="66" charset="0"/>
              </a:rPr>
              <a:t>yn</a:t>
            </a:r>
            <a:r>
              <a:rPr lang="en-GB" sz="1400" u="sng" dirty="0" smtClean="0">
                <a:solidFill>
                  <a:schemeClr val="tx1"/>
                </a:solidFill>
                <a:latin typeface="Comic Sans MS" pitchFamily="66" charset="0"/>
              </a:rPr>
              <a:t> y </a:t>
            </a:r>
            <a:r>
              <a:rPr lang="en-GB" sz="1400" u="sng" dirty="0" err="1" smtClean="0">
                <a:solidFill>
                  <a:schemeClr val="tx1"/>
                </a:solidFill>
                <a:latin typeface="Comic Sans MS" pitchFamily="66" charset="0"/>
              </a:rPr>
              <a:t>pwll</a:t>
            </a:r>
            <a:endParaRPr lang="en-GB" sz="1400" u="sng" dirty="0">
              <a:solidFill>
                <a:schemeClr val="tx1"/>
              </a:solidFill>
              <a:latin typeface="Comic Sans MS" pitchFamily="66" charset="0"/>
            </a:endParaRPr>
          </a:p>
        </p:txBody>
      </p:sp>
      <p:sp>
        <p:nvSpPr>
          <p:cNvPr id="36" name="Rectangle 35"/>
          <p:cNvSpPr/>
          <p:nvPr/>
        </p:nvSpPr>
        <p:spPr>
          <a:xfrm>
            <a:off x="971600" y="2564904"/>
            <a:ext cx="2088232" cy="1872208"/>
          </a:xfrm>
          <a:prstGeom prst="rect">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600" u="sng" dirty="0" err="1" smtClean="0">
                <a:solidFill>
                  <a:schemeClr val="tx1"/>
                </a:solidFill>
                <a:latin typeface="Comic Sans MS" pitchFamily="66" charset="0"/>
              </a:rPr>
              <a:t>Bocs</a:t>
            </a:r>
            <a:r>
              <a:rPr lang="en-GB" sz="1600" u="sng" dirty="0" smtClean="0">
                <a:solidFill>
                  <a:schemeClr val="tx1"/>
                </a:solidFill>
                <a:latin typeface="Comic Sans MS" pitchFamily="66" charset="0"/>
              </a:rPr>
              <a:t> </a:t>
            </a:r>
            <a:r>
              <a:rPr lang="en-GB" sz="1600" u="sng" dirty="0" err="1" smtClean="0">
                <a:solidFill>
                  <a:schemeClr val="tx1"/>
                </a:solidFill>
                <a:latin typeface="Comic Sans MS" pitchFamily="66" charset="0"/>
              </a:rPr>
              <a:t>Bendigedig</a:t>
            </a:r>
            <a:endParaRPr lang="en-GB" sz="1600" u="sng" dirty="0" smtClean="0">
              <a:solidFill>
                <a:schemeClr val="tx1"/>
              </a:solidFill>
              <a:latin typeface="Comic Sans MS" pitchFamily="66" charset="0"/>
            </a:endParaRPr>
          </a:p>
          <a:p>
            <a:pPr algn="ctr"/>
            <a:endParaRPr lang="en-GB" sz="800" u="sng" dirty="0" smtClean="0">
              <a:solidFill>
                <a:schemeClr val="tx1"/>
              </a:solidFill>
              <a:latin typeface="Comic Sans MS" pitchFamily="66" charset="0"/>
            </a:endParaRPr>
          </a:p>
          <a:p>
            <a:pPr algn="ctr"/>
            <a:r>
              <a:rPr lang="en-GB" sz="1400" dirty="0" err="1" smtClean="0">
                <a:solidFill>
                  <a:schemeClr val="tx1"/>
                </a:solidFill>
                <a:latin typeface="Comic Sans MS" pitchFamily="66" charset="0"/>
              </a:rPr>
              <a:t>ond</a:t>
            </a:r>
            <a:endParaRPr lang="en-GB" sz="1400" dirty="0" smtClean="0">
              <a:solidFill>
                <a:schemeClr val="tx1"/>
              </a:solidFill>
              <a:latin typeface="Comic Sans MS" pitchFamily="66" charset="0"/>
            </a:endParaRPr>
          </a:p>
          <a:p>
            <a:pPr algn="ctr"/>
            <a:r>
              <a:rPr lang="en-GB" sz="1400" dirty="0" smtClean="0">
                <a:solidFill>
                  <a:schemeClr val="tx1"/>
                </a:solidFill>
                <a:latin typeface="Comic Sans MS" pitchFamily="66" charset="0"/>
              </a:rPr>
              <a:t>a</a:t>
            </a:r>
          </a:p>
          <a:p>
            <a:pPr algn="ctr"/>
            <a:r>
              <a:rPr lang="en-GB" sz="1200" dirty="0" err="1" smtClean="0">
                <a:solidFill>
                  <a:schemeClr val="tx1"/>
                </a:solidFill>
                <a:latin typeface="Comic Sans MS" pitchFamily="66" charset="0"/>
              </a:rPr>
              <a:t>Oes</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mae</a:t>
            </a:r>
            <a:r>
              <a:rPr lang="en-GB" sz="1200" dirty="0" smtClean="0">
                <a:solidFill>
                  <a:schemeClr val="tx1"/>
                </a:solidFill>
                <a:latin typeface="Comic Sans MS" pitchFamily="66" charset="0"/>
              </a:rPr>
              <a:t> </a:t>
            </a:r>
            <a:r>
              <a:rPr lang="en-GB" sz="1200" u="sng" dirty="0" err="1" smtClean="0">
                <a:solidFill>
                  <a:schemeClr val="tx1"/>
                </a:solidFill>
                <a:latin typeface="Comic Sans MS" pitchFamily="66" charset="0"/>
              </a:rPr>
              <a:t>brawd</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gyda</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fi</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ond</a:t>
            </a:r>
            <a:r>
              <a:rPr lang="en-GB" sz="1200" dirty="0" smtClean="0">
                <a:solidFill>
                  <a:schemeClr val="tx1"/>
                </a:solidFill>
                <a:latin typeface="Comic Sans MS" pitchFamily="66" charset="0"/>
              </a:rPr>
              <a:t> does dim </a:t>
            </a:r>
            <a:r>
              <a:rPr lang="en-GB" sz="1200" u="sng" dirty="0" err="1" smtClean="0">
                <a:solidFill>
                  <a:schemeClr val="tx1"/>
                </a:solidFill>
                <a:latin typeface="Comic Sans MS" pitchFamily="66" charset="0"/>
              </a:rPr>
              <a:t>chwaer</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gyda</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fi</a:t>
            </a:r>
            <a:r>
              <a:rPr lang="en-GB" sz="1200" dirty="0" smtClean="0">
                <a:solidFill>
                  <a:schemeClr val="tx1"/>
                </a:solidFill>
                <a:latin typeface="Comic Sans MS" pitchFamily="66" charset="0"/>
              </a:rPr>
              <a:t>.</a:t>
            </a:r>
          </a:p>
          <a:p>
            <a:pPr algn="ctr"/>
            <a:r>
              <a:rPr lang="en-GB" sz="1200" dirty="0" err="1" smtClean="0">
                <a:solidFill>
                  <a:schemeClr val="tx1"/>
                </a:solidFill>
                <a:latin typeface="Comic Sans MS" pitchFamily="66" charset="0"/>
              </a:rPr>
              <a:t>Oes</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mae</a:t>
            </a:r>
            <a:r>
              <a:rPr lang="en-GB" sz="1200" dirty="0" smtClean="0">
                <a:solidFill>
                  <a:schemeClr val="tx1"/>
                </a:solidFill>
                <a:latin typeface="Comic Sans MS" pitchFamily="66" charset="0"/>
              </a:rPr>
              <a:t> </a:t>
            </a:r>
            <a:r>
              <a:rPr lang="en-GB" sz="1200" u="sng" dirty="0" err="1" smtClean="0">
                <a:solidFill>
                  <a:schemeClr val="tx1"/>
                </a:solidFill>
                <a:latin typeface="Comic Sans MS" pitchFamily="66" charset="0"/>
              </a:rPr>
              <a:t>afal</a:t>
            </a:r>
            <a:r>
              <a:rPr lang="en-GB" sz="1200" dirty="0" smtClean="0">
                <a:solidFill>
                  <a:schemeClr val="tx1"/>
                </a:solidFill>
                <a:latin typeface="Comic Sans MS" pitchFamily="66" charset="0"/>
              </a:rPr>
              <a:t> a </a:t>
            </a:r>
            <a:r>
              <a:rPr lang="en-GB" sz="1200" u="sng" dirty="0" smtClean="0">
                <a:solidFill>
                  <a:schemeClr val="tx1"/>
                </a:solidFill>
                <a:latin typeface="Comic Sans MS" pitchFamily="66" charset="0"/>
              </a:rPr>
              <a:t>banana</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gyda</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fi</a:t>
            </a:r>
            <a:r>
              <a:rPr lang="en-GB" sz="1200" dirty="0" smtClean="0">
                <a:solidFill>
                  <a:schemeClr val="tx1"/>
                </a:solidFill>
                <a:latin typeface="Comic Sans MS" pitchFamily="66" charset="0"/>
              </a:rPr>
              <a:t>.</a:t>
            </a:r>
          </a:p>
          <a:p>
            <a:pPr algn="ctr"/>
            <a:endParaRPr lang="en-GB" sz="1400" dirty="0" smtClean="0">
              <a:solidFill>
                <a:schemeClr val="tx1"/>
              </a:solidFill>
              <a:latin typeface="Comic Sans MS" pitchFamily="66" charset="0"/>
            </a:endParaRPr>
          </a:p>
          <a:p>
            <a:pPr algn="ctr"/>
            <a:endParaRPr lang="en-GB" sz="1400" dirty="0" smtClean="0">
              <a:solidFill>
                <a:schemeClr val="tx1"/>
              </a:solidFill>
              <a:latin typeface="Comic Sans MS" pitchFamily="66" charset="0"/>
            </a:endParaRPr>
          </a:p>
          <a:p>
            <a:pPr algn="ctr"/>
            <a:endParaRPr lang="en-GB" sz="1400" dirty="0" smtClean="0">
              <a:solidFill>
                <a:schemeClr val="tx1"/>
              </a:solidFill>
              <a:latin typeface="Comic Sans MS" pitchFamily="66" charset="0"/>
            </a:endParaRPr>
          </a:p>
          <a:p>
            <a:pPr algn="ctr"/>
            <a:endParaRPr lang="en-GB" sz="800" u="sng" dirty="0" smtClean="0">
              <a:solidFill>
                <a:schemeClr val="tx1"/>
              </a:solidFill>
              <a:latin typeface="Comic Sans MS" pitchFamily="66" charset="0"/>
            </a:endParaRPr>
          </a:p>
          <a:p>
            <a:pPr algn="ctr"/>
            <a:endParaRPr lang="en-GB" sz="1600" dirty="0">
              <a:solidFill>
                <a:schemeClr val="tx1"/>
              </a:solidFill>
              <a:latin typeface="Comic Sans MS" pitchFamily="66" charset="0"/>
            </a:endParaRPr>
          </a:p>
          <a:p>
            <a:pPr algn="ctr"/>
            <a:endParaRPr lang="en-GB" sz="1200" dirty="0" smtClean="0">
              <a:solidFill>
                <a:schemeClr val="tx1"/>
              </a:solidFill>
              <a:latin typeface="Comic Sans MS" pitchFamily="66" charset="0"/>
            </a:endParaRPr>
          </a:p>
        </p:txBody>
      </p:sp>
      <p:sp>
        <p:nvSpPr>
          <p:cNvPr id="37" name="5-Point Star 36"/>
          <p:cNvSpPr/>
          <p:nvPr/>
        </p:nvSpPr>
        <p:spPr>
          <a:xfrm>
            <a:off x="2771800" y="2348880"/>
            <a:ext cx="432048" cy="410344"/>
          </a:xfrm>
          <a:prstGeom prst="star5">
            <a:avLst>
              <a:gd name="adj" fmla="val 16670"/>
              <a:gd name="hf" fmla="val 105146"/>
              <a:gd name="vf" fmla="val 11055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5-Point Star 39"/>
          <p:cNvSpPr/>
          <p:nvPr/>
        </p:nvSpPr>
        <p:spPr>
          <a:xfrm>
            <a:off x="827584" y="2348880"/>
            <a:ext cx="432048" cy="410344"/>
          </a:xfrm>
          <a:prstGeom prst="star5">
            <a:avLst>
              <a:gd name="adj" fmla="val 21527"/>
              <a:gd name="hf" fmla="val 105146"/>
              <a:gd name="vf" fmla="val 11055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5-Point Star 40"/>
          <p:cNvSpPr/>
          <p:nvPr/>
        </p:nvSpPr>
        <p:spPr>
          <a:xfrm>
            <a:off x="2771800" y="4077072"/>
            <a:ext cx="432048" cy="410344"/>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5-Point Star 41"/>
          <p:cNvSpPr/>
          <p:nvPr/>
        </p:nvSpPr>
        <p:spPr>
          <a:xfrm>
            <a:off x="827584" y="4077072"/>
            <a:ext cx="432048" cy="410344"/>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Oval 44"/>
          <p:cNvSpPr/>
          <p:nvPr/>
        </p:nvSpPr>
        <p:spPr>
          <a:xfrm>
            <a:off x="971600" y="1772816"/>
            <a:ext cx="1728192" cy="698376"/>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u="sng" dirty="0" smtClean="0">
                <a:solidFill>
                  <a:schemeClr val="tx1"/>
                </a:solidFill>
                <a:latin typeface="Comic Sans MS" pitchFamily="66" charset="0"/>
              </a:rPr>
              <a:t>car </a:t>
            </a:r>
            <a:r>
              <a:rPr lang="en-GB" sz="1400" u="sng" dirty="0" err="1" smtClean="0">
                <a:solidFill>
                  <a:schemeClr val="tx1"/>
                </a:solidFill>
                <a:latin typeface="Comic Sans MS" pitchFamily="66" charset="0"/>
              </a:rPr>
              <a:t>coch</a:t>
            </a:r>
            <a:r>
              <a:rPr lang="en-GB" sz="1400" u="sng" dirty="0" smtClean="0">
                <a:solidFill>
                  <a:schemeClr val="tx1"/>
                </a:solidFill>
                <a:latin typeface="Comic Sans MS" pitchFamily="66" charset="0"/>
              </a:rPr>
              <a:t> </a:t>
            </a:r>
            <a:r>
              <a:rPr lang="en-GB" sz="1400" dirty="0" err="1" smtClean="0">
                <a:solidFill>
                  <a:schemeClr val="tx1"/>
                </a:solidFill>
                <a:latin typeface="Comic Sans MS" pitchFamily="66" charset="0"/>
              </a:rPr>
              <a:t>gyda</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46" name="Oval 45"/>
          <p:cNvSpPr/>
          <p:nvPr/>
        </p:nvSpPr>
        <p:spPr>
          <a:xfrm>
            <a:off x="2987824" y="1772816"/>
            <a:ext cx="1440160" cy="792088"/>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brawd</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gyda</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47" name="Oval 46"/>
          <p:cNvSpPr/>
          <p:nvPr/>
        </p:nvSpPr>
        <p:spPr>
          <a:xfrm>
            <a:off x="4572000" y="1844824"/>
            <a:ext cx="1584176" cy="72008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chwaer</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gyda</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48" name="Oval 47"/>
          <p:cNvSpPr/>
          <p:nvPr/>
        </p:nvSpPr>
        <p:spPr>
          <a:xfrm>
            <a:off x="6660232" y="1844824"/>
            <a:ext cx="1368152" cy="72008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blociau</a:t>
            </a:r>
            <a:r>
              <a:rPr lang="en-GB" sz="1400" u="sng" dirty="0" smtClean="0">
                <a:solidFill>
                  <a:schemeClr val="tx1"/>
                </a:solidFill>
                <a:latin typeface="Comic Sans MS" pitchFamily="66" charset="0"/>
              </a:rPr>
              <a:t> </a:t>
            </a:r>
            <a:r>
              <a:rPr lang="en-GB" sz="1400" dirty="0" err="1" smtClean="0">
                <a:solidFill>
                  <a:schemeClr val="tx1"/>
                </a:solidFill>
                <a:latin typeface="Comic Sans MS" pitchFamily="66" charset="0"/>
              </a:rPr>
              <a:t>ar</a:t>
            </a:r>
            <a:r>
              <a:rPr lang="en-GB" sz="1400" dirty="0" smtClean="0">
                <a:solidFill>
                  <a:schemeClr val="tx1"/>
                </a:solidFill>
                <a:latin typeface="Comic Sans MS" pitchFamily="66" charset="0"/>
              </a:rPr>
              <a:t> y </a:t>
            </a:r>
            <a:r>
              <a:rPr lang="en-GB" sz="1400" u="sng" dirty="0" err="1" smtClean="0">
                <a:solidFill>
                  <a:schemeClr val="tx1"/>
                </a:solidFill>
                <a:latin typeface="Comic Sans MS" pitchFamily="66" charset="0"/>
              </a:rPr>
              <a:t>silff</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49" name="Oval 48"/>
          <p:cNvSpPr/>
          <p:nvPr/>
        </p:nvSpPr>
        <p:spPr>
          <a:xfrm>
            <a:off x="6012160" y="2636912"/>
            <a:ext cx="1008112" cy="127444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mochyn</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ar</a:t>
            </a:r>
            <a:r>
              <a:rPr lang="en-GB" sz="1400" dirty="0" smtClean="0">
                <a:solidFill>
                  <a:schemeClr val="tx1"/>
                </a:solidFill>
                <a:latin typeface="Comic Sans MS" pitchFamily="66" charset="0"/>
              </a:rPr>
              <a:t> y </a:t>
            </a:r>
            <a:r>
              <a:rPr lang="en-GB" sz="1400" u="sng" dirty="0" err="1" smtClean="0">
                <a:solidFill>
                  <a:schemeClr val="tx1"/>
                </a:solidFill>
                <a:latin typeface="Comic Sans MS" pitchFamily="66" charset="0"/>
              </a:rPr>
              <a:t>fferm</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0" name="Oval 49"/>
          <p:cNvSpPr/>
          <p:nvPr/>
        </p:nvSpPr>
        <p:spPr>
          <a:xfrm>
            <a:off x="6660232" y="3861048"/>
            <a:ext cx="1296144" cy="91440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broga</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yn</a:t>
            </a:r>
            <a:r>
              <a:rPr lang="en-GB" sz="1400" dirty="0" smtClean="0">
                <a:solidFill>
                  <a:schemeClr val="tx1"/>
                </a:solidFill>
                <a:latin typeface="Comic Sans MS" pitchFamily="66" charset="0"/>
              </a:rPr>
              <a:t> y </a:t>
            </a:r>
            <a:r>
              <a:rPr lang="en-GB" sz="1400" u="sng" dirty="0" err="1" smtClean="0">
                <a:solidFill>
                  <a:schemeClr val="tx1"/>
                </a:solidFill>
                <a:latin typeface="Comic Sans MS" pitchFamily="66" charset="0"/>
              </a:rPr>
              <a:t>pwll</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1" name="Oval 50"/>
          <p:cNvSpPr/>
          <p:nvPr/>
        </p:nvSpPr>
        <p:spPr>
          <a:xfrm>
            <a:off x="5148064" y="3861048"/>
            <a:ext cx="1224136" cy="91440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u="sng" dirty="0" smtClean="0">
                <a:solidFill>
                  <a:schemeClr val="tx1"/>
                </a:solidFill>
                <a:latin typeface="Comic Sans MS" pitchFamily="66" charset="0"/>
              </a:rPr>
              <a:t>plant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yn</a:t>
            </a:r>
            <a:r>
              <a:rPr lang="en-GB" sz="1400" dirty="0" smtClean="0">
                <a:solidFill>
                  <a:schemeClr val="tx1"/>
                </a:solidFill>
                <a:latin typeface="Comic Sans MS" pitchFamily="66" charset="0"/>
              </a:rPr>
              <a:t> yr </a:t>
            </a:r>
            <a:r>
              <a:rPr lang="en-GB" sz="1400" u="sng" dirty="0" err="1" smtClean="0">
                <a:solidFill>
                  <a:schemeClr val="tx1"/>
                </a:solidFill>
                <a:latin typeface="Comic Sans MS" pitchFamily="66" charset="0"/>
              </a:rPr>
              <a:t>ysgol</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2" name="Oval 51"/>
          <p:cNvSpPr/>
          <p:nvPr/>
        </p:nvSpPr>
        <p:spPr>
          <a:xfrm>
            <a:off x="3275856" y="3861048"/>
            <a:ext cx="1512168" cy="986408"/>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afal</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gyda</a:t>
            </a:r>
            <a:r>
              <a:rPr lang="en-GB" sz="1400" dirty="0" smtClean="0">
                <a:solidFill>
                  <a:schemeClr val="tx1"/>
                </a:solidFill>
                <a:latin typeface="Comic Sans MS" pitchFamily="66" charset="0"/>
              </a:rPr>
              <a:t> </a:t>
            </a:r>
            <a:r>
              <a:rPr lang="en-GB" sz="1400" u="sng" dirty="0" smtClean="0">
                <a:solidFill>
                  <a:schemeClr val="tx1"/>
                </a:solidFill>
                <a:latin typeface="Comic Sans MS" pitchFamily="66" charset="0"/>
              </a:rPr>
              <a:t>Sam</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3" name="Oval 52"/>
          <p:cNvSpPr/>
          <p:nvPr/>
        </p:nvSpPr>
        <p:spPr>
          <a:xfrm>
            <a:off x="827584" y="4653136"/>
            <a:ext cx="1224136" cy="1224136"/>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u="sng" dirty="0" smtClean="0">
                <a:solidFill>
                  <a:schemeClr val="tx1"/>
                </a:solidFill>
                <a:latin typeface="Comic Sans MS" pitchFamily="66" charset="0"/>
              </a:rPr>
              <a:t>het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gyda</a:t>
            </a:r>
            <a:r>
              <a:rPr lang="en-GB" sz="1400" dirty="0" smtClean="0">
                <a:solidFill>
                  <a:schemeClr val="tx1"/>
                </a:solidFill>
                <a:latin typeface="Comic Sans MS" pitchFamily="66" charset="0"/>
              </a:rPr>
              <a:t> </a:t>
            </a:r>
            <a:r>
              <a:rPr lang="en-GB" sz="1400" u="sng" dirty="0" smtClean="0">
                <a:solidFill>
                  <a:schemeClr val="tx1"/>
                </a:solidFill>
                <a:latin typeface="Comic Sans MS" pitchFamily="66" charset="0"/>
              </a:rPr>
              <a:t>Sam</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4" name="Up Arrow 53"/>
          <p:cNvSpPr/>
          <p:nvPr/>
        </p:nvSpPr>
        <p:spPr>
          <a:xfrm>
            <a:off x="1763688" y="1556792"/>
            <a:ext cx="144016" cy="288032"/>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Up Arrow 54"/>
          <p:cNvSpPr/>
          <p:nvPr/>
        </p:nvSpPr>
        <p:spPr>
          <a:xfrm>
            <a:off x="3563888" y="1628800"/>
            <a:ext cx="144016" cy="288032"/>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Up Arrow 55"/>
          <p:cNvSpPr/>
          <p:nvPr/>
        </p:nvSpPr>
        <p:spPr>
          <a:xfrm>
            <a:off x="4860032" y="1556792"/>
            <a:ext cx="144016" cy="360040"/>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Up Arrow 56"/>
          <p:cNvSpPr/>
          <p:nvPr/>
        </p:nvSpPr>
        <p:spPr>
          <a:xfrm>
            <a:off x="6732240" y="1700808"/>
            <a:ext cx="144016" cy="360040"/>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Right Arrow 57"/>
          <p:cNvSpPr/>
          <p:nvPr/>
        </p:nvSpPr>
        <p:spPr>
          <a:xfrm>
            <a:off x="6804248" y="3284984"/>
            <a:ext cx="360040" cy="144016"/>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9" name="Right Arrow 58"/>
          <p:cNvSpPr/>
          <p:nvPr/>
        </p:nvSpPr>
        <p:spPr>
          <a:xfrm>
            <a:off x="1835696" y="5373216"/>
            <a:ext cx="432048" cy="144016"/>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Down Arrow 59"/>
          <p:cNvSpPr/>
          <p:nvPr/>
        </p:nvSpPr>
        <p:spPr>
          <a:xfrm>
            <a:off x="4572000" y="4365104"/>
            <a:ext cx="144016" cy="504056"/>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Down Arrow 60"/>
          <p:cNvSpPr/>
          <p:nvPr/>
        </p:nvSpPr>
        <p:spPr>
          <a:xfrm>
            <a:off x="7596336" y="4581128"/>
            <a:ext cx="144016" cy="360040"/>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2" name="Down Arrow 61"/>
          <p:cNvSpPr/>
          <p:nvPr/>
        </p:nvSpPr>
        <p:spPr>
          <a:xfrm>
            <a:off x="6084168" y="4509120"/>
            <a:ext cx="144016" cy="432048"/>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66" name="Picture 42" descr="CSC-Logo"/>
          <p:cNvPicPr>
            <a:picLocks noChangeAspect="1" noChangeArrowheads="1"/>
          </p:cNvPicPr>
          <p:nvPr/>
        </p:nvPicPr>
        <p:blipFill>
          <a:blip r:embed="rId3" cstate="print"/>
          <a:srcRect/>
          <a:stretch>
            <a:fillRect/>
          </a:stretch>
        </p:blipFill>
        <p:spPr bwMode="auto">
          <a:xfrm>
            <a:off x="7703840" y="6113184"/>
            <a:ext cx="1440160" cy="744816"/>
          </a:xfrm>
          <a:prstGeom prst="rect">
            <a:avLst/>
          </a:prstGeom>
          <a:noFill/>
          <a:ln w="9525">
            <a:noFill/>
            <a:miter lim="800000"/>
            <a:headEnd/>
            <a:tailEnd/>
          </a:ln>
        </p:spPr>
      </p:pic>
      <p:pic>
        <p:nvPicPr>
          <p:cNvPr id="4" name="Picture 2" descr="C:\Users\daviee5\AppData\Local\Microsoft\Windows\Temporary Internet Files\Content.IE5\EIMT1X4O\dglxasset[1].jpg"/>
          <p:cNvPicPr>
            <a:picLocks noChangeAspect="1" noChangeArrowheads="1"/>
          </p:cNvPicPr>
          <p:nvPr/>
        </p:nvPicPr>
        <p:blipFill>
          <a:blip r:embed="rId4" cstate="print"/>
          <a:srcRect/>
          <a:stretch>
            <a:fillRect/>
          </a:stretch>
        </p:blipFill>
        <p:spPr bwMode="auto">
          <a:xfrm>
            <a:off x="3491880" y="6093296"/>
            <a:ext cx="2088232" cy="764704"/>
          </a:xfrm>
          <a:prstGeom prst="rect">
            <a:avLst/>
          </a:prstGeom>
          <a:noFill/>
        </p:spPr>
      </p:pic>
      <p:pic>
        <p:nvPicPr>
          <p:cNvPr id="5" name="Picture 3" descr="C:\Users\daviee5\AppData\Local\Microsoft\Windows\Temporary Internet Files\Content.IE5\137MIUFX\dglxasset[1].jpg"/>
          <p:cNvPicPr>
            <a:picLocks noChangeAspect="1" noChangeArrowheads="1"/>
          </p:cNvPicPr>
          <p:nvPr/>
        </p:nvPicPr>
        <p:blipFill>
          <a:blip r:embed="rId5" cstate="print"/>
          <a:srcRect/>
          <a:stretch>
            <a:fillRect/>
          </a:stretch>
        </p:blipFill>
        <p:spPr bwMode="auto">
          <a:xfrm>
            <a:off x="8244408" y="2636912"/>
            <a:ext cx="899592" cy="1848608"/>
          </a:xfrm>
          <a:prstGeom prst="rect">
            <a:avLst/>
          </a:prstGeom>
          <a:noFill/>
        </p:spPr>
      </p:pic>
      <p:pic>
        <p:nvPicPr>
          <p:cNvPr id="1028" name="Picture 4" descr="C:\Users\daviee5\AppData\Local\Microsoft\Windows\Temporary Internet Files\Content.IE5\30UVLV2V\dglxasset[1].jpg"/>
          <p:cNvPicPr>
            <a:picLocks noChangeAspect="1" noChangeArrowheads="1"/>
          </p:cNvPicPr>
          <p:nvPr/>
        </p:nvPicPr>
        <p:blipFill>
          <a:blip r:embed="rId6" cstate="print"/>
          <a:srcRect/>
          <a:stretch>
            <a:fillRect/>
          </a:stretch>
        </p:blipFill>
        <p:spPr bwMode="auto">
          <a:xfrm>
            <a:off x="0" y="5589240"/>
            <a:ext cx="755576" cy="1268760"/>
          </a:xfrm>
          <a:prstGeom prst="rect">
            <a:avLst/>
          </a:prstGeom>
          <a:noFill/>
        </p:spPr>
      </p:pic>
      <p:pic>
        <p:nvPicPr>
          <p:cNvPr id="6" name="Picture 5" descr="C:\Users\daviee5\AppData\Local\Microsoft\Windows\Temporary Internet Files\Content.IE5\Q3FF0LC0\dglxasset[3].jpg"/>
          <p:cNvPicPr>
            <a:picLocks noChangeAspect="1" noChangeArrowheads="1"/>
          </p:cNvPicPr>
          <p:nvPr/>
        </p:nvPicPr>
        <p:blipFill>
          <a:blip r:embed="rId7" cstate="print"/>
          <a:srcRect/>
          <a:stretch>
            <a:fillRect/>
          </a:stretch>
        </p:blipFill>
        <p:spPr bwMode="auto">
          <a:xfrm>
            <a:off x="8244408" y="-1"/>
            <a:ext cx="899592" cy="1405137"/>
          </a:xfrm>
          <a:prstGeom prst="rect">
            <a:avLst/>
          </a:prstGeom>
          <a:noFill/>
        </p:spPr>
      </p:pic>
      <p:pic>
        <p:nvPicPr>
          <p:cNvPr id="7" name="Picture 6" descr="C:\Users\daviee5\AppData\Local\Microsoft\Windows\Temporary Internet Files\Content.IE5\VLPGA22F\MP900185066[1].jpg"/>
          <p:cNvPicPr>
            <a:picLocks noChangeAspect="1" noChangeArrowheads="1"/>
          </p:cNvPicPr>
          <p:nvPr/>
        </p:nvPicPr>
        <p:blipFill>
          <a:blip r:embed="rId8" cstate="print"/>
          <a:srcRect/>
          <a:stretch>
            <a:fillRect/>
          </a:stretch>
        </p:blipFill>
        <p:spPr bwMode="auto">
          <a:xfrm>
            <a:off x="0" y="0"/>
            <a:ext cx="755575" cy="1484784"/>
          </a:xfrm>
          <a:prstGeom prst="rect">
            <a:avLst/>
          </a:prstGeom>
          <a:noFill/>
        </p:spPr>
      </p:pic>
      <p:pic>
        <p:nvPicPr>
          <p:cNvPr id="8" name="Picture 7" descr="C:\Users\daviee5\AppData\Local\Microsoft\Windows\Temporary Internet Files\Content.IE5\EIMT1X4O\MP900439292[1].jpg"/>
          <p:cNvPicPr>
            <a:picLocks noChangeAspect="1" noChangeArrowheads="1"/>
          </p:cNvPicPr>
          <p:nvPr/>
        </p:nvPicPr>
        <p:blipFill>
          <a:blip r:embed="rId9" cstate="print"/>
          <a:srcRect/>
          <a:stretch>
            <a:fillRect/>
          </a:stretch>
        </p:blipFill>
        <p:spPr bwMode="auto">
          <a:xfrm>
            <a:off x="0" y="2708920"/>
            <a:ext cx="755576" cy="1494672"/>
          </a:xfrm>
          <a:prstGeom prst="rect">
            <a:avLst/>
          </a:prstGeom>
          <a:noFill/>
        </p:spPr>
      </p:pic>
      <p:pic>
        <p:nvPicPr>
          <p:cNvPr id="1034" name="Picture 10" descr="C:\Users\daviee5\AppData\Local\Microsoft\Windows\Temporary Internet Files\Content.IE5\137MIUFX\MP900341480[1].jpg"/>
          <p:cNvPicPr>
            <a:picLocks noChangeAspect="1" noChangeArrowheads="1"/>
          </p:cNvPicPr>
          <p:nvPr/>
        </p:nvPicPr>
        <p:blipFill>
          <a:blip r:embed="rId10" cstate="print"/>
          <a:srcRect/>
          <a:stretch>
            <a:fillRect/>
          </a:stretch>
        </p:blipFill>
        <p:spPr bwMode="auto">
          <a:xfrm>
            <a:off x="3419872" y="0"/>
            <a:ext cx="2448272" cy="692696"/>
          </a:xfrm>
          <a:prstGeom prst="rect">
            <a:avLst/>
          </a:prstGeom>
          <a:noFill/>
        </p:spPr>
      </p:pic>
    </p:spTree>
  </p:cSld>
  <p:clrMapOvr>
    <a:masterClrMapping/>
  </p:clrMapOvr>
  <p:transition>
    <p:cut/>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Planning</a:t>
            </a:r>
            <a:endParaRPr lang="en-GB" dirty="0"/>
          </a:p>
        </p:txBody>
      </p:sp>
      <p:pic>
        <p:nvPicPr>
          <p:cNvPr id="9" name="Content Placeholder 8" descr="skillls.png"/>
          <p:cNvPicPr>
            <a:picLocks noGrp="1" noChangeAspect="1"/>
          </p:cNvPicPr>
          <p:nvPr>
            <p:ph sz="quarter" idx="2"/>
          </p:nvPr>
        </p:nvPicPr>
        <p:blipFill>
          <a:blip r:embed="rId2" cstate="print"/>
          <a:stretch>
            <a:fillRect/>
          </a:stretch>
        </p:blipFill>
        <p:spPr>
          <a:xfrm>
            <a:off x="2123728" y="1412776"/>
            <a:ext cx="4608512" cy="2540005"/>
          </a:xfrm>
        </p:spPr>
      </p:pic>
      <p:sp>
        <p:nvSpPr>
          <p:cNvPr id="8" name="Content Placeholder 7"/>
          <p:cNvSpPr>
            <a:spLocks noGrp="1"/>
          </p:cNvSpPr>
          <p:nvPr>
            <p:ph sz="quarter" idx="4"/>
          </p:nvPr>
        </p:nvSpPr>
        <p:spPr>
          <a:xfrm>
            <a:off x="467545" y="4221088"/>
            <a:ext cx="8219256" cy="2016224"/>
          </a:xfrm>
        </p:spPr>
        <p:txBody>
          <a:bodyPr/>
          <a:lstStyle/>
          <a:p>
            <a:pPr>
              <a:buNone/>
            </a:pPr>
            <a:r>
              <a:rPr lang="en-GB" dirty="0" smtClean="0"/>
              <a:t>Teachers need to refer to the Foundation Phase Framework (revised  2015) when planning sessions.</a:t>
            </a:r>
          </a:p>
          <a:p>
            <a:pPr>
              <a:buNone/>
            </a:pPr>
            <a:r>
              <a:rPr lang="en-GB" dirty="0" smtClean="0"/>
              <a:t>Teachers note the skills and range within each strand on lesson plans</a:t>
            </a:r>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1260648" y="-1179512"/>
            <a:ext cx="11825536" cy="1044116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hlinkClick r:id="rId3"/>
              </a:rPr>
              <a:t>CSCJES - </a:t>
            </a:r>
            <a:r>
              <a:rPr lang="en-GB" dirty="0" err="1" smtClean="0">
                <a:hlinkClick r:id="rId3"/>
              </a:rPr>
              <a:t>Tedi</a:t>
            </a:r>
            <a:r>
              <a:rPr lang="en-GB" dirty="0" smtClean="0">
                <a:hlinkClick r:id="rId3"/>
              </a:rPr>
              <a:t> </a:t>
            </a:r>
            <a:r>
              <a:rPr lang="en-GB" dirty="0" err="1" smtClean="0">
                <a:hlinkClick r:id="rId3"/>
              </a:rPr>
              <a:t>Twt</a:t>
            </a:r>
            <a:endParaRPr lang="en-GB" dirty="0" smtClean="0"/>
          </a:p>
          <a:p>
            <a:r>
              <a:rPr lang="en-GB" dirty="0" smtClean="0">
                <a:hlinkClick r:id="rId4"/>
              </a:rPr>
              <a:t>WJEC</a:t>
            </a:r>
            <a:r>
              <a:rPr lang="en-GB" dirty="0" smtClean="0"/>
              <a:t> Educational Resources Website</a:t>
            </a:r>
            <a:endParaRPr lang="en-GB" dirty="0"/>
          </a:p>
        </p:txBody>
      </p:sp>
      <p:sp>
        <p:nvSpPr>
          <p:cNvPr id="2" name="Title 1"/>
          <p:cNvSpPr>
            <a:spLocks noGrp="1"/>
          </p:cNvSpPr>
          <p:nvPr>
            <p:ph type="title"/>
          </p:nvPr>
        </p:nvSpPr>
        <p:spPr/>
        <p:txBody>
          <a:bodyPr/>
          <a:lstStyle/>
          <a:p>
            <a:r>
              <a:rPr lang="en-GB" dirty="0" err="1" smtClean="0"/>
              <a:t>Tedi</a:t>
            </a:r>
            <a:r>
              <a:rPr lang="en-GB" dirty="0" smtClean="0"/>
              <a:t> </a:t>
            </a:r>
            <a:r>
              <a:rPr lang="en-GB" dirty="0" err="1" smtClean="0"/>
              <a:t>Twt</a:t>
            </a:r>
            <a:endParaRPr lang="en-GB" dirty="0"/>
          </a:p>
        </p:txBody>
      </p:sp>
      <p:pic>
        <p:nvPicPr>
          <p:cNvPr id="7" name="Picture 6" descr="tedi1.png"/>
          <p:cNvPicPr>
            <a:picLocks noChangeAspect="1"/>
          </p:cNvPicPr>
          <p:nvPr/>
        </p:nvPicPr>
        <p:blipFill>
          <a:blip r:embed="rId5" cstate="print"/>
          <a:stretch>
            <a:fillRect/>
          </a:stretch>
        </p:blipFill>
        <p:spPr>
          <a:xfrm>
            <a:off x="4558881" y="2708920"/>
            <a:ext cx="4585119" cy="3528392"/>
          </a:xfrm>
          <a:prstGeom prst="rect">
            <a:avLst/>
          </a:prstGeom>
        </p:spPr>
      </p:pic>
      <p:pic>
        <p:nvPicPr>
          <p:cNvPr id="8" name="Picture 7" descr="tedi2.jpg"/>
          <p:cNvPicPr>
            <a:picLocks noChangeAspect="1"/>
          </p:cNvPicPr>
          <p:nvPr/>
        </p:nvPicPr>
        <p:blipFill>
          <a:blip r:embed="rId6" cstate="print"/>
          <a:stretch>
            <a:fillRect/>
          </a:stretch>
        </p:blipFill>
        <p:spPr>
          <a:xfrm>
            <a:off x="251520" y="2708920"/>
            <a:ext cx="3972054" cy="2736304"/>
          </a:xfrm>
          <a:prstGeom prst="rect">
            <a:avLst/>
          </a:prstGeom>
        </p:spPr>
      </p:pic>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Fflic</a:t>
            </a:r>
            <a:r>
              <a:rPr lang="en-GB" dirty="0" smtClean="0"/>
              <a:t> a </a:t>
            </a:r>
            <a:r>
              <a:rPr lang="en-GB" dirty="0" err="1" smtClean="0"/>
              <a:t>Fflac</a:t>
            </a:r>
            <a:endParaRPr lang="en-GB" dirty="0"/>
          </a:p>
        </p:txBody>
      </p:sp>
      <p:pic>
        <p:nvPicPr>
          <p:cNvPr id="4" name="Content Placeholder 3" descr="fflic.png"/>
          <p:cNvPicPr>
            <a:picLocks noGrp="1" noChangeAspect="1"/>
          </p:cNvPicPr>
          <p:nvPr>
            <p:ph idx="1"/>
          </p:nvPr>
        </p:nvPicPr>
        <p:blipFill>
          <a:blip r:embed="rId3" cstate="print"/>
          <a:stretch>
            <a:fillRect/>
          </a:stretch>
        </p:blipFill>
        <p:spPr>
          <a:xfrm>
            <a:off x="368025" y="1556792"/>
            <a:ext cx="8775975" cy="3600400"/>
          </a:xfrm>
        </p:spPr>
      </p:pic>
      <p:sp>
        <p:nvSpPr>
          <p:cNvPr id="5" name="TextBox 4"/>
          <p:cNvSpPr txBox="1"/>
          <p:nvPr/>
        </p:nvSpPr>
        <p:spPr>
          <a:xfrm>
            <a:off x="1691680" y="5589240"/>
            <a:ext cx="6192688" cy="369332"/>
          </a:xfrm>
          <a:prstGeom prst="rect">
            <a:avLst/>
          </a:prstGeom>
          <a:noFill/>
        </p:spPr>
        <p:txBody>
          <a:bodyPr wrap="square" rtlCol="0">
            <a:spAutoFit/>
          </a:bodyPr>
          <a:lstStyle/>
          <a:p>
            <a:r>
              <a:rPr lang="en-GB" dirty="0" smtClean="0">
                <a:hlinkClick r:id="rId4"/>
              </a:rPr>
              <a:t>http://www.fflicafflac.com/pack1.html</a:t>
            </a:r>
            <a:endParaRPr lang="en-GB" dirty="0" smtClean="0"/>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Teachers continually assess pupils throughout the Foundation Phase</a:t>
            </a:r>
          </a:p>
          <a:p>
            <a:endParaRPr lang="en-GB" dirty="0" smtClean="0"/>
          </a:p>
          <a:p>
            <a:r>
              <a:rPr lang="en-GB" dirty="0" smtClean="0"/>
              <a:t>Teachers formally assess the pupils at the end of Year 2 by matching to ‘outcomes’</a:t>
            </a:r>
          </a:p>
          <a:p>
            <a:endParaRPr lang="en-GB" dirty="0" smtClean="0"/>
          </a:p>
          <a:p>
            <a:r>
              <a:rPr lang="en-GB" dirty="0" smtClean="0"/>
              <a:t>Teachers do not need to report the outcome to parents in Welsh language Development</a:t>
            </a:r>
            <a:endParaRPr lang="en-GB" dirty="0"/>
          </a:p>
        </p:txBody>
      </p:sp>
      <p:sp>
        <p:nvSpPr>
          <p:cNvPr id="3" name="Title 2"/>
          <p:cNvSpPr>
            <a:spLocks noGrp="1"/>
          </p:cNvSpPr>
          <p:nvPr>
            <p:ph type="title"/>
          </p:nvPr>
        </p:nvSpPr>
        <p:spPr/>
        <p:txBody>
          <a:bodyPr/>
          <a:lstStyle/>
          <a:p>
            <a:r>
              <a:rPr lang="en-GB" dirty="0" smtClean="0"/>
              <a:t>Assessment</a:t>
            </a:r>
            <a:endParaRPr lang="en-GB" dirty="0"/>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cstate="print"/>
          <a:srcRect/>
          <a:stretch>
            <a:fillRect/>
          </a:stretch>
        </p:blipFill>
        <p:spPr bwMode="auto">
          <a:xfrm>
            <a:off x="-8749480" y="-1755576"/>
            <a:ext cx="18649462" cy="1165591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3" cstate="print"/>
          <a:srcRect/>
          <a:stretch>
            <a:fillRect/>
          </a:stretch>
        </p:blipFill>
        <p:spPr bwMode="auto">
          <a:xfrm>
            <a:off x="-1764704" y="-2547664"/>
            <a:ext cx="21437083" cy="1339817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268</TotalTime>
  <Words>2459</Words>
  <Application>Microsoft Office PowerPoint</Application>
  <PresentationFormat>On-screen Show (4:3)</PresentationFormat>
  <Paragraphs>316</Paragraphs>
  <Slides>45</Slides>
  <Notes>22</Notes>
  <HiddenSlides>0</HiddenSlides>
  <MMClips>0</MMClips>
  <ScaleCrop>false</ScaleCrop>
  <HeadingPairs>
    <vt:vector size="4" baseType="variant">
      <vt:variant>
        <vt:lpstr>Theme</vt:lpstr>
      </vt:variant>
      <vt:variant>
        <vt:i4>1</vt:i4>
      </vt:variant>
      <vt:variant>
        <vt:lpstr>Slide Titles</vt:lpstr>
      </vt:variant>
      <vt:variant>
        <vt:i4>45</vt:i4>
      </vt:variant>
    </vt:vector>
  </HeadingPairs>
  <TitlesOfParts>
    <vt:vector size="46" baseType="lpstr">
      <vt:lpstr>Concourse</vt:lpstr>
      <vt:lpstr>Welsh Language Development</vt:lpstr>
      <vt:lpstr> Module Aims</vt:lpstr>
      <vt:lpstr>Aseiniad 1 - 40%</vt:lpstr>
      <vt:lpstr>Slide 4</vt:lpstr>
      <vt:lpstr>Bilingualism in Wales</vt:lpstr>
      <vt:lpstr>Curriculum Framework</vt:lpstr>
      <vt:lpstr>Teaching approaches</vt:lpstr>
      <vt:lpstr>Y Curriculum Cymreig  </vt:lpstr>
      <vt:lpstr>The seven Areas of Learning are: </vt:lpstr>
      <vt:lpstr>Welsh Language Development</vt:lpstr>
      <vt:lpstr>Welsh Language Development</vt:lpstr>
      <vt:lpstr>Oracy – Speaking &amp; Listening</vt:lpstr>
      <vt:lpstr>How?</vt:lpstr>
      <vt:lpstr>Learning through Rhyme and Song</vt:lpstr>
      <vt:lpstr>Central South Consortium</vt:lpstr>
      <vt:lpstr>Slide 16</vt:lpstr>
      <vt:lpstr>Slide 17</vt:lpstr>
      <vt:lpstr>Chwarae Rôl</vt:lpstr>
      <vt:lpstr>Slide 19</vt:lpstr>
      <vt:lpstr>Reading</vt:lpstr>
      <vt:lpstr>How?</vt:lpstr>
      <vt:lpstr>Slide 22</vt:lpstr>
      <vt:lpstr>Llyfrau</vt:lpstr>
      <vt:lpstr>Slide 24</vt:lpstr>
      <vt:lpstr>Slide 25</vt:lpstr>
      <vt:lpstr>Slide 26</vt:lpstr>
      <vt:lpstr>Slide 27</vt:lpstr>
      <vt:lpstr>Slide 28</vt:lpstr>
      <vt:lpstr>Slide 29</vt:lpstr>
      <vt:lpstr>Slide 30</vt:lpstr>
      <vt:lpstr>Slide 31</vt:lpstr>
      <vt:lpstr>Slide 32</vt:lpstr>
      <vt:lpstr>Slide 33</vt:lpstr>
      <vt:lpstr>QR codes for reading books</vt:lpstr>
      <vt:lpstr>Writing</vt:lpstr>
      <vt:lpstr>How?</vt:lpstr>
      <vt:lpstr>Slide 37</vt:lpstr>
      <vt:lpstr>Slide 38</vt:lpstr>
      <vt:lpstr>Planning</vt:lpstr>
      <vt:lpstr>Slide 40</vt:lpstr>
      <vt:lpstr>Tedi Twt</vt:lpstr>
      <vt:lpstr>Fflic a Fflac</vt:lpstr>
      <vt:lpstr>Assessment</vt:lpstr>
      <vt:lpstr>Slide 44</vt:lpstr>
      <vt:lpstr>Slide 45</vt:lpstr>
    </vt:vector>
  </TitlesOfParts>
  <Company>SIHE</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Welsh Language Development</dc:title>
  <dc:creator>Natalie</dc:creator>
  <cp:lastModifiedBy>Natalie</cp:lastModifiedBy>
  <cp:revision>22</cp:revision>
  <dcterms:created xsi:type="dcterms:W3CDTF">2016-09-27T18:00:59Z</dcterms:created>
  <dcterms:modified xsi:type="dcterms:W3CDTF">2016-12-07T16:00:46Z</dcterms:modified>
</cp:coreProperties>
</file>