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9"/>
  </p:notesMasterIdLst>
  <p:sldIdLst>
    <p:sldId id="256" r:id="rId2"/>
    <p:sldId id="261" r:id="rId3"/>
    <p:sldId id="260" r:id="rId4"/>
    <p:sldId id="259" r:id="rId5"/>
    <p:sldId id="258" r:id="rId6"/>
    <p:sldId id="262"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99D7C1-ADC8-4E05-BDE3-31CDFFD66294}"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3F4206-7DEB-4E84-8F1D-EA018628B36F}" type="slidenum">
              <a:rPr lang="en-GB" smtClean="0"/>
              <a:t>‹#›</a:t>
            </a:fld>
            <a:endParaRPr lang="en-GB"/>
          </a:p>
        </p:txBody>
      </p:sp>
    </p:spTree>
    <p:extLst>
      <p:ext uri="{BB962C8B-B14F-4D97-AF65-F5344CB8AC3E}">
        <p14:creationId xmlns:p14="http://schemas.microsoft.com/office/powerpoint/2010/main" val="1218094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My name is Diana Nicoleta Chiriac. The subject of my presentation is the importance of customer service to business success. The academic source that I’ve chosen is Services Marketing: Integrating Customer Focus Across the Firm, by Valarie Zeithaml, Mary Jo Bitner, and Dwayne Gremler, the 7th edition, published in 2021.</a:t>
            </a:r>
            <a:endParaRPr lang="en-GB" dirty="0"/>
          </a:p>
        </p:txBody>
      </p:sp>
      <p:sp>
        <p:nvSpPr>
          <p:cNvPr id="4" name="Slide Number Placeholder 3"/>
          <p:cNvSpPr>
            <a:spLocks noGrp="1"/>
          </p:cNvSpPr>
          <p:nvPr>
            <p:ph type="sldNum" sz="quarter" idx="5"/>
          </p:nvPr>
        </p:nvSpPr>
        <p:spPr/>
        <p:txBody>
          <a:bodyPr/>
          <a:lstStyle/>
          <a:p>
            <a:fld id="{D33F4206-7DEB-4E84-8F1D-EA018628B36F}" type="slidenum">
              <a:rPr lang="en-GB" smtClean="0"/>
              <a:t>1</a:t>
            </a:fld>
            <a:endParaRPr lang="en-GB"/>
          </a:p>
        </p:txBody>
      </p:sp>
    </p:spTree>
    <p:extLst>
      <p:ext uri="{BB962C8B-B14F-4D97-AF65-F5344CB8AC3E}">
        <p14:creationId xmlns:p14="http://schemas.microsoft.com/office/powerpoint/2010/main" val="1277224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DB18B-37AC-7A23-82B3-F5E603008A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DB6BCB-0575-532F-7FDA-2C5E97D728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B433F8-B325-9105-A352-BB520D095149}"/>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How this source was found I used this source when I went into the UWTSD library Database search. I looked for books about customer service and business success as I wanted a strong academic source of information to help with my work. I looked through several different search results, reading their synopsis until I came across the correct book as well as a book that was understandable.</a:t>
            </a:r>
            <a:endParaRPr lang="en-GB" dirty="0"/>
          </a:p>
        </p:txBody>
      </p:sp>
      <p:sp>
        <p:nvSpPr>
          <p:cNvPr id="4" name="Slide Number Placeholder 3">
            <a:extLst>
              <a:ext uri="{FF2B5EF4-FFF2-40B4-BE49-F238E27FC236}">
                <a16:creationId xmlns:a16="http://schemas.microsoft.com/office/drawing/2014/main" id="{1C385FE3-496C-8A08-F7E2-06CED916CA38}"/>
              </a:ext>
            </a:extLst>
          </p:cNvPr>
          <p:cNvSpPr>
            <a:spLocks noGrp="1"/>
          </p:cNvSpPr>
          <p:nvPr>
            <p:ph type="sldNum" sz="quarter" idx="5"/>
          </p:nvPr>
        </p:nvSpPr>
        <p:spPr/>
        <p:txBody>
          <a:bodyPr/>
          <a:lstStyle/>
          <a:p>
            <a:fld id="{D33F4206-7DEB-4E84-8F1D-EA018628B36F}" type="slidenum">
              <a:rPr lang="en-GB" smtClean="0"/>
              <a:t>2</a:t>
            </a:fld>
            <a:endParaRPr lang="en-GB"/>
          </a:p>
        </p:txBody>
      </p:sp>
    </p:spTree>
    <p:extLst>
      <p:ext uri="{BB962C8B-B14F-4D97-AF65-F5344CB8AC3E}">
        <p14:creationId xmlns:p14="http://schemas.microsoft.com/office/powerpoint/2010/main" val="2445505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2D31F-D2F1-2621-7568-79632043C6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A0B22-D0C2-BEC2-1A6B-210458F6E9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AA131B-CC14-1ED6-F9AF-92EF230D1065}"/>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I selected this because it is concerned with customer service and the way in which customer service contributes to business success. It includes an overview of the factors contributing to customer service effectiveness, including customer satisfaction and loyalty, and performance. The book combines theoretical explanations and case studies, and will therefore provide evidence for my assignment. Being a textbook means that the information will be accurate and reliable.</a:t>
            </a:r>
            <a:endParaRPr lang="en-GB" dirty="0"/>
          </a:p>
        </p:txBody>
      </p:sp>
      <p:sp>
        <p:nvSpPr>
          <p:cNvPr id="4" name="Slide Number Placeholder 3">
            <a:extLst>
              <a:ext uri="{FF2B5EF4-FFF2-40B4-BE49-F238E27FC236}">
                <a16:creationId xmlns:a16="http://schemas.microsoft.com/office/drawing/2014/main" id="{676A7942-0C0A-6AF3-9EE9-74934032CF99}"/>
              </a:ext>
            </a:extLst>
          </p:cNvPr>
          <p:cNvSpPr>
            <a:spLocks noGrp="1"/>
          </p:cNvSpPr>
          <p:nvPr>
            <p:ph type="sldNum" sz="quarter" idx="5"/>
          </p:nvPr>
        </p:nvSpPr>
        <p:spPr/>
        <p:txBody>
          <a:bodyPr/>
          <a:lstStyle/>
          <a:p>
            <a:fld id="{D33F4206-7DEB-4E84-8F1D-EA018628B36F}" type="slidenum">
              <a:rPr lang="en-GB" smtClean="0"/>
              <a:t>3</a:t>
            </a:fld>
            <a:endParaRPr lang="en-GB"/>
          </a:p>
        </p:txBody>
      </p:sp>
    </p:spTree>
    <p:extLst>
      <p:ext uri="{BB962C8B-B14F-4D97-AF65-F5344CB8AC3E}">
        <p14:creationId xmlns:p14="http://schemas.microsoft.com/office/powerpoint/2010/main" val="533914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878B9-E3C1-8A05-8AE8-9EA91A5C34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1A786E-56C9-7A81-D8B1-699E722052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22D4A6-5379-3F05-9744-EF04F65EBE07}"/>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This book is dated to 2021, so it is modern enough for my essay. Principles of customer service don't really update that fast so it should be fine. These are published and widely recognised authors who are marketing/service management experts. </a:t>
            </a:r>
          </a:p>
          <a:p>
            <a:r>
              <a:rPr lang="en-GB" sz="1200" b="0" i="0" kern="1200" dirty="0">
                <a:solidFill>
                  <a:schemeClr val="tx1"/>
                </a:solidFill>
                <a:effectLst/>
                <a:latin typeface="+mn-lt"/>
                <a:ea typeface="+mn-ea"/>
                <a:cs typeface="+mn-cs"/>
              </a:rPr>
              <a:t>They have written several books and journal papers on service management. </a:t>
            </a:r>
          </a:p>
          <a:p>
            <a:r>
              <a:rPr lang="en-GB" sz="1200" b="0" i="0" kern="1200" dirty="0">
                <a:solidFill>
                  <a:schemeClr val="tx1"/>
                </a:solidFill>
                <a:effectLst/>
                <a:latin typeface="+mn-lt"/>
                <a:ea typeface="+mn-ea"/>
                <a:cs typeface="+mn-cs"/>
              </a:rPr>
              <a:t>This was published by a university publisher called McGraw-Hill who publish many books that are used at Universities all around the world and this was based on a range of research.</a:t>
            </a:r>
          </a:p>
        </p:txBody>
      </p:sp>
      <p:sp>
        <p:nvSpPr>
          <p:cNvPr id="4" name="Slide Number Placeholder 3">
            <a:extLst>
              <a:ext uri="{FF2B5EF4-FFF2-40B4-BE49-F238E27FC236}">
                <a16:creationId xmlns:a16="http://schemas.microsoft.com/office/drawing/2014/main" id="{CAB1E333-85A6-3692-F512-1207BB7CD3EF}"/>
              </a:ext>
            </a:extLst>
          </p:cNvPr>
          <p:cNvSpPr>
            <a:spLocks noGrp="1"/>
          </p:cNvSpPr>
          <p:nvPr>
            <p:ph type="sldNum" sz="quarter" idx="5"/>
          </p:nvPr>
        </p:nvSpPr>
        <p:spPr/>
        <p:txBody>
          <a:bodyPr/>
          <a:lstStyle/>
          <a:p>
            <a:fld id="{D33F4206-7DEB-4E84-8F1D-EA018628B36F}" type="slidenum">
              <a:rPr lang="en-GB" smtClean="0"/>
              <a:t>4</a:t>
            </a:fld>
            <a:endParaRPr lang="en-GB"/>
          </a:p>
        </p:txBody>
      </p:sp>
    </p:spTree>
    <p:extLst>
      <p:ext uri="{BB962C8B-B14F-4D97-AF65-F5344CB8AC3E}">
        <p14:creationId xmlns:p14="http://schemas.microsoft.com/office/powerpoint/2010/main" val="3069249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315DD-E2E1-0311-AA88-76EADC4025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8E8BC9-05E3-8662-1A99-21A77A22C1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276A58-E06A-889F-4438-EAAB6307D20E}"/>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I think the trickiest bit of this assignment was finding out which was the most appropriate academic source, as there were so many different books/articles that we could use. It was tricky figuring out how to judge if a source is academic - what the author, publisher, publication date is. Through this assignment I was able to see how best to use the database that we were allowed to use for the library and how to work out what is appropriate academic source, something I know I will use again for future university assignments.</a:t>
            </a:r>
            <a:endParaRPr lang="en-GB" dirty="0"/>
          </a:p>
        </p:txBody>
      </p:sp>
      <p:sp>
        <p:nvSpPr>
          <p:cNvPr id="4" name="Slide Number Placeholder 3">
            <a:extLst>
              <a:ext uri="{FF2B5EF4-FFF2-40B4-BE49-F238E27FC236}">
                <a16:creationId xmlns:a16="http://schemas.microsoft.com/office/drawing/2014/main" id="{A11A1D17-F980-634F-4EDE-9F9364AF3653}"/>
              </a:ext>
            </a:extLst>
          </p:cNvPr>
          <p:cNvSpPr>
            <a:spLocks noGrp="1"/>
          </p:cNvSpPr>
          <p:nvPr>
            <p:ph type="sldNum" sz="quarter" idx="5"/>
          </p:nvPr>
        </p:nvSpPr>
        <p:spPr/>
        <p:txBody>
          <a:bodyPr/>
          <a:lstStyle/>
          <a:p>
            <a:fld id="{D33F4206-7DEB-4E84-8F1D-EA018628B36F}" type="slidenum">
              <a:rPr lang="en-GB" smtClean="0"/>
              <a:t>5</a:t>
            </a:fld>
            <a:endParaRPr lang="en-GB"/>
          </a:p>
        </p:txBody>
      </p:sp>
    </p:spTree>
    <p:extLst>
      <p:ext uri="{BB962C8B-B14F-4D97-AF65-F5344CB8AC3E}">
        <p14:creationId xmlns:p14="http://schemas.microsoft.com/office/powerpoint/2010/main" val="4191984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BAD18-BE22-1E92-1617-833C71F13E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448899-15EB-F767-093D-A1AE120C2A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892339-3B64-D37E-4C45-F8C5C9A300DF}"/>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I just want to thank you all for listening. The above source is the basis for my presentation and assignment.</a:t>
            </a:r>
            <a:endParaRPr lang="en-GB" dirty="0"/>
          </a:p>
        </p:txBody>
      </p:sp>
      <p:sp>
        <p:nvSpPr>
          <p:cNvPr id="4" name="Slide Number Placeholder 3">
            <a:extLst>
              <a:ext uri="{FF2B5EF4-FFF2-40B4-BE49-F238E27FC236}">
                <a16:creationId xmlns:a16="http://schemas.microsoft.com/office/drawing/2014/main" id="{62DEB56C-8099-BF9D-8195-3B08B51260CF}"/>
              </a:ext>
            </a:extLst>
          </p:cNvPr>
          <p:cNvSpPr>
            <a:spLocks noGrp="1"/>
          </p:cNvSpPr>
          <p:nvPr>
            <p:ph type="sldNum" sz="quarter" idx="5"/>
          </p:nvPr>
        </p:nvSpPr>
        <p:spPr/>
        <p:txBody>
          <a:bodyPr/>
          <a:lstStyle/>
          <a:p>
            <a:fld id="{D33F4206-7DEB-4E84-8F1D-EA018628B36F}" type="slidenum">
              <a:rPr lang="en-GB" smtClean="0"/>
              <a:t>6</a:t>
            </a:fld>
            <a:endParaRPr lang="en-GB"/>
          </a:p>
        </p:txBody>
      </p:sp>
    </p:spTree>
    <p:extLst>
      <p:ext uri="{BB962C8B-B14F-4D97-AF65-F5344CB8AC3E}">
        <p14:creationId xmlns:p14="http://schemas.microsoft.com/office/powerpoint/2010/main" val="1766971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5621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1392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86167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11254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82257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35885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5246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49704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816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67803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36929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8106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F0144-638E-58D9-4E87-D81023979124}"/>
              </a:ext>
            </a:extLst>
          </p:cNvPr>
          <p:cNvSpPr>
            <a:spLocks noGrp="1"/>
          </p:cNvSpPr>
          <p:nvPr>
            <p:ph type="ctrTitle"/>
          </p:nvPr>
        </p:nvSpPr>
        <p:spPr>
          <a:xfrm>
            <a:off x="6096000" y="871758"/>
            <a:ext cx="5334000" cy="2090898"/>
          </a:xfrm>
        </p:spPr>
        <p:txBody>
          <a:bodyPr>
            <a:normAutofit/>
          </a:bodyPr>
          <a:lstStyle/>
          <a:p>
            <a:br>
              <a:rPr lang="en-GB" sz="1200" dirty="0"/>
            </a:br>
            <a:endParaRPr lang="en-GB" sz="1200" dirty="0"/>
          </a:p>
        </p:txBody>
      </p:sp>
      <p:sp>
        <p:nvSpPr>
          <p:cNvPr id="3" name="Subtitle 2">
            <a:extLst>
              <a:ext uri="{FF2B5EF4-FFF2-40B4-BE49-F238E27FC236}">
                <a16:creationId xmlns:a16="http://schemas.microsoft.com/office/drawing/2014/main" id="{66127E1B-7925-4731-E320-9533829361B7}"/>
              </a:ext>
            </a:extLst>
          </p:cNvPr>
          <p:cNvSpPr>
            <a:spLocks noGrp="1"/>
          </p:cNvSpPr>
          <p:nvPr>
            <p:ph type="subTitle" idx="1"/>
          </p:nvPr>
        </p:nvSpPr>
        <p:spPr>
          <a:xfrm>
            <a:off x="5775798" y="3749041"/>
            <a:ext cx="5334000" cy="2385060"/>
          </a:xfrm>
        </p:spPr>
        <p:txBody>
          <a:bodyPr>
            <a:noAutofit/>
          </a:bodyPr>
          <a:lstStyle/>
          <a:p>
            <a:r>
              <a:rPr lang="en-GB" sz="1200" b="1" dirty="0">
                <a:latin typeface="Times New Roman" panose="02020603050405020304" pitchFamily="18" charset="0"/>
                <a:cs typeface="Times New Roman" panose="02020603050405020304" pitchFamily="18" charset="0"/>
              </a:rPr>
              <a:t>Name: </a:t>
            </a:r>
            <a:r>
              <a:rPr lang="en-GB" sz="1200" dirty="0">
                <a:latin typeface="Times New Roman" panose="02020603050405020304" pitchFamily="18" charset="0"/>
                <a:cs typeface="Times New Roman" panose="02020603050405020304" pitchFamily="18" charset="0"/>
              </a:rPr>
              <a:t>Diana Nicoleta Chiriac</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Student ID: </a:t>
            </a:r>
            <a:r>
              <a:rPr lang="en-GB" sz="1200" dirty="0">
                <a:latin typeface="Times New Roman" panose="02020603050405020304" pitchFamily="18" charset="0"/>
                <a:cs typeface="Times New Roman" panose="02020603050405020304" pitchFamily="18" charset="0"/>
              </a:rPr>
              <a:t>2542848</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Topic Chosen</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The Importance of Customer Service for Business Success</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Source Title</a:t>
            </a:r>
            <a:br>
              <a:rPr lang="en-GB" sz="1200" dirty="0">
                <a:latin typeface="Times New Roman" panose="02020603050405020304" pitchFamily="18" charset="0"/>
                <a:cs typeface="Times New Roman" panose="02020603050405020304" pitchFamily="18" charset="0"/>
              </a:rPr>
            </a:br>
            <a:r>
              <a:rPr lang="en-GB" sz="1200" i="1" dirty="0">
                <a:latin typeface="Times New Roman" panose="02020603050405020304" pitchFamily="18" charset="0"/>
                <a:cs typeface="Times New Roman" panose="02020603050405020304" pitchFamily="18" charset="0"/>
              </a:rPr>
              <a:t>Services Marketing: Integrating Customer Focus Across the Firm</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Authors</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Valarie A. Zeithaml, Mary Jo Bitner and Dwayne D. Gremler</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Year Published</a:t>
            </a:r>
            <a:br>
              <a:rPr lang="en-GB" sz="1200"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2021</a:t>
            </a:r>
            <a:br>
              <a:rPr lang="en-GB" sz="1200" dirty="0">
                <a:latin typeface="Times New Roman" panose="02020603050405020304" pitchFamily="18" charset="0"/>
                <a:cs typeface="Times New Roman" panose="02020603050405020304" pitchFamily="18" charset="0"/>
              </a:rPr>
            </a:br>
            <a:endParaRPr lang="en-GB" sz="1200" dirty="0">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1F0C8CBC-2F07-657D-7AF4-AFF3E015C815}"/>
              </a:ext>
            </a:extLst>
          </p:cNvPr>
          <p:cNvPicPr>
            <a:picLocks noChangeAspect="1"/>
          </p:cNvPicPr>
          <p:nvPr/>
        </p:nvPicPr>
        <p:blipFill>
          <a:blip r:embed="rId3"/>
          <a:srcRect l="46667"/>
          <a:stretch>
            <a:fillRect/>
          </a:stretch>
        </p:blipFill>
        <p:spPr>
          <a:xfrm>
            <a:off x="1" y="10"/>
            <a:ext cx="4876799" cy="6857989"/>
          </a:xfrm>
          <a:prstGeom prst="rect">
            <a:avLst/>
          </a:prstGeom>
        </p:spPr>
      </p:pic>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7CE70DB-16E9-D4B8-1F27-F65571473693}"/>
              </a:ext>
            </a:extLst>
          </p:cNvPr>
          <p:cNvSpPr txBox="1"/>
          <p:nvPr/>
        </p:nvSpPr>
        <p:spPr>
          <a:xfrm>
            <a:off x="5723776" y="787011"/>
            <a:ext cx="6094476" cy="1446550"/>
          </a:xfrm>
          <a:prstGeom prst="rect">
            <a:avLst/>
          </a:prstGeom>
          <a:noFill/>
        </p:spPr>
        <p:txBody>
          <a:bodyPr wrap="square">
            <a:spAutoFit/>
          </a:bodyPr>
          <a:lstStyle/>
          <a:p>
            <a:r>
              <a:rPr lang="en-GB" sz="4400" b="1" dirty="0">
                <a:latin typeface="Times New Roman" panose="02020603050405020304" pitchFamily="18" charset="0"/>
                <a:cs typeface="Times New Roman" panose="02020603050405020304" pitchFamily="18" charset="0"/>
              </a:rPr>
              <a:t>Academic Skills</a:t>
            </a:r>
          </a:p>
          <a:p>
            <a:pPr algn="l">
              <a:buNone/>
            </a:pPr>
            <a:r>
              <a:rPr lang="en-GB" sz="4400" b="1" i="0" dirty="0">
                <a:solidFill>
                  <a:srgbClr val="FFFFFF"/>
                </a:solidFill>
                <a:effectLst/>
                <a:latin typeface="-apple-system"/>
              </a:rPr>
              <a:t>Academic Skills</a:t>
            </a:r>
          </a:p>
        </p:txBody>
      </p:sp>
    </p:spTree>
    <p:extLst>
      <p:ext uri="{BB962C8B-B14F-4D97-AF65-F5344CB8AC3E}">
        <p14:creationId xmlns:p14="http://schemas.microsoft.com/office/powerpoint/2010/main" val="2849887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55F53E-7433-2915-983F-550F8AC91496}"/>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A36A687-B8F2-F19F-C29C-783FA3E23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3FC9D-F530-7DB1-8D69-612C37F3C2A3}"/>
              </a:ext>
            </a:extLst>
          </p:cNvPr>
          <p:cNvSpPr>
            <a:spLocks noGrp="1"/>
          </p:cNvSpPr>
          <p:nvPr>
            <p:ph type="ctrTitle"/>
          </p:nvPr>
        </p:nvSpPr>
        <p:spPr>
          <a:xfrm>
            <a:off x="6096000" y="871758"/>
            <a:ext cx="5334000" cy="2090898"/>
          </a:xfrm>
        </p:spPr>
        <p:txBody>
          <a:bodyPr>
            <a:normAutofit/>
          </a:bodyPr>
          <a:lstStyle/>
          <a:p>
            <a:br>
              <a:rPr lang="en-GB" sz="1200" dirty="0"/>
            </a:br>
            <a:endParaRPr lang="en-GB" sz="1200" dirty="0"/>
          </a:p>
        </p:txBody>
      </p:sp>
      <p:sp>
        <p:nvSpPr>
          <p:cNvPr id="3" name="Subtitle 2">
            <a:extLst>
              <a:ext uri="{FF2B5EF4-FFF2-40B4-BE49-F238E27FC236}">
                <a16:creationId xmlns:a16="http://schemas.microsoft.com/office/drawing/2014/main" id="{F84D153C-5E13-FC12-8449-CD5B53AB68E0}"/>
              </a:ext>
            </a:extLst>
          </p:cNvPr>
          <p:cNvSpPr>
            <a:spLocks noGrp="1"/>
          </p:cNvSpPr>
          <p:nvPr>
            <p:ph type="subTitle" idx="1"/>
          </p:nvPr>
        </p:nvSpPr>
        <p:spPr>
          <a:xfrm>
            <a:off x="5775798" y="3749041"/>
            <a:ext cx="5334000" cy="2385060"/>
          </a:xfrm>
        </p:spPr>
        <p:txBody>
          <a:bodyPr>
            <a:noAutofit/>
          </a:bodyPr>
          <a:lstStyle/>
          <a:p>
            <a:r>
              <a:rPr lang="en-GB" sz="1200" b="1" dirty="0">
                <a:latin typeface="Times New Roman" panose="02020603050405020304" pitchFamily="18" charset="0"/>
                <a:cs typeface="Times New Roman" panose="02020603050405020304" pitchFamily="18" charset="0"/>
              </a:rPr>
              <a:t>How did I find this source?</a:t>
            </a:r>
          </a:p>
          <a:p>
            <a:r>
              <a:rPr lang="en-GB" sz="1200" dirty="0">
                <a:latin typeface="Times New Roman" panose="02020603050405020304" pitchFamily="18" charset="0"/>
                <a:cs typeface="Times New Roman" panose="02020603050405020304" pitchFamily="18" charset="0"/>
              </a:rPr>
              <a:t>Used the </a:t>
            </a:r>
            <a:r>
              <a:rPr lang="en-GB" sz="1200" b="1" dirty="0">
                <a:latin typeface="Times New Roman" panose="02020603050405020304" pitchFamily="18" charset="0"/>
                <a:cs typeface="Times New Roman" panose="02020603050405020304" pitchFamily="18" charset="0"/>
              </a:rPr>
              <a:t>UWTSD Library Database</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Searched for customer service and business success </a:t>
            </a:r>
          </a:p>
          <a:p>
            <a:r>
              <a:rPr lang="en-GB" sz="1200" dirty="0">
                <a:latin typeface="Times New Roman" panose="02020603050405020304" pitchFamily="18" charset="0"/>
                <a:cs typeface="Times New Roman" panose="02020603050405020304" pitchFamily="18" charset="0"/>
              </a:rPr>
              <a:t>Selected an academic textbook </a:t>
            </a:r>
          </a:p>
          <a:p>
            <a:r>
              <a:rPr lang="en-GB" sz="1200" dirty="0">
                <a:latin typeface="Times New Roman" panose="02020603050405020304" pitchFamily="18" charset="0"/>
                <a:cs typeface="Times New Roman" panose="02020603050405020304" pitchFamily="18" charset="0"/>
              </a:rPr>
              <a:t>Read the summary before choosing it</a:t>
            </a:r>
          </a:p>
          <a:p>
            <a:endParaRPr lang="en-GB" sz="1200" dirty="0"/>
          </a:p>
        </p:txBody>
      </p:sp>
      <p:pic>
        <p:nvPicPr>
          <p:cNvPr id="15" name="Picture 14">
            <a:extLst>
              <a:ext uri="{FF2B5EF4-FFF2-40B4-BE49-F238E27FC236}">
                <a16:creationId xmlns:a16="http://schemas.microsoft.com/office/drawing/2014/main" id="{7065739C-9D54-5B31-1524-5DF098830E60}"/>
              </a:ext>
            </a:extLst>
          </p:cNvPr>
          <p:cNvPicPr>
            <a:picLocks noChangeAspect="1"/>
          </p:cNvPicPr>
          <p:nvPr/>
        </p:nvPicPr>
        <p:blipFill>
          <a:blip r:embed="rId3"/>
          <a:srcRect l="46667"/>
          <a:stretch>
            <a:fillRect/>
          </a:stretch>
        </p:blipFill>
        <p:spPr>
          <a:xfrm>
            <a:off x="1" y="10"/>
            <a:ext cx="4876799" cy="6857989"/>
          </a:xfrm>
          <a:prstGeom prst="rect">
            <a:avLst/>
          </a:prstGeom>
        </p:spPr>
      </p:pic>
      <p:cxnSp>
        <p:nvCxnSpPr>
          <p:cNvPr id="16" name="Straight Connector 15">
            <a:extLst>
              <a:ext uri="{FF2B5EF4-FFF2-40B4-BE49-F238E27FC236}">
                <a16:creationId xmlns:a16="http://schemas.microsoft.com/office/drawing/2014/main" id="{D53FDD98-AF69-7204-5872-B61AA30D55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6641BAF-9551-9828-BC2C-A6842C179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FF37B30-1D22-A5F7-EAE7-1E954952A1BA}"/>
              </a:ext>
            </a:extLst>
          </p:cNvPr>
          <p:cNvSpPr txBox="1"/>
          <p:nvPr/>
        </p:nvSpPr>
        <p:spPr>
          <a:xfrm>
            <a:off x="5757142" y="716769"/>
            <a:ext cx="6094476" cy="1446550"/>
          </a:xfrm>
          <a:prstGeom prst="rect">
            <a:avLst/>
          </a:prstGeom>
          <a:noFill/>
        </p:spPr>
        <p:txBody>
          <a:bodyPr wrap="square">
            <a:spAutoFit/>
          </a:bodyPr>
          <a:lstStyle/>
          <a:p>
            <a:r>
              <a:rPr lang="en-GB" sz="4400" b="1" dirty="0">
                <a:latin typeface="Times New Roman" panose="02020603050405020304" pitchFamily="18" charset="0"/>
                <a:cs typeface="Times New Roman" panose="02020603050405020304" pitchFamily="18" charset="0"/>
              </a:rPr>
              <a:t>How I Found the </a:t>
            </a:r>
            <a:r>
              <a:rPr lang="en-GB" sz="4400" b="1" dirty="0" err="1">
                <a:latin typeface="Times New Roman" panose="02020603050405020304" pitchFamily="18" charset="0"/>
                <a:cs typeface="Times New Roman" panose="02020603050405020304" pitchFamily="18" charset="0"/>
              </a:rPr>
              <a:t>Source?</a:t>
            </a:r>
            <a:r>
              <a:rPr lang="en-GB" sz="4400" b="1" i="0" dirty="0" err="1">
                <a:solidFill>
                  <a:srgbClr val="FFFFFF"/>
                </a:solidFill>
                <a:effectLst/>
                <a:latin typeface="Times New Roman" panose="02020603050405020304" pitchFamily="18" charset="0"/>
                <a:cs typeface="Times New Roman" panose="02020603050405020304" pitchFamily="18" charset="0"/>
              </a:rPr>
              <a:t>Academic</a:t>
            </a:r>
            <a:r>
              <a:rPr lang="en-GB" sz="4400" b="1" i="0" dirty="0">
                <a:solidFill>
                  <a:srgbClr val="FFFFFF"/>
                </a:solidFill>
                <a:effectLst/>
                <a:latin typeface="Times New Roman" panose="02020603050405020304" pitchFamily="18" charset="0"/>
                <a:cs typeface="Times New Roman" panose="02020603050405020304" pitchFamily="18" charset="0"/>
              </a:rPr>
              <a:t> </a:t>
            </a:r>
            <a:r>
              <a:rPr lang="en-GB" sz="4400" b="1" i="0" dirty="0">
                <a:solidFill>
                  <a:srgbClr val="FFFFFF"/>
                </a:solidFill>
                <a:effectLst/>
                <a:latin typeface="-apple-system"/>
              </a:rPr>
              <a:t>Skills</a:t>
            </a:r>
          </a:p>
        </p:txBody>
      </p:sp>
    </p:spTree>
    <p:extLst>
      <p:ext uri="{BB962C8B-B14F-4D97-AF65-F5344CB8AC3E}">
        <p14:creationId xmlns:p14="http://schemas.microsoft.com/office/powerpoint/2010/main" val="4033254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1473F4-B050-E103-2A35-2A5F89B77276}"/>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3EED81B-D453-6D9D-3364-386EB267F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42666-892F-D275-E318-E5254852016C}"/>
              </a:ext>
            </a:extLst>
          </p:cNvPr>
          <p:cNvSpPr>
            <a:spLocks noGrp="1"/>
          </p:cNvSpPr>
          <p:nvPr>
            <p:ph type="ctrTitle"/>
          </p:nvPr>
        </p:nvSpPr>
        <p:spPr>
          <a:xfrm>
            <a:off x="6096000" y="871758"/>
            <a:ext cx="5334000" cy="2090898"/>
          </a:xfrm>
        </p:spPr>
        <p:txBody>
          <a:bodyPr>
            <a:normAutofit/>
          </a:bodyPr>
          <a:lstStyle/>
          <a:p>
            <a:br>
              <a:rPr lang="en-GB" sz="1200" dirty="0"/>
            </a:br>
            <a:endParaRPr lang="en-GB" sz="1200" dirty="0"/>
          </a:p>
        </p:txBody>
      </p:sp>
      <p:sp>
        <p:nvSpPr>
          <p:cNvPr id="3" name="Subtitle 2">
            <a:extLst>
              <a:ext uri="{FF2B5EF4-FFF2-40B4-BE49-F238E27FC236}">
                <a16:creationId xmlns:a16="http://schemas.microsoft.com/office/drawing/2014/main" id="{FF1F4F34-D8DF-04E9-BE97-A0D43A9FB3F6}"/>
              </a:ext>
            </a:extLst>
          </p:cNvPr>
          <p:cNvSpPr>
            <a:spLocks noGrp="1"/>
          </p:cNvSpPr>
          <p:nvPr>
            <p:ph type="subTitle" idx="1"/>
          </p:nvPr>
        </p:nvSpPr>
        <p:spPr>
          <a:xfrm>
            <a:off x="5775798" y="3749041"/>
            <a:ext cx="5334000" cy="2385060"/>
          </a:xfrm>
        </p:spPr>
        <p:txBody>
          <a:bodyPr>
            <a:noAutofit/>
          </a:bodyPr>
          <a:lstStyle/>
          <a:p>
            <a:r>
              <a:rPr lang="en-GB" sz="1200" b="1" dirty="0">
                <a:latin typeface="Times New Roman" panose="02020603050405020304" pitchFamily="18" charset="0"/>
                <a:cs typeface="Times New Roman" panose="02020603050405020304" pitchFamily="18" charset="0"/>
              </a:rPr>
              <a:t>Why I chose it?</a:t>
            </a:r>
          </a:p>
          <a:p>
            <a:r>
              <a:rPr lang="en-GB" sz="1200" dirty="0">
                <a:latin typeface="Times New Roman" panose="02020603050405020304" pitchFamily="18" charset="0"/>
                <a:cs typeface="Times New Roman" panose="02020603050405020304" pitchFamily="18" charset="0"/>
              </a:rPr>
              <a:t>Directly related to my topic </a:t>
            </a:r>
          </a:p>
          <a:p>
            <a:r>
              <a:rPr lang="en-GB" sz="1200" dirty="0">
                <a:latin typeface="Times New Roman" panose="02020603050405020304" pitchFamily="18" charset="0"/>
                <a:cs typeface="Times New Roman" panose="02020603050405020304" pitchFamily="18" charset="0"/>
              </a:rPr>
              <a:t>Explains customer service clearly </a:t>
            </a:r>
          </a:p>
          <a:p>
            <a:r>
              <a:rPr lang="en-GB" sz="1200" dirty="0">
                <a:latin typeface="Times New Roman" panose="02020603050405020304" pitchFamily="18" charset="0"/>
                <a:cs typeface="Times New Roman" panose="02020603050405020304" pitchFamily="18" charset="0"/>
              </a:rPr>
              <a:t>Includes research and business examples </a:t>
            </a:r>
          </a:p>
          <a:p>
            <a:r>
              <a:rPr lang="en-GB" sz="1200" dirty="0">
                <a:latin typeface="Times New Roman" panose="02020603050405020304" pitchFamily="18" charset="0"/>
                <a:cs typeface="Times New Roman" panose="02020603050405020304" pitchFamily="18" charset="0"/>
              </a:rPr>
              <a:t>Useful for my assignment </a:t>
            </a:r>
          </a:p>
          <a:p>
            <a:r>
              <a:rPr lang="en-GB" sz="1200" dirty="0">
                <a:latin typeface="Times New Roman" panose="02020603050405020304" pitchFamily="18" charset="0"/>
                <a:cs typeface="Times New Roman" panose="02020603050405020304" pitchFamily="18" charset="0"/>
              </a:rPr>
              <a:t>Academic source</a:t>
            </a:r>
          </a:p>
          <a:p>
            <a:endParaRPr lang="en-GB" sz="1200" dirty="0"/>
          </a:p>
        </p:txBody>
      </p:sp>
      <p:pic>
        <p:nvPicPr>
          <p:cNvPr id="15" name="Picture 14">
            <a:extLst>
              <a:ext uri="{FF2B5EF4-FFF2-40B4-BE49-F238E27FC236}">
                <a16:creationId xmlns:a16="http://schemas.microsoft.com/office/drawing/2014/main" id="{05109524-2C26-70E1-3E79-690225A9536E}"/>
              </a:ext>
            </a:extLst>
          </p:cNvPr>
          <p:cNvPicPr>
            <a:picLocks noChangeAspect="1"/>
          </p:cNvPicPr>
          <p:nvPr/>
        </p:nvPicPr>
        <p:blipFill>
          <a:blip r:embed="rId3"/>
          <a:srcRect l="46667"/>
          <a:stretch>
            <a:fillRect/>
          </a:stretch>
        </p:blipFill>
        <p:spPr>
          <a:xfrm>
            <a:off x="1" y="10"/>
            <a:ext cx="4876799" cy="6857989"/>
          </a:xfrm>
          <a:prstGeom prst="rect">
            <a:avLst/>
          </a:prstGeom>
        </p:spPr>
      </p:pic>
      <p:cxnSp>
        <p:nvCxnSpPr>
          <p:cNvPr id="16" name="Straight Connector 15">
            <a:extLst>
              <a:ext uri="{FF2B5EF4-FFF2-40B4-BE49-F238E27FC236}">
                <a16:creationId xmlns:a16="http://schemas.microsoft.com/office/drawing/2014/main" id="{FDA6A182-1095-1A7E-9EBF-5BEAD81449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3DFBAC7-EB57-72D7-6455-FC2F713644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4ED0061-B3E0-E7B4-E508-06F4108B3B59}"/>
              </a:ext>
            </a:extLst>
          </p:cNvPr>
          <p:cNvSpPr txBox="1"/>
          <p:nvPr/>
        </p:nvSpPr>
        <p:spPr>
          <a:xfrm>
            <a:off x="5723776" y="787011"/>
            <a:ext cx="6094476" cy="1446550"/>
          </a:xfrm>
          <a:prstGeom prst="rect">
            <a:avLst/>
          </a:prstGeom>
          <a:noFill/>
        </p:spPr>
        <p:txBody>
          <a:bodyPr wrap="square">
            <a:spAutoFit/>
          </a:bodyPr>
          <a:lstStyle/>
          <a:p>
            <a:r>
              <a:rPr lang="en-GB" sz="4400" b="1" dirty="0">
                <a:latin typeface="Times New Roman" panose="02020603050405020304" pitchFamily="18" charset="0"/>
                <a:cs typeface="Times New Roman" panose="02020603050405020304" pitchFamily="18" charset="0"/>
              </a:rPr>
              <a:t>Why I Chose This Source?</a:t>
            </a:r>
            <a:endParaRPr lang="en-GB" sz="4400" b="1" i="0" dirty="0">
              <a:solidFill>
                <a:srgbClr val="FFFFFF"/>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0469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E48F15-E9EC-7B1E-B4DF-706E7BE94749}"/>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EC8029-C665-3BAA-79C2-0867D76152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0D518-7456-0E7F-6F6D-396DC25AFA2D}"/>
              </a:ext>
            </a:extLst>
          </p:cNvPr>
          <p:cNvSpPr>
            <a:spLocks noGrp="1"/>
          </p:cNvSpPr>
          <p:nvPr>
            <p:ph type="ctrTitle"/>
          </p:nvPr>
        </p:nvSpPr>
        <p:spPr>
          <a:xfrm>
            <a:off x="6096000" y="871758"/>
            <a:ext cx="5334000" cy="2090898"/>
          </a:xfrm>
        </p:spPr>
        <p:txBody>
          <a:bodyPr>
            <a:normAutofit/>
          </a:bodyPr>
          <a:lstStyle/>
          <a:p>
            <a:br>
              <a:rPr lang="en-GB" sz="1200" dirty="0"/>
            </a:br>
            <a:endParaRPr lang="en-GB" sz="1200" dirty="0"/>
          </a:p>
        </p:txBody>
      </p:sp>
      <p:sp>
        <p:nvSpPr>
          <p:cNvPr id="3" name="Subtitle 2">
            <a:extLst>
              <a:ext uri="{FF2B5EF4-FFF2-40B4-BE49-F238E27FC236}">
                <a16:creationId xmlns:a16="http://schemas.microsoft.com/office/drawing/2014/main" id="{B7B2B381-2184-5170-E5A0-11E48D2F592C}"/>
              </a:ext>
            </a:extLst>
          </p:cNvPr>
          <p:cNvSpPr>
            <a:spLocks noGrp="1"/>
          </p:cNvSpPr>
          <p:nvPr>
            <p:ph type="subTitle" idx="1"/>
          </p:nvPr>
        </p:nvSpPr>
        <p:spPr>
          <a:xfrm>
            <a:off x="5956579" y="1574023"/>
            <a:ext cx="5861673" cy="4560077"/>
          </a:xfrm>
        </p:spPr>
        <p:txBody>
          <a:bodyPr>
            <a:noAutofit/>
          </a:bodyPr>
          <a:lstStyle/>
          <a:p>
            <a:r>
              <a:rPr lang="en-GB" sz="1000" b="1" dirty="0">
                <a:latin typeface="Times New Roman" panose="02020603050405020304" pitchFamily="18" charset="0"/>
                <a:cs typeface="Times New Roman" panose="02020603050405020304" pitchFamily="18" charset="0"/>
              </a:rPr>
              <a:t>Publication Date</a:t>
            </a:r>
          </a:p>
          <a:p>
            <a:r>
              <a:rPr lang="en-GB" sz="1000" dirty="0">
                <a:latin typeface="Times New Roman" panose="02020603050405020304" pitchFamily="18" charset="0"/>
                <a:cs typeface="Times New Roman" panose="02020603050405020304" pitchFamily="18" charset="0"/>
              </a:rPr>
              <a:t>Published in </a:t>
            </a:r>
            <a:r>
              <a:rPr lang="en-GB" sz="1000" b="1" dirty="0">
                <a:latin typeface="Times New Roman" panose="02020603050405020304" pitchFamily="18" charset="0"/>
                <a:cs typeface="Times New Roman" panose="02020603050405020304" pitchFamily="18" charset="0"/>
              </a:rPr>
              <a:t>2021</a:t>
            </a:r>
            <a:r>
              <a:rPr lang="en-GB" sz="1000" dirty="0">
                <a:latin typeface="Times New Roman" panose="02020603050405020304" pitchFamily="18" charset="0"/>
                <a:cs typeface="Times New Roman" panose="02020603050405020304" pitchFamily="18" charset="0"/>
              </a:rPr>
              <a:t> </a:t>
            </a:r>
          </a:p>
          <a:p>
            <a:r>
              <a:rPr lang="en-GB" sz="1000" dirty="0">
                <a:latin typeface="Times New Roman" panose="02020603050405020304" pitchFamily="18" charset="0"/>
                <a:cs typeface="Times New Roman" panose="02020603050405020304" pitchFamily="18" charset="0"/>
              </a:rPr>
              <a:t>Recent enough for this topic </a:t>
            </a:r>
          </a:p>
          <a:p>
            <a:r>
              <a:rPr lang="en-GB" sz="1000" b="1" dirty="0">
                <a:latin typeface="Times New Roman" panose="02020603050405020304" pitchFamily="18" charset="0"/>
                <a:cs typeface="Times New Roman" panose="02020603050405020304" pitchFamily="18" charset="0"/>
              </a:rPr>
              <a:t>Author Credibility</a:t>
            </a:r>
          </a:p>
          <a:p>
            <a:r>
              <a:rPr lang="en-GB" sz="1000" dirty="0">
                <a:latin typeface="Times New Roman" panose="02020603050405020304" pitchFamily="18" charset="0"/>
                <a:cs typeface="Times New Roman" panose="02020603050405020304" pitchFamily="18" charset="0"/>
              </a:rPr>
              <a:t>Valarie A. Zeithaml </a:t>
            </a:r>
          </a:p>
          <a:p>
            <a:r>
              <a:rPr lang="en-GB" sz="1000" dirty="0">
                <a:latin typeface="Times New Roman" panose="02020603050405020304" pitchFamily="18" charset="0"/>
                <a:cs typeface="Times New Roman" panose="02020603050405020304" pitchFamily="18" charset="0"/>
              </a:rPr>
              <a:t>Mary Jo Bitner </a:t>
            </a:r>
          </a:p>
          <a:p>
            <a:r>
              <a:rPr lang="en-GB" sz="1000" dirty="0">
                <a:latin typeface="Times New Roman" panose="02020603050405020304" pitchFamily="18" charset="0"/>
                <a:cs typeface="Times New Roman" panose="02020603050405020304" pitchFamily="18" charset="0"/>
              </a:rPr>
              <a:t>Dwayne D. Gremler </a:t>
            </a:r>
          </a:p>
          <a:p>
            <a:r>
              <a:rPr lang="en-GB" sz="1000" dirty="0">
                <a:latin typeface="Times New Roman" panose="02020603050405020304" pitchFamily="18" charset="0"/>
                <a:cs typeface="Times New Roman" panose="02020603050405020304" pitchFamily="18" charset="0"/>
              </a:rPr>
              <a:t>Experts in marketing and service management </a:t>
            </a:r>
          </a:p>
          <a:p>
            <a:r>
              <a:rPr lang="en-GB" sz="1000" b="1" dirty="0">
                <a:latin typeface="Times New Roman" panose="02020603050405020304" pitchFamily="18" charset="0"/>
                <a:cs typeface="Times New Roman" panose="02020603050405020304" pitchFamily="18" charset="0"/>
              </a:rPr>
              <a:t>Reliability</a:t>
            </a:r>
          </a:p>
          <a:p>
            <a:r>
              <a:rPr lang="en-GB" sz="1000" dirty="0">
                <a:latin typeface="Times New Roman" panose="02020603050405020304" pitchFamily="18" charset="0"/>
                <a:cs typeface="Times New Roman" panose="02020603050405020304" pitchFamily="18" charset="0"/>
              </a:rPr>
              <a:t>Published by </a:t>
            </a:r>
            <a:r>
              <a:rPr lang="en-GB" sz="1000" b="1" dirty="0">
                <a:latin typeface="Times New Roman" panose="02020603050405020304" pitchFamily="18" charset="0"/>
                <a:cs typeface="Times New Roman" panose="02020603050405020304" pitchFamily="18" charset="0"/>
              </a:rPr>
              <a:t>McGraw-Hill</a:t>
            </a:r>
            <a:r>
              <a:rPr lang="en-GB" sz="1000" dirty="0">
                <a:latin typeface="Times New Roman" panose="02020603050405020304" pitchFamily="18" charset="0"/>
                <a:cs typeface="Times New Roman" panose="02020603050405020304" pitchFamily="18" charset="0"/>
              </a:rPr>
              <a:t> </a:t>
            </a:r>
          </a:p>
          <a:p>
            <a:r>
              <a:rPr lang="en-GB" sz="1000" dirty="0">
                <a:latin typeface="Times New Roman" panose="02020603050405020304" pitchFamily="18" charset="0"/>
                <a:cs typeface="Times New Roman" panose="02020603050405020304" pitchFamily="18" charset="0"/>
              </a:rPr>
              <a:t>Academic publisher </a:t>
            </a:r>
          </a:p>
          <a:p>
            <a:r>
              <a:rPr lang="en-GB" sz="1000" dirty="0">
                <a:latin typeface="Times New Roman" panose="02020603050405020304" pitchFamily="18" charset="0"/>
                <a:cs typeface="Times New Roman" panose="02020603050405020304" pitchFamily="18" charset="0"/>
              </a:rPr>
              <a:t>Used in universities </a:t>
            </a:r>
          </a:p>
          <a:p>
            <a:r>
              <a:rPr lang="en-GB" sz="1000" dirty="0">
                <a:latin typeface="Times New Roman" panose="02020603050405020304" pitchFamily="18" charset="0"/>
                <a:cs typeface="Times New Roman" panose="02020603050405020304" pitchFamily="18" charset="0"/>
              </a:rPr>
              <a:t>Based on research and evidence</a:t>
            </a:r>
          </a:p>
          <a:p>
            <a:endParaRPr lang="en-GB" sz="1200" dirty="0"/>
          </a:p>
        </p:txBody>
      </p:sp>
      <p:pic>
        <p:nvPicPr>
          <p:cNvPr id="15" name="Picture 14">
            <a:extLst>
              <a:ext uri="{FF2B5EF4-FFF2-40B4-BE49-F238E27FC236}">
                <a16:creationId xmlns:a16="http://schemas.microsoft.com/office/drawing/2014/main" id="{DEB6443B-5A59-6C92-0C14-826B8A6D9A70}"/>
              </a:ext>
            </a:extLst>
          </p:cNvPr>
          <p:cNvPicPr>
            <a:picLocks noChangeAspect="1"/>
          </p:cNvPicPr>
          <p:nvPr/>
        </p:nvPicPr>
        <p:blipFill>
          <a:blip r:embed="rId3"/>
          <a:srcRect l="46667"/>
          <a:stretch>
            <a:fillRect/>
          </a:stretch>
        </p:blipFill>
        <p:spPr>
          <a:xfrm>
            <a:off x="1" y="10"/>
            <a:ext cx="4876799" cy="6857989"/>
          </a:xfrm>
          <a:prstGeom prst="rect">
            <a:avLst/>
          </a:prstGeom>
        </p:spPr>
      </p:pic>
      <p:cxnSp>
        <p:nvCxnSpPr>
          <p:cNvPr id="16" name="Straight Connector 15">
            <a:extLst>
              <a:ext uri="{FF2B5EF4-FFF2-40B4-BE49-F238E27FC236}">
                <a16:creationId xmlns:a16="http://schemas.microsoft.com/office/drawing/2014/main" id="{6A561B38-1C77-F66D-DC4F-EE38BE845B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9CA608F-EF87-5843-6566-88377D35E5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42342B0-7F84-AEDF-6550-D840A961B44C}"/>
              </a:ext>
            </a:extLst>
          </p:cNvPr>
          <p:cNvSpPr txBox="1"/>
          <p:nvPr/>
        </p:nvSpPr>
        <p:spPr>
          <a:xfrm>
            <a:off x="5723776" y="787011"/>
            <a:ext cx="6094476" cy="1446550"/>
          </a:xfrm>
          <a:prstGeom prst="rect">
            <a:avLst/>
          </a:prstGeom>
          <a:noFill/>
        </p:spPr>
        <p:txBody>
          <a:bodyPr wrap="square">
            <a:spAutoFit/>
          </a:bodyPr>
          <a:lstStyle/>
          <a:p>
            <a:r>
              <a:rPr lang="en-GB" sz="4400" b="1" i="0" dirty="0" err="1">
                <a:solidFill>
                  <a:srgbClr val="FFFFFF"/>
                </a:solidFill>
                <a:effectLst/>
                <a:latin typeface="Times New Roman" panose="02020603050405020304" pitchFamily="18" charset="0"/>
                <a:cs typeface="Times New Roman" panose="02020603050405020304" pitchFamily="18" charset="0"/>
              </a:rPr>
              <a:t>e</a:t>
            </a:r>
            <a:r>
              <a:rPr lang="en-GB" sz="4400" b="1" dirty="0" err="1">
                <a:latin typeface="Times New Roman" panose="02020603050405020304" pitchFamily="18" charset="0"/>
                <a:cs typeface="Times New Roman" panose="02020603050405020304" pitchFamily="18" charset="0"/>
              </a:rPr>
              <a:t>Evaluating</a:t>
            </a:r>
            <a:r>
              <a:rPr lang="en-GB" sz="4400" b="1" dirty="0">
                <a:latin typeface="Times New Roman" panose="02020603050405020304" pitchFamily="18" charset="0"/>
                <a:cs typeface="Times New Roman" panose="02020603050405020304" pitchFamily="18" charset="0"/>
              </a:rPr>
              <a:t> the Source </a:t>
            </a:r>
            <a:r>
              <a:rPr lang="en-GB" sz="4400" b="1" i="0" dirty="0">
                <a:solidFill>
                  <a:srgbClr val="FFFFFF"/>
                </a:solidFill>
                <a:effectLst/>
                <a:latin typeface="Times New Roman" panose="02020603050405020304" pitchFamily="18" charset="0"/>
                <a:cs typeface="Times New Roman" panose="02020603050405020304" pitchFamily="18" charset="0"/>
              </a:rPr>
              <a:t>mic Skills</a:t>
            </a:r>
          </a:p>
        </p:txBody>
      </p:sp>
    </p:spTree>
    <p:extLst>
      <p:ext uri="{BB962C8B-B14F-4D97-AF65-F5344CB8AC3E}">
        <p14:creationId xmlns:p14="http://schemas.microsoft.com/office/powerpoint/2010/main" val="2926199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BE6D80-3277-A9F4-B2B6-6CD14DF699D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7DFC076-69EB-C64A-5E0A-D594F08DA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8896-6E41-D4F7-26C1-7AC6557B54CC}"/>
              </a:ext>
            </a:extLst>
          </p:cNvPr>
          <p:cNvSpPr>
            <a:spLocks noGrp="1"/>
          </p:cNvSpPr>
          <p:nvPr>
            <p:ph type="ctrTitle"/>
          </p:nvPr>
        </p:nvSpPr>
        <p:spPr>
          <a:xfrm>
            <a:off x="6096000" y="871758"/>
            <a:ext cx="5334000" cy="2090898"/>
          </a:xfrm>
        </p:spPr>
        <p:txBody>
          <a:bodyPr>
            <a:normAutofit/>
          </a:bodyPr>
          <a:lstStyle/>
          <a:p>
            <a:br>
              <a:rPr lang="en-GB" sz="1200" dirty="0"/>
            </a:br>
            <a:endParaRPr lang="en-GB" sz="1200" dirty="0"/>
          </a:p>
        </p:txBody>
      </p:sp>
      <p:sp>
        <p:nvSpPr>
          <p:cNvPr id="3" name="Subtitle 2">
            <a:extLst>
              <a:ext uri="{FF2B5EF4-FFF2-40B4-BE49-F238E27FC236}">
                <a16:creationId xmlns:a16="http://schemas.microsoft.com/office/drawing/2014/main" id="{D02B1C7B-E490-EC26-6503-D660945CB5CD}"/>
              </a:ext>
            </a:extLst>
          </p:cNvPr>
          <p:cNvSpPr>
            <a:spLocks noGrp="1"/>
          </p:cNvSpPr>
          <p:nvPr>
            <p:ph type="subTitle" idx="1"/>
          </p:nvPr>
        </p:nvSpPr>
        <p:spPr>
          <a:xfrm>
            <a:off x="5723776" y="2825496"/>
            <a:ext cx="5386023" cy="2997709"/>
          </a:xfrm>
        </p:spPr>
        <p:txBody>
          <a:bodyPr>
            <a:noAutofit/>
          </a:bodyPr>
          <a:lstStyle/>
          <a:p>
            <a:r>
              <a:rPr lang="en-GB" sz="1200" b="1" dirty="0">
                <a:latin typeface="Times New Roman" panose="02020603050405020304" pitchFamily="18" charset="0"/>
                <a:cs typeface="Times New Roman" panose="02020603050405020304" pitchFamily="18" charset="0"/>
              </a:rPr>
              <a:t>Challenges</a:t>
            </a:r>
          </a:p>
          <a:p>
            <a:r>
              <a:rPr lang="en-GB" sz="1200" dirty="0">
                <a:latin typeface="Times New Roman" panose="02020603050405020304" pitchFamily="18" charset="0"/>
                <a:cs typeface="Times New Roman" panose="02020603050405020304" pitchFamily="18" charset="0"/>
              </a:rPr>
              <a:t>Finding an academic source instead of websites </a:t>
            </a:r>
          </a:p>
          <a:p>
            <a:r>
              <a:rPr lang="en-GB" sz="1200" dirty="0">
                <a:latin typeface="Times New Roman" panose="02020603050405020304" pitchFamily="18" charset="0"/>
                <a:cs typeface="Times New Roman" panose="02020603050405020304" pitchFamily="18" charset="0"/>
              </a:rPr>
              <a:t>Deciding which source was most relevant </a:t>
            </a:r>
          </a:p>
          <a:p>
            <a:r>
              <a:rPr lang="en-GB" sz="1200" dirty="0">
                <a:latin typeface="Times New Roman" panose="02020603050405020304" pitchFamily="18" charset="0"/>
                <a:cs typeface="Times New Roman" panose="02020603050405020304" pitchFamily="18" charset="0"/>
              </a:rPr>
              <a:t>Learning how to evaluate credibility </a:t>
            </a:r>
          </a:p>
          <a:p>
            <a:r>
              <a:rPr lang="en-GB" sz="1200" b="1" dirty="0">
                <a:latin typeface="Times New Roman" panose="02020603050405020304" pitchFamily="18" charset="0"/>
                <a:cs typeface="Times New Roman" panose="02020603050405020304" pitchFamily="18" charset="0"/>
              </a:rPr>
              <a:t>What I Learned</a:t>
            </a:r>
          </a:p>
          <a:p>
            <a:r>
              <a:rPr lang="en-GB" sz="1200" dirty="0">
                <a:latin typeface="Times New Roman" panose="02020603050405020304" pitchFamily="18" charset="0"/>
                <a:cs typeface="Times New Roman" panose="02020603050405020304" pitchFamily="18" charset="0"/>
              </a:rPr>
              <a:t>How to search the library database </a:t>
            </a:r>
          </a:p>
          <a:p>
            <a:r>
              <a:rPr lang="en-GB" sz="1200" dirty="0">
                <a:latin typeface="Times New Roman" panose="02020603050405020304" pitchFamily="18" charset="0"/>
                <a:cs typeface="Times New Roman" panose="02020603050405020304" pitchFamily="18" charset="0"/>
              </a:rPr>
              <a:t>How to identify reliable academic sources </a:t>
            </a:r>
          </a:p>
          <a:p>
            <a:r>
              <a:rPr lang="en-GB" sz="1200" dirty="0">
                <a:latin typeface="Times New Roman" panose="02020603050405020304" pitchFamily="18" charset="0"/>
                <a:cs typeface="Times New Roman" panose="02020603050405020304" pitchFamily="18" charset="0"/>
              </a:rPr>
              <a:t>Why evaluating sources is important</a:t>
            </a:r>
          </a:p>
          <a:p>
            <a:endParaRPr lang="en-GB" sz="1200" dirty="0"/>
          </a:p>
        </p:txBody>
      </p:sp>
      <p:pic>
        <p:nvPicPr>
          <p:cNvPr id="15" name="Picture 14">
            <a:extLst>
              <a:ext uri="{FF2B5EF4-FFF2-40B4-BE49-F238E27FC236}">
                <a16:creationId xmlns:a16="http://schemas.microsoft.com/office/drawing/2014/main" id="{5A04A893-7A35-A33C-565C-D7B09EF56FDA}"/>
              </a:ext>
            </a:extLst>
          </p:cNvPr>
          <p:cNvPicPr>
            <a:picLocks noChangeAspect="1"/>
          </p:cNvPicPr>
          <p:nvPr/>
        </p:nvPicPr>
        <p:blipFill>
          <a:blip r:embed="rId3"/>
          <a:srcRect l="46667"/>
          <a:stretch>
            <a:fillRect/>
          </a:stretch>
        </p:blipFill>
        <p:spPr>
          <a:xfrm>
            <a:off x="1" y="10"/>
            <a:ext cx="4876799" cy="6857989"/>
          </a:xfrm>
          <a:prstGeom prst="rect">
            <a:avLst/>
          </a:prstGeom>
        </p:spPr>
      </p:pic>
      <p:cxnSp>
        <p:nvCxnSpPr>
          <p:cNvPr id="16" name="Straight Connector 15">
            <a:extLst>
              <a:ext uri="{FF2B5EF4-FFF2-40B4-BE49-F238E27FC236}">
                <a16:creationId xmlns:a16="http://schemas.microsoft.com/office/drawing/2014/main" id="{F325058D-28BA-FFE3-7554-4C4FBFA565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38A89B-0FF5-1791-22BB-460753B36A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17E0DA0-6E91-EA30-2296-72C78135DB9E}"/>
              </a:ext>
            </a:extLst>
          </p:cNvPr>
          <p:cNvSpPr txBox="1"/>
          <p:nvPr/>
        </p:nvSpPr>
        <p:spPr>
          <a:xfrm>
            <a:off x="5723776" y="787011"/>
            <a:ext cx="6094476" cy="1446550"/>
          </a:xfrm>
          <a:prstGeom prst="rect">
            <a:avLst/>
          </a:prstGeom>
          <a:noFill/>
        </p:spPr>
        <p:txBody>
          <a:bodyPr wrap="square">
            <a:spAutoFit/>
          </a:bodyPr>
          <a:lstStyle/>
          <a:p>
            <a:r>
              <a:rPr lang="en-GB" sz="4400" b="1" dirty="0" err="1">
                <a:latin typeface="Times New Roman" panose="02020603050405020304" pitchFamily="18" charset="0"/>
                <a:cs typeface="Times New Roman" panose="02020603050405020304" pitchFamily="18" charset="0"/>
              </a:rPr>
              <a:t>Reflection</a:t>
            </a:r>
            <a:r>
              <a:rPr lang="en-GB" sz="4400" b="1" i="0" dirty="0" err="1">
                <a:solidFill>
                  <a:srgbClr val="FFFFFF"/>
                </a:solidFill>
                <a:effectLst/>
                <a:latin typeface="Times New Roman" panose="02020603050405020304" pitchFamily="18" charset="0"/>
                <a:cs typeface="Times New Roman" panose="02020603050405020304" pitchFamily="18" charset="0"/>
              </a:rPr>
              <a:t>Ac</a:t>
            </a:r>
            <a:r>
              <a:rPr lang="en-GB" sz="4400" b="1" i="0" dirty="0" err="1">
                <a:solidFill>
                  <a:srgbClr val="FFFFFF"/>
                </a:solidFill>
                <a:effectLst/>
                <a:latin typeface="-apple-system"/>
              </a:rPr>
              <a:t>ademic</a:t>
            </a:r>
            <a:r>
              <a:rPr lang="en-GB" sz="4400" b="1" i="0" dirty="0">
                <a:solidFill>
                  <a:srgbClr val="FFFFFF"/>
                </a:solidFill>
                <a:effectLst/>
                <a:latin typeface="-apple-system"/>
              </a:rPr>
              <a:t> Skills</a:t>
            </a:r>
          </a:p>
        </p:txBody>
      </p:sp>
    </p:spTree>
    <p:extLst>
      <p:ext uri="{BB962C8B-B14F-4D97-AF65-F5344CB8AC3E}">
        <p14:creationId xmlns:p14="http://schemas.microsoft.com/office/powerpoint/2010/main" val="2876980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783187-27EB-3E45-8BC9-F9F509F059D4}"/>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77B597F-5400-E0A0-B0AC-435482D65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3065F-FA42-7A6E-0A14-951072EA0A62}"/>
              </a:ext>
            </a:extLst>
          </p:cNvPr>
          <p:cNvSpPr>
            <a:spLocks noGrp="1"/>
          </p:cNvSpPr>
          <p:nvPr>
            <p:ph type="ctrTitle"/>
          </p:nvPr>
        </p:nvSpPr>
        <p:spPr>
          <a:xfrm>
            <a:off x="6096000" y="871758"/>
            <a:ext cx="5334000" cy="2090898"/>
          </a:xfrm>
        </p:spPr>
        <p:txBody>
          <a:bodyPr>
            <a:normAutofit/>
          </a:bodyPr>
          <a:lstStyle/>
          <a:p>
            <a:br>
              <a:rPr lang="en-GB" sz="1200" dirty="0"/>
            </a:br>
            <a:endParaRPr lang="en-GB" sz="1200" dirty="0"/>
          </a:p>
        </p:txBody>
      </p:sp>
      <p:sp>
        <p:nvSpPr>
          <p:cNvPr id="3" name="Subtitle 2">
            <a:extLst>
              <a:ext uri="{FF2B5EF4-FFF2-40B4-BE49-F238E27FC236}">
                <a16:creationId xmlns:a16="http://schemas.microsoft.com/office/drawing/2014/main" id="{95A5C1F0-BA2B-31C9-2D12-0BA19A0680D5}"/>
              </a:ext>
            </a:extLst>
          </p:cNvPr>
          <p:cNvSpPr>
            <a:spLocks noGrp="1"/>
          </p:cNvSpPr>
          <p:nvPr>
            <p:ph type="subTitle" idx="1"/>
          </p:nvPr>
        </p:nvSpPr>
        <p:spPr>
          <a:xfrm>
            <a:off x="5732552" y="2825496"/>
            <a:ext cx="5386023" cy="2997709"/>
          </a:xfrm>
        </p:spPr>
        <p:txBody>
          <a:bodyPr>
            <a:noAutofit/>
          </a:bodyPr>
          <a:lstStyle/>
          <a:p>
            <a:r>
              <a:rPr lang="en-GB" sz="1200" b="1" dirty="0"/>
              <a:t>Harvard Reference</a:t>
            </a:r>
          </a:p>
          <a:p>
            <a:r>
              <a:rPr lang="en-GB" sz="1200" dirty="0"/>
              <a:t>Zeithaml, V.A., Bitner, M.J. and Gremler, D.D. (2021) </a:t>
            </a:r>
            <a:r>
              <a:rPr lang="en-GB" sz="1200" i="1" dirty="0"/>
              <a:t>Services Marketing: Integrating Customer Focus Across the Firm</a:t>
            </a:r>
            <a:r>
              <a:rPr lang="en-GB" sz="1200" dirty="0"/>
              <a:t>. 8th ed. New York: McGraw-Hill.</a:t>
            </a:r>
          </a:p>
          <a:p>
            <a:endParaRPr lang="en-GB" sz="1200" dirty="0">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EBB0075A-1314-0EA7-C241-8117606DA662}"/>
              </a:ext>
            </a:extLst>
          </p:cNvPr>
          <p:cNvPicPr>
            <a:picLocks noChangeAspect="1"/>
          </p:cNvPicPr>
          <p:nvPr/>
        </p:nvPicPr>
        <p:blipFill>
          <a:blip r:embed="rId3"/>
          <a:srcRect l="46667"/>
          <a:stretch>
            <a:fillRect/>
          </a:stretch>
        </p:blipFill>
        <p:spPr>
          <a:xfrm>
            <a:off x="1" y="10"/>
            <a:ext cx="4876799" cy="6857989"/>
          </a:xfrm>
          <a:prstGeom prst="rect">
            <a:avLst/>
          </a:prstGeom>
        </p:spPr>
      </p:pic>
      <p:cxnSp>
        <p:nvCxnSpPr>
          <p:cNvPr id="16" name="Straight Connector 15">
            <a:extLst>
              <a:ext uri="{FF2B5EF4-FFF2-40B4-BE49-F238E27FC236}">
                <a16:creationId xmlns:a16="http://schemas.microsoft.com/office/drawing/2014/main" id="{E9642E9B-370C-B3FC-76A9-536ABB6458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3FA628B-8D44-9453-C6F7-93DF74E687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B512AE5-4601-FE81-DDB4-5EE401D94153}"/>
              </a:ext>
            </a:extLst>
          </p:cNvPr>
          <p:cNvSpPr txBox="1"/>
          <p:nvPr/>
        </p:nvSpPr>
        <p:spPr>
          <a:xfrm>
            <a:off x="5723776" y="787011"/>
            <a:ext cx="6094476" cy="769441"/>
          </a:xfrm>
          <a:prstGeom prst="rect">
            <a:avLst/>
          </a:prstGeom>
          <a:noFill/>
        </p:spPr>
        <p:txBody>
          <a:bodyPr wrap="square">
            <a:spAutoFit/>
          </a:bodyPr>
          <a:lstStyle/>
          <a:p>
            <a:r>
              <a:rPr lang="en-GB" sz="4400" b="1" dirty="0">
                <a:latin typeface="Times New Roman" panose="02020603050405020304" pitchFamily="18" charset="0"/>
                <a:cs typeface="Times New Roman" panose="02020603050405020304" pitchFamily="18" charset="0"/>
              </a:rPr>
              <a:t>Reference</a:t>
            </a:r>
            <a:r>
              <a:rPr lang="en-GB" sz="4400" b="1" i="0" dirty="0">
                <a:solidFill>
                  <a:srgbClr val="FFFFFF"/>
                </a:solidFill>
                <a:effectLst/>
                <a:latin typeface="Times New Roman" panose="02020603050405020304" pitchFamily="18" charset="0"/>
                <a:cs typeface="Times New Roman" panose="02020603050405020304" pitchFamily="18" charset="0"/>
              </a:rPr>
              <a:t> Skills</a:t>
            </a:r>
          </a:p>
        </p:txBody>
      </p:sp>
    </p:spTree>
    <p:extLst>
      <p:ext uri="{BB962C8B-B14F-4D97-AF65-F5344CB8AC3E}">
        <p14:creationId xmlns:p14="http://schemas.microsoft.com/office/powerpoint/2010/main" val="2284035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B1107-0D6C-5B17-0D8D-50C1FC54D0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5AB9C0-CDA2-58BA-D6F2-C525A88093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0927755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694</Words>
  <Application>Microsoft Office PowerPoint</Application>
  <PresentationFormat>Widescreen</PresentationFormat>
  <Paragraphs>62</Paragraphs>
  <Slides>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-apple-system</vt:lpstr>
      <vt:lpstr>Aptos</vt:lpstr>
      <vt:lpstr>Arial</vt:lpstr>
      <vt:lpstr>Calisto MT</vt:lpstr>
      <vt:lpstr>Times New Roman</vt:lpstr>
      <vt:lpstr>Univers Condensed</vt:lpstr>
      <vt:lpstr>ChronicleVTI</vt:lpstr>
      <vt:lpstr> </vt:lpstr>
      <vt:lpstr> </vt:lpstr>
      <vt:lpstr> </vt:lpstr>
      <vt:lpstr> </vt:lpstr>
      <vt:lpstr>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Elias Giany El Debs</dc:creator>
  <cp:lastModifiedBy>Elias Giany El Debs</cp:lastModifiedBy>
  <cp:revision>1</cp:revision>
  <dcterms:created xsi:type="dcterms:W3CDTF">2026-07-13T13:43:38Z</dcterms:created>
  <dcterms:modified xsi:type="dcterms:W3CDTF">2026-07-13T14:06:23Z</dcterms:modified>
</cp:coreProperties>
</file>