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3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302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84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3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5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200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404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049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37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230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37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432424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495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3565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427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1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21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AD1152-6C7E-4954-8441-D26733665C25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AE18C7-97D2-4DB1-83D2-B815A7C9D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06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1D278-57A8-41DE-9990-3E2CBC8F9B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Client Assessment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CCB923-BF3C-4731-8046-1075196920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33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76D1-C448-4B47-BA0E-D5BD7C68E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Consultation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DF0A8-5DE9-4B7A-8612-CE0EEB05B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902764" cy="3880773"/>
          </a:xfrm>
        </p:spPr>
        <p:txBody>
          <a:bodyPr/>
          <a:lstStyle/>
          <a:p>
            <a:r>
              <a:rPr lang="en-GB" dirty="0"/>
              <a:t>Not diagnosing problems – Finding out if client is suitable for massage</a:t>
            </a:r>
          </a:p>
          <a:p>
            <a:pPr>
              <a:spcBef>
                <a:spcPct val="20000"/>
              </a:spcBef>
              <a:buClr>
                <a:srgbClr val="92D050"/>
              </a:buClr>
              <a:defRPr/>
            </a:pPr>
            <a:r>
              <a:rPr lang="en-GB" dirty="0"/>
              <a:t>The primary goal(s) of any treatment will remain the same:</a:t>
            </a:r>
          </a:p>
          <a:p>
            <a:pPr algn="ctr"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b="1" i="1" dirty="0"/>
              <a:t>‘to improve the client’s current condition’.</a:t>
            </a:r>
            <a:endParaRPr lang="en-GB" dirty="0"/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endParaRPr lang="en-GB" dirty="0"/>
          </a:p>
          <a:p>
            <a:pPr>
              <a:spcBef>
                <a:spcPct val="20000"/>
              </a:spcBef>
              <a:buClr>
                <a:srgbClr val="990099"/>
              </a:buClr>
              <a:buNone/>
              <a:defRPr/>
            </a:pPr>
            <a:r>
              <a:rPr lang="en-GB" dirty="0"/>
              <a:t>There are two methods of assessment available to the Sports Massage Practitioner:</a:t>
            </a:r>
          </a:p>
          <a:p>
            <a:pPr marL="457200">
              <a:spcBef>
                <a:spcPct val="20000"/>
              </a:spcBef>
              <a:buFont typeface="Wingdings" panose="05000000000000000000" pitchFamily="2" charset="2"/>
              <a:buChar char="Ø"/>
              <a:defRPr/>
            </a:pPr>
            <a:r>
              <a:rPr lang="en-GB" sz="1600" b="1" dirty="0"/>
              <a:t>Subjective.</a:t>
            </a:r>
            <a:endParaRPr lang="en-GB" sz="1600" dirty="0"/>
          </a:p>
          <a:p>
            <a:pPr marL="457200">
              <a:spcBef>
                <a:spcPct val="20000"/>
              </a:spcBef>
              <a:buFont typeface="Wingdings" panose="05000000000000000000" pitchFamily="2" charset="2"/>
              <a:buChar char="Ø"/>
              <a:defRPr/>
            </a:pPr>
            <a:r>
              <a:rPr lang="en-GB" sz="1600" b="1" dirty="0"/>
              <a:t>Objective.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006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7EE53-0264-4473-8371-9CAA6B301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Subjective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792F5-E8A7-4A9B-9F99-0043B0540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2191"/>
            <a:ext cx="8596668" cy="4546209"/>
          </a:xfrm>
        </p:spPr>
        <p:txBody>
          <a:bodyPr>
            <a:normAutofit/>
          </a:bodyPr>
          <a:lstStyle/>
          <a:p>
            <a:r>
              <a:rPr lang="en-GB" dirty="0"/>
              <a:t>Preliminary Information</a:t>
            </a:r>
          </a:p>
          <a:p>
            <a:pPr lvl="1"/>
            <a:r>
              <a:rPr lang="en-GB" dirty="0"/>
              <a:t>Name, age, address, occupation, GP, other HCP, reason for visit</a:t>
            </a:r>
          </a:p>
          <a:p>
            <a:r>
              <a:rPr lang="en-GB" dirty="0"/>
              <a:t>Contraindications</a:t>
            </a:r>
          </a:p>
          <a:p>
            <a:pPr lvl="1"/>
            <a:r>
              <a:rPr lang="en-GB" dirty="0"/>
              <a:t>Health, medications, allergies, surgery, medical conditions</a:t>
            </a:r>
          </a:p>
          <a:p>
            <a:r>
              <a:rPr lang="en-GB" dirty="0"/>
              <a:t>Current medical condition</a:t>
            </a:r>
          </a:p>
          <a:p>
            <a:pPr lvl="1"/>
            <a:r>
              <a:rPr lang="en-GB" dirty="0"/>
              <a:t>Symptoms, period of problem, what makes it worse/better, pain level</a:t>
            </a:r>
          </a:p>
          <a:p>
            <a:r>
              <a:rPr lang="en-GB" dirty="0"/>
              <a:t>Body Chart</a:t>
            </a:r>
          </a:p>
          <a:p>
            <a:r>
              <a:rPr lang="en-GB" dirty="0"/>
              <a:t>Previous medical history of problem</a:t>
            </a:r>
          </a:p>
          <a:p>
            <a:pPr lvl="1"/>
            <a:r>
              <a:rPr lang="en-GB" dirty="0"/>
              <a:t>Only if relevant – How was it treated  previously</a:t>
            </a:r>
          </a:p>
          <a:p>
            <a:r>
              <a:rPr lang="en-GB" dirty="0"/>
              <a:t>Observations</a:t>
            </a:r>
          </a:p>
          <a:p>
            <a:r>
              <a:rPr lang="en-GB" dirty="0"/>
              <a:t>General symmetry, ease of undressing, inflammation, refer to previous visits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122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B066B-A399-4AFF-9720-10B43A047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5FE4C-6619-4C43-A866-9E4206E4C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The objective assessment is able to identify signs and symptoms which are measurable by the sports massage practitioner.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Objective examination may enable the sports massage practitioner to identify dysfunctions that the client is unaware of, since they are not currently exhibiting any symptoms.</a:t>
            </a:r>
          </a:p>
          <a:p>
            <a:pPr>
              <a:spcBef>
                <a:spcPct val="20000"/>
              </a:spcBef>
              <a:defRPr/>
            </a:pPr>
            <a:r>
              <a:rPr lang="en-GB" dirty="0"/>
              <a:t>Any objective assessments must be relevant to the individual and the signs and symptoms they have reported. </a:t>
            </a:r>
          </a:p>
          <a:p>
            <a:pPr>
              <a:spcBef>
                <a:spcPct val="20000"/>
              </a:spcBef>
              <a:defRPr/>
            </a:pPr>
            <a:r>
              <a:rPr lang="en-GB" dirty="0"/>
              <a:t>Informed consent must be obtained prior to any physical assessment taking place.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21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6B8BC-D834-4C1E-942D-75C61BD29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AD3F4-5A37-41B2-AF3D-9029A3878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4055"/>
            <a:ext cx="8596668" cy="457434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Palpate</a:t>
            </a:r>
          </a:p>
          <a:p>
            <a:pPr lvl="1"/>
            <a:r>
              <a:rPr lang="en-GB" dirty="0"/>
              <a:t>Skin temperature/texture/colour</a:t>
            </a:r>
          </a:p>
          <a:p>
            <a:pPr lvl="1"/>
            <a:r>
              <a:rPr lang="en-GB" dirty="0"/>
              <a:t>Muscle tone</a:t>
            </a:r>
          </a:p>
          <a:p>
            <a:pPr lvl="1"/>
            <a:r>
              <a:rPr lang="en-GB" dirty="0"/>
              <a:t>Swelling/inflammation</a:t>
            </a:r>
          </a:p>
          <a:p>
            <a:pPr lvl="1"/>
            <a:r>
              <a:rPr lang="en-GB" dirty="0"/>
              <a:t>Muscle spasm</a:t>
            </a:r>
          </a:p>
          <a:p>
            <a:pPr lvl="1"/>
            <a:r>
              <a:rPr lang="en-GB" dirty="0"/>
              <a:t>Compare Limbs</a:t>
            </a:r>
          </a:p>
          <a:p>
            <a:pPr lvl="1"/>
            <a:r>
              <a:rPr lang="en-GB" dirty="0"/>
              <a:t>Record details &amp; observations</a:t>
            </a:r>
          </a:p>
          <a:p>
            <a:r>
              <a:rPr lang="en-GB" dirty="0"/>
              <a:t>Movement (problem area &amp; surroundings)</a:t>
            </a:r>
          </a:p>
          <a:p>
            <a:pPr lvl="1"/>
            <a:r>
              <a:rPr lang="en-GB" dirty="0"/>
              <a:t>Relevant to joint assessment (Record degrees of movement %)</a:t>
            </a:r>
          </a:p>
          <a:p>
            <a:pPr lvl="2"/>
            <a:r>
              <a:rPr lang="en-GB" dirty="0"/>
              <a:t>Flexion/extension, abduction/adduction, internal/external rotation</a:t>
            </a:r>
          </a:p>
          <a:p>
            <a:pPr lvl="1"/>
            <a:r>
              <a:rPr lang="en-GB" dirty="0"/>
              <a:t>Sore/tender</a:t>
            </a:r>
          </a:p>
          <a:p>
            <a:pPr lvl="1"/>
            <a:r>
              <a:rPr lang="en-GB" dirty="0"/>
              <a:t>Hypermobile</a:t>
            </a:r>
          </a:p>
          <a:p>
            <a:pPr lvl="1"/>
            <a:r>
              <a:rPr lang="en-GB" dirty="0"/>
              <a:t>Stiffness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787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78FDE-5390-4317-9744-8D1AC4A0E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6ECE1-EADC-4F95-BF0E-F30F5142E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treat or do you need to refer</a:t>
            </a:r>
          </a:p>
          <a:p>
            <a:r>
              <a:rPr lang="en-GB" dirty="0"/>
              <a:t>Explain details to the client</a:t>
            </a:r>
          </a:p>
          <a:p>
            <a:r>
              <a:rPr lang="en-GB" dirty="0"/>
              <a:t>Treatment </a:t>
            </a:r>
          </a:p>
          <a:p>
            <a:r>
              <a:rPr lang="en-GB" dirty="0"/>
              <a:t>Aims &amp; objectives of treatment</a:t>
            </a:r>
          </a:p>
          <a:p>
            <a:pPr lvl="1"/>
            <a:r>
              <a:rPr lang="en-GB" dirty="0"/>
              <a:t>What is planned end result</a:t>
            </a:r>
          </a:p>
          <a:p>
            <a:r>
              <a:rPr lang="en-GB" dirty="0"/>
              <a:t>Informed consent from client</a:t>
            </a:r>
          </a:p>
          <a:p>
            <a:r>
              <a:rPr lang="en-GB" dirty="0"/>
              <a:t>Client signature</a:t>
            </a:r>
          </a:p>
        </p:txBody>
      </p:sp>
    </p:spTree>
    <p:extLst>
      <p:ext uri="{BB962C8B-B14F-4D97-AF65-F5344CB8AC3E}">
        <p14:creationId xmlns:p14="http://schemas.microsoft.com/office/powerpoint/2010/main" val="2922239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042F6-C43B-4E97-97C9-ABE320C9B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FD0D6-DD29-4D2B-AAB7-7AA919137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8596668" cy="411096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Massage</a:t>
            </a:r>
          </a:p>
          <a:p>
            <a:pPr lvl="1"/>
            <a:r>
              <a:rPr lang="en-GB" dirty="0"/>
              <a:t>To what body part was massage delivered</a:t>
            </a:r>
          </a:p>
          <a:p>
            <a:pPr lvl="1"/>
            <a:r>
              <a:rPr lang="en-GB" dirty="0"/>
              <a:t>What techniques were used</a:t>
            </a:r>
          </a:p>
          <a:p>
            <a:pPr lvl="1"/>
            <a:r>
              <a:rPr lang="en-GB" dirty="0"/>
              <a:t>Position of client</a:t>
            </a:r>
          </a:p>
          <a:p>
            <a:pPr lvl="1"/>
            <a:r>
              <a:rPr lang="en-GB" dirty="0"/>
              <a:t>Objective markers (flexion before &amp; after)</a:t>
            </a:r>
          </a:p>
          <a:p>
            <a:pPr lvl="1"/>
            <a:r>
              <a:rPr lang="en-GB" dirty="0"/>
              <a:t>Feedback given</a:t>
            </a:r>
          </a:p>
          <a:p>
            <a:r>
              <a:rPr lang="en-GB" dirty="0"/>
              <a:t>Advice to Client</a:t>
            </a:r>
          </a:p>
          <a:p>
            <a:pPr lvl="1"/>
            <a:r>
              <a:rPr lang="en-GB" dirty="0"/>
              <a:t>Management of problem</a:t>
            </a:r>
          </a:p>
          <a:p>
            <a:pPr lvl="1"/>
            <a:r>
              <a:rPr lang="en-GB" dirty="0"/>
              <a:t>Further massage</a:t>
            </a:r>
          </a:p>
          <a:p>
            <a:pPr lvl="1"/>
            <a:r>
              <a:rPr lang="en-GB" dirty="0"/>
              <a:t>Comments – If training/coaching needed (technique)</a:t>
            </a:r>
          </a:p>
          <a:p>
            <a:pPr lvl="1"/>
            <a:r>
              <a:rPr lang="en-GB" dirty="0"/>
              <a:t>Follow up</a:t>
            </a:r>
          </a:p>
          <a:p>
            <a:pPr lvl="1"/>
            <a:r>
              <a:rPr lang="en-GB" dirty="0"/>
              <a:t>Record changes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4663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</TotalTime>
  <Words>349</Words>
  <Application>Microsoft Office PowerPoint</Application>
  <PresentationFormat>Widescreen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Trebuchet MS</vt:lpstr>
      <vt:lpstr>Wingdings</vt:lpstr>
      <vt:lpstr>Wingdings 3</vt:lpstr>
      <vt:lpstr>Facet</vt:lpstr>
      <vt:lpstr>Client Assessment</vt:lpstr>
      <vt:lpstr>Consultation</vt:lpstr>
      <vt:lpstr>Subjective Assessments</vt:lpstr>
      <vt:lpstr>Objective Assessments</vt:lpstr>
      <vt:lpstr>Objective Assessments</vt:lpstr>
      <vt:lpstr>Treatment Decision</vt:lpstr>
      <vt:lpstr>Recording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Client Assessment</dc:title>
  <dc:creator>Gemma Petty</dc:creator>
  <cp:lastModifiedBy>Gemma Petty</cp:lastModifiedBy>
  <cp:revision>5</cp:revision>
  <dcterms:created xsi:type="dcterms:W3CDTF">2020-01-26T09:20:58Z</dcterms:created>
  <dcterms:modified xsi:type="dcterms:W3CDTF">2020-01-26T09:48:15Z</dcterms:modified>
</cp:coreProperties>
</file>