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sldIdLst>
    <p:sldId id="256" r:id="rId2"/>
    <p:sldId id="261" r:id="rId3"/>
    <p:sldId id="257" r:id="rId4"/>
    <p:sldId id="258" r:id="rId5"/>
    <p:sldId id="260" r:id="rId6"/>
    <p:sldId id="259"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DE6839-2A06-418D-B838-F977196FFE65}" v="1090" dt="2020-10-15T15:40:42.249"/>
    <p1510:client id="{69F0D881-F910-73D7-CA35-4B6C04F1C47A}" v="31" dt="2020-10-16T07:24:43.398"/>
    <p1510:client id="{DE1EFFDA-7E41-1AFD-E52F-CC44EF0AB06D}" v="15498" dt="2020-10-15T20:35:43.009"/>
    <p1510:client id="{E1559832-6222-5B78-05D4-73802B3E4E77}" v="73" dt="2020-10-16T05:27:59.4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_rels/data8.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0.png"/><Relationship Id="rId7" Type="http://schemas.openxmlformats.org/officeDocument/2006/relationships/image" Target="../media/image22.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1.png"/><Relationship Id="rId4" Type="http://schemas.openxmlformats.org/officeDocument/2006/relationships/image" Target="../media/image22.svg"/></Relationships>
</file>

<file path=ppt/diagrams/_rels/data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8.svg"/><Relationship Id="rId1" Type="http://schemas.openxmlformats.org/officeDocument/2006/relationships/image" Target="../media/image23.png"/><Relationship Id="rId4" Type="http://schemas.openxmlformats.org/officeDocument/2006/relationships/image" Target="../media/image30.svg"/></Relationships>
</file>

<file path=ppt/diagrams/_rels/drawing8.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0.png"/><Relationship Id="rId7" Type="http://schemas.openxmlformats.org/officeDocument/2006/relationships/image" Target="../media/image22.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1.png"/><Relationship Id="rId4" Type="http://schemas.openxmlformats.org/officeDocument/2006/relationships/image" Target="../media/image22.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8.svg"/><Relationship Id="rId1" Type="http://schemas.openxmlformats.org/officeDocument/2006/relationships/image" Target="../media/image23.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ADC00D-FC78-4D40-8E54-EFCD59828406}"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09B3E0D6-8FF5-47D4-9216-08B01DAFC895}">
      <dgm:prSet/>
      <dgm:spPr/>
      <dgm:t>
        <a:bodyPr/>
        <a:lstStyle/>
        <a:p>
          <a:r>
            <a:rPr lang="en-GB"/>
            <a:t>Within the Counselling profession, not only do we have expectations of ourselves, but our clients and our professional networks will also have expectations.</a:t>
          </a:r>
          <a:endParaRPr lang="en-US"/>
        </a:p>
      </dgm:t>
    </dgm:pt>
    <dgm:pt modelId="{227E8F7B-0C92-458C-BD10-229AE98505B4}" type="parTrans" cxnId="{4B2CABB5-0B2C-4DDD-802E-B87451CF4F23}">
      <dgm:prSet/>
      <dgm:spPr/>
      <dgm:t>
        <a:bodyPr/>
        <a:lstStyle/>
        <a:p>
          <a:endParaRPr lang="en-US"/>
        </a:p>
      </dgm:t>
    </dgm:pt>
    <dgm:pt modelId="{19E3E4D6-E42F-4F95-B963-261E9B1F9BB4}" type="sibTrans" cxnId="{4B2CABB5-0B2C-4DDD-802E-B87451CF4F23}">
      <dgm:prSet/>
      <dgm:spPr/>
      <dgm:t>
        <a:bodyPr/>
        <a:lstStyle/>
        <a:p>
          <a:endParaRPr lang="en-US"/>
        </a:p>
      </dgm:t>
    </dgm:pt>
    <dgm:pt modelId="{8CB06D61-1462-4997-BFAA-A98BA11BF5EF}">
      <dgm:prSet/>
      <dgm:spPr/>
      <dgm:t>
        <a:bodyPr/>
        <a:lstStyle/>
        <a:p>
          <a:r>
            <a:rPr lang="en-GB"/>
            <a:t>However, the question arises, what does it mean to be 'professional'?</a:t>
          </a:r>
          <a:endParaRPr lang="en-US"/>
        </a:p>
      </dgm:t>
    </dgm:pt>
    <dgm:pt modelId="{EF23AB09-26EE-445E-8EFA-4BEF4471BE9A}" type="parTrans" cxnId="{8D3B7BB4-9A2B-4FC5-8397-367DAE2954B5}">
      <dgm:prSet/>
      <dgm:spPr/>
      <dgm:t>
        <a:bodyPr/>
        <a:lstStyle/>
        <a:p>
          <a:endParaRPr lang="en-US"/>
        </a:p>
      </dgm:t>
    </dgm:pt>
    <dgm:pt modelId="{D1AEC5FD-805B-48F2-931C-9E373CD85509}" type="sibTrans" cxnId="{8D3B7BB4-9A2B-4FC5-8397-367DAE2954B5}">
      <dgm:prSet/>
      <dgm:spPr/>
      <dgm:t>
        <a:bodyPr/>
        <a:lstStyle/>
        <a:p>
          <a:endParaRPr lang="en-US"/>
        </a:p>
      </dgm:t>
    </dgm:pt>
    <dgm:pt modelId="{A250ADA4-93DC-460C-902E-AB37C5B41011}" type="pres">
      <dgm:prSet presAssocID="{86ADC00D-FC78-4D40-8E54-EFCD59828406}" presName="Name0" presStyleCnt="0">
        <dgm:presLayoutVars>
          <dgm:dir/>
          <dgm:animLvl val="lvl"/>
          <dgm:resizeHandles val="exact"/>
        </dgm:presLayoutVars>
      </dgm:prSet>
      <dgm:spPr/>
      <dgm:t>
        <a:bodyPr/>
        <a:lstStyle/>
        <a:p>
          <a:endParaRPr lang="en-US"/>
        </a:p>
      </dgm:t>
    </dgm:pt>
    <dgm:pt modelId="{82AA157C-8C2B-4AAD-8F30-D1235EF20ABF}" type="pres">
      <dgm:prSet presAssocID="{8CB06D61-1462-4997-BFAA-A98BA11BF5EF}" presName="boxAndChildren" presStyleCnt="0"/>
      <dgm:spPr/>
    </dgm:pt>
    <dgm:pt modelId="{2C44F363-1139-4AF2-BACA-AC18CE7DE92C}" type="pres">
      <dgm:prSet presAssocID="{8CB06D61-1462-4997-BFAA-A98BA11BF5EF}" presName="parentTextBox" presStyleLbl="node1" presStyleIdx="0" presStyleCnt="2"/>
      <dgm:spPr/>
      <dgm:t>
        <a:bodyPr/>
        <a:lstStyle/>
        <a:p>
          <a:endParaRPr lang="en-US"/>
        </a:p>
      </dgm:t>
    </dgm:pt>
    <dgm:pt modelId="{214E7503-D9D4-4E61-B74C-7596DB18417E}" type="pres">
      <dgm:prSet presAssocID="{19E3E4D6-E42F-4F95-B963-261E9B1F9BB4}" presName="sp" presStyleCnt="0"/>
      <dgm:spPr/>
    </dgm:pt>
    <dgm:pt modelId="{F41DE903-8AD4-48F9-B9C4-EDF51AC9FEFD}" type="pres">
      <dgm:prSet presAssocID="{09B3E0D6-8FF5-47D4-9216-08B01DAFC895}" presName="arrowAndChildren" presStyleCnt="0"/>
      <dgm:spPr/>
    </dgm:pt>
    <dgm:pt modelId="{59CE30D2-2E0D-425D-9801-9030D6B2A583}" type="pres">
      <dgm:prSet presAssocID="{09B3E0D6-8FF5-47D4-9216-08B01DAFC895}" presName="parentTextArrow" presStyleLbl="node1" presStyleIdx="1" presStyleCnt="2"/>
      <dgm:spPr/>
      <dgm:t>
        <a:bodyPr/>
        <a:lstStyle/>
        <a:p>
          <a:endParaRPr lang="en-US"/>
        </a:p>
      </dgm:t>
    </dgm:pt>
  </dgm:ptLst>
  <dgm:cxnLst>
    <dgm:cxn modelId="{8D3B7BB4-9A2B-4FC5-8397-367DAE2954B5}" srcId="{86ADC00D-FC78-4D40-8E54-EFCD59828406}" destId="{8CB06D61-1462-4997-BFAA-A98BA11BF5EF}" srcOrd="1" destOrd="0" parTransId="{EF23AB09-26EE-445E-8EFA-4BEF4471BE9A}" sibTransId="{D1AEC5FD-805B-48F2-931C-9E373CD85509}"/>
    <dgm:cxn modelId="{652AB904-1B56-4C83-9C3B-DDD5200530C1}" type="presOf" srcId="{09B3E0D6-8FF5-47D4-9216-08B01DAFC895}" destId="{59CE30D2-2E0D-425D-9801-9030D6B2A583}" srcOrd="0" destOrd="0" presId="urn:microsoft.com/office/officeart/2005/8/layout/process4"/>
    <dgm:cxn modelId="{07E2C0E1-C172-4F2C-946E-4A4B60E91C78}" type="presOf" srcId="{86ADC00D-FC78-4D40-8E54-EFCD59828406}" destId="{A250ADA4-93DC-460C-902E-AB37C5B41011}" srcOrd="0" destOrd="0" presId="urn:microsoft.com/office/officeart/2005/8/layout/process4"/>
    <dgm:cxn modelId="{0C653AB0-7E2C-4AE7-8981-C289F7070BE9}" type="presOf" srcId="{8CB06D61-1462-4997-BFAA-A98BA11BF5EF}" destId="{2C44F363-1139-4AF2-BACA-AC18CE7DE92C}" srcOrd="0" destOrd="0" presId="urn:microsoft.com/office/officeart/2005/8/layout/process4"/>
    <dgm:cxn modelId="{4B2CABB5-0B2C-4DDD-802E-B87451CF4F23}" srcId="{86ADC00D-FC78-4D40-8E54-EFCD59828406}" destId="{09B3E0D6-8FF5-47D4-9216-08B01DAFC895}" srcOrd="0" destOrd="0" parTransId="{227E8F7B-0C92-458C-BD10-229AE98505B4}" sibTransId="{19E3E4D6-E42F-4F95-B963-261E9B1F9BB4}"/>
    <dgm:cxn modelId="{8565DD61-E1D7-428C-A9B0-0803A07CBE23}" type="presParOf" srcId="{A250ADA4-93DC-460C-902E-AB37C5B41011}" destId="{82AA157C-8C2B-4AAD-8F30-D1235EF20ABF}" srcOrd="0" destOrd="0" presId="urn:microsoft.com/office/officeart/2005/8/layout/process4"/>
    <dgm:cxn modelId="{748D4043-2500-4728-8A64-E092A5BEFDEC}" type="presParOf" srcId="{82AA157C-8C2B-4AAD-8F30-D1235EF20ABF}" destId="{2C44F363-1139-4AF2-BACA-AC18CE7DE92C}" srcOrd="0" destOrd="0" presId="urn:microsoft.com/office/officeart/2005/8/layout/process4"/>
    <dgm:cxn modelId="{392D2E81-4AB1-4090-AA1B-754D07CB454A}" type="presParOf" srcId="{A250ADA4-93DC-460C-902E-AB37C5B41011}" destId="{214E7503-D9D4-4E61-B74C-7596DB18417E}" srcOrd="1" destOrd="0" presId="urn:microsoft.com/office/officeart/2005/8/layout/process4"/>
    <dgm:cxn modelId="{4517ABBB-ABEE-47FB-87A0-22F724BA741E}" type="presParOf" srcId="{A250ADA4-93DC-460C-902E-AB37C5B41011}" destId="{F41DE903-8AD4-48F9-B9C4-EDF51AC9FEFD}" srcOrd="2" destOrd="0" presId="urn:microsoft.com/office/officeart/2005/8/layout/process4"/>
    <dgm:cxn modelId="{E4FA364E-EA45-4EF4-A83C-B7AB7566D794}" type="presParOf" srcId="{F41DE903-8AD4-48F9-B9C4-EDF51AC9FEFD}" destId="{59CE30D2-2E0D-425D-9801-9030D6B2A583}"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ACB88AC-0476-4DD4-84C1-1674037D6F7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E9D61CD-A123-4004-B888-2ED58D6D1D50}">
      <dgm:prSet/>
      <dgm:spPr/>
      <dgm:t>
        <a:bodyPr/>
        <a:lstStyle/>
        <a:p>
          <a:r>
            <a:rPr lang="en-GB"/>
            <a:t>Schön's work is still highly regarded and within his work he refers to two types of reflection:</a:t>
          </a:r>
          <a:endParaRPr lang="en-US"/>
        </a:p>
      </dgm:t>
    </dgm:pt>
    <dgm:pt modelId="{CD4AA7E9-279B-4AD0-862D-0D746C021F31}" type="parTrans" cxnId="{C90BAB74-54D9-45A9-8BE0-697C5DFABF5E}">
      <dgm:prSet/>
      <dgm:spPr/>
      <dgm:t>
        <a:bodyPr/>
        <a:lstStyle/>
        <a:p>
          <a:endParaRPr lang="en-US"/>
        </a:p>
      </dgm:t>
    </dgm:pt>
    <dgm:pt modelId="{4E47181F-1700-44DC-8D8C-C14F750CFCE7}" type="sibTrans" cxnId="{C90BAB74-54D9-45A9-8BE0-697C5DFABF5E}">
      <dgm:prSet/>
      <dgm:spPr/>
      <dgm:t>
        <a:bodyPr/>
        <a:lstStyle/>
        <a:p>
          <a:endParaRPr lang="en-US"/>
        </a:p>
      </dgm:t>
    </dgm:pt>
    <dgm:pt modelId="{31E3BF49-519A-4717-AD22-44751B370E00}">
      <dgm:prSet/>
      <dgm:spPr/>
      <dgm:t>
        <a:bodyPr/>
        <a:lstStyle/>
        <a:p>
          <a:r>
            <a:rPr lang="en-GB"/>
            <a:t>Reflection-on-action and reflection-in-action.</a:t>
          </a:r>
          <a:endParaRPr lang="en-US"/>
        </a:p>
      </dgm:t>
    </dgm:pt>
    <dgm:pt modelId="{D03BFF32-794B-4D40-84CC-94BB9C22E32C}" type="parTrans" cxnId="{E73ABB3E-0A2A-40CB-8608-9FE6355B743B}">
      <dgm:prSet/>
      <dgm:spPr/>
      <dgm:t>
        <a:bodyPr/>
        <a:lstStyle/>
        <a:p>
          <a:endParaRPr lang="en-US"/>
        </a:p>
      </dgm:t>
    </dgm:pt>
    <dgm:pt modelId="{EEDFF235-5043-4977-88C8-151FA713E3FE}" type="sibTrans" cxnId="{E73ABB3E-0A2A-40CB-8608-9FE6355B743B}">
      <dgm:prSet/>
      <dgm:spPr/>
      <dgm:t>
        <a:bodyPr/>
        <a:lstStyle/>
        <a:p>
          <a:endParaRPr lang="en-US"/>
        </a:p>
      </dgm:t>
    </dgm:pt>
    <dgm:pt modelId="{DFFA63EA-77F1-41D6-8362-A74B6CE0879E}">
      <dgm:prSet/>
      <dgm:spPr/>
      <dgm:t>
        <a:bodyPr/>
        <a:lstStyle/>
        <a:p>
          <a:r>
            <a:rPr lang="en-GB"/>
            <a:t>They are both important for us as Counsellors, because we often don't have a single correct response to a situation.</a:t>
          </a:r>
          <a:endParaRPr lang="en-US"/>
        </a:p>
      </dgm:t>
    </dgm:pt>
    <dgm:pt modelId="{141EC940-8E15-4DC8-8FB3-A40A376D504D}" type="parTrans" cxnId="{C30F60CF-FA62-42ED-9489-BA3E7D6E7B2F}">
      <dgm:prSet/>
      <dgm:spPr/>
      <dgm:t>
        <a:bodyPr/>
        <a:lstStyle/>
        <a:p>
          <a:endParaRPr lang="en-US"/>
        </a:p>
      </dgm:t>
    </dgm:pt>
    <dgm:pt modelId="{4807454A-2465-48A8-978D-EE98C6F30B70}" type="sibTrans" cxnId="{C30F60CF-FA62-42ED-9489-BA3E7D6E7B2F}">
      <dgm:prSet/>
      <dgm:spPr/>
      <dgm:t>
        <a:bodyPr/>
        <a:lstStyle/>
        <a:p>
          <a:endParaRPr lang="en-US"/>
        </a:p>
      </dgm:t>
    </dgm:pt>
    <dgm:pt modelId="{07F7F64C-0F78-43DE-935A-CC7EDA9D5D43}">
      <dgm:prSet/>
      <dgm:spPr/>
      <dgm:t>
        <a:bodyPr/>
        <a:lstStyle/>
        <a:p>
          <a:r>
            <a:rPr lang="en-GB"/>
            <a:t>As I have mentioned in a previous session, we work with many different people and a 'one size fits all' model doesn't work.</a:t>
          </a:r>
          <a:endParaRPr lang="en-US"/>
        </a:p>
      </dgm:t>
    </dgm:pt>
    <dgm:pt modelId="{A3020290-BB90-4F2F-B16F-A79CF33273F6}" type="parTrans" cxnId="{54FB7D29-4D07-4F0A-89FF-8E963606E261}">
      <dgm:prSet/>
      <dgm:spPr/>
      <dgm:t>
        <a:bodyPr/>
        <a:lstStyle/>
        <a:p>
          <a:endParaRPr lang="en-US"/>
        </a:p>
      </dgm:t>
    </dgm:pt>
    <dgm:pt modelId="{C80F9473-FD5F-4357-8794-1D5C90866437}" type="sibTrans" cxnId="{54FB7D29-4D07-4F0A-89FF-8E963606E261}">
      <dgm:prSet/>
      <dgm:spPr/>
      <dgm:t>
        <a:bodyPr/>
        <a:lstStyle/>
        <a:p>
          <a:endParaRPr lang="en-US"/>
        </a:p>
      </dgm:t>
    </dgm:pt>
    <dgm:pt modelId="{30EAC24A-89A0-4011-B18B-AC1C09ADFD70}" type="pres">
      <dgm:prSet presAssocID="{BACB88AC-0476-4DD4-84C1-1674037D6F7C}" presName="linear" presStyleCnt="0">
        <dgm:presLayoutVars>
          <dgm:animLvl val="lvl"/>
          <dgm:resizeHandles val="exact"/>
        </dgm:presLayoutVars>
      </dgm:prSet>
      <dgm:spPr/>
      <dgm:t>
        <a:bodyPr/>
        <a:lstStyle/>
        <a:p>
          <a:endParaRPr lang="en-US"/>
        </a:p>
      </dgm:t>
    </dgm:pt>
    <dgm:pt modelId="{16A01AC3-3602-41CA-9EF8-5DCF76A1B0B3}" type="pres">
      <dgm:prSet presAssocID="{7E9D61CD-A123-4004-B888-2ED58D6D1D50}" presName="parentText" presStyleLbl="node1" presStyleIdx="0" presStyleCnt="4">
        <dgm:presLayoutVars>
          <dgm:chMax val="0"/>
          <dgm:bulletEnabled val="1"/>
        </dgm:presLayoutVars>
      </dgm:prSet>
      <dgm:spPr/>
      <dgm:t>
        <a:bodyPr/>
        <a:lstStyle/>
        <a:p>
          <a:endParaRPr lang="en-US"/>
        </a:p>
      </dgm:t>
    </dgm:pt>
    <dgm:pt modelId="{EA15782C-CDCC-42F2-AF72-44559B88114D}" type="pres">
      <dgm:prSet presAssocID="{4E47181F-1700-44DC-8D8C-C14F750CFCE7}" presName="spacer" presStyleCnt="0"/>
      <dgm:spPr/>
    </dgm:pt>
    <dgm:pt modelId="{BF5D8FB3-213C-4323-86D0-F2BCDD24A12D}" type="pres">
      <dgm:prSet presAssocID="{31E3BF49-519A-4717-AD22-44751B370E00}" presName="parentText" presStyleLbl="node1" presStyleIdx="1" presStyleCnt="4">
        <dgm:presLayoutVars>
          <dgm:chMax val="0"/>
          <dgm:bulletEnabled val="1"/>
        </dgm:presLayoutVars>
      </dgm:prSet>
      <dgm:spPr/>
      <dgm:t>
        <a:bodyPr/>
        <a:lstStyle/>
        <a:p>
          <a:endParaRPr lang="en-US"/>
        </a:p>
      </dgm:t>
    </dgm:pt>
    <dgm:pt modelId="{CAA06672-8DD6-4980-8117-F8736E43DA01}" type="pres">
      <dgm:prSet presAssocID="{EEDFF235-5043-4977-88C8-151FA713E3FE}" presName="spacer" presStyleCnt="0"/>
      <dgm:spPr/>
    </dgm:pt>
    <dgm:pt modelId="{724BC84D-29A8-4393-8241-B7DB9FCA72D5}" type="pres">
      <dgm:prSet presAssocID="{DFFA63EA-77F1-41D6-8362-A74B6CE0879E}" presName="parentText" presStyleLbl="node1" presStyleIdx="2" presStyleCnt="4">
        <dgm:presLayoutVars>
          <dgm:chMax val="0"/>
          <dgm:bulletEnabled val="1"/>
        </dgm:presLayoutVars>
      </dgm:prSet>
      <dgm:spPr/>
      <dgm:t>
        <a:bodyPr/>
        <a:lstStyle/>
        <a:p>
          <a:endParaRPr lang="en-US"/>
        </a:p>
      </dgm:t>
    </dgm:pt>
    <dgm:pt modelId="{3A327D16-D5BC-43CA-BD13-07ED057F4DDB}" type="pres">
      <dgm:prSet presAssocID="{4807454A-2465-48A8-978D-EE98C6F30B70}" presName="spacer" presStyleCnt="0"/>
      <dgm:spPr/>
    </dgm:pt>
    <dgm:pt modelId="{3CE91EBD-E8B2-487B-BB60-BEDACE22986A}" type="pres">
      <dgm:prSet presAssocID="{07F7F64C-0F78-43DE-935A-CC7EDA9D5D43}" presName="parentText" presStyleLbl="node1" presStyleIdx="3" presStyleCnt="4">
        <dgm:presLayoutVars>
          <dgm:chMax val="0"/>
          <dgm:bulletEnabled val="1"/>
        </dgm:presLayoutVars>
      </dgm:prSet>
      <dgm:spPr/>
      <dgm:t>
        <a:bodyPr/>
        <a:lstStyle/>
        <a:p>
          <a:endParaRPr lang="en-US"/>
        </a:p>
      </dgm:t>
    </dgm:pt>
  </dgm:ptLst>
  <dgm:cxnLst>
    <dgm:cxn modelId="{554BF105-2EB6-4F2F-9572-7E017EAF90D7}" type="presOf" srcId="{31E3BF49-519A-4717-AD22-44751B370E00}" destId="{BF5D8FB3-213C-4323-86D0-F2BCDD24A12D}" srcOrd="0" destOrd="0" presId="urn:microsoft.com/office/officeart/2005/8/layout/vList2"/>
    <dgm:cxn modelId="{E73ABB3E-0A2A-40CB-8608-9FE6355B743B}" srcId="{BACB88AC-0476-4DD4-84C1-1674037D6F7C}" destId="{31E3BF49-519A-4717-AD22-44751B370E00}" srcOrd="1" destOrd="0" parTransId="{D03BFF32-794B-4D40-84CC-94BB9C22E32C}" sibTransId="{EEDFF235-5043-4977-88C8-151FA713E3FE}"/>
    <dgm:cxn modelId="{212E3F59-D14F-409B-B279-58A0BE1EED80}" type="presOf" srcId="{DFFA63EA-77F1-41D6-8362-A74B6CE0879E}" destId="{724BC84D-29A8-4393-8241-B7DB9FCA72D5}" srcOrd="0" destOrd="0" presId="urn:microsoft.com/office/officeart/2005/8/layout/vList2"/>
    <dgm:cxn modelId="{C90BAB74-54D9-45A9-8BE0-697C5DFABF5E}" srcId="{BACB88AC-0476-4DD4-84C1-1674037D6F7C}" destId="{7E9D61CD-A123-4004-B888-2ED58D6D1D50}" srcOrd="0" destOrd="0" parTransId="{CD4AA7E9-279B-4AD0-862D-0D746C021F31}" sibTransId="{4E47181F-1700-44DC-8D8C-C14F750CFCE7}"/>
    <dgm:cxn modelId="{C30F60CF-FA62-42ED-9489-BA3E7D6E7B2F}" srcId="{BACB88AC-0476-4DD4-84C1-1674037D6F7C}" destId="{DFFA63EA-77F1-41D6-8362-A74B6CE0879E}" srcOrd="2" destOrd="0" parTransId="{141EC940-8E15-4DC8-8FB3-A40A376D504D}" sibTransId="{4807454A-2465-48A8-978D-EE98C6F30B70}"/>
    <dgm:cxn modelId="{47315C93-8954-4538-B587-754259822EFF}" type="presOf" srcId="{7E9D61CD-A123-4004-B888-2ED58D6D1D50}" destId="{16A01AC3-3602-41CA-9EF8-5DCF76A1B0B3}" srcOrd="0" destOrd="0" presId="urn:microsoft.com/office/officeart/2005/8/layout/vList2"/>
    <dgm:cxn modelId="{FFFF23A9-7BD1-4564-BFFC-70F71A378345}" type="presOf" srcId="{07F7F64C-0F78-43DE-935A-CC7EDA9D5D43}" destId="{3CE91EBD-E8B2-487B-BB60-BEDACE22986A}" srcOrd="0" destOrd="0" presId="urn:microsoft.com/office/officeart/2005/8/layout/vList2"/>
    <dgm:cxn modelId="{54FB7D29-4D07-4F0A-89FF-8E963606E261}" srcId="{BACB88AC-0476-4DD4-84C1-1674037D6F7C}" destId="{07F7F64C-0F78-43DE-935A-CC7EDA9D5D43}" srcOrd="3" destOrd="0" parTransId="{A3020290-BB90-4F2F-B16F-A79CF33273F6}" sibTransId="{C80F9473-FD5F-4357-8794-1D5C90866437}"/>
    <dgm:cxn modelId="{244D65B4-5206-477D-A2FF-5C66CE4C6674}" type="presOf" srcId="{BACB88AC-0476-4DD4-84C1-1674037D6F7C}" destId="{30EAC24A-89A0-4011-B18B-AC1C09ADFD70}" srcOrd="0" destOrd="0" presId="urn:microsoft.com/office/officeart/2005/8/layout/vList2"/>
    <dgm:cxn modelId="{2D65ED89-B67E-4CF4-941F-C801A1797CDE}" type="presParOf" srcId="{30EAC24A-89A0-4011-B18B-AC1C09ADFD70}" destId="{16A01AC3-3602-41CA-9EF8-5DCF76A1B0B3}" srcOrd="0" destOrd="0" presId="urn:microsoft.com/office/officeart/2005/8/layout/vList2"/>
    <dgm:cxn modelId="{98A1E7E6-12F6-4EDF-9845-BD3872912C57}" type="presParOf" srcId="{30EAC24A-89A0-4011-B18B-AC1C09ADFD70}" destId="{EA15782C-CDCC-42F2-AF72-44559B88114D}" srcOrd="1" destOrd="0" presId="urn:microsoft.com/office/officeart/2005/8/layout/vList2"/>
    <dgm:cxn modelId="{C817EA2E-9DDF-425A-8AF8-41B48D5E50F6}" type="presParOf" srcId="{30EAC24A-89A0-4011-B18B-AC1C09ADFD70}" destId="{BF5D8FB3-213C-4323-86D0-F2BCDD24A12D}" srcOrd="2" destOrd="0" presId="urn:microsoft.com/office/officeart/2005/8/layout/vList2"/>
    <dgm:cxn modelId="{38730E0A-1306-45D7-8431-C24D17B54D72}" type="presParOf" srcId="{30EAC24A-89A0-4011-B18B-AC1C09ADFD70}" destId="{CAA06672-8DD6-4980-8117-F8736E43DA01}" srcOrd="3" destOrd="0" presId="urn:microsoft.com/office/officeart/2005/8/layout/vList2"/>
    <dgm:cxn modelId="{C60A6902-F9DD-441F-816F-66E831C0DCA9}" type="presParOf" srcId="{30EAC24A-89A0-4011-B18B-AC1C09ADFD70}" destId="{724BC84D-29A8-4393-8241-B7DB9FCA72D5}" srcOrd="4" destOrd="0" presId="urn:microsoft.com/office/officeart/2005/8/layout/vList2"/>
    <dgm:cxn modelId="{6F67466C-79D5-48F6-969C-8A615C4F52D2}" type="presParOf" srcId="{30EAC24A-89A0-4011-B18B-AC1C09ADFD70}" destId="{3A327D16-D5BC-43CA-BD13-07ED057F4DDB}" srcOrd="5" destOrd="0" presId="urn:microsoft.com/office/officeart/2005/8/layout/vList2"/>
    <dgm:cxn modelId="{869A1CC5-3CD8-43F6-93CD-A6815881BD74}" type="presParOf" srcId="{30EAC24A-89A0-4011-B18B-AC1C09ADFD70}" destId="{3CE91EBD-E8B2-487B-BB60-BEDACE22986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58C2CDD-BB08-4D89-BBC2-6C57F6FB892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1AF4F1C-4A43-4563-ADA0-BED56FF6286C}">
      <dgm:prSet/>
      <dgm:spPr/>
      <dgm:t>
        <a:bodyPr/>
        <a:lstStyle/>
        <a:p>
          <a:r>
            <a:rPr lang="en-GB"/>
            <a:t>It can be helpful to examine a past event when reflecting-on-action. This can support you as you look closely at your own responses and can help you to reflect on how you might learn from the event.</a:t>
          </a:r>
          <a:endParaRPr lang="en-US"/>
        </a:p>
      </dgm:t>
    </dgm:pt>
    <dgm:pt modelId="{02208B0B-189A-4159-A03A-2D24459B7A53}" type="parTrans" cxnId="{C1FAFEC3-BD70-4370-A57C-F5F97058136C}">
      <dgm:prSet/>
      <dgm:spPr/>
      <dgm:t>
        <a:bodyPr/>
        <a:lstStyle/>
        <a:p>
          <a:endParaRPr lang="en-US"/>
        </a:p>
      </dgm:t>
    </dgm:pt>
    <dgm:pt modelId="{FF214FDF-2AA8-4450-B15A-B98629B17F68}" type="sibTrans" cxnId="{C1FAFEC3-BD70-4370-A57C-F5F97058136C}">
      <dgm:prSet/>
      <dgm:spPr/>
      <dgm:t>
        <a:bodyPr/>
        <a:lstStyle/>
        <a:p>
          <a:endParaRPr lang="en-US"/>
        </a:p>
      </dgm:t>
    </dgm:pt>
    <dgm:pt modelId="{72DDD7C6-F824-42C7-9B59-AA3117A7FA7E}">
      <dgm:prSet/>
      <dgm:spPr/>
      <dgm:t>
        <a:bodyPr/>
        <a:lstStyle/>
        <a:p>
          <a:r>
            <a:rPr lang="en-GB"/>
            <a:t>This is called Critical Incident Analysis.</a:t>
          </a:r>
          <a:endParaRPr lang="en-US"/>
        </a:p>
      </dgm:t>
    </dgm:pt>
    <dgm:pt modelId="{AC51A882-0A9B-49BE-9BB1-EA231D039F9C}" type="parTrans" cxnId="{85652C31-A018-4990-8DDB-7D7880F059E2}">
      <dgm:prSet/>
      <dgm:spPr/>
      <dgm:t>
        <a:bodyPr/>
        <a:lstStyle/>
        <a:p>
          <a:endParaRPr lang="en-US"/>
        </a:p>
      </dgm:t>
    </dgm:pt>
    <dgm:pt modelId="{6A9D9204-F7BD-4CED-82B5-1003C6AA23A9}" type="sibTrans" cxnId="{85652C31-A018-4990-8DDB-7D7880F059E2}">
      <dgm:prSet/>
      <dgm:spPr/>
      <dgm:t>
        <a:bodyPr/>
        <a:lstStyle/>
        <a:p>
          <a:endParaRPr lang="en-US"/>
        </a:p>
      </dgm:t>
    </dgm:pt>
    <dgm:pt modelId="{CD040E00-EE17-4C79-AC1C-54C760CFB7F1}" type="pres">
      <dgm:prSet presAssocID="{758C2CDD-BB08-4D89-BBC2-6C57F6FB892B}" presName="linear" presStyleCnt="0">
        <dgm:presLayoutVars>
          <dgm:animLvl val="lvl"/>
          <dgm:resizeHandles val="exact"/>
        </dgm:presLayoutVars>
      </dgm:prSet>
      <dgm:spPr/>
      <dgm:t>
        <a:bodyPr/>
        <a:lstStyle/>
        <a:p>
          <a:endParaRPr lang="en-US"/>
        </a:p>
      </dgm:t>
    </dgm:pt>
    <dgm:pt modelId="{1B21305C-076D-44FE-962E-DF23FBAD06A8}" type="pres">
      <dgm:prSet presAssocID="{41AF4F1C-4A43-4563-ADA0-BED56FF6286C}" presName="parentText" presStyleLbl="node1" presStyleIdx="0" presStyleCnt="2">
        <dgm:presLayoutVars>
          <dgm:chMax val="0"/>
          <dgm:bulletEnabled val="1"/>
        </dgm:presLayoutVars>
      </dgm:prSet>
      <dgm:spPr/>
      <dgm:t>
        <a:bodyPr/>
        <a:lstStyle/>
        <a:p>
          <a:endParaRPr lang="en-US"/>
        </a:p>
      </dgm:t>
    </dgm:pt>
    <dgm:pt modelId="{937A849E-CF70-446D-A159-D5CD4E2897EA}" type="pres">
      <dgm:prSet presAssocID="{FF214FDF-2AA8-4450-B15A-B98629B17F68}" presName="spacer" presStyleCnt="0"/>
      <dgm:spPr/>
    </dgm:pt>
    <dgm:pt modelId="{7F7C48F3-25B0-4E6B-A7E8-F8B4D39D87BA}" type="pres">
      <dgm:prSet presAssocID="{72DDD7C6-F824-42C7-9B59-AA3117A7FA7E}" presName="parentText" presStyleLbl="node1" presStyleIdx="1" presStyleCnt="2">
        <dgm:presLayoutVars>
          <dgm:chMax val="0"/>
          <dgm:bulletEnabled val="1"/>
        </dgm:presLayoutVars>
      </dgm:prSet>
      <dgm:spPr/>
      <dgm:t>
        <a:bodyPr/>
        <a:lstStyle/>
        <a:p>
          <a:endParaRPr lang="en-US"/>
        </a:p>
      </dgm:t>
    </dgm:pt>
  </dgm:ptLst>
  <dgm:cxnLst>
    <dgm:cxn modelId="{85652C31-A018-4990-8DDB-7D7880F059E2}" srcId="{758C2CDD-BB08-4D89-BBC2-6C57F6FB892B}" destId="{72DDD7C6-F824-42C7-9B59-AA3117A7FA7E}" srcOrd="1" destOrd="0" parTransId="{AC51A882-0A9B-49BE-9BB1-EA231D039F9C}" sibTransId="{6A9D9204-F7BD-4CED-82B5-1003C6AA23A9}"/>
    <dgm:cxn modelId="{C1FAFEC3-BD70-4370-A57C-F5F97058136C}" srcId="{758C2CDD-BB08-4D89-BBC2-6C57F6FB892B}" destId="{41AF4F1C-4A43-4563-ADA0-BED56FF6286C}" srcOrd="0" destOrd="0" parTransId="{02208B0B-189A-4159-A03A-2D24459B7A53}" sibTransId="{FF214FDF-2AA8-4450-B15A-B98629B17F68}"/>
    <dgm:cxn modelId="{D64E64E4-ADAF-4A84-9C39-CA5168B168CC}" type="presOf" srcId="{758C2CDD-BB08-4D89-BBC2-6C57F6FB892B}" destId="{CD040E00-EE17-4C79-AC1C-54C760CFB7F1}" srcOrd="0" destOrd="0" presId="urn:microsoft.com/office/officeart/2005/8/layout/vList2"/>
    <dgm:cxn modelId="{9AF8442B-50C3-4989-B70A-F24E3699B778}" type="presOf" srcId="{72DDD7C6-F824-42C7-9B59-AA3117A7FA7E}" destId="{7F7C48F3-25B0-4E6B-A7E8-F8B4D39D87BA}" srcOrd="0" destOrd="0" presId="urn:microsoft.com/office/officeart/2005/8/layout/vList2"/>
    <dgm:cxn modelId="{E5281FA1-7A51-46F7-A88B-9A9079755575}" type="presOf" srcId="{41AF4F1C-4A43-4563-ADA0-BED56FF6286C}" destId="{1B21305C-076D-44FE-962E-DF23FBAD06A8}" srcOrd="0" destOrd="0" presId="urn:microsoft.com/office/officeart/2005/8/layout/vList2"/>
    <dgm:cxn modelId="{5E63A844-26CA-4569-BA64-9E22A59FDD41}" type="presParOf" srcId="{CD040E00-EE17-4C79-AC1C-54C760CFB7F1}" destId="{1B21305C-076D-44FE-962E-DF23FBAD06A8}" srcOrd="0" destOrd="0" presId="urn:microsoft.com/office/officeart/2005/8/layout/vList2"/>
    <dgm:cxn modelId="{5530F3CD-922F-4A4E-A15B-2139A381DCEA}" type="presParOf" srcId="{CD040E00-EE17-4C79-AC1C-54C760CFB7F1}" destId="{937A849E-CF70-446D-A159-D5CD4E2897EA}" srcOrd="1" destOrd="0" presId="urn:microsoft.com/office/officeart/2005/8/layout/vList2"/>
    <dgm:cxn modelId="{ECA0D9F9-0DEE-48D4-98A1-8FEA0A1FBB49}" type="presParOf" srcId="{CD040E00-EE17-4C79-AC1C-54C760CFB7F1}" destId="{7F7C48F3-25B0-4E6B-A7E8-F8B4D39D87B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C557BF-49AE-46F1-9C60-13CFEEED92B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612B8FB-47DB-4190-996F-993B61525E56}">
      <dgm:prSet/>
      <dgm:spPr/>
      <dgm:t>
        <a:bodyPr/>
        <a:lstStyle/>
        <a:p>
          <a:r>
            <a:rPr lang="en-GB"/>
            <a:t>A critical incident is a subjective experience and personal to each one of us.</a:t>
          </a:r>
          <a:endParaRPr lang="en-US"/>
        </a:p>
      </dgm:t>
    </dgm:pt>
    <dgm:pt modelId="{03EE4A78-883A-49FE-9D57-6C287E936611}" type="parTrans" cxnId="{65692629-EC13-4F1B-A690-AED61DC642E3}">
      <dgm:prSet/>
      <dgm:spPr/>
      <dgm:t>
        <a:bodyPr/>
        <a:lstStyle/>
        <a:p>
          <a:endParaRPr lang="en-US"/>
        </a:p>
      </dgm:t>
    </dgm:pt>
    <dgm:pt modelId="{BA8FCD7C-994E-4A9E-B812-7B8C6E2A000A}" type="sibTrans" cxnId="{65692629-EC13-4F1B-A690-AED61DC642E3}">
      <dgm:prSet/>
      <dgm:spPr/>
      <dgm:t>
        <a:bodyPr/>
        <a:lstStyle/>
        <a:p>
          <a:endParaRPr lang="en-US"/>
        </a:p>
      </dgm:t>
    </dgm:pt>
    <dgm:pt modelId="{0E710BA2-9CE0-49BE-936D-084B9A8361EC}">
      <dgm:prSet/>
      <dgm:spPr/>
      <dgm:t>
        <a:bodyPr/>
        <a:lstStyle/>
        <a:p>
          <a:r>
            <a:rPr lang="en-GB"/>
            <a:t>A critical (or problematic) experience for one person may not be the same for someone else.</a:t>
          </a:r>
          <a:endParaRPr lang="en-US"/>
        </a:p>
      </dgm:t>
    </dgm:pt>
    <dgm:pt modelId="{BE61B645-F8ED-4086-8D93-A81A792B5EFC}" type="parTrans" cxnId="{454BFB5D-EE50-464B-80BB-7765B28DF8E4}">
      <dgm:prSet/>
      <dgm:spPr/>
      <dgm:t>
        <a:bodyPr/>
        <a:lstStyle/>
        <a:p>
          <a:endParaRPr lang="en-US"/>
        </a:p>
      </dgm:t>
    </dgm:pt>
    <dgm:pt modelId="{A883F16A-72DB-4186-B00E-3EC978D94887}" type="sibTrans" cxnId="{454BFB5D-EE50-464B-80BB-7765B28DF8E4}">
      <dgm:prSet/>
      <dgm:spPr/>
      <dgm:t>
        <a:bodyPr/>
        <a:lstStyle/>
        <a:p>
          <a:endParaRPr lang="en-US"/>
        </a:p>
      </dgm:t>
    </dgm:pt>
    <dgm:pt modelId="{9DBBD456-1F50-4887-AB51-8B8D61A09051}">
      <dgm:prSet/>
      <dgm:spPr/>
      <dgm:t>
        <a:bodyPr/>
        <a:lstStyle/>
        <a:p>
          <a:r>
            <a:rPr lang="en-GB"/>
            <a:t>We can often feel negative after critical incidents however, it is important that we move beyond the negative feelings and allow the learning to begin.</a:t>
          </a:r>
          <a:endParaRPr lang="en-US"/>
        </a:p>
      </dgm:t>
    </dgm:pt>
    <dgm:pt modelId="{E9A3CCFD-F058-4854-96A6-06678DE62399}" type="parTrans" cxnId="{B6D572EE-E48C-4603-80A3-C786FD1DDF8E}">
      <dgm:prSet/>
      <dgm:spPr/>
      <dgm:t>
        <a:bodyPr/>
        <a:lstStyle/>
        <a:p>
          <a:endParaRPr lang="en-US"/>
        </a:p>
      </dgm:t>
    </dgm:pt>
    <dgm:pt modelId="{5032BD3C-E48B-4EA6-A200-838B204B6EDD}" type="sibTrans" cxnId="{B6D572EE-E48C-4603-80A3-C786FD1DDF8E}">
      <dgm:prSet/>
      <dgm:spPr/>
      <dgm:t>
        <a:bodyPr/>
        <a:lstStyle/>
        <a:p>
          <a:endParaRPr lang="en-US"/>
        </a:p>
      </dgm:t>
    </dgm:pt>
    <dgm:pt modelId="{AE3B9BDC-FCEF-42F9-8257-C21DEE93E916}" type="pres">
      <dgm:prSet presAssocID="{B9C557BF-49AE-46F1-9C60-13CFEEED92B3}" presName="linear" presStyleCnt="0">
        <dgm:presLayoutVars>
          <dgm:animLvl val="lvl"/>
          <dgm:resizeHandles val="exact"/>
        </dgm:presLayoutVars>
      </dgm:prSet>
      <dgm:spPr/>
      <dgm:t>
        <a:bodyPr/>
        <a:lstStyle/>
        <a:p>
          <a:endParaRPr lang="en-US"/>
        </a:p>
      </dgm:t>
    </dgm:pt>
    <dgm:pt modelId="{8F97D2A0-E771-48E5-B2CB-8FE930DC4B61}" type="pres">
      <dgm:prSet presAssocID="{2612B8FB-47DB-4190-996F-993B61525E56}" presName="parentText" presStyleLbl="node1" presStyleIdx="0" presStyleCnt="3">
        <dgm:presLayoutVars>
          <dgm:chMax val="0"/>
          <dgm:bulletEnabled val="1"/>
        </dgm:presLayoutVars>
      </dgm:prSet>
      <dgm:spPr/>
      <dgm:t>
        <a:bodyPr/>
        <a:lstStyle/>
        <a:p>
          <a:endParaRPr lang="en-US"/>
        </a:p>
      </dgm:t>
    </dgm:pt>
    <dgm:pt modelId="{BF5A2F1A-9F94-4931-947D-633F31468276}" type="pres">
      <dgm:prSet presAssocID="{BA8FCD7C-994E-4A9E-B812-7B8C6E2A000A}" presName="spacer" presStyleCnt="0"/>
      <dgm:spPr/>
    </dgm:pt>
    <dgm:pt modelId="{BA519EDD-991A-4600-BEBF-0034098772EB}" type="pres">
      <dgm:prSet presAssocID="{0E710BA2-9CE0-49BE-936D-084B9A8361EC}" presName="parentText" presStyleLbl="node1" presStyleIdx="1" presStyleCnt="3">
        <dgm:presLayoutVars>
          <dgm:chMax val="0"/>
          <dgm:bulletEnabled val="1"/>
        </dgm:presLayoutVars>
      </dgm:prSet>
      <dgm:spPr/>
      <dgm:t>
        <a:bodyPr/>
        <a:lstStyle/>
        <a:p>
          <a:endParaRPr lang="en-US"/>
        </a:p>
      </dgm:t>
    </dgm:pt>
    <dgm:pt modelId="{471AE4EA-56C7-474F-B9F1-1984DB93C6FE}" type="pres">
      <dgm:prSet presAssocID="{A883F16A-72DB-4186-B00E-3EC978D94887}" presName="spacer" presStyleCnt="0"/>
      <dgm:spPr/>
    </dgm:pt>
    <dgm:pt modelId="{5BCE606B-B69A-44AD-89B7-4DBF3F65FDDD}" type="pres">
      <dgm:prSet presAssocID="{9DBBD456-1F50-4887-AB51-8B8D61A09051}" presName="parentText" presStyleLbl="node1" presStyleIdx="2" presStyleCnt="3">
        <dgm:presLayoutVars>
          <dgm:chMax val="0"/>
          <dgm:bulletEnabled val="1"/>
        </dgm:presLayoutVars>
      </dgm:prSet>
      <dgm:spPr/>
      <dgm:t>
        <a:bodyPr/>
        <a:lstStyle/>
        <a:p>
          <a:endParaRPr lang="en-US"/>
        </a:p>
      </dgm:t>
    </dgm:pt>
  </dgm:ptLst>
  <dgm:cxnLst>
    <dgm:cxn modelId="{4872D486-1D64-4286-86A8-EE506F39B242}" type="presOf" srcId="{0E710BA2-9CE0-49BE-936D-084B9A8361EC}" destId="{BA519EDD-991A-4600-BEBF-0034098772EB}" srcOrd="0" destOrd="0" presId="urn:microsoft.com/office/officeart/2005/8/layout/vList2"/>
    <dgm:cxn modelId="{65692629-EC13-4F1B-A690-AED61DC642E3}" srcId="{B9C557BF-49AE-46F1-9C60-13CFEEED92B3}" destId="{2612B8FB-47DB-4190-996F-993B61525E56}" srcOrd="0" destOrd="0" parTransId="{03EE4A78-883A-49FE-9D57-6C287E936611}" sibTransId="{BA8FCD7C-994E-4A9E-B812-7B8C6E2A000A}"/>
    <dgm:cxn modelId="{406451E0-9085-4E8D-B933-FDD63AF48FEC}" type="presOf" srcId="{B9C557BF-49AE-46F1-9C60-13CFEEED92B3}" destId="{AE3B9BDC-FCEF-42F9-8257-C21DEE93E916}" srcOrd="0" destOrd="0" presId="urn:microsoft.com/office/officeart/2005/8/layout/vList2"/>
    <dgm:cxn modelId="{454BFB5D-EE50-464B-80BB-7765B28DF8E4}" srcId="{B9C557BF-49AE-46F1-9C60-13CFEEED92B3}" destId="{0E710BA2-9CE0-49BE-936D-084B9A8361EC}" srcOrd="1" destOrd="0" parTransId="{BE61B645-F8ED-4086-8D93-A81A792B5EFC}" sibTransId="{A883F16A-72DB-4186-B00E-3EC978D94887}"/>
    <dgm:cxn modelId="{B6D572EE-E48C-4603-80A3-C786FD1DDF8E}" srcId="{B9C557BF-49AE-46F1-9C60-13CFEEED92B3}" destId="{9DBBD456-1F50-4887-AB51-8B8D61A09051}" srcOrd="2" destOrd="0" parTransId="{E9A3CCFD-F058-4854-96A6-06678DE62399}" sibTransId="{5032BD3C-E48B-4EA6-A200-838B204B6EDD}"/>
    <dgm:cxn modelId="{029233B8-0BB9-4384-A0B1-2211795011FC}" type="presOf" srcId="{2612B8FB-47DB-4190-996F-993B61525E56}" destId="{8F97D2A0-E771-48E5-B2CB-8FE930DC4B61}" srcOrd="0" destOrd="0" presId="urn:microsoft.com/office/officeart/2005/8/layout/vList2"/>
    <dgm:cxn modelId="{B73C7437-A9DC-4E88-87D7-9921E3BEC130}" type="presOf" srcId="{9DBBD456-1F50-4887-AB51-8B8D61A09051}" destId="{5BCE606B-B69A-44AD-89B7-4DBF3F65FDDD}" srcOrd="0" destOrd="0" presId="urn:microsoft.com/office/officeart/2005/8/layout/vList2"/>
    <dgm:cxn modelId="{F88D5650-6E39-460B-9E70-061355065E16}" type="presParOf" srcId="{AE3B9BDC-FCEF-42F9-8257-C21DEE93E916}" destId="{8F97D2A0-E771-48E5-B2CB-8FE930DC4B61}" srcOrd="0" destOrd="0" presId="urn:microsoft.com/office/officeart/2005/8/layout/vList2"/>
    <dgm:cxn modelId="{614B07E8-1820-4FBC-A65D-4DA117516120}" type="presParOf" srcId="{AE3B9BDC-FCEF-42F9-8257-C21DEE93E916}" destId="{BF5A2F1A-9F94-4931-947D-633F31468276}" srcOrd="1" destOrd="0" presId="urn:microsoft.com/office/officeart/2005/8/layout/vList2"/>
    <dgm:cxn modelId="{B3ED004B-8766-412D-984D-95E51F83E878}" type="presParOf" srcId="{AE3B9BDC-FCEF-42F9-8257-C21DEE93E916}" destId="{BA519EDD-991A-4600-BEBF-0034098772EB}" srcOrd="2" destOrd="0" presId="urn:microsoft.com/office/officeart/2005/8/layout/vList2"/>
    <dgm:cxn modelId="{31005A8D-0A9E-47D8-AA1F-0ABDA7452440}" type="presParOf" srcId="{AE3B9BDC-FCEF-42F9-8257-C21DEE93E916}" destId="{471AE4EA-56C7-474F-B9F1-1984DB93C6FE}" srcOrd="3" destOrd="0" presId="urn:microsoft.com/office/officeart/2005/8/layout/vList2"/>
    <dgm:cxn modelId="{E9B30D89-8D87-48C9-8DD1-B15E16ADE071}" type="presParOf" srcId="{AE3B9BDC-FCEF-42F9-8257-C21DEE93E916}" destId="{5BCE606B-B69A-44AD-89B7-4DBF3F65FDD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7C92688-C5CB-4267-97FF-E24936C569E2}"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ADE4F1A7-7E11-40D0-9CD5-52E46B3EAFCC}">
      <dgm:prSet/>
      <dgm:spPr/>
      <dgm:t>
        <a:bodyPr/>
        <a:lstStyle/>
        <a:p>
          <a:r>
            <a:rPr lang="en-GB"/>
            <a:t>As we reflect on our work and analyse it, we can begin to reflect and think about the work and experiences through different lenses.</a:t>
          </a:r>
          <a:endParaRPr lang="en-US"/>
        </a:p>
      </dgm:t>
    </dgm:pt>
    <dgm:pt modelId="{3B32B575-1E20-414C-9367-BFB8241C45F1}" type="parTrans" cxnId="{9FBA241E-61C2-4B54-8D36-1AA71926A38C}">
      <dgm:prSet/>
      <dgm:spPr/>
      <dgm:t>
        <a:bodyPr/>
        <a:lstStyle/>
        <a:p>
          <a:endParaRPr lang="en-US"/>
        </a:p>
      </dgm:t>
    </dgm:pt>
    <dgm:pt modelId="{CF848256-3AF6-46E7-812C-E512401EB674}" type="sibTrans" cxnId="{9FBA241E-61C2-4B54-8D36-1AA71926A38C}">
      <dgm:prSet/>
      <dgm:spPr/>
      <dgm:t>
        <a:bodyPr/>
        <a:lstStyle/>
        <a:p>
          <a:endParaRPr lang="en-US"/>
        </a:p>
      </dgm:t>
    </dgm:pt>
    <dgm:pt modelId="{F35399E6-ECD0-423C-B02C-B490FC42A67F}">
      <dgm:prSet/>
      <dgm:spPr/>
      <dgm:t>
        <a:bodyPr/>
        <a:lstStyle/>
        <a:p>
          <a:r>
            <a:rPr lang="en-GB"/>
            <a:t>Brookfield (2017) suggests the following four lenses: </a:t>
          </a:r>
          <a:endParaRPr lang="en-US"/>
        </a:p>
      </dgm:t>
    </dgm:pt>
    <dgm:pt modelId="{5A48DAEE-9545-4FF9-AAE8-71FDB381909E}" type="parTrans" cxnId="{65698528-FEE3-4BF7-8BA1-FB301D36B9A1}">
      <dgm:prSet/>
      <dgm:spPr/>
      <dgm:t>
        <a:bodyPr/>
        <a:lstStyle/>
        <a:p>
          <a:endParaRPr lang="en-US"/>
        </a:p>
      </dgm:t>
    </dgm:pt>
    <dgm:pt modelId="{908ED5E0-16BE-428E-A601-DAF538CFA042}" type="sibTrans" cxnId="{65698528-FEE3-4BF7-8BA1-FB301D36B9A1}">
      <dgm:prSet/>
      <dgm:spPr/>
      <dgm:t>
        <a:bodyPr/>
        <a:lstStyle/>
        <a:p>
          <a:endParaRPr lang="en-US"/>
        </a:p>
      </dgm:t>
    </dgm:pt>
    <dgm:pt modelId="{E3390DB3-440C-4B52-A05B-190881E277E2}" type="pres">
      <dgm:prSet presAssocID="{D7C92688-C5CB-4267-97FF-E24936C569E2}" presName="vert0" presStyleCnt="0">
        <dgm:presLayoutVars>
          <dgm:dir/>
          <dgm:animOne val="branch"/>
          <dgm:animLvl val="lvl"/>
        </dgm:presLayoutVars>
      </dgm:prSet>
      <dgm:spPr/>
      <dgm:t>
        <a:bodyPr/>
        <a:lstStyle/>
        <a:p>
          <a:endParaRPr lang="en-US"/>
        </a:p>
      </dgm:t>
    </dgm:pt>
    <dgm:pt modelId="{2DD0CF9F-0015-47B6-90DA-C4192C187422}" type="pres">
      <dgm:prSet presAssocID="{ADE4F1A7-7E11-40D0-9CD5-52E46B3EAFCC}" presName="thickLine" presStyleLbl="alignNode1" presStyleIdx="0" presStyleCnt="2"/>
      <dgm:spPr/>
    </dgm:pt>
    <dgm:pt modelId="{3BB2F98D-72D0-46F9-9F7A-E19B66FC289A}" type="pres">
      <dgm:prSet presAssocID="{ADE4F1A7-7E11-40D0-9CD5-52E46B3EAFCC}" presName="horz1" presStyleCnt="0"/>
      <dgm:spPr/>
    </dgm:pt>
    <dgm:pt modelId="{B1EEFCA8-C047-42A3-B476-7485F309D972}" type="pres">
      <dgm:prSet presAssocID="{ADE4F1A7-7E11-40D0-9CD5-52E46B3EAFCC}" presName="tx1" presStyleLbl="revTx" presStyleIdx="0" presStyleCnt="2"/>
      <dgm:spPr/>
      <dgm:t>
        <a:bodyPr/>
        <a:lstStyle/>
        <a:p>
          <a:endParaRPr lang="en-US"/>
        </a:p>
      </dgm:t>
    </dgm:pt>
    <dgm:pt modelId="{7B3B08CE-540A-46BB-9207-8A2104E41065}" type="pres">
      <dgm:prSet presAssocID="{ADE4F1A7-7E11-40D0-9CD5-52E46B3EAFCC}" presName="vert1" presStyleCnt="0"/>
      <dgm:spPr/>
    </dgm:pt>
    <dgm:pt modelId="{F1C49E2C-23E2-4BF0-95AF-4B8BB1A59690}" type="pres">
      <dgm:prSet presAssocID="{F35399E6-ECD0-423C-B02C-B490FC42A67F}" presName="thickLine" presStyleLbl="alignNode1" presStyleIdx="1" presStyleCnt="2"/>
      <dgm:spPr/>
    </dgm:pt>
    <dgm:pt modelId="{C1C1194E-3E54-4DE4-8364-F2B8EFDE80B9}" type="pres">
      <dgm:prSet presAssocID="{F35399E6-ECD0-423C-B02C-B490FC42A67F}" presName="horz1" presStyleCnt="0"/>
      <dgm:spPr/>
    </dgm:pt>
    <dgm:pt modelId="{EF8C2F29-1F90-405B-B121-917D576AEAB8}" type="pres">
      <dgm:prSet presAssocID="{F35399E6-ECD0-423C-B02C-B490FC42A67F}" presName="tx1" presStyleLbl="revTx" presStyleIdx="1" presStyleCnt="2"/>
      <dgm:spPr/>
      <dgm:t>
        <a:bodyPr/>
        <a:lstStyle/>
        <a:p>
          <a:endParaRPr lang="en-US"/>
        </a:p>
      </dgm:t>
    </dgm:pt>
    <dgm:pt modelId="{F530A013-C951-4D27-AF16-E695B4E373CB}" type="pres">
      <dgm:prSet presAssocID="{F35399E6-ECD0-423C-B02C-B490FC42A67F}" presName="vert1" presStyleCnt="0"/>
      <dgm:spPr/>
    </dgm:pt>
  </dgm:ptLst>
  <dgm:cxnLst>
    <dgm:cxn modelId="{BF4C1B9D-B4A7-4B48-9379-27F11A68996E}" type="presOf" srcId="{F35399E6-ECD0-423C-B02C-B490FC42A67F}" destId="{EF8C2F29-1F90-405B-B121-917D576AEAB8}" srcOrd="0" destOrd="0" presId="urn:microsoft.com/office/officeart/2008/layout/LinedList"/>
    <dgm:cxn modelId="{E4933221-FC34-429E-A711-C280262324AD}" type="presOf" srcId="{D7C92688-C5CB-4267-97FF-E24936C569E2}" destId="{E3390DB3-440C-4B52-A05B-190881E277E2}" srcOrd="0" destOrd="0" presId="urn:microsoft.com/office/officeart/2008/layout/LinedList"/>
    <dgm:cxn modelId="{65698528-FEE3-4BF7-8BA1-FB301D36B9A1}" srcId="{D7C92688-C5CB-4267-97FF-E24936C569E2}" destId="{F35399E6-ECD0-423C-B02C-B490FC42A67F}" srcOrd="1" destOrd="0" parTransId="{5A48DAEE-9545-4FF9-AAE8-71FDB381909E}" sibTransId="{908ED5E0-16BE-428E-A601-DAF538CFA042}"/>
    <dgm:cxn modelId="{9FBA241E-61C2-4B54-8D36-1AA71926A38C}" srcId="{D7C92688-C5CB-4267-97FF-E24936C569E2}" destId="{ADE4F1A7-7E11-40D0-9CD5-52E46B3EAFCC}" srcOrd="0" destOrd="0" parTransId="{3B32B575-1E20-414C-9367-BFB8241C45F1}" sibTransId="{CF848256-3AF6-46E7-812C-E512401EB674}"/>
    <dgm:cxn modelId="{EB99D0E3-B72E-4AB1-9A89-0AC3793A64E6}" type="presOf" srcId="{ADE4F1A7-7E11-40D0-9CD5-52E46B3EAFCC}" destId="{B1EEFCA8-C047-42A3-B476-7485F309D972}" srcOrd="0" destOrd="0" presId="urn:microsoft.com/office/officeart/2008/layout/LinedList"/>
    <dgm:cxn modelId="{92C47354-DF1A-4239-8AD8-70B17B6DE83F}" type="presParOf" srcId="{E3390DB3-440C-4B52-A05B-190881E277E2}" destId="{2DD0CF9F-0015-47B6-90DA-C4192C187422}" srcOrd="0" destOrd="0" presId="urn:microsoft.com/office/officeart/2008/layout/LinedList"/>
    <dgm:cxn modelId="{B61A3FA5-9CB5-4866-BD06-BA8DFBF20314}" type="presParOf" srcId="{E3390DB3-440C-4B52-A05B-190881E277E2}" destId="{3BB2F98D-72D0-46F9-9F7A-E19B66FC289A}" srcOrd="1" destOrd="0" presId="urn:microsoft.com/office/officeart/2008/layout/LinedList"/>
    <dgm:cxn modelId="{5DA3529F-4ADB-4948-A765-1E2690A1DC7C}" type="presParOf" srcId="{3BB2F98D-72D0-46F9-9F7A-E19B66FC289A}" destId="{B1EEFCA8-C047-42A3-B476-7485F309D972}" srcOrd="0" destOrd="0" presId="urn:microsoft.com/office/officeart/2008/layout/LinedList"/>
    <dgm:cxn modelId="{F992685A-F888-4743-9B33-AA6EFD9A883A}" type="presParOf" srcId="{3BB2F98D-72D0-46F9-9F7A-E19B66FC289A}" destId="{7B3B08CE-540A-46BB-9207-8A2104E41065}" srcOrd="1" destOrd="0" presId="urn:microsoft.com/office/officeart/2008/layout/LinedList"/>
    <dgm:cxn modelId="{26E896F4-F16A-4B29-A817-8BEDB3D5D0A9}" type="presParOf" srcId="{E3390DB3-440C-4B52-A05B-190881E277E2}" destId="{F1C49E2C-23E2-4BF0-95AF-4B8BB1A59690}" srcOrd="2" destOrd="0" presId="urn:microsoft.com/office/officeart/2008/layout/LinedList"/>
    <dgm:cxn modelId="{3C058137-BCD5-4DC4-A436-75333E0E745C}" type="presParOf" srcId="{E3390DB3-440C-4B52-A05B-190881E277E2}" destId="{C1C1194E-3E54-4DE4-8364-F2B8EFDE80B9}" srcOrd="3" destOrd="0" presId="urn:microsoft.com/office/officeart/2008/layout/LinedList"/>
    <dgm:cxn modelId="{B28ED1FC-448C-4474-8176-0BCB34AD7651}" type="presParOf" srcId="{C1C1194E-3E54-4DE4-8364-F2B8EFDE80B9}" destId="{EF8C2F29-1F90-405B-B121-917D576AEAB8}" srcOrd="0" destOrd="0" presId="urn:microsoft.com/office/officeart/2008/layout/LinedList"/>
    <dgm:cxn modelId="{1277E869-C810-4DA1-96F2-CFC24196E1C5}" type="presParOf" srcId="{C1C1194E-3E54-4DE4-8364-F2B8EFDE80B9}" destId="{F530A013-C951-4D27-AF16-E695B4E373C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1BE21CA-44E2-4B1E-89A9-7BDD300F3D2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D224C91-7562-40E0-9591-B0BEDE9CD35A}">
      <dgm:prSet/>
      <dgm:spPr/>
      <dgm:t>
        <a:bodyPr/>
        <a:lstStyle/>
        <a:p>
          <a:r>
            <a:rPr lang="en-GB"/>
            <a:t>What is not helpful is if feedback is given in a negative, derogative manner, which undermines the work of the 'counsellor'.</a:t>
          </a:r>
          <a:endParaRPr lang="en-US"/>
        </a:p>
      </dgm:t>
    </dgm:pt>
    <dgm:pt modelId="{8179FEF0-396D-493D-A225-FB0627F86F0A}" type="parTrans" cxnId="{B891F3F4-B24A-43EF-A81C-8AA9449A5981}">
      <dgm:prSet/>
      <dgm:spPr/>
      <dgm:t>
        <a:bodyPr/>
        <a:lstStyle/>
        <a:p>
          <a:endParaRPr lang="en-US"/>
        </a:p>
      </dgm:t>
    </dgm:pt>
    <dgm:pt modelId="{9C52C7C4-4BD2-4D8B-B2BC-BE4DD89141C2}" type="sibTrans" cxnId="{B891F3F4-B24A-43EF-A81C-8AA9449A5981}">
      <dgm:prSet/>
      <dgm:spPr/>
      <dgm:t>
        <a:bodyPr/>
        <a:lstStyle/>
        <a:p>
          <a:endParaRPr lang="en-US"/>
        </a:p>
      </dgm:t>
    </dgm:pt>
    <dgm:pt modelId="{841E4191-A470-4317-8893-D3877D596340}">
      <dgm:prSet/>
      <dgm:spPr/>
      <dgm:t>
        <a:bodyPr/>
        <a:lstStyle/>
        <a:p>
          <a:r>
            <a:rPr lang="en-GB"/>
            <a:t>It is also not helpful if a vague description is given, e.g. "your skills were really good!". What would be preferred here is clear and precise guidance.</a:t>
          </a:r>
          <a:endParaRPr lang="en-US"/>
        </a:p>
      </dgm:t>
    </dgm:pt>
    <dgm:pt modelId="{B5A8B4D9-A7A7-474A-9EC1-FA1A985A868A}" type="parTrans" cxnId="{0667C155-4B7D-4F84-AD4D-77F17A3D2A84}">
      <dgm:prSet/>
      <dgm:spPr/>
      <dgm:t>
        <a:bodyPr/>
        <a:lstStyle/>
        <a:p>
          <a:endParaRPr lang="en-US"/>
        </a:p>
      </dgm:t>
    </dgm:pt>
    <dgm:pt modelId="{7C1A408A-31C5-4D42-AD9D-919D0CF90396}" type="sibTrans" cxnId="{0667C155-4B7D-4F84-AD4D-77F17A3D2A84}">
      <dgm:prSet/>
      <dgm:spPr/>
      <dgm:t>
        <a:bodyPr/>
        <a:lstStyle/>
        <a:p>
          <a:endParaRPr lang="en-US"/>
        </a:p>
      </dgm:t>
    </dgm:pt>
    <dgm:pt modelId="{0E11F012-1F18-4F65-9158-51ABD8A63888}" type="pres">
      <dgm:prSet presAssocID="{31BE21CA-44E2-4B1E-89A9-7BDD300F3D2D}" presName="linear" presStyleCnt="0">
        <dgm:presLayoutVars>
          <dgm:animLvl val="lvl"/>
          <dgm:resizeHandles val="exact"/>
        </dgm:presLayoutVars>
      </dgm:prSet>
      <dgm:spPr/>
      <dgm:t>
        <a:bodyPr/>
        <a:lstStyle/>
        <a:p>
          <a:endParaRPr lang="en-US"/>
        </a:p>
      </dgm:t>
    </dgm:pt>
    <dgm:pt modelId="{F2B635BD-101C-47B0-B71D-A93E9B3AFFC4}" type="pres">
      <dgm:prSet presAssocID="{1D224C91-7562-40E0-9591-B0BEDE9CD35A}" presName="parentText" presStyleLbl="node1" presStyleIdx="0" presStyleCnt="2">
        <dgm:presLayoutVars>
          <dgm:chMax val="0"/>
          <dgm:bulletEnabled val="1"/>
        </dgm:presLayoutVars>
      </dgm:prSet>
      <dgm:spPr/>
      <dgm:t>
        <a:bodyPr/>
        <a:lstStyle/>
        <a:p>
          <a:endParaRPr lang="en-US"/>
        </a:p>
      </dgm:t>
    </dgm:pt>
    <dgm:pt modelId="{C624C60D-3BDE-47FF-B418-5F4C976D9906}" type="pres">
      <dgm:prSet presAssocID="{9C52C7C4-4BD2-4D8B-B2BC-BE4DD89141C2}" presName="spacer" presStyleCnt="0"/>
      <dgm:spPr/>
    </dgm:pt>
    <dgm:pt modelId="{DA533755-BD08-4981-86A7-94157419C506}" type="pres">
      <dgm:prSet presAssocID="{841E4191-A470-4317-8893-D3877D596340}" presName="parentText" presStyleLbl="node1" presStyleIdx="1" presStyleCnt="2">
        <dgm:presLayoutVars>
          <dgm:chMax val="0"/>
          <dgm:bulletEnabled val="1"/>
        </dgm:presLayoutVars>
      </dgm:prSet>
      <dgm:spPr/>
      <dgm:t>
        <a:bodyPr/>
        <a:lstStyle/>
        <a:p>
          <a:endParaRPr lang="en-US"/>
        </a:p>
      </dgm:t>
    </dgm:pt>
  </dgm:ptLst>
  <dgm:cxnLst>
    <dgm:cxn modelId="{D0398FEB-ED16-4C6E-8231-E4AE7B446531}" type="presOf" srcId="{1D224C91-7562-40E0-9591-B0BEDE9CD35A}" destId="{F2B635BD-101C-47B0-B71D-A93E9B3AFFC4}" srcOrd="0" destOrd="0" presId="urn:microsoft.com/office/officeart/2005/8/layout/vList2"/>
    <dgm:cxn modelId="{B891F3F4-B24A-43EF-A81C-8AA9449A5981}" srcId="{31BE21CA-44E2-4B1E-89A9-7BDD300F3D2D}" destId="{1D224C91-7562-40E0-9591-B0BEDE9CD35A}" srcOrd="0" destOrd="0" parTransId="{8179FEF0-396D-493D-A225-FB0627F86F0A}" sibTransId="{9C52C7C4-4BD2-4D8B-B2BC-BE4DD89141C2}"/>
    <dgm:cxn modelId="{D38BEDAA-7EFB-49D1-A683-B5DE418DD2E2}" type="presOf" srcId="{841E4191-A470-4317-8893-D3877D596340}" destId="{DA533755-BD08-4981-86A7-94157419C506}" srcOrd="0" destOrd="0" presId="urn:microsoft.com/office/officeart/2005/8/layout/vList2"/>
    <dgm:cxn modelId="{0667C155-4B7D-4F84-AD4D-77F17A3D2A84}" srcId="{31BE21CA-44E2-4B1E-89A9-7BDD300F3D2D}" destId="{841E4191-A470-4317-8893-D3877D596340}" srcOrd="1" destOrd="0" parTransId="{B5A8B4D9-A7A7-474A-9EC1-FA1A985A868A}" sibTransId="{7C1A408A-31C5-4D42-AD9D-919D0CF90396}"/>
    <dgm:cxn modelId="{659578E2-963D-40DA-8219-7EB881D20E2A}" type="presOf" srcId="{31BE21CA-44E2-4B1E-89A9-7BDD300F3D2D}" destId="{0E11F012-1F18-4F65-9158-51ABD8A63888}" srcOrd="0" destOrd="0" presId="urn:microsoft.com/office/officeart/2005/8/layout/vList2"/>
    <dgm:cxn modelId="{C8BE97FA-1D51-40E6-92D4-CA99EFA81E0A}" type="presParOf" srcId="{0E11F012-1F18-4F65-9158-51ABD8A63888}" destId="{F2B635BD-101C-47B0-B71D-A93E9B3AFFC4}" srcOrd="0" destOrd="0" presId="urn:microsoft.com/office/officeart/2005/8/layout/vList2"/>
    <dgm:cxn modelId="{EBEB88F6-7F36-4FA7-87E3-E5FDE71F86D0}" type="presParOf" srcId="{0E11F012-1F18-4F65-9158-51ABD8A63888}" destId="{C624C60D-3BDE-47FF-B418-5F4C976D9906}" srcOrd="1" destOrd="0" presId="urn:microsoft.com/office/officeart/2005/8/layout/vList2"/>
    <dgm:cxn modelId="{49E56263-0C2C-4D34-A9A9-8A782DF3D888}" type="presParOf" srcId="{0E11F012-1F18-4F65-9158-51ABD8A63888}" destId="{DA533755-BD08-4981-86A7-94157419C50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36493D7-D874-4959-96B0-A3B154B81AFE}"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C4951FD0-7514-45F2-B3A1-3BA0D5D31486}">
      <dgm:prSet/>
      <dgm:spPr/>
      <dgm:t>
        <a:bodyPr/>
        <a:lstStyle/>
        <a:p>
          <a:r>
            <a:rPr lang="en-GB"/>
            <a:t>It can be hard to receive feedback and many people find it difficult.</a:t>
          </a:r>
          <a:endParaRPr lang="en-US"/>
        </a:p>
      </dgm:t>
    </dgm:pt>
    <dgm:pt modelId="{A14AB252-B1E4-4809-B612-BEDE8DBE201D}" type="parTrans" cxnId="{EE0D2329-D914-41EE-8C68-2D9EDA694436}">
      <dgm:prSet/>
      <dgm:spPr/>
      <dgm:t>
        <a:bodyPr/>
        <a:lstStyle/>
        <a:p>
          <a:endParaRPr lang="en-US"/>
        </a:p>
      </dgm:t>
    </dgm:pt>
    <dgm:pt modelId="{CE995762-F045-4558-806A-8802FA2AF4F9}" type="sibTrans" cxnId="{EE0D2329-D914-41EE-8C68-2D9EDA694436}">
      <dgm:prSet/>
      <dgm:spPr/>
      <dgm:t>
        <a:bodyPr/>
        <a:lstStyle/>
        <a:p>
          <a:endParaRPr lang="en-US"/>
        </a:p>
      </dgm:t>
    </dgm:pt>
    <dgm:pt modelId="{E4CCA139-D548-4A74-B171-FCF11AE005CE}">
      <dgm:prSet/>
      <dgm:spPr/>
      <dgm:t>
        <a:bodyPr/>
        <a:lstStyle/>
        <a:p>
          <a:r>
            <a:rPr lang="en-GB"/>
            <a:t>However in skills work it can be extremely helpful and an excellent opportunity to learn.</a:t>
          </a:r>
          <a:endParaRPr lang="en-US"/>
        </a:p>
      </dgm:t>
    </dgm:pt>
    <dgm:pt modelId="{7ACE7CD0-79EA-4B44-8455-BA28CAA4070C}" type="parTrans" cxnId="{1FC73D2F-AEB5-4D74-836B-5CCCCA09714A}">
      <dgm:prSet/>
      <dgm:spPr/>
      <dgm:t>
        <a:bodyPr/>
        <a:lstStyle/>
        <a:p>
          <a:endParaRPr lang="en-US"/>
        </a:p>
      </dgm:t>
    </dgm:pt>
    <dgm:pt modelId="{C1D2FEBE-AA35-4B3E-B415-CE968713B85E}" type="sibTrans" cxnId="{1FC73D2F-AEB5-4D74-836B-5CCCCA09714A}">
      <dgm:prSet/>
      <dgm:spPr/>
      <dgm:t>
        <a:bodyPr/>
        <a:lstStyle/>
        <a:p>
          <a:endParaRPr lang="en-US"/>
        </a:p>
      </dgm:t>
    </dgm:pt>
    <dgm:pt modelId="{192C3D8A-9B4B-4321-B677-3A53763C31E2}">
      <dgm:prSet/>
      <dgm:spPr/>
      <dgm:t>
        <a:bodyPr/>
        <a:lstStyle/>
        <a:p>
          <a:r>
            <a:rPr lang="en-GB"/>
            <a:t>We will be engaging with this regularly during the Skills module.</a:t>
          </a:r>
          <a:endParaRPr lang="en-US"/>
        </a:p>
      </dgm:t>
    </dgm:pt>
    <dgm:pt modelId="{CE2E7ACA-A829-403A-93DC-869D30FE207C}" type="parTrans" cxnId="{A1907F68-C8C4-439A-817C-CAEDC0CFE50F}">
      <dgm:prSet/>
      <dgm:spPr/>
      <dgm:t>
        <a:bodyPr/>
        <a:lstStyle/>
        <a:p>
          <a:endParaRPr lang="en-US"/>
        </a:p>
      </dgm:t>
    </dgm:pt>
    <dgm:pt modelId="{AD42D105-4C72-4E05-83B5-066AF1F243C0}" type="sibTrans" cxnId="{A1907F68-C8C4-439A-817C-CAEDC0CFE50F}">
      <dgm:prSet/>
      <dgm:spPr/>
      <dgm:t>
        <a:bodyPr/>
        <a:lstStyle/>
        <a:p>
          <a:endParaRPr lang="en-US"/>
        </a:p>
      </dgm:t>
    </dgm:pt>
    <dgm:pt modelId="{4A5E0E49-6B68-485B-9669-BBCF09734A13}" type="pres">
      <dgm:prSet presAssocID="{036493D7-D874-4959-96B0-A3B154B81AFE}" presName="vert0" presStyleCnt="0">
        <dgm:presLayoutVars>
          <dgm:dir/>
          <dgm:animOne val="branch"/>
          <dgm:animLvl val="lvl"/>
        </dgm:presLayoutVars>
      </dgm:prSet>
      <dgm:spPr/>
      <dgm:t>
        <a:bodyPr/>
        <a:lstStyle/>
        <a:p>
          <a:endParaRPr lang="en-US"/>
        </a:p>
      </dgm:t>
    </dgm:pt>
    <dgm:pt modelId="{B51CA2B7-9B95-4501-9795-519875AB4FC4}" type="pres">
      <dgm:prSet presAssocID="{C4951FD0-7514-45F2-B3A1-3BA0D5D31486}" presName="thickLine" presStyleLbl="alignNode1" presStyleIdx="0" presStyleCnt="3"/>
      <dgm:spPr/>
    </dgm:pt>
    <dgm:pt modelId="{45184C1C-30A9-407C-AF77-F1476BAC4264}" type="pres">
      <dgm:prSet presAssocID="{C4951FD0-7514-45F2-B3A1-3BA0D5D31486}" presName="horz1" presStyleCnt="0"/>
      <dgm:spPr/>
    </dgm:pt>
    <dgm:pt modelId="{1E129B2A-9A4A-4222-83EC-863E231B62BE}" type="pres">
      <dgm:prSet presAssocID="{C4951FD0-7514-45F2-B3A1-3BA0D5D31486}" presName="tx1" presStyleLbl="revTx" presStyleIdx="0" presStyleCnt="3"/>
      <dgm:spPr/>
      <dgm:t>
        <a:bodyPr/>
        <a:lstStyle/>
        <a:p>
          <a:endParaRPr lang="en-US"/>
        </a:p>
      </dgm:t>
    </dgm:pt>
    <dgm:pt modelId="{714B5E9F-58A6-4A05-8CF8-92E229B6B7EE}" type="pres">
      <dgm:prSet presAssocID="{C4951FD0-7514-45F2-B3A1-3BA0D5D31486}" presName="vert1" presStyleCnt="0"/>
      <dgm:spPr/>
    </dgm:pt>
    <dgm:pt modelId="{F5428E79-447A-4B66-9ECC-AA8948BC80AD}" type="pres">
      <dgm:prSet presAssocID="{E4CCA139-D548-4A74-B171-FCF11AE005CE}" presName="thickLine" presStyleLbl="alignNode1" presStyleIdx="1" presStyleCnt="3"/>
      <dgm:spPr/>
    </dgm:pt>
    <dgm:pt modelId="{6AB41486-8D3C-4601-988C-EA96B1C69FC3}" type="pres">
      <dgm:prSet presAssocID="{E4CCA139-D548-4A74-B171-FCF11AE005CE}" presName="horz1" presStyleCnt="0"/>
      <dgm:spPr/>
    </dgm:pt>
    <dgm:pt modelId="{BB6A36FD-71C4-4F07-BA8A-68E8598777AD}" type="pres">
      <dgm:prSet presAssocID="{E4CCA139-D548-4A74-B171-FCF11AE005CE}" presName="tx1" presStyleLbl="revTx" presStyleIdx="1" presStyleCnt="3"/>
      <dgm:spPr/>
      <dgm:t>
        <a:bodyPr/>
        <a:lstStyle/>
        <a:p>
          <a:endParaRPr lang="en-US"/>
        </a:p>
      </dgm:t>
    </dgm:pt>
    <dgm:pt modelId="{51FDD751-B2BE-46D8-B2CC-24442D0AEF59}" type="pres">
      <dgm:prSet presAssocID="{E4CCA139-D548-4A74-B171-FCF11AE005CE}" presName="vert1" presStyleCnt="0"/>
      <dgm:spPr/>
    </dgm:pt>
    <dgm:pt modelId="{F4FE27CB-E651-43A3-BAB5-75B25179E867}" type="pres">
      <dgm:prSet presAssocID="{192C3D8A-9B4B-4321-B677-3A53763C31E2}" presName="thickLine" presStyleLbl="alignNode1" presStyleIdx="2" presStyleCnt="3"/>
      <dgm:spPr/>
    </dgm:pt>
    <dgm:pt modelId="{44698CBD-6B37-41AD-9C82-108065EB6AD6}" type="pres">
      <dgm:prSet presAssocID="{192C3D8A-9B4B-4321-B677-3A53763C31E2}" presName="horz1" presStyleCnt="0"/>
      <dgm:spPr/>
    </dgm:pt>
    <dgm:pt modelId="{B54F390B-2A9D-4BC7-A2F4-3B39BB52630E}" type="pres">
      <dgm:prSet presAssocID="{192C3D8A-9B4B-4321-B677-3A53763C31E2}" presName="tx1" presStyleLbl="revTx" presStyleIdx="2" presStyleCnt="3"/>
      <dgm:spPr/>
      <dgm:t>
        <a:bodyPr/>
        <a:lstStyle/>
        <a:p>
          <a:endParaRPr lang="en-US"/>
        </a:p>
      </dgm:t>
    </dgm:pt>
    <dgm:pt modelId="{460B6C23-C42D-4AB9-A8FB-5187A9366789}" type="pres">
      <dgm:prSet presAssocID="{192C3D8A-9B4B-4321-B677-3A53763C31E2}" presName="vert1" presStyleCnt="0"/>
      <dgm:spPr/>
    </dgm:pt>
  </dgm:ptLst>
  <dgm:cxnLst>
    <dgm:cxn modelId="{1FC73D2F-AEB5-4D74-836B-5CCCCA09714A}" srcId="{036493D7-D874-4959-96B0-A3B154B81AFE}" destId="{E4CCA139-D548-4A74-B171-FCF11AE005CE}" srcOrd="1" destOrd="0" parTransId="{7ACE7CD0-79EA-4B44-8455-BA28CAA4070C}" sibTransId="{C1D2FEBE-AA35-4B3E-B415-CE968713B85E}"/>
    <dgm:cxn modelId="{637932F5-1315-4FD2-8F1A-F53B884AE477}" type="presOf" srcId="{C4951FD0-7514-45F2-B3A1-3BA0D5D31486}" destId="{1E129B2A-9A4A-4222-83EC-863E231B62BE}" srcOrd="0" destOrd="0" presId="urn:microsoft.com/office/officeart/2008/layout/LinedList"/>
    <dgm:cxn modelId="{B49FFE04-7381-4F25-8529-49BC75AE71F6}" type="presOf" srcId="{036493D7-D874-4959-96B0-A3B154B81AFE}" destId="{4A5E0E49-6B68-485B-9669-BBCF09734A13}" srcOrd="0" destOrd="0" presId="urn:microsoft.com/office/officeart/2008/layout/LinedList"/>
    <dgm:cxn modelId="{EE0D2329-D914-41EE-8C68-2D9EDA694436}" srcId="{036493D7-D874-4959-96B0-A3B154B81AFE}" destId="{C4951FD0-7514-45F2-B3A1-3BA0D5D31486}" srcOrd="0" destOrd="0" parTransId="{A14AB252-B1E4-4809-B612-BEDE8DBE201D}" sibTransId="{CE995762-F045-4558-806A-8802FA2AF4F9}"/>
    <dgm:cxn modelId="{65706BE9-2ADE-4342-BAF8-90A6F66055E2}" type="presOf" srcId="{E4CCA139-D548-4A74-B171-FCF11AE005CE}" destId="{BB6A36FD-71C4-4F07-BA8A-68E8598777AD}" srcOrd="0" destOrd="0" presId="urn:microsoft.com/office/officeart/2008/layout/LinedList"/>
    <dgm:cxn modelId="{6238D191-7D19-4C5D-93A7-ECB64F8D7783}" type="presOf" srcId="{192C3D8A-9B4B-4321-B677-3A53763C31E2}" destId="{B54F390B-2A9D-4BC7-A2F4-3B39BB52630E}" srcOrd="0" destOrd="0" presId="urn:microsoft.com/office/officeart/2008/layout/LinedList"/>
    <dgm:cxn modelId="{A1907F68-C8C4-439A-817C-CAEDC0CFE50F}" srcId="{036493D7-D874-4959-96B0-A3B154B81AFE}" destId="{192C3D8A-9B4B-4321-B677-3A53763C31E2}" srcOrd="2" destOrd="0" parTransId="{CE2E7ACA-A829-403A-93DC-869D30FE207C}" sibTransId="{AD42D105-4C72-4E05-83B5-066AF1F243C0}"/>
    <dgm:cxn modelId="{1253AD05-AAA3-44C8-B132-458D1B045B03}" type="presParOf" srcId="{4A5E0E49-6B68-485B-9669-BBCF09734A13}" destId="{B51CA2B7-9B95-4501-9795-519875AB4FC4}" srcOrd="0" destOrd="0" presId="urn:microsoft.com/office/officeart/2008/layout/LinedList"/>
    <dgm:cxn modelId="{8A271411-3A3F-4BE8-BC6C-FC91902C1C7B}" type="presParOf" srcId="{4A5E0E49-6B68-485B-9669-BBCF09734A13}" destId="{45184C1C-30A9-407C-AF77-F1476BAC4264}" srcOrd="1" destOrd="0" presId="urn:microsoft.com/office/officeart/2008/layout/LinedList"/>
    <dgm:cxn modelId="{2650CDFB-14F5-46B6-AAA3-84DCEE97360C}" type="presParOf" srcId="{45184C1C-30A9-407C-AF77-F1476BAC4264}" destId="{1E129B2A-9A4A-4222-83EC-863E231B62BE}" srcOrd="0" destOrd="0" presId="urn:microsoft.com/office/officeart/2008/layout/LinedList"/>
    <dgm:cxn modelId="{1C3AE5C3-C0AC-46B8-8174-D35E8176D17F}" type="presParOf" srcId="{45184C1C-30A9-407C-AF77-F1476BAC4264}" destId="{714B5E9F-58A6-4A05-8CF8-92E229B6B7EE}" srcOrd="1" destOrd="0" presId="urn:microsoft.com/office/officeart/2008/layout/LinedList"/>
    <dgm:cxn modelId="{6CEFD92D-6497-48AE-8EDF-39606B4961F0}" type="presParOf" srcId="{4A5E0E49-6B68-485B-9669-BBCF09734A13}" destId="{F5428E79-447A-4B66-9ECC-AA8948BC80AD}" srcOrd="2" destOrd="0" presId="urn:microsoft.com/office/officeart/2008/layout/LinedList"/>
    <dgm:cxn modelId="{64A207CC-829A-460E-B0D3-04096B5108DD}" type="presParOf" srcId="{4A5E0E49-6B68-485B-9669-BBCF09734A13}" destId="{6AB41486-8D3C-4601-988C-EA96B1C69FC3}" srcOrd="3" destOrd="0" presId="urn:microsoft.com/office/officeart/2008/layout/LinedList"/>
    <dgm:cxn modelId="{8C6C1900-2D8D-4C64-B247-CC8593160A39}" type="presParOf" srcId="{6AB41486-8D3C-4601-988C-EA96B1C69FC3}" destId="{BB6A36FD-71C4-4F07-BA8A-68E8598777AD}" srcOrd="0" destOrd="0" presId="urn:microsoft.com/office/officeart/2008/layout/LinedList"/>
    <dgm:cxn modelId="{45826A99-03C3-4B78-A92B-27595063BCCC}" type="presParOf" srcId="{6AB41486-8D3C-4601-988C-EA96B1C69FC3}" destId="{51FDD751-B2BE-46D8-B2CC-24442D0AEF59}" srcOrd="1" destOrd="0" presId="urn:microsoft.com/office/officeart/2008/layout/LinedList"/>
    <dgm:cxn modelId="{9047C9C6-7A13-49C1-9526-43E52F85A8CD}" type="presParOf" srcId="{4A5E0E49-6B68-485B-9669-BBCF09734A13}" destId="{F4FE27CB-E651-43A3-BAB5-75B25179E867}" srcOrd="4" destOrd="0" presId="urn:microsoft.com/office/officeart/2008/layout/LinedList"/>
    <dgm:cxn modelId="{AC5874A7-44F8-4BF0-B631-EC05559B7841}" type="presParOf" srcId="{4A5E0E49-6B68-485B-9669-BBCF09734A13}" destId="{44698CBD-6B37-41AD-9C82-108065EB6AD6}" srcOrd="5" destOrd="0" presId="urn:microsoft.com/office/officeart/2008/layout/LinedList"/>
    <dgm:cxn modelId="{6A09D2BA-A3ED-4D8E-B7AA-642E2DBD8155}" type="presParOf" srcId="{44698CBD-6B37-41AD-9C82-108065EB6AD6}" destId="{B54F390B-2A9D-4BC7-A2F4-3B39BB52630E}" srcOrd="0" destOrd="0" presId="urn:microsoft.com/office/officeart/2008/layout/LinedList"/>
    <dgm:cxn modelId="{04E9D588-B6A9-4BFA-9716-209547F78E2D}" type="presParOf" srcId="{44698CBD-6B37-41AD-9C82-108065EB6AD6}" destId="{460B6C23-C42D-4AB9-A8FB-5187A936678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082444E-A7C0-43F4-8E9E-15891A4C5C3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F65F3E5-BC5A-44FB-B5E5-BB756A43CA46}">
      <dgm:prSet/>
      <dgm:spPr/>
      <dgm:t>
        <a:bodyPr/>
        <a:lstStyle/>
        <a:p>
          <a:r>
            <a:rPr lang="en-GB"/>
            <a:t>Consider how you feel about feedback.</a:t>
          </a:r>
          <a:endParaRPr lang="en-US"/>
        </a:p>
      </dgm:t>
    </dgm:pt>
    <dgm:pt modelId="{CC3967F4-0795-48C3-A91D-5333E743A616}" type="parTrans" cxnId="{114D8AC8-2381-4A3C-912A-FF1929ECA4D2}">
      <dgm:prSet/>
      <dgm:spPr/>
      <dgm:t>
        <a:bodyPr/>
        <a:lstStyle/>
        <a:p>
          <a:endParaRPr lang="en-US"/>
        </a:p>
      </dgm:t>
    </dgm:pt>
    <dgm:pt modelId="{486D4629-1042-4285-ACD3-D215B5B313E2}" type="sibTrans" cxnId="{114D8AC8-2381-4A3C-912A-FF1929ECA4D2}">
      <dgm:prSet/>
      <dgm:spPr/>
      <dgm:t>
        <a:bodyPr/>
        <a:lstStyle/>
        <a:p>
          <a:endParaRPr lang="en-US"/>
        </a:p>
      </dgm:t>
    </dgm:pt>
    <dgm:pt modelId="{42F16E57-4A31-4CB0-B27F-C55CDE0D152F}">
      <dgm:prSet/>
      <dgm:spPr/>
      <dgm:t>
        <a:bodyPr/>
        <a:lstStyle/>
        <a:p>
          <a:r>
            <a:rPr lang="en-GB"/>
            <a:t>Think about a time when you received constructive feedback, think about a time when it was unhelpful.</a:t>
          </a:r>
          <a:endParaRPr lang="en-US"/>
        </a:p>
      </dgm:t>
    </dgm:pt>
    <dgm:pt modelId="{A23B4973-760F-40B5-A32B-57BA9D03DB21}" type="parTrans" cxnId="{F7A226E8-D4E4-4049-8FB6-4F1805489B22}">
      <dgm:prSet/>
      <dgm:spPr/>
      <dgm:t>
        <a:bodyPr/>
        <a:lstStyle/>
        <a:p>
          <a:endParaRPr lang="en-US"/>
        </a:p>
      </dgm:t>
    </dgm:pt>
    <dgm:pt modelId="{594579C4-4CF0-47BD-AF86-6078578B70B3}" type="sibTrans" cxnId="{F7A226E8-D4E4-4049-8FB6-4F1805489B22}">
      <dgm:prSet/>
      <dgm:spPr/>
      <dgm:t>
        <a:bodyPr/>
        <a:lstStyle/>
        <a:p>
          <a:endParaRPr lang="en-US"/>
        </a:p>
      </dgm:t>
    </dgm:pt>
    <dgm:pt modelId="{3DEBEC51-2961-475B-A7FD-831853F99855}">
      <dgm:prSet/>
      <dgm:spPr/>
      <dgm:t>
        <a:bodyPr/>
        <a:lstStyle/>
        <a:p>
          <a:r>
            <a:rPr lang="en-GB"/>
            <a:t>What was the difference and what did you learn?</a:t>
          </a:r>
          <a:endParaRPr lang="en-US"/>
        </a:p>
      </dgm:t>
    </dgm:pt>
    <dgm:pt modelId="{938D37FD-7064-47E1-AA1A-F0F93DBBBEE9}" type="parTrans" cxnId="{C3D8702D-E930-447B-B7E4-94DD2EC321BD}">
      <dgm:prSet/>
      <dgm:spPr/>
      <dgm:t>
        <a:bodyPr/>
        <a:lstStyle/>
        <a:p>
          <a:endParaRPr lang="en-US"/>
        </a:p>
      </dgm:t>
    </dgm:pt>
    <dgm:pt modelId="{AA2663DA-A89B-4958-847B-E7107FA4A970}" type="sibTrans" cxnId="{C3D8702D-E930-447B-B7E4-94DD2EC321BD}">
      <dgm:prSet/>
      <dgm:spPr/>
      <dgm:t>
        <a:bodyPr/>
        <a:lstStyle/>
        <a:p>
          <a:endParaRPr lang="en-US"/>
        </a:p>
      </dgm:t>
    </dgm:pt>
    <dgm:pt modelId="{81C646B1-2A9E-4EDD-A571-A4EBA5565914}">
      <dgm:prSet/>
      <dgm:spPr/>
      <dgm:t>
        <a:bodyPr/>
        <a:lstStyle/>
        <a:p>
          <a:r>
            <a:rPr lang="en-GB"/>
            <a:t>How do you feel about receiving feedback for your skills?</a:t>
          </a:r>
          <a:endParaRPr lang="en-US"/>
        </a:p>
      </dgm:t>
    </dgm:pt>
    <dgm:pt modelId="{01B0420B-3491-4FBD-8283-B65BF8F36A1F}" type="parTrans" cxnId="{7E7BE520-3D2D-4B2C-9F3F-144A4E0BDBB4}">
      <dgm:prSet/>
      <dgm:spPr/>
      <dgm:t>
        <a:bodyPr/>
        <a:lstStyle/>
        <a:p>
          <a:endParaRPr lang="en-US"/>
        </a:p>
      </dgm:t>
    </dgm:pt>
    <dgm:pt modelId="{AA22A404-4F15-4C96-83C9-2E0915A78AB9}" type="sibTrans" cxnId="{7E7BE520-3D2D-4B2C-9F3F-144A4E0BDBB4}">
      <dgm:prSet/>
      <dgm:spPr/>
      <dgm:t>
        <a:bodyPr/>
        <a:lstStyle/>
        <a:p>
          <a:endParaRPr lang="en-US"/>
        </a:p>
      </dgm:t>
    </dgm:pt>
    <dgm:pt modelId="{19C5A205-8EDD-43BF-A605-3D4A59991B57}" type="pres">
      <dgm:prSet presAssocID="{3082444E-A7C0-43F4-8E9E-15891A4C5C3B}" presName="root" presStyleCnt="0">
        <dgm:presLayoutVars>
          <dgm:dir/>
          <dgm:resizeHandles val="exact"/>
        </dgm:presLayoutVars>
      </dgm:prSet>
      <dgm:spPr/>
      <dgm:t>
        <a:bodyPr/>
        <a:lstStyle/>
        <a:p>
          <a:endParaRPr lang="en-US"/>
        </a:p>
      </dgm:t>
    </dgm:pt>
    <dgm:pt modelId="{3871D2D0-C715-495F-8906-21FD5EFCB7DE}" type="pres">
      <dgm:prSet presAssocID="{0F65F3E5-BC5A-44FB-B5E5-BB756A43CA46}" presName="compNode" presStyleCnt="0"/>
      <dgm:spPr/>
    </dgm:pt>
    <dgm:pt modelId="{D657681F-0494-478A-B42D-BCFD622FFFB9}" type="pres">
      <dgm:prSet presAssocID="{0F65F3E5-BC5A-44FB-B5E5-BB756A43CA46}" presName="bgRect" presStyleLbl="bgShp" presStyleIdx="0" presStyleCnt="4"/>
      <dgm:spPr/>
    </dgm:pt>
    <dgm:pt modelId="{6DE9099D-8C90-4AAB-AF70-54D35B5FA3C0}" type="pres">
      <dgm:prSet presAssocID="{0F65F3E5-BC5A-44FB-B5E5-BB756A43CA46}"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Thought bubble"/>
        </a:ext>
      </dgm:extLst>
    </dgm:pt>
    <dgm:pt modelId="{9203C626-ED9F-4DE2-A5EF-035E4C8224C2}" type="pres">
      <dgm:prSet presAssocID="{0F65F3E5-BC5A-44FB-B5E5-BB756A43CA46}" presName="spaceRect" presStyleCnt="0"/>
      <dgm:spPr/>
    </dgm:pt>
    <dgm:pt modelId="{6B5F9EA1-9DE5-41E4-AAE9-10F9C39A4222}" type="pres">
      <dgm:prSet presAssocID="{0F65F3E5-BC5A-44FB-B5E5-BB756A43CA46}" presName="parTx" presStyleLbl="revTx" presStyleIdx="0" presStyleCnt="4">
        <dgm:presLayoutVars>
          <dgm:chMax val="0"/>
          <dgm:chPref val="0"/>
        </dgm:presLayoutVars>
      </dgm:prSet>
      <dgm:spPr/>
      <dgm:t>
        <a:bodyPr/>
        <a:lstStyle/>
        <a:p>
          <a:endParaRPr lang="en-US"/>
        </a:p>
      </dgm:t>
    </dgm:pt>
    <dgm:pt modelId="{90F51CDC-699E-4B8F-BBB0-3E5648DF420F}" type="pres">
      <dgm:prSet presAssocID="{486D4629-1042-4285-ACD3-D215B5B313E2}" presName="sibTrans" presStyleCnt="0"/>
      <dgm:spPr/>
    </dgm:pt>
    <dgm:pt modelId="{9B87FBA1-4CBD-4578-91BC-D98DDD5AC862}" type="pres">
      <dgm:prSet presAssocID="{42F16E57-4A31-4CB0-B27F-C55CDE0D152F}" presName="compNode" presStyleCnt="0"/>
      <dgm:spPr/>
    </dgm:pt>
    <dgm:pt modelId="{961B7CAA-A725-42E2-91C2-85034E68D3F4}" type="pres">
      <dgm:prSet presAssocID="{42F16E57-4A31-4CB0-B27F-C55CDE0D152F}" presName="bgRect" presStyleLbl="bgShp" presStyleIdx="1" presStyleCnt="4"/>
      <dgm:spPr/>
    </dgm:pt>
    <dgm:pt modelId="{B574E4E8-A95C-4788-964F-0031830FD9E0}" type="pres">
      <dgm:prSet presAssocID="{42F16E57-4A31-4CB0-B27F-C55CDE0D152F}"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Chat Bubble"/>
        </a:ext>
      </dgm:extLst>
    </dgm:pt>
    <dgm:pt modelId="{A0722455-1741-4361-BC10-B4379259F902}" type="pres">
      <dgm:prSet presAssocID="{42F16E57-4A31-4CB0-B27F-C55CDE0D152F}" presName="spaceRect" presStyleCnt="0"/>
      <dgm:spPr/>
    </dgm:pt>
    <dgm:pt modelId="{871E38AF-D7B6-4966-BE70-EA93FEDD9F08}" type="pres">
      <dgm:prSet presAssocID="{42F16E57-4A31-4CB0-B27F-C55CDE0D152F}" presName="parTx" presStyleLbl="revTx" presStyleIdx="1" presStyleCnt="4">
        <dgm:presLayoutVars>
          <dgm:chMax val="0"/>
          <dgm:chPref val="0"/>
        </dgm:presLayoutVars>
      </dgm:prSet>
      <dgm:spPr/>
      <dgm:t>
        <a:bodyPr/>
        <a:lstStyle/>
        <a:p>
          <a:endParaRPr lang="en-US"/>
        </a:p>
      </dgm:t>
    </dgm:pt>
    <dgm:pt modelId="{E3C4D172-3F3D-4188-A40A-FCEB2B064667}" type="pres">
      <dgm:prSet presAssocID="{594579C4-4CF0-47BD-AF86-6078578B70B3}" presName="sibTrans" presStyleCnt="0"/>
      <dgm:spPr/>
    </dgm:pt>
    <dgm:pt modelId="{912B00EF-D9CF-4643-9AAD-B0B15EF014FD}" type="pres">
      <dgm:prSet presAssocID="{3DEBEC51-2961-475B-A7FD-831853F99855}" presName="compNode" presStyleCnt="0"/>
      <dgm:spPr/>
    </dgm:pt>
    <dgm:pt modelId="{B85C64BE-FAB6-43C9-A231-02444835D925}" type="pres">
      <dgm:prSet presAssocID="{3DEBEC51-2961-475B-A7FD-831853F99855}" presName="bgRect" presStyleLbl="bgShp" presStyleIdx="2" presStyleCnt="4"/>
      <dgm:spPr/>
    </dgm:pt>
    <dgm:pt modelId="{8D8F0FB8-9B22-450B-8AB7-F099C689FC95}" type="pres">
      <dgm:prSet presAssocID="{3DEBEC51-2961-475B-A7FD-831853F99855}"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Questions"/>
        </a:ext>
      </dgm:extLst>
    </dgm:pt>
    <dgm:pt modelId="{C4260F08-5C77-428F-9460-BBD23CB235CA}" type="pres">
      <dgm:prSet presAssocID="{3DEBEC51-2961-475B-A7FD-831853F99855}" presName="spaceRect" presStyleCnt="0"/>
      <dgm:spPr/>
    </dgm:pt>
    <dgm:pt modelId="{541DE410-AD78-46BC-8776-2A60CD88ABC9}" type="pres">
      <dgm:prSet presAssocID="{3DEBEC51-2961-475B-A7FD-831853F99855}" presName="parTx" presStyleLbl="revTx" presStyleIdx="2" presStyleCnt="4">
        <dgm:presLayoutVars>
          <dgm:chMax val="0"/>
          <dgm:chPref val="0"/>
        </dgm:presLayoutVars>
      </dgm:prSet>
      <dgm:spPr/>
      <dgm:t>
        <a:bodyPr/>
        <a:lstStyle/>
        <a:p>
          <a:endParaRPr lang="en-US"/>
        </a:p>
      </dgm:t>
    </dgm:pt>
    <dgm:pt modelId="{ECD01A03-039E-4CF0-9FC2-56BAAC33E1AB}" type="pres">
      <dgm:prSet presAssocID="{AA2663DA-A89B-4958-847B-E7107FA4A970}" presName="sibTrans" presStyleCnt="0"/>
      <dgm:spPr/>
    </dgm:pt>
    <dgm:pt modelId="{237988C3-52FC-469C-8B01-F39841BDC85F}" type="pres">
      <dgm:prSet presAssocID="{81C646B1-2A9E-4EDD-A571-A4EBA5565914}" presName="compNode" presStyleCnt="0"/>
      <dgm:spPr/>
    </dgm:pt>
    <dgm:pt modelId="{40018D3A-8C69-4E36-BB5B-3A6BFC4ED71E}" type="pres">
      <dgm:prSet presAssocID="{81C646B1-2A9E-4EDD-A571-A4EBA5565914}" presName="bgRect" presStyleLbl="bgShp" presStyleIdx="3" presStyleCnt="4"/>
      <dgm:spPr/>
    </dgm:pt>
    <dgm:pt modelId="{7C82C01B-4FE1-40D4-9708-9BDF68E2465F}" type="pres">
      <dgm:prSet presAssocID="{81C646B1-2A9E-4EDD-A571-A4EBA5565914}"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Chat"/>
        </a:ext>
      </dgm:extLst>
    </dgm:pt>
    <dgm:pt modelId="{DFE05F40-D7FE-4ACA-9814-DBA5087DAF1D}" type="pres">
      <dgm:prSet presAssocID="{81C646B1-2A9E-4EDD-A571-A4EBA5565914}" presName="spaceRect" presStyleCnt="0"/>
      <dgm:spPr/>
    </dgm:pt>
    <dgm:pt modelId="{DBFCB8DF-9FF7-4B37-A49C-0A2C4E20025E}" type="pres">
      <dgm:prSet presAssocID="{81C646B1-2A9E-4EDD-A571-A4EBA5565914}" presName="parTx" presStyleLbl="revTx" presStyleIdx="3" presStyleCnt="4">
        <dgm:presLayoutVars>
          <dgm:chMax val="0"/>
          <dgm:chPref val="0"/>
        </dgm:presLayoutVars>
      </dgm:prSet>
      <dgm:spPr/>
      <dgm:t>
        <a:bodyPr/>
        <a:lstStyle/>
        <a:p>
          <a:endParaRPr lang="en-US"/>
        </a:p>
      </dgm:t>
    </dgm:pt>
  </dgm:ptLst>
  <dgm:cxnLst>
    <dgm:cxn modelId="{7E7BE520-3D2D-4B2C-9F3F-144A4E0BDBB4}" srcId="{3082444E-A7C0-43F4-8E9E-15891A4C5C3B}" destId="{81C646B1-2A9E-4EDD-A571-A4EBA5565914}" srcOrd="3" destOrd="0" parTransId="{01B0420B-3491-4FBD-8283-B65BF8F36A1F}" sibTransId="{AA22A404-4F15-4C96-83C9-2E0915A78AB9}"/>
    <dgm:cxn modelId="{114D8AC8-2381-4A3C-912A-FF1929ECA4D2}" srcId="{3082444E-A7C0-43F4-8E9E-15891A4C5C3B}" destId="{0F65F3E5-BC5A-44FB-B5E5-BB756A43CA46}" srcOrd="0" destOrd="0" parTransId="{CC3967F4-0795-48C3-A91D-5333E743A616}" sibTransId="{486D4629-1042-4285-ACD3-D215B5B313E2}"/>
    <dgm:cxn modelId="{AEF72369-9EC3-4EB4-B00A-95520E8ED12C}" type="presOf" srcId="{42F16E57-4A31-4CB0-B27F-C55CDE0D152F}" destId="{871E38AF-D7B6-4966-BE70-EA93FEDD9F08}" srcOrd="0" destOrd="0" presId="urn:microsoft.com/office/officeart/2018/2/layout/IconVerticalSolidList"/>
    <dgm:cxn modelId="{9A771658-DE57-4DD2-BCCE-10953C0BE4D0}" type="presOf" srcId="{3DEBEC51-2961-475B-A7FD-831853F99855}" destId="{541DE410-AD78-46BC-8776-2A60CD88ABC9}" srcOrd="0" destOrd="0" presId="urn:microsoft.com/office/officeart/2018/2/layout/IconVerticalSolidList"/>
    <dgm:cxn modelId="{3410EE4C-DBC6-45C5-BBD8-DFDE713968A3}" type="presOf" srcId="{81C646B1-2A9E-4EDD-A571-A4EBA5565914}" destId="{DBFCB8DF-9FF7-4B37-A49C-0A2C4E20025E}" srcOrd="0" destOrd="0" presId="urn:microsoft.com/office/officeart/2018/2/layout/IconVerticalSolidList"/>
    <dgm:cxn modelId="{C3D8702D-E930-447B-B7E4-94DD2EC321BD}" srcId="{3082444E-A7C0-43F4-8E9E-15891A4C5C3B}" destId="{3DEBEC51-2961-475B-A7FD-831853F99855}" srcOrd="2" destOrd="0" parTransId="{938D37FD-7064-47E1-AA1A-F0F93DBBBEE9}" sibTransId="{AA2663DA-A89B-4958-847B-E7107FA4A970}"/>
    <dgm:cxn modelId="{F7A226E8-D4E4-4049-8FB6-4F1805489B22}" srcId="{3082444E-A7C0-43F4-8E9E-15891A4C5C3B}" destId="{42F16E57-4A31-4CB0-B27F-C55CDE0D152F}" srcOrd="1" destOrd="0" parTransId="{A23B4973-760F-40B5-A32B-57BA9D03DB21}" sibTransId="{594579C4-4CF0-47BD-AF86-6078578B70B3}"/>
    <dgm:cxn modelId="{E1D59A57-D269-40E7-800F-217373E4D7BA}" type="presOf" srcId="{3082444E-A7C0-43F4-8E9E-15891A4C5C3B}" destId="{19C5A205-8EDD-43BF-A605-3D4A59991B57}" srcOrd="0" destOrd="0" presId="urn:microsoft.com/office/officeart/2018/2/layout/IconVerticalSolidList"/>
    <dgm:cxn modelId="{30A0DD35-8FE6-4CF4-9228-CE2C6D8D4B40}" type="presOf" srcId="{0F65F3E5-BC5A-44FB-B5E5-BB756A43CA46}" destId="{6B5F9EA1-9DE5-41E4-AAE9-10F9C39A4222}" srcOrd="0" destOrd="0" presId="urn:microsoft.com/office/officeart/2018/2/layout/IconVerticalSolidList"/>
    <dgm:cxn modelId="{A3C6C06C-048A-43C1-AF1C-00CA41C2633D}" type="presParOf" srcId="{19C5A205-8EDD-43BF-A605-3D4A59991B57}" destId="{3871D2D0-C715-495F-8906-21FD5EFCB7DE}" srcOrd="0" destOrd="0" presId="urn:microsoft.com/office/officeart/2018/2/layout/IconVerticalSolidList"/>
    <dgm:cxn modelId="{AB2F06F4-4F5E-4D85-A804-72DE7B7DAE65}" type="presParOf" srcId="{3871D2D0-C715-495F-8906-21FD5EFCB7DE}" destId="{D657681F-0494-478A-B42D-BCFD622FFFB9}" srcOrd="0" destOrd="0" presId="urn:microsoft.com/office/officeart/2018/2/layout/IconVerticalSolidList"/>
    <dgm:cxn modelId="{D4E1940B-607C-43D5-A3DE-7E025D7C306A}" type="presParOf" srcId="{3871D2D0-C715-495F-8906-21FD5EFCB7DE}" destId="{6DE9099D-8C90-4AAB-AF70-54D35B5FA3C0}" srcOrd="1" destOrd="0" presId="urn:microsoft.com/office/officeart/2018/2/layout/IconVerticalSolidList"/>
    <dgm:cxn modelId="{82E57120-032B-4520-8AF0-E113159BEE0A}" type="presParOf" srcId="{3871D2D0-C715-495F-8906-21FD5EFCB7DE}" destId="{9203C626-ED9F-4DE2-A5EF-035E4C8224C2}" srcOrd="2" destOrd="0" presId="urn:microsoft.com/office/officeart/2018/2/layout/IconVerticalSolidList"/>
    <dgm:cxn modelId="{317ACFA8-F20D-4643-8989-8BFD9E73A366}" type="presParOf" srcId="{3871D2D0-C715-495F-8906-21FD5EFCB7DE}" destId="{6B5F9EA1-9DE5-41E4-AAE9-10F9C39A4222}" srcOrd="3" destOrd="0" presId="urn:microsoft.com/office/officeart/2018/2/layout/IconVerticalSolidList"/>
    <dgm:cxn modelId="{99622C8B-A62E-4A48-8ECB-76A1140A521C}" type="presParOf" srcId="{19C5A205-8EDD-43BF-A605-3D4A59991B57}" destId="{90F51CDC-699E-4B8F-BBB0-3E5648DF420F}" srcOrd="1" destOrd="0" presId="urn:microsoft.com/office/officeart/2018/2/layout/IconVerticalSolidList"/>
    <dgm:cxn modelId="{40792AF0-8BB0-4BD9-8FF6-0471E167FBC9}" type="presParOf" srcId="{19C5A205-8EDD-43BF-A605-3D4A59991B57}" destId="{9B87FBA1-4CBD-4578-91BC-D98DDD5AC862}" srcOrd="2" destOrd="0" presId="urn:microsoft.com/office/officeart/2018/2/layout/IconVerticalSolidList"/>
    <dgm:cxn modelId="{9B49FE05-15CA-4CF4-9A67-B31AFA3008CE}" type="presParOf" srcId="{9B87FBA1-4CBD-4578-91BC-D98DDD5AC862}" destId="{961B7CAA-A725-42E2-91C2-85034E68D3F4}" srcOrd="0" destOrd="0" presId="urn:microsoft.com/office/officeart/2018/2/layout/IconVerticalSolidList"/>
    <dgm:cxn modelId="{E32D5B19-6887-411C-A545-895E2C967711}" type="presParOf" srcId="{9B87FBA1-4CBD-4578-91BC-D98DDD5AC862}" destId="{B574E4E8-A95C-4788-964F-0031830FD9E0}" srcOrd="1" destOrd="0" presId="urn:microsoft.com/office/officeart/2018/2/layout/IconVerticalSolidList"/>
    <dgm:cxn modelId="{ACE7E164-FE46-4921-9BA2-7CDC00FA55CA}" type="presParOf" srcId="{9B87FBA1-4CBD-4578-91BC-D98DDD5AC862}" destId="{A0722455-1741-4361-BC10-B4379259F902}" srcOrd="2" destOrd="0" presId="urn:microsoft.com/office/officeart/2018/2/layout/IconVerticalSolidList"/>
    <dgm:cxn modelId="{1706D463-E556-468B-94D3-5F1253CA095A}" type="presParOf" srcId="{9B87FBA1-4CBD-4578-91BC-D98DDD5AC862}" destId="{871E38AF-D7B6-4966-BE70-EA93FEDD9F08}" srcOrd="3" destOrd="0" presId="urn:microsoft.com/office/officeart/2018/2/layout/IconVerticalSolidList"/>
    <dgm:cxn modelId="{E8A9CA54-3CF9-4091-8E68-C4A1B93E67B3}" type="presParOf" srcId="{19C5A205-8EDD-43BF-A605-3D4A59991B57}" destId="{E3C4D172-3F3D-4188-A40A-FCEB2B064667}" srcOrd="3" destOrd="0" presId="urn:microsoft.com/office/officeart/2018/2/layout/IconVerticalSolidList"/>
    <dgm:cxn modelId="{DE3E08B7-0454-4268-9111-8B8F1D1B41F2}" type="presParOf" srcId="{19C5A205-8EDD-43BF-A605-3D4A59991B57}" destId="{912B00EF-D9CF-4643-9AAD-B0B15EF014FD}" srcOrd="4" destOrd="0" presId="urn:microsoft.com/office/officeart/2018/2/layout/IconVerticalSolidList"/>
    <dgm:cxn modelId="{ABE52808-51A7-4A4A-AC63-379D2FBF94BC}" type="presParOf" srcId="{912B00EF-D9CF-4643-9AAD-B0B15EF014FD}" destId="{B85C64BE-FAB6-43C9-A231-02444835D925}" srcOrd="0" destOrd="0" presId="urn:microsoft.com/office/officeart/2018/2/layout/IconVerticalSolidList"/>
    <dgm:cxn modelId="{5F311865-22D4-4CD6-8DDB-91F57DB61FAA}" type="presParOf" srcId="{912B00EF-D9CF-4643-9AAD-B0B15EF014FD}" destId="{8D8F0FB8-9B22-450B-8AB7-F099C689FC95}" srcOrd="1" destOrd="0" presId="urn:microsoft.com/office/officeart/2018/2/layout/IconVerticalSolidList"/>
    <dgm:cxn modelId="{27EC6549-C9BD-449A-98EA-03D9DCF5260F}" type="presParOf" srcId="{912B00EF-D9CF-4643-9AAD-B0B15EF014FD}" destId="{C4260F08-5C77-428F-9460-BBD23CB235CA}" srcOrd="2" destOrd="0" presId="urn:microsoft.com/office/officeart/2018/2/layout/IconVerticalSolidList"/>
    <dgm:cxn modelId="{ADB7A59D-02A4-4622-935D-517FD3BDA664}" type="presParOf" srcId="{912B00EF-D9CF-4643-9AAD-B0B15EF014FD}" destId="{541DE410-AD78-46BC-8776-2A60CD88ABC9}" srcOrd="3" destOrd="0" presId="urn:microsoft.com/office/officeart/2018/2/layout/IconVerticalSolidList"/>
    <dgm:cxn modelId="{4A9D51F3-6E58-4DB0-AE76-69D0BD2A4581}" type="presParOf" srcId="{19C5A205-8EDD-43BF-A605-3D4A59991B57}" destId="{ECD01A03-039E-4CF0-9FC2-56BAAC33E1AB}" srcOrd="5" destOrd="0" presId="urn:microsoft.com/office/officeart/2018/2/layout/IconVerticalSolidList"/>
    <dgm:cxn modelId="{4AF4217D-6CEC-4188-8334-D373B561D444}" type="presParOf" srcId="{19C5A205-8EDD-43BF-A605-3D4A59991B57}" destId="{237988C3-52FC-469C-8B01-F39841BDC85F}" srcOrd="6" destOrd="0" presId="urn:microsoft.com/office/officeart/2018/2/layout/IconVerticalSolidList"/>
    <dgm:cxn modelId="{1492412A-1E85-4D50-A635-706183F60FE7}" type="presParOf" srcId="{237988C3-52FC-469C-8B01-F39841BDC85F}" destId="{40018D3A-8C69-4E36-BB5B-3A6BFC4ED71E}" srcOrd="0" destOrd="0" presId="urn:microsoft.com/office/officeart/2018/2/layout/IconVerticalSolidList"/>
    <dgm:cxn modelId="{7250C08E-8250-4EE7-AE12-F283F8261C25}" type="presParOf" srcId="{237988C3-52FC-469C-8B01-F39841BDC85F}" destId="{7C82C01B-4FE1-40D4-9708-9BDF68E2465F}" srcOrd="1" destOrd="0" presId="urn:microsoft.com/office/officeart/2018/2/layout/IconVerticalSolidList"/>
    <dgm:cxn modelId="{4356FFF3-F68B-4E8B-BA4A-89D2D81ED831}" type="presParOf" srcId="{237988C3-52FC-469C-8B01-F39841BDC85F}" destId="{DFE05F40-D7FE-4ACA-9814-DBA5087DAF1D}" srcOrd="2" destOrd="0" presId="urn:microsoft.com/office/officeart/2018/2/layout/IconVerticalSolidList"/>
    <dgm:cxn modelId="{15AF4248-9B5A-42F2-9D27-00217FDA955A}" type="presParOf" srcId="{237988C3-52FC-469C-8B01-F39841BDC85F}" destId="{DBFCB8DF-9FF7-4B37-A49C-0A2C4E20025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BFCBAB2-F1F4-48C2-BD54-B71AF6CBADE5}"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F4863D7B-3578-4EA5-B115-5159A4ADEC37}">
      <dgm:prSet/>
      <dgm:spPr/>
      <dgm:t>
        <a:bodyPr/>
        <a:lstStyle/>
        <a:p>
          <a:r>
            <a:rPr lang="en-GB"/>
            <a:t>This week we have looked closely at professionalism and started to consider ethical awareness within Counselling.</a:t>
          </a:r>
          <a:endParaRPr lang="en-US"/>
        </a:p>
      </dgm:t>
    </dgm:pt>
    <dgm:pt modelId="{950BCBFA-AF9D-4FA3-B0B6-B75F24E2EDC6}" type="parTrans" cxnId="{3ABDAA2E-A275-48B1-A002-F74C9B2CCA6F}">
      <dgm:prSet/>
      <dgm:spPr/>
      <dgm:t>
        <a:bodyPr/>
        <a:lstStyle/>
        <a:p>
          <a:endParaRPr lang="en-US"/>
        </a:p>
      </dgm:t>
    </dgm:pt>
    <dgm:pt modelId="{A091F2D8-E686-4435-90B6-D14C7E0E2323}" type="sibTrans" cxnId="{3ABDAA2E-A275-48B1-A002-F74C9B2CCA6F}">
      <dgm:prSet/>
      <dgm:spPr/>
      <dgm:t>
        <a:bodyPr/>
        <a:lstStyle/>
        <a:p>
          <a:endParaRPr lang="en-US"/>
        </a:p>
      </dgm:t>
    </dgm:pt>
    <dgm:pt modelId="{CEA9BDF6-1751-4670-B423-7F3A83866CFC}">
      <dgm:prSet/>
      <dgm:spPr/>
      <dgm:t>
        <a:bodyPr/>
        <a:lstStyle/>
        <a:p>
          <a:r>
            <a:rPr lang="en-GB"/>
            <a:t>We've also considered critical incidents and also how to evaluate your work through the four critical lenses.</a:t>
          </a:r>
          <a:endParaRPr lang="en-US"/>
        </a:p>
      </dgm:t>
    </dgm:pt>
    <dgm:pt modelId="{2833DCE4-C008-4EED-A985-36BDFDC3A068}" type="parTrans" cxnId="{2D18E528-D707-4F17-85BA-C4279544F995}">
      <dgm:prSet/>
      <dgm:spPr/>
      <dgm:t>
        <a:bodyPr/>
        <a:lstStyle/>
        <a:p>
          <a:endParaRPr lang="en-US"/>
        </a:p>
      </dgm:t>
    </dgm:pt>
    <dgm:pt modelId="{0EAC1028-5114-4297-B568-32104EDCD998}" type="sibTrans" cxnId="{2D18E528-D707-4F17-85BA-C4279544F995}">
      <dgm:prSet/>
      <dgm:spPr/>
      <dgm:t>
        <a:bodyPr/>
        <a:lstStyle/>
        <a:p>
          <a:endParaRPr lang="en-US"/>
        </a:p>
      </dgm:t>
    </dgm:pt>
    <dgm:pt modelId="{B1383B6C-AC6E-40BA-9DA7-B6368C6ADDA6}">
      <dgm:prSet/>
      <dgm:spPr/>
      <dgm:t>
        <a:bodyPr/>
        <a:lstStyle/>
        <a:p>
          <a:r>
            <a:rPr lang="en-GB"/>
            <a:t>Finally, we've stared to consider how you personally feel about feedback.</a:t>
          </a:r>
          <a:endParaRPr lang="en-US"/>
        </a:p>
      </dgm:t>
    </dgm:pt>
    <dgm:pt modelId="{EFB76240-59A2-4364-9CC1-A5E45FDF00FF}" type="parTrans" cxnId="{41ADA297-0C67-417B-8885-CC4DAE16D259}">
      <dgm:prSet/>
      <dgm:spPr/>
      <dgm:t>
        <a:bodyPr/>
        <a:lstStyle/>
        <a:p>
          <a:endParaRPr lang="en-US"/>
        </a:p>
      </dgm:t>
    </dgm:pt>
    <dgm:pt modelId="{77BB06C0-E4F5-471C-90C8-62C9C1149DA5}" type="sibTrans" cxnId="{41ADA297-0C67-417B-8885-CC4DAE16D259}">
      <dgm:prSet/>
      <dgm:spPr/>
      <dgm:t>
        <a:bodyPr/>
        <a:lstStyle/>
        <a:p>
          <a:endParaRPr lang="en-US"/>
        </a:p>
      </dgm:t>
    </dgm:pt>
    <dgm:pt modelId="{EFA10DBC-3489-4FC8-8DF8-F2C1A5A6E7BC}" type="pres">
      <dgm:prSet presAssocID="{9BFCBAB2-F1F4-48C2-BD54-B71AF6CBADE5}" presName="vert0" presStyleCnt="0">
        <dgm:presLayoutVars>
          <dgm:dir/>
          <dgm:animOne val="branch"/>
          <dgm:animLvl val="lvl"/>
        </dgm:presLayoutVars>
      </dgm:prSet>
      <dgm:spPr/>
      <dgm:t>
        <a:bodyPr/>
        <a:lstStyle/>
        <a:p>
          <a:endParaRPr lang="en-US"/>
        </a:p>
      </dgm:t>
    </dgm:pt>
    <dgm:pt modelId="{78967A55-0301-4D5A-B2E1-1413E7264314}" type="pres">
      <dgm:prSet presAssocID="{F4863D7B-3578-4EA5-B115-5159A4ADEC37}" presName="thickLine" presStyleLbl="alignNode1" presStyleIdx="0" presStyleCnt="3"/>
      <dgm:spPr/>
    </dgm:pt>
    <dgm:pt modelId="{56B330F4-E5B0-4E6A-BACA-DCDA10B83B8E}" type="pres">
      <dgm:prSet presAssocID="{F4863D7B-3578-4EA5-B115-5159A4ADEC37}" presName="horz1" presStyleCnt="0"/>
      <dgm:spPr/>
    </dgm:pt>
    <dgm:pt modelId="{5D458472-4F6A-4FCF-9040-02D0AE7B7707}" type="pres">
      <dgm:prSet presAssocID="{F4863D7B-3578-4EA5-B115-5159A4ADEC37}" presName="tx1" presStyleLbl="revTx" presStyleIdx="0" presStyleCnt="3"/>
      <dgm:spPr/>
      <dgm:t>
        <a:bodyPr/>
        <a:lstStyle/>
        <a:p>
          <a:endParaRPr lang="en-US"/>
        </a:p>
      </dgm:t>
    </dgm:pt>
    <dgm:pt modelId="{CCFC0944-11D7-4968-B864-42C57A848829}" type="pres">
      <dgm:prSet presAssocID="{F4863D7B-3578-4EA5-B115-5159A4ADEC37}" presName="vert1" presStyleCnt="0"/>
      <dgm:spPr/>
    </dgm:pt>
    <dgm:pt modelId="{646AD132-E455-47FA-8999-E8C4A553C158}" type="pres">
      <dgm:prSet presAssocID="{CEA9BDF6-1751-4670-B423-7F3A83866CFC}" presName="thickLine" presStyleLbl="alignNode1" presStyleIdx="1" presStyleCnt="3"/>
      <dgm:spPr/>
    </dgm:pt>
    <dgm:pt modelId="{2391BB10-5524-4E8C-9654-C402D3F8DF16}" type="pres">
      <dgm:prSet presAssocID="{CEA9BDF6-1751-4670-B423-7F3A83866CFC}" presName="horz1" presStyleCnt="0"/>
      <dgm:spPr/>
    </dgm:pt>
    <dgm:pt modelId="{16CF7D04-857A-40D4-B8C7-68F1AFF17768}" type="pres">
      <dgm:prSet presAssocID="{CEA9BDF6-1751-4670-B423-7F3A83866CFC}" presName="tx1" presStyleLbl="revTx" presStyleIdx="1" presStyleCnt="3"/>
      <dgm:spPr/>
      <dgm:t>
        <a:bodyPr/>
        <a:lstStyle/>
        <a:p>
          <a:endParaRPr lang="en-US"/>
        </a:p>
      </dgm:t>
    </dgm:pt>
    <dgm:pt modelId="{1FD2B6BB-05D7-4780-816B-C199F8D7CF62}" type="pres">
      <dgm:prSet presAssocID="{CEA9BDF6-1751-4670-B423-7F3A83866CFC}" presName="vert1" presStyleCnt="0"/>
      <dgm:spPr/>
    </dgm:pt>
    <dgm:pt modelId="{ABCB7E78-126D-441F-8577-48CADCC4A705}" type="pres">
      <dgm:prSet presAssocID="{B1383B6C-AC6E-40BA-9DA7-B6368C6ADDA6}" presName="thickLine" presStyleLbl="alignNode1" presStyleIdx="2" presStyleCnt="3"/>
      <dgm:spPr/>
    </dgm:pt>
    <dgm:pt modelId="{B90CB74D-21F7-46AC-984E-E0259D19AE4E}" type="pres">
      <dgm:prSet presAssocID="{B1383B6C-AC6E-40BA-9DA7-B6368C6ADDA6}" presName="horz1" presStyleCnt="0"/>
      <dgm:spPr/>
    </dgm:pt>
    <dgm:pt modelId="{08445C23-3AE5-4441-8CEE-E60A2A5E1FD9}" type="pres">
      <dgm:prSet presAssocID="{B1383B6C-AC6E-40BA-9DA7-B6368C6ADDA6}" presName="tx1" presStyleLbl="revTx" presStyleIdx="2" presStyleCnt="3"/>
      <dgm:spPr/>
      <dgm:t>
        <a:bodyPr/>
        <a:lstStyle/>
        <a:p>
          <a:endParaRPr lang="en-US"/>
        </a:p>
      </dgm:t>
    </dgm:pt>
    <dgm:pt modelId="{9796B2D5-3C06-4FE0-91E3-DF90706FE522}" type="pres">
      <dgm:prSet presAssocID="{B1383B6C-AC6E-40BA-9DA7-B6368C6ADDA6}" presName="vert1" presStyleCnt="0"/>
      <dgm:spPr/>
    </dgm:pt>
  </dgm:ptLst>
  <dgm:cxnLst>
    <dgm:cxn modelId="{DA18E5F7-61E9-46AF-9DFA-317E6B1A2774}" type="presOf" srcId="{CEA9BDF6-1751-4670-B423-7F3A83866CFC}" destId="{16CF7D04-857A-40D4-B8C7-68F1AFF17768}" srcOrd="0" destOrd="0" presId="urn:microsoft.com/office/officeart/2008/layout/LinedList"/>
    <dgm:cxn modelId="{3ABDAA2E-A275-48B1-A002-F74C9B2CCA6F}" srcId="{9BFCBAB2-F1F4-48C2-BD54-B71AF6CBADE5}" destId="{F4863D7B-3578-4EA5-B115-5159A4ADEC37}" srcOrd="0" destOrd="0" parTransId="{950BCBFA-AF9D-4FA3-B0B6-B75F24E2EDC6}" sibTransId="{A091F2D8-E686-4435-90B6-D14C7E0E2323}"/>
    <dgm:cxn modelId="{41ADA297-0C67-417B-8885-CC4DAE16D259}" srcId="{9BFCBAB2-F1F4-48C2-BD54-B71AF6CBADE5}" destId="{B1383B6C-AC6E-40BA-9DA7-B6368C6ADDA6}" srcOrd="2" destOrd="0" parTransId="{EFB76240-59A2-4364-9CC1-A5E45FDF00FF}" sibTransId="{77BB06C0-E4F5-471C-90C8-62C9C1149DA5}"/>
    <dgm:cxn modelId="{7FA2FF97-47B5-4FDB-B85B-31C3BD08253D}" type="presOf" srcId="{F4863D7B-3578-4EA5-B115-5159A4ADEC37}" destId="{5D458472-4F6A-4FCF-9040-02D0AE7B7707}" srcOrd="0" destOrd="0" presId="urn:microsoft.com/office/officeart/2008/layout/LinedList"/>
    <dgm:cxn modelId="{D221EBA7-C3F1-4BB3-93E8-708AD3A15216}" type="presOf" srcId="{B1383B6C-AC6E-40BA-9DA7-B6368C6ADDA6}" destId="{08445C23-3AE5-4441-8CEE-E60A2A5E1FD9}" srcOrd="0" destOrd="0" presId="urn:microsoft.com/office/officeart/2008/layout/LinedList"/>
    <dgm:cxn modelId="{A0BF1506-A9C1-45E2-8483-062A6B2A4B72}" type="presOf" srcId="{9BFCBAB2-F1F4-48C2-BD54-B71AF6CBADE5}" destId="{EFA10DBC-3489-4FC8-8DF8-F2C1A5A6E7BC}" srcOrd="0" destOrd="0" presId="urn:microsoft.com/office/officeart/2008/layout/LinedList"/>
    <dgm:cxn modelId="{2D18E528-D707-4F17-85BA-C4279544F995}" srcId="{9BFCBAB2-F1F4-48C2-BD54-B71AF6CBADE5}" destId="{CEA9BDF6-1751-4670-B423-7F3A83866CFC}" srcOrd="1" destOrd="0" parTransId="{2833DCE4-C008-4EED-A985-36BDFDC3A068}" sibTransId="{0EAC1028-5114-4297-B568-32104EDCD998}"/>
    <dgm:cxn modelId="{381C0887-FE92-4BC3-A81F-B9EA0568B9FF}" type="presParOf" srcId="{EFA10DBC-3489-4FC8-8DF8-F2C1A5A6E7BC}" destId="{78967A55-0301-4D5A-B2E1-1413E7264314}" srcOrd="0" destOrd="0" presId="urn:microsoft.com/office/officeart/2008/layout/LinedList"/>
    <dgm:cxn modelId="{018A7681-9D0C-428E-9E9C-4882724D813C}" type="presParOf" srcId="{EFA10DBC-3489-4FC8-8DF8-F2C1A5A6E7BC}" destId="{56B330F4-E5B0-4E6A-BACA-DCDA10B83B8E}" srcOrd="1" destOrd="0" presId="urn:microsoft.com/office/officeart/2008/layout/LinedList"/>
    <dgm:cxn modelId="{043D83BC-0405-4FE2-9D52-F32324C07454}" type="presParOf" srcId="{56B330F4-E5B0-4E6A-BACA-DCDA10B83B8E}" destId="{5D458472-4F6A-4FCF-9040-02D0AE7B7707}" srcOrd="0" destOrd="0" presId="urn:microsoft.com/office/officeart/2008/layout/LinedList"/>
    <dgm:cxn modelId="{70AF8873-397A-470C-AF15-FBB08EB46DB4}" type="presParOf" srcId="{56B330F4-E5B0-4E6A-BACA-DCDA10B83B8E}" destId="{CCFC0944-11D7-4968-B864-42C57A848829}" srcOrd="1" destOrd="0" presId="urn:microsoft.com/office/officeart/2008/layout/LinedList"/>
    <dgm:cxn modelId="{58376F76-B193-4C43-9709-6E047A0CD758}" type="presParOf" srcId="{EFA10DBC-3489-4FC8-8DF8-F2C1A5A6E7BC}" destId="{646AD132-E455-47FA-8999-E8C4A553C158}" srcOrd="2" destOrd="0" presId="urn:microsoft.com/office/officeart/2008/layout/LinedList"/>
    <dgm:cxn modelId="{5583A493-D9F0-48BE-A632-CF479D5313AF}" type="presParOf" srcId="{EFA10DBC-3489-4FC8-8DF8-F2C1A5A6E7BC}" destId="{2391BB10-5524-4E8C-9654-C402D3F8DF16}" srcOrd="3" destOrd="0" presId="urn:microsoft.com/office/officeart/2008/layout/LinedList"/>
    <dgm:cxn modelId="{9B0C08D9-26F6-40F9-BC77-7BAC31271899}" type="presParOf" srcId="{2391BB10-5524-4E8C-9654-C402D3F8DF16}" destId="{16CF7D04-857A-40D4-B8C7-68F1AFF17768}" srcOrd="0" destOrd="0" presId="urn:microsoft.com/office/officeart/2008/layout/LinedList"/>
    <dgm:cxn modelId="{65E0DC94-B290-44E1-8C04-F5827274B47E}" type="presParOf" srcId="{2391BB10-5524-4E8C-9654-C402D3F8DF16}" destId="{1FD2B6BB-05D7-4780-816B-C199F8D7CF62}" srcOrd="1" destOrd="0" presId="urn:microsoft.com/office/officeart/2008/layout/LinedList"/>
    <dgm:cxn modelId="{2926FE44-F4F5-4DA1-BAA8-57F1EF8D25CE}" type="presParOf" srcId="{EFA10DBC-3489-4FC8-8DF8-F2C1A5A6E7BC}" destId="{ABCB7E78-126D-441F-8577-48CADCC4A705}" srcOrd="4" destOrd="0" presId="urn:microsoft.com/office/officeart/2008/layout/LinedList"/>
    <dgm:cxn modelId="{80DF3BF7-B0E3-4B8E-947E-77EE8A28E7B4}" type="presParOf" srcId="{EFA10DBC-3489-4FC8-8DF8-F2C1A5A6E7BC}" destId="{B90CB74D-21F7-46AC-984E-E0259D19AE4E}" srcOrd="5" destOrd="0" presId="urn:microsoft.com/office/officeart/2008/layout/LinedList"/>
    <dgm:cxn modelId="{C1596E6F-920C-4669-842A-4E07F990A81D}" type="presParOf" srcId="{B90CB74D-21F7-46AC-984E-E0259D19AE4E}" destId="{08445C23-3AE5-4441-8CEE-E60A2A5E1FD9}" srcOrd="0" destOrd="0" presId="urn:microsoft.com/office/officeart/2008/layout/LinedList"/>
    <dgm:cxn modelId="{016B3654-19E8-47E3-B62E-E3AE52A25045}" type="presParOf" srcId="{B90CB74D-21F7-46AC-984E-E0259D19AE4E}" destId="{9796B2D5-3C06-4FE0-91E3-DF90706FE52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4555C10-04E5-40C2-9A08-E7E71C74206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1075281-BA7E-43FB-907A-204041478B3B}">
      <dgm:prSet/>
      <dgm:spPr/>
      <dgm:t>
        <a:bodyPr/>
        <a:lstStyle/>
        <a:p>
          <a:r>
            <a:rPr lang="en-GB"/>
            <a:t>There is reading to engage with this week on Moodle.</a:t>
          </a:r>
          <a:endParaRPr lang="en-US"/>
        </a:p>
      </dgm:t>
    </dgm:pt>
    <dgm:pt modelId="{237B8CAC-6103-4585-9E82-0BFB7818EB56}" type="parTrans" cxnId="{F480AB51-BA51-4785-9009-B5A9CFC13A30}">
      <dgm:prSet/>
      <dgm:spPr/>
      <dgm:t>
        <a:bodyPr/>
        <a:lstStyle/>
        <a:p>
          <a:endParaRPr lang="en-US"/>
        </a:p>
      </dgm:t>
    </dgm:pt>
    <dgm:pt modelId="{CAB2746F-79A4-4C0C-BB52-975594AEB791}" type="sibTrans" cxnId="{F480AB51-BA51-4785-9009-B5A9CFC13A30}">
      <dgm:prSet/>
      <dgm:spPr/>
      <dgm:t>
        <a:bodyPr/>
        <a:lstStyle/>
        <a:p>
          <a:endParaRPr lang="en-US"/>
        </a:p>
      </dgm:t>
    </dgm:pt>
    <dgm:pt modelId="{5BE847B5-00C2-472F-AC52-29DFFAE658D9}">
      <dgm:prSet/>
      <dgm:spPr/>
      <dgm:t>
        <a:bodyPr/>
        <a:lstStyle/>
        <a:p>
          <a:r>
            <a:rPr lang="en-GB"/>
            <a:t>Please take a look at this and start to engage with the research on Reflective Practice.</a:t>
          </a:r>
          <a:endParaRPr lang="en-US"/>
        </a:p>
      </dgm:t>
    </dgm:pt>
    <dgm:pt modelId="{7B8EF61C-8867-41E3-B777-CA92BA8E504F}" type="parTrans" cxnId="{929DAC61-EB70-4DFA-9799-C0981991FFC8}">
      <dgm:prSet/>
      <dgm:spPr/>
      <dgm:t>
        <a:bodyPr/>
        <a:lstStyle/>
        <a:p>
          <a:endParaRPr lang="en-US"/>
        </a:p>
      </dgm:t>
    </dgm:pt>
    <dgm:pt modelId="{1DC03BC0-19BA-431D-806D-AF1E5569C290}" type="sibTrans" cxnId="{929DAC61-EB70-4DFA-9799-C0981991FFC8}">
      <dgm:prSet/>
      <dgm:spPr/>
      <dgm:t>
        <a:bodyPr/>
        <a:lstStyle/>
        <a:p>
          <a:endParaRPr lang="en-US"/>
        </a:p>
      </dgm:t>
    </dgm:pt>
    <dgm:pt modelId="{55034A9C-2CC0-4024-8634-956CBD4EAE64}" type="pres">
      <dgm:prSet presAssocID="{F4555C10-04E5-40C2-9A08-E7E71C742066}" presName="root" presStyleCnt="0">
        <dgm:presLayoutVars>
          <dgm:dir/>
          <dgm:resizeHandles val="exact"/>
        </dgm:presLayoutVars>
      </dgm:prSet>
      <dgm:spPr/>
      <dgm:t>
        <a:bodyPr/>
        <a:lstStyle/>
        <a:p>
          <a:endParaRPr lang="en-US"/>
        </a:p>
      </dgm:t>
    </dgm:pt>
    <dgm:pt modelId="{E1C6BC2A-396E-4FA5-ABBB-38CBFBA56B9E}" type="pres">
      <dgm:prSet presAssocID="{71075281-BA7E-43FB-907A-204041478B3B}" presName="compNode" presStyleCnt="0"/>
      <dgm:spPr/>
    </dgm:pt>
    <dgm:pt modelId="{F9C9AF5B-AB82-4C1A-B39B-6D784F2CC5E1}" type="pres">
      <dgm:prSet presAssocID="{71075281-BA7E-43FB-907A-204041478B3B}" presName="bgRect" presStyleLbl="bgShp" presStyleIdx="0" presStyleCnt="2"/>
      <dgm:spPr/>
    </dgm:pt>
    <dgm:pt modelId="{C8F5D943-26E5-47A9-BBFA-051AA883074D}" type="pres">
      <dgm:prSet presAssocID="{71075281-BA7E-43FB-907A-204041478B3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Books"/>
        </a:ext>
      </dgm:extLst>
    </dgm:pt>
    <dgm:pt modelId="{9507FA9F-B969-4ED2-B0A5-0E2647AE1689}" type="pres">
      <dgm:prSet presAssocID="{71075281-BA7E-43FB-907A-204041478B3B}" presName="spaceRect" presStyleCnt="0"/>
      <dgm:spPr/>
    </dgm:pt>
    <dgm:pt modelId="{39F4D61E-0ACB-4C81-B431-6AFD9C3D8FE2}" type="pres">
      <dgm:prSet presAssocID="{71075281-BA7E-43FB-907A-204041478B3B}" presName="parTx" presStyleLbl="revTx" presStyleIdx="0" presStyleCnt="2">
        <dgm:presLayoutVars>
          <dgm:chMax val="0"/>
          <dgm:chPref val="0"/>
        </dgm:presLayoutVars>
      </dgm:prSet>
      <dgm:spPr/>
      <dgm:t>
        <a:bodyPr/>
        <a:lstStyle/>
        <a:p>
          <a:endParaRPr lang="en-US"/>
        </a:p>
      </dgm:t>
    </dgm:pt>
    <dgm:pt modelId="{75B99D79-08DE-4ADE-9888-BD3FF16D6FAB}" type="pres">
      <dgm:prSet presAssocID="{CAB2746F-79A4-4C0C-BB52-975594AEB791}" presName="sibTrans" presStyleCnt="0"/>
      <dgm:spPr/>
    </dgm:pt>
    <dgm:pt modelId="{40B77EAC-85FF-4F14-9A93-6653FA7C59E9}" type="pres">
      <dgm:prSet presAssocID="{5BE847B5-00C2-472F-AC52-29DFFAE658D9}" presName="compNode" presStyleCnt="0"/>
      <dgm:spPr/>
    </dgm:pt>
    <dgm:pt modelId="{4DFB0ECB-FBCC-4BE2-8866-56645C172CD7}" type="pres">
      <dgm:prSet presAssocID="{5BE847B5-00C2-472F-AC52-29DFFAE658D9}" presName="bgRect" presStyleLbl="bgShp" presStyleIdx="1" presStyleCnt="2"/>
      <dgm:spPr/>
    </dgm:pt>
    <dgm:pt modelId="{479AD733-DD9D-463E-B53E-2760D472E912}" type="pres">
      <dgm:prSet presAssocID="{5BE847B5-00C2-472F-AC52-29DFFAE658D9}"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Light Bulb and Gear"/>
        </a:ext>
      </dgm:extLst>
    </dgm:pt>
    <dgm:pt modelId="{125A2FF1-3112-4D05-BED8-BAB7F9B75B80}" type="pres">
      <dgm:prSet presAssocID="{5BE847B5-00C2-472F-AC52-29DFFAE658D9}" presName="spaceRect" presStyleCnt="0"/>
      <dgm:spPr/>
    </dgm:pt>
    <dgm:pt modelId="{C92EF127-4EC0-4E1B-B2CE-7CE52ADA5B3D}" type="pres">
      <dgm:prSet presAssocID="{5BE847B5-00C2-472F-AC52-29DFFAE658D9}" presName="parTx" presStyleLbl="revTx" presStyleIdx="1" presStyleCnt="2">
        <dgm:presLayoutVars>
          <dgm:chMax val="0"/>
          <dgm:chPref val="0"/>
        </dgm:presLayoutVars>
      </dgm:prSet>
      <dgm:spPr/>
      <dgm:t>
        <a:bodyPr/>
        <a:lstStyle/>
        <a:p>
          <a:endParaRPr lang="en-US"/>
        </a:p>
      </dgm:t>
    </dgm:pt>
  </dgm:ptLst>
  <dgm:cxnLst>
    <dgm:cxn modelId="{DDC43E58-0E9A-4463-B3B5-F5729AB91FE3}" type="presOf" srcId="{71075281-BA7E-43FB-907A-204041478B3B}" destId="{39F4D61E-0ACB-4C81-B431-6AFD9C3D8FE2}" srcOrd="0" destOrd="0" presId="urn:microsoft.com/office/officeart/2018/2/layout/IconVerticalSolidList"/>
    <dgm:cxn modelId="{5E204E8A-68EE-49C2-8EA0-546B26260F60}" type="presOf" srcId="{F4555C10-04E5-40C2-9A08-E7E71C742066}" destId="{55034A9C-2CC0-4024-8634-956CBD4EAE64}" srcOrd="0" destOrd="0" presId="urn:microsoft.com/office/officeart/2018/2/layout/IconVerticalSolidList"/>
    <dgm:cxn modelId="{929DAC61-EB70-4DFA-9799-C0981991FFC8}" srcId="{F4555C10-04E5-40C2-9A08-E7E71C742066}" destId="{5BE847B5-00C2-472F-AC52-29DFFAE658D9}" srcOrd="1" destOrd="0" parTransId="{7B8EF61C-8867-41E3-B777-CA92BA8E504F}" sibTransId="{1DC03BC0-19BA-431D-806D-AF1E5569C290}"/>
    <dgm:cxn modelId="{5B9CB038-B3F1-48A6-AA4E-0E6DA68CB58E}" type="presOf" srcId="{5BE847B5-00C2-472F-AC52-29DFFAE658D9}" destId="{C92EF127-4EC0-4E1B-B2CE-7CE52ADA5B3D}" srcOrd="0" destOrd="0" presId="urn:microsoft.com/office/officeart/2018/2/layout/IconVerticalSolidList"/>
    <dgm:cxn modelId="{F480AB51-BA51-4785-9009-B5A9CFC13A30}" srcId="{F4555C10-04E5-40C2-9A08-E7E71C742066}" destId="{71075281-BA7E-43FB-907A-204041478B3B}" srcOrd="0" destOrd="0" parTransId="{237B8CAC-6103-4585-9E82-0BFB7818EB56}" sibTransId="{CAB2746F-79A4-4C0C-BB52-975594AEB791}"/>
    <dgm:cxn modelId="{907F89CA-CB36-48CF-A688-BA7D646323DF}" type="presParOf" srcId="{55034A9C-2CC0-4024-8634-956CBD4EAE64}" destId="{E1C6BC2A-396E-4FA5-ABBB-38CBFBA56B9E}" srcOrd="0" destOrd="0" presId="urn:microsoft.com/office/officeart/2018/2/layout/IconVerticalSolidList"/>
    <dgm:cxn modelId="{F905118A-B47A-4AD1-8C77-78243091D7AE}" type="presParOf" srcId="{E1C6BC2A-396E-4FA5-ABBB-38CBFBA56B9E}" destId="{F9C9AF5B-AB82-4C1A-B39B-6D784F2CC5E1}" srcOrd="0" destOrd="0" presId="urn:microsoft.com/office/officeart/2018/2/layout/IconVerticalSolidList"/>
    <dgm:cxn modelId="{3409EB03-BBA8-430B-8FBF-D59824645071}" type="presParOf" srcId="{E1C6BC2A-396E-4FA5-ABBB-38CBFBA56B9E}" destId="{C8F5D943-26E5-47A9-BBFA-051AA883074D}" srcOrd="1" destOrd="0" presId="urn:microsoft.com/office/officeart/2018/2/layout/IconVerticalSolidList"/>
    <dgm:cxn modelId="{4C0E7ADD-FF87-4328-8263-C47B9403CA7A}" type="presParOf" srcId="{E1C6BC2A-396E-4FA5-ABBB-38CBFBA56B9E}" destId="{9507FA9F-B969-4ED2-B0A5-0E2647AE1689}" srcOrd="2" destOrd="0" presId="urn:microsoft.com/office/officeart/2018/2/layout/IconVerticalSolidList"/>
    <dgm:cxn modelId="{1AED55B7-A7C2-46CD-9317-87FE8F9D14C5}" type="presParOf" srcId="{E1C6BC2A-396E-4FA5-ABBB-38CBFBA56B9E}" destId="{39F4D61E-0ACB-4C81-B431-6AFD9C3D8FE2}" srcOrd="3" destOrd="0" presId="urn:microsoft.com/office/officeart/2018/2/layout/IconVerticalSolidList"/>
    <dgm:cxn modelId="{04602344-C64D-4353-BEEC-FC15E75FE396}" type="presParOf" srcId="{55034A9C-2CC0-4024-8634-956CBD4EAE64}" destId="{75B99D79-08DE-4ADE-9888-BD3FF16D6FAB}" srcOrd="1" destOrd="0" presId="urn:microsoft.com/office/officeart/2018/2/layout/IconVerticalSolidList"/>
    <dgm:cxn modelId="{4623F86B-EC37-44E0-977C-AF8CB555E687}" type="presParOf" srcId="{55034A9C-2CC0-4024-8634-956CBD4EAE64}" destId="{40B77EAC-85FF-4F14-9A93-6653FA7C59E9}" srcOrd="2" destOrd="0" presId="urn:microsoft.com/office/officeart/2018/2/layout/IconVerticalSolidList"/>
    <dgm:cxn modelId="{CE8B58AB-77D5-4562-A570-8F48196E6545}" type="presParOf" srcId="{40B77EAC-85FF-4F14-9A93-6653FA7C59E9}" destId="{4DFB0ECB-FBCC-4BE2-8866-56645C172CD7}" srcOrd="0" destOrd="0" presId="urn:microsoft.com/office/officeart/2018/2/layout/IconVerticalSolidList"/>
    <dgm:cxn modelId="{00C586F7-497A-4E76-97E2-4CEA6D353150}" type="presParOf" srcId="{40B77EAC-85FF-4F14-9A93-6653FA7C59E9}" destId="{479AD733-DD9D-463E-B53E-2760D472E912}" srcOrd="1" destOrd="0" presId="urn:microsoft.com/office/officeart/2018/2/layout/IconVerticalSolidList"/>
    <dgm:cxn modelId="{4B18C4FF-56E1-4B1A-8690-01CE0E230904}" type="presParOf" srcId="{40B77EAC-85FF-4F14-9A93-6653FA7C59E9}" destId="{125A2FF1-3112-4D05-BED8-BAB7F9B75B80}" srcOrd="2" destOrd="0" presId="urn:microsoft.com/office/officeart/2018/2/layout/IconVerticalSolidList"/>
    <dgm:cxn modelId="{63B16B77-9DE8-4A2C-B3C1-01631950377D}" type="presParOf" srcId="{40B77EAC-85FF-4F14-9A93-6653FA7C59E9}" destId="{C92EF127-4EC0-4E1B-B2CE-7CE52ADA5B3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44F363-1139-4AF2-BACA-AC18CE7DE92C}">
      <dsp:nvSpPr>
        <dsp:cNvPr id="0" name=""/>
        <dsp:cNvSpPr/>
      </dsp:nvSpPr>
      <dsp:spPr>
        <a:xfrm>
          <a:off x="0" y="3213481"/>
          <a:ext cx="6139252" cy="21083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lvl="0" algn="ctr" defTabSz="1111250">
            <a:lnSpc>
              <a:spcPct val="90000"/>
            </a:lnSpc>
            <a:spcBef>
              <a:spcPct val="0"/>
            </a:spcBef>
            <a:spcAft>
              <a:spcPct val="35000"/>
            </a:spcAft>
          </a:pPr>
          <a:r>
            <a:rPr lang="en-GB" sz="2500" kern="1200"/>
            <a:t>However, the question arises, what does it mean to be 'professional'?</a:t>
          </a:r>
          <a:endParaRPr lang="en-US" sz="2500" kern="1200"/>
        </a:p>
      </dsp:txBody>
      <dsp:txXfrm>
        <a:off x="0" y="3213481"/>
        <a:ext cx="6139252" cy="2108391"/>
      </dsp:txXfrm>
    </dsp:sp>
    <dsp:sp modelId="{59CE30D2-2E0D-425D-9801-9030D6B2A583}">
      <dsp:nvSpPr>
        <dsp:cNvPr id="0" name=""/>
        <dsp:cNvSpPr/>
      </dsp:nvSpPr>
      <dsp:spPr>
        <a:xfrm rot="10800000">
          <a:off x="0" y="2400"/>
          <a:ext cx="6139252" cy="3242706"/>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lvl="0" algn="ctr" defTabSz="1111250">
            <a:lnSpc>
              <a:spcPct val="90000"/>
            </a:lnSpc>
            <a:spcBef>
              <a:spcPct val="0"/>
            </a:spcBef>
            <a:spcAft>
              <a:spcPct val="35000"/>
            </a:spcAft>
          </a:pPr>
          <a:r>
            <a:rPr lang="en-GB" sz="2500" kern="1200"/>
            <a:t>Within the Counselling profession, not only do we have expectations of ourselves, but our clients and our professional networks will also have expectations.</a:t>
          </a:r>
          <a:endParaRPr lang="en-US" sz="2500" kern="1200"/>
        </a:p>
      </dsp:txBody>
      <dsp:txXfrm rot="10800000">
        <a:off x="0" y="2400"/>
        <a:ext cx="6139252" cy="21070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A01AC3-3602-41CA-9EF8-5DCF76A1B0B3}">
      <dsp:nvSpPr>
        <dsp:cNvPr id="0" name=""/>
        <dsp:cNvSpPr/>
      </dsp:nvSpPr>
      <dsp:spPr>
        <a:xfrm>
          <a:off x="0" y="63681"/>
          <a:ext cx="10668000" cy="875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GB" sz="2200" kern="1200"/>
            <a:t>Schön's work is still highly regarded and within his work he refers to two types of reflection:</a:t>
          </a:r>
          <a:endParaRPr lang="en-US" sz="2200" kern="1200"/>
        </a:p>
      </dsp:txBody>
      <dsp:txXfrm>
        <a:off x="42722" y="106403"/>
        <a:ext cx="10582556" cy="789716"/>
      </dsp:txXfrm>
    </dsp:sp>
    <dsp:sp modelId="{BF5D8FB3-213C-4323-86D0-F2BCDD24A12D}">
      <dsp:nvSpPr>
        <dsp:cNvPr id="0" name=""/>
        <dsp:cNvSpPr/>
      </dsp:nvSpPr>
      <dsp:spPr>
        <a:xfrm>
          <a:off x="0" y="1002201"/>
          <a:ext cx="10668000" cy="875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GB" sz="2200" kern="1200"/>
            <a:t>Reflection-on-action and reflection-in-action.</a:t>
          </a:r>
          <a:endParaRPr lang="en-US" sz="2200" kern="1200"/>
        </a:p>
      </dsp:txBody>
      <dsp:txXfrm>
        <a:off x="42722" y="1044923"/>
        <a:ext cx="10582556" cy="789716"/>
      </dsp:txXfrm>
    </dsp:sp>
    <dsp:sp modelId="{724BC84D-29A8-4393-8241-B7DB9FCA72D5}">
      <dsp:nvSpPr>
        <dsp:cNvPr id="0" name=""/>
        <dsp:cNvSpPr/>
      </dsp:nvSpPr>
      <dsp:spPr>
        <a:xfrm>
          <a:off x="0" y="1940721"/>
          <a:ext cx="10668000" cy="875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GB" sz="2200" kern="1200"/>
            <a:t>They are both important for us as Counsellors, because we often don't have a single correct response to a situation.</a:t>
          </a:r>
          <a:endParaRPr lang="en-US" sz="2200" kern="1200"/>
        </a:p>
      </dsp:txBody>
      <dsp:txXfrm>
        <a:off x="42722" y="1983443"/>
        <a:ext cx="10582556" cy="789716"/>
      </dsp:txXfrm>
    </dsp:sp>
    <dsp:sp modelId="{3CE91EBD-E8B2-487B-BB60-BEDACE22986A}">
      <dsp:nvSpPr>
        <dsp:cNvPr id="0" name=""/>
        <dsp:cNvSpPr/>
      </dsp:nvSpPr>
      <dsp:spPr>
        <a:xfrm>
          <a:off x="0" y="2879241"/>
          <a:ext cx="10668000" cy="875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GB" sz="2200" kern="1200"/>
            <a:t>As I have mentioned in a previous session, we work with many different people and a 'one size fits all' model doesn't work.</a:t>
          </a:r>
          <a:endParaRPr lang="en-US" sz="2200" kern="1200"/>
        </a:p>
      </dsp:txBody>
      <dsp:txXfrm>
        <a:off x="42722" y="2921963"/>
        <a:ext cx="10582556" cy="7897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21305C-076D-44FE-962E-DF23FBAD06A8}">
      <dsp:nvSpPr>
        <dsp:cNvPr id="0" name=""/>
        <dsp:cNvSpPr/>
      </dsp:nvSpPr>
      <dsp:spPr>
        <a:xfrm>
          <a:off x="0" y="8576"/>
          <a:ext cx="6139252" cy="26161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a:lnSpc>
              <a:spcPct val="90000"/>
            </a:lnSpc>
            <a:spcBef>
              <a:spcPct val="0"/>
            </a:spcBef>
            <a:spcAft>
              <a:spcPct val="35000"/>
            </a:spcAft>
          </a:pPr>
          <a:r>
            <a:rPr lang="en-GB" sz="2600" kern="1200"/>
            <a:t>It can be helpful to examine a past event when reflecting-on-action. This can support you as you look closely at your own responses and can help you to reflect on how you might learn from the event.</a:t>
          </a:r>
          <a:endParaRPr lang="en-US" sz="2600" kern="1200"/>
        </a:p>
      </dsp:txBody>
      <dsp:txXfrm>
        <a:off x="127708" y="136284"/>
        <a:ext cx="5883836" cy="2360704"/>
      </dsp:txXfrm>
    </dsp:sp>
    <dsp:sp modelId="{7F7C48F3-25B0-4E6B-A7E8-F8B4D39D87BA}">
      <dsp:nvSpPr>
        <dsp:cNvPr id="0" name=""/>
        <dsp:cNvSpPr/>
      </dsp:nvSpPr>
      <dsp:spPr>
        <a:xfrm>
          <a:off x="0" y="2699577"/>
          <a:ext cx="6139252" cy="2616120"/>
        </a:xfrm>
        <a:prstGeom prst="roundRect">
          <a:avLst/>
        </a:prstGeom>
        <a:solidFill>
          <a:schemeClr val="accent5">
            <a:hueOff val="-80521"/>
            <a:satOff val="-17"/>
            <a:lumOff val="-199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a:lnSpc>
              <a:spcPct val="90000"/>
            </a:lnSpc>
            <a:spcBef>
              <a:spcPct val="0"/>
            </a:spcBef>
            <a:spcAft>
              <a:spcPct val="35000"/>
            </a:spcAft>
          </a:pPr>
          <a:r>
            <a:rPr lang="en-GB" sz="2600" kern="1200"/>
            <a:t>This is called Critical Incident Analysis.</a:t>
          </a:r>
          <a:endParaRPr lang="en-US" sz="2600" kern="1200"/>
        </a:p>
      </dsp:txBody>
      <dsp:txXfrm>
        <a:off x="127708" y="2827285"/>
        <a:ext cx="5883836" cy="23607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97D2A0-E771-48E5-B2CB-8FE930DC4B61}">
      <dsp:nvSpPr>
        <dsp:cNvPr id="0" name=""/>
        <dsp:cNvSpPr/>
      </dsp:nvSpPr>
      <dsp:spPr>
        <a:xfrm>
          <a:off x="0" y="56603"/>
          <a:ext cx="6139252" cy="169094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GB" sz="2400" kern="1200"/>
            <a:t>A critical incident is a subjective experience and personal to each one of us.</a:t>
          </a:r>
          <a:endParaRPr lang="en-US" sz="2400" kern="1200"/>
        </a:p>
      </dsp:txBody>
      <dsp:txXfrm>
        <a:off x="82545" y="139148"/>
        <a:ext cx="5974162" cy="1525852"/>
      </dsp:txXfrm>
    </dsp:sp>
    <dsp:sp modelId="{BA519EDD-991A-4600-BEBF-0034098772EB}">
      <dsp:nvSpPr>
        <dsp:cNvPr id="0" name=""/>
        <dsp:cNvSpPr/>
      </dsp:nvSpPr>
      <dsp:spPr>
        <a:xfrm>
          <a:off x="0" y="1816665"/>
          <a:ext cx="6139252" cy="1690942"/>
        </a:xfrm>
        <a:prstGeom prst="roundRect">
          <a:avLst/>
        </a:prstGeom>
        <a:solidFill>
          <a:schemeClr val="accent5">
            <a:hueOff val="-40260"/>
            <a:satOff val="-8"/>
            <a:lumOff val="-1000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GB" sz="2400" kern="1200"/>
            <a:t>A critical (or problematic) experience for one person may not be the same for someone else.</a:t>
          </a:r>
          <a:endParaRPr lang="en-US" sz="2400" kern="1200"/>
        </a:p>
      </dsp:txBody>
      <dsp:txXfrm>
        <a:off x="82545" y="1899210"/>
        <a:ext cx="5974162" cy="1525852"/>
      </dsp:txXfrm>
    </dsp:sp>
    <dsp:sp modelId="{5BCE606B-B69A-44AD-89B7-4DBF3F65FDDD}">
      <dsp:nvSpPr>
        <dsp:cNvPr id="0" name=""/>
        <dsp:cNvSpPr/>
      </dsp:nvSpPr>
      <dsp:spPr>
        <a:xfrm>
          <a:off x="0" y="3576728"/>
          <a:ext cx="6139252" cy="1690942"/>
        </a:xfrm>
        <a:prstGeom prst="roundRect">
          <a:avLst/>
        </a:prstGeom>
        <a:solidFill>
          <a:schemeClr val="accent5">
            <a:hueOff val="-80521"/>
            <a:satOff val="-17"/>
            <a:lumOff val="-199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GB" sz="2400" kern="1200"/>
            <a:t>We can often feel negative after critical incidents however, it is important that we move beyond the negative feelings and allow the learning to begin.</a:t>
          </a:r>
          <a:endParaRPr lang="en-US" sz="2400" kern="1200"/>
        </a:p>
      </dsp:txBody>
      <dsp:txXfrm>
        <a:off x="82545" y="3659273"/>
        <a:ext cx="5974162" cy="15258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D0CF9F-0015-47B6-90DA-C4192C187422}">
      <dsp:nvSpPr>
        <dsp:cNvPr id="0" name=""/>
        <dsp:cNvSpPr/>
      </dsp:nvSpPr>
      <dsp:spPr>
        <a:xfrm>
          <a:off x="0" y="0"/>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EEFCA8-C047-42A3-B476-7485F309D972}">
      <dsp:nvSpPr>
        <dsp:cNvPr id="0" name=""/>
        <dsp:cNvSpPr/>
      </dsp:nvSpPr>
      <dsp:spPr>
        <a:xfrm>
          <a:off x="0" y="0"/>
          <a:ext cx="6096000" cy="2667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lvl="0" algn="l" defTabSz="1511300">
            <a:lnSpc>
              <a:spcPct val="90000"/>
            </a:lnSpc>
            <a:spcBef>
              <a:spcPct val="0"/>
            </a:spcBef>
            <a:spcAft>
              <a:spcPct val="35000"/>
            </a:spcAft>
          </a:pPr>
          <a:r>
            <a:rPr lang="en-GB" sz="3400" kern="1200"/>
            <a:t>As we reflect on our work and analyse it, we can begin to reflect and think about the work and experiences through different lenses.</a:t>
          </a:r>
          <a:endParaRPr lang="en-US" sz="3400" kern="1200"/>
        </a:p>
      </dsp:txBody>
      <dsp:txXfrm>
        <a:off x="0" y="0"/>
        <a:ext cx="6096000" cy="2667000"/>
      </dsp:txXfrm>
    </dsp:sp>
    <dsp:sp modelId="{F1C49E2C-23E2-4BF0-95AF-4B8BB1A59690}">
      <dsp:nvSpPr>
        <dsp:cNvPr id="0" name=""/>
        <dsp:cNvSpPr/>
      </dsp:nvSpPr>
      <dsp:spPr>
        <a:xfrm>
          <a:off x="0" y="2667000"/>
          <a:ext cx="60960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8C2F29-1F90-405B-B121-917D576AEAB8}">
      <dsp:nvSpPr>
        <dsp:cNvPr id="0" name=""/>
        <dsp:cNvSpPr/>
      </dsp:nvSpPr>
      <dsp:spPr>
        <a:xfrm>
          <a:off x="0" y="2667000"/>
          <a:ext cx="6096000" cy="2667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lvl="0" algn="l" defTabSz="1511300">
            <a:lnSpc>
              <a:spcPct val="90000"/>
            </a:lnSpc>
            <a:spcBef>
              <a:spcPct val="0"/>
            </a:spcBef>
            <a:spcAft>
              <a:spcPct val="35000"/>
            </a:spcAft>
          </a:pPr>
          <a:r>
            <a:rPr lang="en-GB" sz="3400" kern="1200"/>
            <a:t>Brookfield (2017) suggests the following four lenses: </a:t>
          </a:r>
          <a:endParaRPr lang="en-US" sz="3400" kern="1200"/>
        </a:p>
      </dsp:txBody>
      <dsp:txXfrm>
        <a:off x="0" y="2667000"/>
        <a:ext cx="6096000" cy="2667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B635BD-101C-47B0-B71D-A93E9B3AFFC4}">
      <dsp:nvSpPr>
        <dsp:cNvPr id="0" name=""/>
        <dsp:cNvSpPr/>
      </dsp:nvSpPr>
      <dsp:spPr>
        <a:xfrm>
          <a:off x="0" y="26399"/>
          <a:ext cx="6096000" cy="25974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l" defTabSz="1333500">
            <a:lnSpc>
              <a:spcPct val="90000"/>
            </a:lnSpc>
            <a:spcBef>
              <a:spcPct val="0"/>
            </a:spcBef>
            <a:spcAft>
              <a:spcPct val="35000"/>
            </a:spcAft>
          </a:pPr>
          <a:r>
            <a:rPr lang="en-GB" sz="3000" kern="1200"/>
            <a:t>What is not helpful is if feedback is given in a negative, derogative manner, which undermines the work of the 'counsellor'.</a:t>
          </a:r>
          <a:endParaRPr lang="en-US" sz="3000" kern="1200"/>
        </a:p>
      </dsp:txBody>
      <dsp:txXfrm>
        <a:off x="126795" y="153194"/>
        <a:ext cx="5842410" cy="2343810"/>
      </dsp:txXfrm>
    </dsp:sp>
    <dsp:sp modelId="{DA533755-BD08-4981-86A7-94157419C506}">
      <dsp:nvSpPr>
        <dsp:cNvPr id="0" name=""/>
        <dsp:cNvSpPr/>
      </dsp:nvSpPr>
      <dsp:spPr>
        <a:xfrm>
          <a:off x="0" y="2710200"/>
          <a:ext cx="6096000" cy="2597400"/>
        </a:xfrm>
        <a:prstGeom prst="roundRect">
          <a:avLst/>
        </a:prstGeom>
        <a:solidFill>
          <a:schemeClr val="accent5">
            <a:hueOff val="-80521"/>
            <a:satOff val="-17"/>
            <a:lumOff val="-199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l" defTabSz="1333500">
            <a:lnSpc>
              <a:spcPct val="90000"/>
            </a:lnSpc>
            <a:spcBef>
              <a:spcPct val="0"/>
            </a:spcBef>
            <a:spcAft>
              <a:spcPct val="35000"/>
            </a:spcAft>
          </a:pPr>
          <a:r>
            <a:rPr lang="en-GB" sz="3000" kern="1200"/>
            <a:t>It is also not helpful if a vague description is given, e.g. "your skills were really good!". What would be preferred here is clear and precise guidance.</a:t>
          </a:r>
          <a:endParaRPr lang="en-US" sz="3000" kern="1200"/>
        </a:p>
      </dsp:txBody>
      <dsp:txXfrm>
        <a:off x="126795" y="2836995"/>
        <a:ext cx="5842410" cy="234381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1CA2B7-9B95-4501-9795-519875AB4FC4}">
      <dsp:nvSpPr>
        <dsp:cNvPr id="0" name=""/>
        <dsp:cNvSpPr/>
      </dsp:nvSpPr>
      <dsp:spPr>
        <a:xfrm>
          <a:off x="0" y="2604"/>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129B2A-9A4A-4222-83EC-863E231B62BE}">
      <dsp:nvSpPr>
        <dsp:cNvPr id="0" name=""/>
        <dsp:cNvSpPr/>
      </dsp:nvSpPr>
      <dsp:spPr>
        <a:xfrm>
          <a:off x="0" y="2604"/>
          <a:ext cx="6096000" cy="1776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lvl="0" algn="l" defTabSz="1466850">
            <a:lnSpc>
              <a:spcPct val="90000"/>
            </a:lnSpc>
            <a:spcBef>
              <a:spcPct val="0"/>
            </a:spcBef>
            <a:spcAft>
              <a:spcPct val="35000"/>
            </a:spcAft>
          </a:pPr>
          <a:r>
            <a:rPr lang="en-GB" sz="3300" kern="1200"/>
            <a:t>It can be hard to receive feedback and many people find it difficult.</a:t>
          </a:r>
          <a:endParaRPr lang="en-US" sz="3300" kern="1200"/>
        </a:p>
      </dsp:txBody>
      <dsp:txXfrm>
        <a:off x="0" y="2604"/>
        <a:ext cx="6096000" cy="1776263"/>
      </dsp:txXfrm>
    </dsp:sp>
    <dsp:sp modelId="{F5428E79-447A-4B66-9ECC-AA8948BC80AD}">
      <dsp:nvSpPr>
        <dsp:cNvPr id="0" name=""/>
        <dsp:cNvSpPr/>
      </dsp:nvSpPr>
      <dsp:spPr>
        <a:xfrm>
          <a:off x="0" y="1778868"/>
          <a:ext cx="60960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6A36FD-71C4-4F07-BA8A-68E8598777AD}">
      <dsp:nvSpPr>
        <dsp:cNvPr id="0" name=""/>
        <dsp:cNvSpPr/>
      </dsp:nvSpPr>
      <dsp:spPr>
        <a:xfrm>
          <a:off x="0" y="1778868"/>
          <a:ext cx="6096000" cy="1776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lvl="0" algn="l" defTabSz="1466850">
            <a:lnSpc>
              <a:spcPct val="90000"/>
            </a:lnSpc>
            <a:spcBef>
              <a:spcPct val="0"/>
            </a:spcBef>
            <a:spcAft>
              <a:spcPct val="35000"/>
            </a:spcAft>
          </a:pPr>
          <a:r>
            <a:rPr lang="en-GB" sz="3300" kern="1200"/>
            <a:t>However in skills work it can be extremely helpful and an excellent opportunity to learn.</a:t>
          </a:r>
          <a:endParaRPr lang="en-US" sz="3300" kern="1200"/>
        </a:p>
      </dsp:txBody>
      <dsp:txXfrm>
        <a:off x="0" y="1778868"/>
        <a:ext cx="6096000" cy="1776263"/>
      </dsp:txXfrm>
    </dsp:sp>
    <dsp:sp modelId="{F4FE27CB-E651-43A3-BAB5-75B25179E867}">
      <dsp:nvSpPr>
        <dsp:cNvPr id="0" name=""/>
        <dsp:cNvSpPr/>
      </dsp:nvSpPr>
      <dsp:spPr>
        <a:xfrm>
          <a:off x="0" y="3555131"/>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4F390B-2A9D-4BC7-A2F4-3B39BB52630E}">
      <dsp:nvSpPr>
        <dsp:cNvPr id="0" name=""/>
        <dsp:cNvSpPr/>
      </dsp:nvSpPr>
      <dsp:spPr>
        <a:xfrm>
          <a:off x="0" y="3555131"/>
          <a:ext cx="6096000" cy="1776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lvl="0" algn="l" defTabSz="1466850">
            <a:lnSpc>
              <a:spcPct val="90000"/>
            </a:lnSpc>
            <a:spcBef>
              <a:spcPct val="0"/>
            </a:spcBef>
            <a:spcAft>
              <a:spcPct val="35000"/>
            </a:spcAft>
          </a:pPr>
          <a:r>
            <a:rPr lang="en-GB" sz="3300" kern="1200"/>
            <a:t>We will be engaging with this regularly during the Skills module.</a:t>
          </a:r>
          <a:endParaRPr lang="en-US" sz="3300" kern="1200"/>
        </a:p>
      </dsp:txBody>
      <dsp:txXfrm>
        <a:off x="0" y="3555131"/>
        <a:ext cx="6096000" cy="177626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57681F-0494-478A-B42D-BCFD622FFFB9}">
      <dsp:nvSpPr>
        <dsp:cNvPr id="0" name=""/>
        <dsp:cNvSpPr/>
      </dsp:nvSpPr>
      <dsp:spPr>
        <a:xfrm>
          <a:off x="0" y="2213"/>
          <a:ext cx="6096000" cy="112201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E9099D-8C90-4AAB-AF70-54D35B5FA3C0}">
      <dsp:nvSpPr>
        <dsp:cNvPr id="0" name=""/>
        <dsp:cNvSpPr/>
      </dsp:nvSpPr>
      <dsp:spPr>
        <a:xfrm>
          <a:off x="339409" y="254667"/>
          <a:ext cx="617108" cy="617108"/>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5F9EA1-9DE5-41E4-AAE9-10F9C39A4222}">
      <dsp:nvSpPr>
        <dsp:cNvPr id="0" name=""/>
        <dsp:cNvSpPr/>
      </dsp:nvSpPr>
      <dsp:spPr>
        <a:xfrm>
          <a:off x="1295927" y="2213"/>
          <a:ext cx="4800072" cy="1122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747" tIns="118747" rIns="118747" bIns="118747" numCol="1" spcCol="1270" anchor="ctr" anchorCtr="0">
          <a:noAutofit/>
        </a:bodyPr>
        <a:lstStyle/>
        <a:p>
          <a:pPr lvl="0" algn="l" defTabSz="933450">
            <a:lnSpc>
              <a:spcPct val="90000"/>
            </a:lnSpc>
            <a:spcBef>
              <a:spcPct val="0"/>
            </a:spcBef>
            <a:spcAft>
              <a:spcPct val="35000"/>
            </a:spcAft>
          </a:pPr>
          <a:r>
            <a:rPr lang="en-GB" sz="2100" kern="1200"/>
            <a:t>Consider how you feel about feedback.</a:t>
          </a:r>
          <a:endParaRPr lang="en-US" sz="2100" kern="1200"/>
        </a:p>
      </dsp:txBody>
      <dsp:txXfrm>
        <a:off x="1295927" y="2213"/>
        <a:ext cx="4800072" cy="1122015"/>
      </dsp:txXfrm>
    </dsp:sp>
    <dsp:sp modelId="{961B7CAA-A725-42E2-91C2-85034E68D3F4}">
      <dsp:nvSpPr>
        <dsp:cNvPr id="0" name=""/>
        <dsp:cNvSpPr/>
      </dsp:nvSpPr>
      <dsp:spPr>
        <a:xfrm>
          <a:off x="0" y="1404732"/>
          <a:ext cx="6096000" cy="112201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74E4E8-A95C-4788-964F-0031830FD9E0}">
      <dsp:nvSpPr>
        <dsp:cNvPr id="0" name=""/>
        <dsp:cNvSpPr/>
      </dsp:nvSpPr>
      <dsp:spPr>
        <a:xfrm>
          <a:off x="339409" y="1657186"/>
          <a:ext cx="617108" cy="617108"/>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1E38AF-D7B6-4966-BE70-EA93FEDD9F08}">
      <dsp:nvSpPr>
        <dsp:cNvPr id="0" name=""/>
        <dsp:cNvSpPr/>
      </dsp:nvSpPr>
      <dsp:spPr>
        <a:xfrm>
          <a:off x="1295927" y="1404732"/>
          <a:ext cx="4800072" cy="1122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747" tIns="118747" rIns="118747" bIns="118747" numCol="1" spcCol="1270" anchor="ctr" anchorCtr="0">
          <a:noAutofit/>
        </a:bodyPr>
        <a:lstStyle/>
        <a:p>
          <a:pPr lvl="0" algn="l" defTabSz="933450">
            <a:lnSpc>
              <a:spcPct val="90000"/>
            </a:lnSpc>
            <a:spcBef>
              <a:spcPct val="0"/>
            </a:spcBef>
            <a:spcAft>
              <a:spcPct val="35000"/>
            </a:spcAft>
          </a:pPr>
          <a:r>
            <a:rPr lang="en-GB" sz="2100" kern="1200"/>
            <a:t>Think about a time when you received constructive feedback, think about a time when it was unhelpful.</a:t>
          </a:r>
          <a:endParaRPr lang="en-US" sz="2100" kern="1200"/>
        </a:p>
      </dsp:txBody>
      <dsp:txXfrm>
        <a:off x="1295927" y="1404732"/>
        <a:ext cx="4800072" cy="1122015"/>
      </dsp:txXfrm>
    </dsp:sp>
    <dsp:sp modelId="{B85C64BE-FAB6-43C9-A231-02444835D925}">
      <dsp:nvSpPr>
        <dsp:cNvPr id="0" name=""/>
        <dsp:cNvSpPr/>
      </dsp:nvSpPr>
      <dsp:spPr>
        <a:xfrm>
          <a:off x="0" y="2807251"/>
          <a:ext cx="6096000" cy="112201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8F0FB8-9B22-450B-8AB7-F099C689FC95}">
      <dsp:nvSpPr>
        <dsp:cNvPr id="0" name=""/>
        <dsp:cNvSpPr/>
      </dsp:nvSpPr>
      <dsp:spPr>
        <a:xfrm>
          <a:off x="339409" y="3059705"/>
          <a:ext cx="617108" cy="617108"/>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1DE410-AD78-46BC-8776-2A60CD88ABC9}">
      <dsp:nvSpPr>
        <dsp:cNvPr id="0" name=""/>
        <dsp:cNvSpPr/>
      </dsp:nvSpPr>
      <dsp:spPr>
        <a:xfrm>
          <a:off x="1295927" y="2807251"/>
          <a:ext cx="4800072" cy="1122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747" tIns="118747" rIns="118747" bIns="118747" numCol="1" spcCol="1270" anchor="ctr" anchorCtr="0">
          <a:noAutofit/>
        </a:bodyPr>
        <a:lstStyle/>
        <a:p>
          <a:pPr lvl="0" algn="l" defTabSz="933450">
            <a:lnSpc>
              <a:spcPct val="90000"/>
            </a:lnSpc>
            <a:spcBef>
              <a:spcPct val="0"/>
            </a:spcBef>
            <a:spcAft>
              <a:spcPct val="35000"/>
            </a:spcAft>
          </a:pPr>
          <a:r>
            <a:rPr lang="en-GB" sz="2100" kern="1200"/>
            <a:t>What was the difference and what did you learn?</a:t>
          </a:r>
          <a:endParaRPr lang="en-US" sz="2100" kern="1200"/>
        </a:p>
      </dsp:txBody>
      <dsp:txXfrm>
        <a:off x="1295927" y="2807251"/>
        <a:ext cx="4800072" cy="1122015"/>
      </dsp:txXfrm>
    </dsp:sp>
    <dsp:sp modelId="{40018D3A-8C69-4E36-BB5B-3A6BFC4ED71E}">
      <dsp:nvSpPr>
        <dsp:cNvPr id="0" name=""/>
        <dsp:cNvSpPr/>
      </dsp:nvSpPr>
      <dsp:spPr>
        <a:xfrm>
          <a:off x="0" y="4209770"/>
          <a:ext cx="6096000" cy="112201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82C01B-4FE1-40D4-9708-9BDF68E2465F}">
      <dsp:nvSpPr>
        <dsp:cNvPr id="0" name=""/>
        <dsp:cNvSpPr/>
      </dsp:nvSpPr>
      <dsp:spPr>
        <a:xfrm>
          <a:off x="339409" y="4462224"/>
          <a:ext cx="617108" cy="617108"/>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FCB8DF-9FF7-4B37-A49C-0A2C4E20025E}">
      <dsp:nvSpPr>
        <dsp:cNvPr id="0" name=""/>
        <dsp:cNvSpPr/>
      </dsp:nvSpPr>
      <dsp:spPr>
        <a:xfrm>
          <a:off x="1295927" y="4209770"/>
          <a:ext cx="4800072" cy="1122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747" tIns="118747" rIns="118747" bIns="118747" numCol="1" spcCol="1270" anchor="ctr" anchorCtr="0">
          <a:noAutofit/>
        </a:bodyPr>
        <a:lstStyle/>
        <a:p>
          <a:pPr lvl="0" algn="l" defTabSz="933450">
            <a:lnSpc>
              <a:spcPct val="90000"/>
            </a:lnSpc>
            <a:spcBef>
              <a:spcPct val="0"/>
            </a:spcBef>
            <a:spcAft>
              <a:spcPct val="35000"/>
            </a:spcAft>
          </a:pPr>
          <a:r>
            <a:rPr lang="en-GB" sz="2100" kern="1200"/>
            <a:t>How do you feel about receiving feedback for your skills?</a:t>
          </a:r>
          <a:endParaRPr lang="en-US" sz="2100" kern="1200"/>
        </a:p>
      </dsp:txBody>
      <dsp:txXfrm>
        <a:off x="1295927" y="4209770"/>
        <a:ext cx="4800072" cy="112201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967A55-0301-4D5A-B2E1-1413E7264314}">
      <dsp:nvSpPr>
        <dsp:cNvPr id="0" name=""/>
        <dsp:cNvSpPr/>
      </dsp:nvSpPr>
      <dsp:spPr>
        <a:xfrm>
          <a:off x="0" y="2604"/>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458472-4F6A-4FCF-9040-02D0AE7B7707}">
      <dsp:nvSpPr>
        <dsp:cNvPr id="0" name=""/>
        <dsp:cNvSpPr/>
      </dsp:nvSpPr>
      <dsp:spPr>
        <a:xfrm>
          <a:off x="0" y="2604"/>
          <a:ext cx="6096000" cy="1776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a:lnSpc>
              <a:spcPct val="90000"/>
            </a:lnSpc>
            <a:spcBef>
              <a:spcPct val="0"/>
            </a:spcBef>
            <a:spcAft>
              <a:spcPct val="35000"/>
            </a:spcAft>
          </a:pPr>
          <a:r>
            <a:rPr lang="en-GB" sz="2800" kern="1200"/>
            <a:t>This week we have looked closely at professionalism and started to consider ethical awareness within Counselling.</a:t>
          </a:r>
          <a:endParaRPr lang="en-US" sz="2800" kern="1200"/>
        </a:p>
      </dsp:txBody>
      <dsp:txXfrm>
        <a:off x="0" y="2604"/>
        <a:ext cx="6096000" cy="1776263"/>
      </dsp:txXfrm>
    </dsp:sp>
    <dsp:sp modelId="{646AD132-E455-47FA-8999-E8C4A553C158}">
      <dsp:nvSpPr>
        <dsp:cNvPr id="0" name=""/>
        <dsp:cNvSpPr/>
      </dsp:nvSpPr>
      <dsp:spPr>
        <a:xfrm>
          <a:off x="0" y="1778868"/>
          <a:ext cx="60960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CF7D04-857A-40D4-B8C7-68F1AFF17768}">
      <dsp:nvSpPr>
        <dsp:cNvPr id="0" name=""/>
        <dsp:cNvSpPr/>
      </dsp:nvSpPr>
      <dsp:spPr>
        <a:xfrm>
          <a:off x="0" y="1778868"/>
          <a:ext cx="6096000" cy="1776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a:lnSpc>
              <a:spcPct val="90000"/>
            </a:lnSpc>
            <a:spcBef>
              <a:spcPct val="0"/>
            </a:spcBef>
            <a:spcAft>
              <a:spcPct val="35000"/>
            </a:spcAft>
          </a:pPr>
          <a:r>
            <a:rPr lang="en-GB" sz="2800" kern="1200"/>
            <a:t>We've also considered critical incidents and also how to evaluate your work through the four critical lenses.</a:t>
          </a:r>
          <a:endParaRPr lang="en-US" sz="2800" kern="1200"/>
        </a:p>
      </dsp:txBody>
      <dsp:txXfrm>
        <a:off x="0" y="1778868"/>
        <a:ext cx="6096000" cy="1776263"/>
      </dsp:txXfrm>
    </dsp:sp>
    <dsp:sp modelId="{ABCB7E78-126D-441F-8577-48CADCC4A705}">
      <dsp:nvSpPr>
        <dsp:cNvPr id="0" name=""/>
        <dsp:cNvSpPr/>
      </dsp:nvSpPr>
      <dsp:spPr>
        <a:xfrm>
          <a:off x="0" y="3555131"/>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445C23-3AE5-4441-8CEE-E60A2A5E1FD9}">
      <dsp:nvSpPr>
        <dsp:cNvPr id="0" name=""/>
        <dsp:cNvSpPr/>
      </dsp:nvSpPr>
      <dsp:spPr>
        <a:xfrm>
          <a:off x="0" y="3555131"/>
          <a:ext cx="6096000" cy="1776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a:lnSpc>
              <a:spcPct val="90000"/>
            </a:lnSpc>
            <a:spcBef>
              <a:spcPct val="0"/>
            </a:spcBef>
            <a:spcAft>
              <a:spcPct val="35000"/>
            </a:spcAft>
          </a:pPr>
          <a:r>
            <a:rPr lang="en-GB" sz="2800" kern="1200"/>
            <a:t>Finally, we've stared to consider how you personally feel about feedback.</a:t>
          </a:r>
          <a:endParaRPr lang="en-US" sz="2800" kern="1200"/>
        </a:p>
      </dsp:txBody>
      <dsp:txXfrm>
        <a:off x="0" y="3555131"/>
        <a:ext cx="6096000" cy="177626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C9AF5B-AB82-4C1A-B39B-6D784F2CC5E1}">
      <dsp:nvSpPr>
        <dsp:cNvPr id="0" name=""/>
        <dsp:cNvSpPr/>
      </dsp:nvSpPr>
      <dsp:spPr>
        <a:xfrm>
          <a:off x="0" y="866774"/>
          <a:ext cx="6096000" cy="16002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F5D943-26E5-47A9-BBFA-051AA883074D}">
      <dsp:nvSpPr>
        <dsp:cNvPr id="0" name=""/>
        <dsp:cNvSpPr/>
      </dsp:nvSpPr>
      <dsp:spPr>
        <a:xfrm>
          <a:off x="484060" y="1226819"/>
          <a:ext cx="880110" cy="8801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F4D61E-0ACB-4C81-B431-6AFD9C3D8FE2}">
      <dsp:nvSpPr>
        <dsp:cNvPr id="0" name=""/>
        <dsp:cNvSpPr/>
      </dsp:nvSpPr>
      <dsp:spPr>
        <a:xfrm>
          <a:off x="1848231" y="866774"/>
          <a:ext cx="4247769" cy="1600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55" tIns="169355" rIns="169355" bIns="169355" numCol="1" spcCol="1270" anchor="ctr" anchorCtr="0">
          <a:noAutofit/>
        </a:bodyPr>
        <a:lstStyle/>
        <a:p>
          <a:pPr lvl="0" algn="l" defTabSz="977900">
            <a:lnSpc>
              <a:spcPct val="90000"/>
            </a:lnSpc>
            <a:spcBef>
              <a:spcPct val="0"/>
            </a:spcBef>
            <a:spcAft>
              <a:spcPct val="35000"/>
            </a:spcAft>
          </a:pPr>
          <a:r>
            <a:rPr lang="en-GB" sz="2200" kern="1200"/>
            <a:t>There is reading to engage with this week on Moodle.</a:t>
          </a:r>
          <a:endParaRPr lang="en-US" sz="2200" kern="1200"/>
        </a:p>
      </dsp:txBody>
      <dsp:txXfrm>
        <a:off x="1848231" y="866774"/>
        <a:ext cx="4247769" cy="1600200"/>
      </dsp:txXfrm>
    </dsp:sp>
    <dsp:sp modelId="{4DFB0ECB-FBCC-4BE2-8866-56645C172CD7}">
      <dsp:nvSpPr>
        <dsp:cNvPr id="0" name=""/>
        <dsp:cNvSpPr/>
      </dsp:nvSpPr>
      <dsp:spPr>
        <a:xfrm>
          <a:off x="0" y="2867024"/>
          <a:ext cx="6096000" cy="16002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9AD733-DD9D-463E-B53E-2760D472E912}">
      <dsp:nvSpPr>
        <dsp:cNvPr id="0" name=""/>
        <dsp:cNvSpPr/>
      </dsp:nvSpPr>
      <dsp:spPr>
        <a:xfrm>
          <a:off x="484060" y="3227069"/>
          <a:ext cx="880110" cy="88011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2EF127-4EC0-4E1B-B2CE-7CE52ADA5B3D}">
      <dsp:nvSpPr>
        <dsp:cNvPr id="0" name=""/>
        <dsp:cNvSpPr/>
      </dsp:nvSpPr>
      <dsp:spPr>
        <a:xfrm>
          <a:off x="1848231" y="2867024"/>
          <a:ext cx="4247769" cy="1600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55" tIns="169355" rIns="169355" bIns="169355" numCol="1" spcCol="1270" anchor="ctr" anchorCtr="0">
          <a:noAutofit/>
        </a:bodyPr>
        <a:lstStyle/>
        <a:p>
          <a:pPr lvl="0" algn="l" defTabSz="977900">
            <a:lnSpc>
              <a:spcPct val="90000"/>
            </a:lnSpc>
            <a:spcBef>
              <a:spcPct val="0"/>
            </a:spcBef>
            <a:spcAft>
              <a:spcPct val="35000"/>
            </a:spcAft>
          </a:pPr>
          <a:r>
            <a:rPr lang="en-GB" sz="2200" kern="1200"/>
            <a:t>Please take a look at this and start to engage with the research on Reflective Practice.</a:t>
          </a:r>
          <a:endParaRPr lang="en-US" sz="2200" kern="1200"/>
        </a:p>
      </dsp:txBody>
      <dsp:txXfrm>
        <a:off x="1848231" y="2867024"/>
        <a:ext cx="4247769" cy="160020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10/16/2020</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585748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10/16/2020</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6772899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10/16/2020</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0948858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10/16/2020</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0598378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10/16/2020</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540635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10/16/2020</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6481071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10/16/2020</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591086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10/16/2020</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4526935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10/16/2020</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5757509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10/16/2020</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5712765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10/16/2020</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663910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10/16/2020</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3209651860"/>
      </p:ext>
    </p:extLst>
  </p:cSld>
  <p:clrMap bg1="dk1" tx1="lt1" bg2="dk2" tx2="lt2" accent1="accent1" accent2="accent2" accent3="accent3" accent4="accent4" accent5="accent5" accent6="accent6" hlink="hlink" folHlink="folHlink"/>
  <p:sldLayoutIdLst>
    <p:sldLayoutId id="2147483847" r:id="rId1"/>
    <p:sldLayoutId id="2147483848" r:id="rId2"/>
    <p:sldLayoutId id="2147483849" r:id="rId3"/>
    <p:sldLayoutId id="2147483850" r:id="rId4"/>
    <p:sldLayoutId id="2147483851" r:id="rId5"/>
    <p:sldLayoutId id="2147483845" r:id="rId6"/>
    <p:sldLayoutId id="2147483841" r:id="rId7"/>
    <p:sldLayoutId id="2147483842" r:id="rId8"/>
    <p:sldLayoutId id="2147483843" r:id="rId9"/>
    <p:sldLayoutId id="2147483844" r:id="rId10"/>
    <p:sldLayoutId id="214748384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8.gif"/></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SL_euVKbmQM&amp;feature=emb_logo"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 name="Rectangle 22">
            <a:extLst>
              <a:ext uri="{FF2B5EF4-FFF2-40B4-BE49-F238E27FC236}">
                <a16:creationId xmlns:a16="http://schemas.microsoft.com/office/drawing/2014/main" id="{7A18C9FB-EC4C-4DAE-8F7D-C6E5AF60795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18" name="Picture 3">
            <a:extLst>
              <a:ext uri="{FF2B5EF4-FFF2-40B4-BE49-F238E27FC236}">
                <a16:creationId xmlns:a16="http://schemas.microsoft.com/office/drawing/2014/main" id="{3D44B6CD-77CD-4C2F-934E-983DA3C027FC}"/>
              </a:ext>
            </a:extLst>
          </p:cNvPr>
          <p:cNvPicPr>
            <a:picLocks noChangeAspect="1"/>
          </p:cNvPicPr>
          <p:nvPr/>
        </p:nvPicPr>
        <p:blipFill rotWithShape="1">
          <a:blip r:embed="rId2"/>
          <a:srcRect t="15730"/>
          <a:stretch/>
        </p:blipFill>
        <p:spPr>
          <a:xfrm>
            <a:off x="20" y="-1"/>
            <a:ext cx="12191979" cy="6858001"/>
          </a:xfrm>
          <a:custGeom>
            <a:avLst/>
            <a:gdLst/>
            <a:ahLst/>
            <a:cxnLst/>
            <a:rect l="l" t="t" r="r" b="b"/>
            <a:pathLst>
              <a:path w="12192000" h="6858000">
                <a:moveTo>
                  <a:pt x="0" y="0"/>
                </a:moveTo>
                <a:lnTo>
                  <a:pt x="12192000" y="0"/>
                </a:lnTo>
                <a:lnTo>
                  <a:pt x="12192000" y="529223"/>
                </a:lnTo>
                <a:lnTo>
                  <a:pt x="11953979" y="541759"/>
                </a:lnTo>
                <a:cubicBezTo>
                  <a:pt x="11205478" y="591203"/>
                  <a:pt x="10431054" y="699982"/>
                  <a:pt x="9651089" y="827627"/>
                </a:cubicBezTo>
                <a:cubicBezTo>
                  <a:pt x="7233991" y="1222984"/>
                  <a:pt x="6590499" y="2476708"/>
                  <a:pt x="6133345" y="3948664"/>
                </a:cubicBezTo>
                <a:cubicBezTo>
                  <a:pt x="5827390" y="4934281"/>
                  <a:pt x="5572190" y="5830059"/>
                  <a:pt x="6876220" y="6551721"/>
                </a:cubicBezTo>
                <a:cubicBezTo>
                  <a:pt x="7059065" y="6652933"/>
                  <a:pt x="7253882" y="6741181"/>
                  <a:pt x="7457481" y="6819371"/>
                </a:cubicBezTo>
                <a:lnTo>
                  <a:pt x="7563875" y="6858000"/>
                </a:lnTo>
                <a:lnTo>
                  <a:pt x="0" y="6858000"/>
                </a:lnTo>
                <a:close/>
              </a:path>
            </a:pathLst>
          </a:custGeom>
        </p:spPr>
      </p:pic>
      <p:sp>
        <p:nvSpPr>
          <p:cNvPr id="32" name="Freeform: Shape 24">
            <a:extLst>
              <a:ext uri="{FF2B5EF4-FFF2-40B4-BE49-F238E27FC236}">
                <a16:creationId xmlns:a16="http://schemas.microsoft.com/office/drawing/2014/main" id="{3B2B1500-BB55-471C-8A9E-67288297ECE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886451" y="529224"/>
            <a:ext cx="6305549" cy="6328777"/>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26">
            <a:extLst>
              <a:ext uri="{FF2B5EF4-FFF2-40B4-BE49-F238E27FC236}">
                <a16:creationId xmlns:a16="http://schemas.microsoft.com/office/drawing/2014/main" id="{3045E22C-A99D-41BB-AF14-EF1B1E745A7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61608" y="311727"/>
            <a:ext cx="6130391" cy="6546274"/>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Subtitle 2"/>
          <p:cNvSpPr>
            <a:spLocks noGrp="1"/>
          </p:cNvSpPr>
          <p:nvPr>
            <p:ph type="subTitle" idx="1"/>
          </p:nvPr>
        </p:nvSpPr>
        <p:spPr>
          <a:xfrm>
            <a:off x="7620000" y="4571999"/>
            <a:ext cx="3810000" cy="1524000"/>
          </a:xfrm>
        </p:spPr>
        <p:txBody>
          <a:bodyPr vert="horz" lIns="91440" tIns="45720" rIns="91440" bIns="45720" rtlCol="0" anchor="b">
            <a:normAutofit/>
          </a:bodyPr>
          <a:lstStyle/>
          <a:p>
            <a:pPr algn="l"/>
            <a:r>
              <a:rPr lang="en-GB"/>
              <a:t>Week 4</a:t>
            </a:r>
          </a:p>
        </p:txBody>
      </p:sp>
      <p:sp>
        <p:nvSpPr>
          <p:cNvPr id="2" name="Title 1"/>
          <p:cNvSpPr>
            <a:spLocks noGrp="1"/>
          </p:cNvSpPr>
          <p:nvPr>
            <p:ph type="ctrTitle"/>
          </p:nvPr>
        </p:nvSpPr>
        <p:spPr>
          <a:xfrm>
            <a:off x="7620000" y="2299787"/>
            <a:ext cx="3810000" cy="2286000"/>
          </a:xfrm>
        </p:spPr>
        <p:txBody>
          <a:bodyPr>
            <a:normAutofit/>
          </a:bodyPr>
          <a:lstStyle/>
          <a:p>
            <a:pPr algn="l"/>
            <a:r>
              <a:rPr lang="en-GB" sz="4400"/>
              <a:t>Reflective practice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vase of flowers on a table&#10;&#10;Description automatically generated">
            <a:extLst>
              <a:ext uri="{FF2B5EF4-FFF2-40B4-BE49-F238E27FC236}">
                <a16:creationId xmlns:a16="http://schemas.microsoft.com/office/drawing/2014/main" id="{BBE979B5-D68B-4012-A1C7-D25BFAA84F86}"/>
              </a:ext>
            </a:extLst>
          </p:cNvPr>
          <p:cNvPicPr>
            <a:picLocks noChangeAspect="1"/>
          </p:cNvPicPr>
          <p:nvPr/>
        </p:nvPicPr>
        <p:blipFill rotWithShape="1">
          <a:blip r:embed="rId2"/>
          <a:srcRect t="11037" r="-2" b="16834"/>
          <a:stretch/>
        </p:blipFill>
        <p:spPr>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11" name="Freeform: Shape 10">
            <a:extLst>
              <a:ext uri="{FF2B5EF4-FFF2-40B4-BE49-F238E27FC236}">
                <a16:creationId xmlns:a16="http://schemas.microsoft.com/office/drawing/2014/main" id="{3362A0EA-3E81-4464-94B8-70BE5870EDC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88B4414A-97EA-4BC4-96E3-7A0BB3B63B16}"/>
              </a:ext>
            </a:extLst>
          </p:cNvPr>
          <p:cNvSpPr>
            <a:spLocks noGrp="1"/>
          </p:cNvSpPr>
          <p:nvPr>
            <p:ph idx="1"/>
          </p:nvPr>
        </p:nvSpPr>
        <p:spPr>
          <a:xfrm>
            <a:off x="762000" y="2286000"/>
            <a:ext cx="5334000" cy="3810001"/>
          </a:xfrm>
        </p:spPr>
        <p:txBody>
          <a:bodyPr vert="horz" lIns="91440" tIns="45720" rIns="91440" bIns="45720" rtlCol="0">
            <a:normAutofit/>
          </a:bodyPr>
          <a:lstStyle/>
          <a:p>
            <a:pPr>
              <a:lnSpc>
                <a:spcPct val="115000"/>
              </a:lnSpc>
            </a:pPr>
            <a:r>
              <a:rPr lang="en-GB" sz="1500"/>
              <a:t>Reflective Writing</a:t>
            </a:r>
          </a:p>
          <a:p>
            <a:pPr>
              <a:lnSpc>
                <a:spcPct val="115000"/>
              </a:lnSpc>
            </a:pPr>
            <a:r>
              <a:rPr lang="en-GB" sz="1500"/>
              <a:t>This activity is a little different this week and may require a little thought:</a:t>
            </a:r>
          </a:p>
          <a:p>
            <a:pPr>
              <a:lnSpc>
                <a:spcPct val="115000"/>
              </a:lnSpc>
            </a:pPr>
            <a:r>
              <a:rPr lang="en-GB" sz="1500"/>
              <a:t>Focus on a time or a place when your sense of smell brought up a strong reaction:</a:t>
            </a:r>
          </a:p>
          <a:p>
            <a:pPr lvl="1">
              <a:lnSpc>
                <a:spcPct val="115000"/>
              </a:lnSpc>
            </a:pPr>
            <a:r>
              <a:rPr lang="en-GB" sz="1500"/>
              <a:t>e.g:</a:t>
            </a:r>
          </a:p>
          <a:p>
            <a:pPr lvl="1">
              <a:lnSpc>
                <a:spcPct val="115000"/>
              </a:lnSpc>
            </a:pPr>
            <a:r>
              <a:rPr lang="en-GB" sz="1500"/>
              <a:t>the school hall at parents evening</a:t>
            </a:r>
          </a:p>
          <a:p>
            <a:pPr lvl="1">
              <a:lnSpc>
                <a:spcPct val="115000"/>
              </a:lnSpc>
            </a:pPr>
            <a:r>
              <a:rPr lang="en-GB" sz="1500"/>
              <a:t>The smell of parma violet sweets</a:t>
            </a:r>
          </a:p>
          <a:p>
            <a:pPr lvl="1">
              <a:lnSpc>
                <a:spcPct val="115000"/>
              </a:lnSpc>
            </a:pPr>
            <a:r>
              <a:rPr lang="en-GB" sz="1500"/>
              <a:t>See if you can engage with the sense of smell and then engage with the memory. What comes up for you?</a:t>
            </a:r>
          </a:p>
          <a:p>
            <a:pPr marL="457200" lvl="1" indent="0">
              <a:lnSpc>
                <a:spcPct val="115000"/>
              </a:lnSpc>
              <a:buNone/>
            </a:pPr>
            <a:endParaRPr lang="en-GB" sz="1500"/>
          </a:p>
        </p:txBody>
      </p:sp>
      <p:sp>
        <p:nvSpPr>
          <p:cNvPr id="2" name="Title 1">
            <a:extLst>
              <a:ext uri="{FF2B5EF4-FFF2-40B4-BE49-F238E27FC236}">
                <a16:creationId xmlns:a16="http://schemas.microsoft.com/office/drawing/2014/main" id="{006D5102-8622-47E2-A98D-E6AF38C9DFFC}"/>
              </a:ext>
            </a:extLst>
          </p:cNvPr>
          <p:cNvSpPr>
            <a:spLocks noGrp="1"/>
          </p:cNvSpPr>
          <p:nvPr>
            <p:ph type="title"/>
          </p:nvPr>
        </p:nvSpPr>
        <p:spPr>
          <a:xfrm>
            <a:off x="762000" y="762000"/>
            <a:ext cx="5334000" cy="1524000"/>
          </a:xfrm>
        </p:spPr>
        <p:txBody>
          <a:bodyPr>
            <a:normAutofit/>
          </a:bodyPr>
          <a:lstStyle/>
          <a:p>
            <a:r>
              <a:rPr lang="en-GB" sz="3200"/>
              <a:t>Activity One</a:t>
            </a:r>
          </a:p>
        </p:txBody>
      </p:sp>
    </p:spTree>
    <p:extLst>
      <p:ext uri="{BB962C8B-B14F-4D97-AF65-F5344CB8AC3E}">
        <p14:creationId xmlns:p14="http://schemas.microsoft.com/office/powerpoint/2010/main" val="1122135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sitting at a table using a computer&#10;&#10;Description automatically generated">
            <a:extLst>
              <a:ext uri="{FF2B5EF4-FFF2-40B4-BE49-F238E27FC236}">
                <a16:creationId xmlns:a16="http://schemas.microsoft.com/office/drawing/2014/main" id="{E2B13281-7658-4DE6-94DE-B2C4E9173F30}"/>
              </a:ext>
            </a:extLst>
          </p:cNvPr>
          <p:cNvPicPr>
            <a:picLocks noChangeAspect="1"/>
          </p:cNvPicPr>
          <p:nvPr/>
        </p:nvPicPr>
        <p:blipFill rotWithShape="1">
          <a:blip r:embed="rId2"/>
          <a:srcRect l="16760" r="21468" b="1"/>
          <a:stretch/>
        </p:blipFill>
        <p:spPr>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7" name="Freeform: Shape 10">
            <a:extLst>
              <a:ext uri="{FF2B5EF4-FFF2-40B4-BE49-F238E27FC236}">
                <a16:creationId xmlns:a16="http://schemas.microsoft.com/office/drawing/2014/main" id="{3362A0EA-3E81-4464-94B8-70BE5870EDC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BD89E56A-00F1-4874-AA37-025A220C24B0}"/>
              </a:ext>
            </a:extLst>
          </p:cNvPr>
          <p:cNvSpPr>
            <a:spLocks noGrp="1"/>
          </p:cNvSpPr>
          <p:nvPr>
            <p:ph idx="1"/>
          </p:nvPr>
        </p:nvSpPr>
        <p:spPr>
          <a:xfrm>
            <a:off x="762000" y="2286000"/>
            <a:ext cx="5334000" cy="3810001"/>
          </a:xfrm>
        </p:spPr>
        <p:txBody>
          <a:bodyPr vert="horz" lIns="91440" tIns="45720" rIns="91440" bIns="45720" rtlCol="0">
            <a:normAutofit/>
          </a:bodyPr>
          <a:lstStyle/>
          <a:p>
            <a:pPr>
              <a:lnSpc>
                <a:spcPct val="115000"/>
              </a:lnSpc>
            </a:pPr>
            <a:r>
              <a:rPr lang="en-GB" sz="1500"/>
              <a:t>This week we will consider the practice of reflection</a:t>
            </a:r>
          </a:p>
          <a:p>
            <a:pPr lvl="1">
              <a:lnSpc>
                <a:spcPct val="115000"/>
              </a:lnSpc>
            </a:pPr>
            <a:r>
              <a:rPr lang="en-GB" sz="1500"/>
              <a:t>We'll take a look at professionalism and the role of the counsellor</a:t>
            </a:r>
          </a:p>
          <a:p>
            <a:pPr lvl="1">
              <a:lnSpc>
                <a:spcPct val="115000"/>
              </a:lnSpc>
            </a:pPr>
            <a:r>
              <a:rPr lang="en-GB" sz="1500"/>
              <a:t>We'll consider how reflection-in-action and reflection-on-action can be useful in the therapist role</a:t>
            </a:r>
          </a:p>
          <a:p>
            <a:pPr lvl="1">
              <a:lnSpc>
                <a:spcPct val="115000"/>
              </a:lnSpc>
            </a:pPr>
            <a:r>
              <a:rPr lang="en-GB" sz="1500"/>
              <a:t>You'll be introduced to critical incident analysis</a:t>
            </a:r>
          </a:p>
          <a:p>
            <a:pPr lvl="1">
              <a:lnSpc>
                <a:spcPct val="115000"/>
              </a:lnSpc>
            </a:pPr>
            <a:r>
              <a:rPr lang="en-GB" sz="1500"/>
              <a:t>And begin to understand the four critical lenses of reflection</a:t>
            </a:r>
          </a:p>
          <a:p>
            <a:pPr lvl="1">
              <a:lnSpc>
                <a:spcPct val="115000"/>
              </a:lnSpc>
            </a:pPr>
            <a:r>
              <a:rPr lang="en-GB" sz="1500"/>
              <a:t>Finally, we'll take a look at feedback and your response to this.</a:t>
            </a:r>
          </a:p>
        </p:txBody>
      </p:sp>
      <p:sp>
        <p:nvSpPr>
          <p:cNvPr id="2" name="Title 1">
            <a:extLst>
              <a:ext uri="{FF2B5EF4-FFF2-40B4-BE49-F238E27FC236}">
                <a16:creationId xmlns:a16="http://schemas.microsoft.com/office/drawing/2014/main" id="{A0A1B5DF-827A-4880-A035-018738B8C850}"/>
              </a:ext>
            </a:extLst>
          </p:cNvPr>
          <p:cNvSpPr>
            <a:spLocks noGrp="1"/>
          </p:cNvSpPr>
          <p:nvPr>
            <p:ph type="title"/>
          </p:nvPr>
        </p:nvSpPr>
        <p:spPr>
          <a:xfrm>
            <a:off x="762000" y="762000"/>
            <a:ext cx="5334000" cy="1524000"/>
          </a:xfrm>
        </p:spPr>
        <p:txBody>
          <a:bodyPr>
            <a:normAutofit/>
          </a:bodyPr>
          <a:lstStyle/>
          <a:p>
            <a:r>
              <a:rPr lang="en-GB" sz="3200"/>
              <a:t>Aims</a:t>
            </a:r>
          </a:p>
        </p:txBody>
      </p:sp>
    </p:spTree>
    <p:extLst>
      <p:ext uri="{BB962C8B-B14F-4D97-AF65-F5344CB8AC3E}">
        <p14:creationId xmlns:p14="http://schemas.microsoft.com/office/powerpoint/2010/main" val="2234943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0">
            <a:extLst>
              <a:ext uri="{FF2B5EF4-FFF2-40B4-BE49-F238E27FC236}">
                <a16:creationId xmlns:a16="http://schemas.microsoft.com/office/drawing/2014/main" id="{F95E8271-D5FF-4A58-A151-6D825CF02D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39897" cy="3809999"/>
          </a:xfrm>
          <a:custGeom>
            <a:avLst/>
            <a:gdLst>
              <a:gd name="connsiteX0" fmla="*/ 0 w 4939897"/>
              <a:gd name="connsiteY0" fmla="*/ 0 h 1934415"/>
              <a:gd name="connsiteX1" fmla="*/ 4465929 w 4939897"/>
              <a:gd name="connsiteY1" fmla="*/ 0 h 1934415"/>
              <a:gd name="connsiteX2" fmla="*/ 4488924 w 4939897"/>
              <a:gd name="connsiteY2" fmla="*/ 19060 h 1934415"/>
              <a:gd name="connsiteX3" fmla="*/ 4930284 w 4939897"/>
              <a:gd name="connsiteY3" fmla="*/ 902192 h 1934415"/>
              <a:gd name="connsiteX4" fmla="*/ 4062070 w 4939897"/>
              <a:gd name="connsiteY4" fmla="*/ 1639180 h 1934415"/>
              <a:gd name="connsiteX5" fmla="*/ 2991177 w 4939897"/>
              <a:gd name="connsiteY5" fmla="*/ 1934355 h 1934415"/>
              <a:gd name="connsiteX6" fmla="*/ 1001442 w 4939897"/>
              <a:gd name="connsiteY6" fmla="*/ 1260124 h 1934415"/>
              <a:gd name="connsiteX7" fmla="*/ 294151 w 4939897"/>
              <a:gd name="connsiteY7" fmla="*/ 1060052 h 1934415"/>
              <a:gd name="connsiteX8" fmla="*/ 0 w 4939897"/>
              <a:gd name="connsiteY8" fmla="*/ 989104 h 1934415"/>
              <a:gd name="connsiteX9" fmla="*/ 0 w 4939897"/>
              <a:gd name="connsiteY9" fmla="*/ 0 h 1934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39897" h="1934415">
                <a:moveTo>
                  <a:pt x="0" y="0"/>
                </a:moveTo>
                <a:lnTo>
                  <a:pt x="4465929" y="0"/>
                </a:lnTo>
                <a:lnTo>
                  <a:pt x="4488924" y="19060"/>
                </a:lnTo>
                <a:cubicBezTo>
                  <a:pt x="4783094" y="277980"/>
                  <a:pt x="4987466" y="609911"/>
                  <a:pt x="4930284" y="902192"/>
                </a:cubicBezTo>
                <a:cubicBezTo>
                  <a:pt x="4861323" y="1254367"/>
                  <a:pt x="4448191" y="1461726"/>
                  <a:pt x="4062070" y="1639180"/>
                </a:cubicBezTo>
                <a:cubicBezTo>
                  <a:pt x="3741231" y="1786528"/>
                  <a:pt x="3401594" y="1937890"/>
                  <a:pt x="2991177" y="1934355"/>
                </a:cubicBezTo>
                <a:cubicBezTo>
                  <a:pt x="2307904" y="1928562"/>
                  <a:pt x="1665224" y="1509149"/>
                  <a:pt x="1001442" y="1260124"/>
                </a:cubicBezTo>
                <a:cubicBezTo>
                  <a:pt x="806589" y="1187040"/>
                  <a:pt x="560285" y="1124281"/>
                  <a:pt x="294151" y="1060052"/>
                </a:cubicBezTo>
                <a:lnTo>
                  <a:pt x="0" y="989104"/>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500">
              <a:solidFill>
                <a:prstClr val="white"/>
              </a:solidFill>
              <a:latin typeface="Avenir Next LT Pro" panose="020B0504020202020204" pitchFamily="34" charset="0"/>
            </a:endParaRPr>
          </a:p>
        </p:txBody>
      </p:sp>
      <p:sp>
        <p:nvSpPr>
          <p:cNvPr id="2" name="Title 1">
            <a:extLst>
              <a:ext uri="{FF2B5EF4-FFF2-40B4-BE49-F238E27FC236}">
                <a16:creationId xmlns:a16="http://schemas.microsoft.com/office/drawing/2014/main" id="{80CA8D57-A68E-44F8-8EEC-6D8DFDB7FA8B}"/>
              </a:ext>
            </a:extLst>
          </p:cNvPr>
          <p:cNvSpPr>
            <a:spLocks noGrp="1"/>
          </p:cNvSpPr>
          <p:nvPr>
            <p:ph type="title"/>
          </p:nvPr>
        </p:nvSpPr>
        <p:spPr>
          <a:xfrm>
            <a:off x="718750" y="762000"/>
            <a:ext cx="3853249" cy="2286000"/>
          </a:xfrm>
        </p:spPr>
        <p:txBody>
          <a:bodyPr anchor="t">
            <a:normAutofit/>
          </a:bodyPr>
          <a:lstStyle/>
          <a:p>
            <a:r>
              <a:rPr lang="en-GB" sz="3200">
                <a:solidFill>
                  <a:srgbClr val="FFFFFF"/>
                </a:solidFill>
              </a:rPr>
              <a:t>What does it mean to be a professional?</a:t>
            </a:r>
          </a:p>
        </p:txBody>
      </p:sp>
      <p:sp>
        <p:nvSpPr>
          <p:cNvPr id="16" name="Freeform: Shape 12">
            <a:extLst>
              <a:ext uri="{FF2B5EF4-FFF2-40B4-BE49-F238E27FC236}">
                <a16:creationId xmlns:a16="http://schemas.microsoft.com/office/drawing/2014/main" id="{E65E7DAE-0831-45F9-BBA2-9BBD2E397C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7" name="Freeform: Shape 14">
            <a:extLst>
              <a:ext uri="{FF2B5EF4-FFF2-40B4-BE49-F238E27FC236}">
                <a16:creationId xmlns:a16="http://schemas.microsoft.com/office/drawing/2014/main" id="{F493E929-55A8-46F3-836C-1C37C8975B9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graphicFrame>
        <p:nvGraphicFramePr>
          <p:cNvPr id="18" name="Content Placeholder 2">
            <a:extLst>
              <a:ext uri="{FF2B5EF4-FFF2-40B4-BE49-F238E27FC236}">
                <a16:creationId xmlns:a16="http://schemas.microsoft.com/office/drawing/2014/main" id="{C636FFE7-1C63-472C-B7E4-EFAB8FC0EC1D}"/>
              </a:ext>
            </a:extLst>
          </p:cNvPr>
          <p:cNvGraphicFramePr>
            <a:graphicFrameLocks noGrp="1"/>
          </p:cNvGraphicFramePr>
          <p:nvPr>
            <p:ph idx="1"/>
            <p:extLst>
              <p:ext uri="{D42A27DB-BD31-4B8C-83A1-F6EECF244321}">
                <p14:modId xmlns:p14="http://schemas.microsoft.com/office/powerpoint/2010/main" val="1618753925"/>
              </p:ext>
            </p:extLst>
          </p:nvPr>
        </p:nvGraphicFramePr>
        <p:xfrm>
          <a:off x="5290748" y="771726"/>
          <a:ext cx="6139252" cy="5324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12815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3">
            <a:extLst>
              <a:ext uri="{FF2B5EF4-FFF2-40B4-BE49-F238E27FC236}">
                <a16:creationId xmlns:a16="http://schemas.microsoft.com/office/drawing/2014/main" id="{987A0FBA-CC04-4256-A8EB-BB3C543E9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5">
            <a:extLst>
              <a:ext uri="{FF2B5EF4-FFF2-40B4-BE49-F238E27FC236}">
                <a16:creationId xmlns:a16="http://schemas.microsoft.com/office/drawing/2014/main" id="{3B415D11-6899-4C75-BEAD-79C4656DC0A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 y="762007"/>
            <a:ext cx="5948806" cy="6095979"/>
          </a:xfrm>
          <a:custGeom>
            <a:avLst/>
            <a:gdLst>
              <a:gd name="connsiteX0" fmla="*/ 1573832 w 5948806"/>
              <a:gd name="connsiteY0" fmla="*/ 765 h 6095979"/>
              <a:gd name="connsiteX1" fmla="*/ 2734663 w 5948806"/>
              <a:gd name="connsiteY1" fmla="*/ 238687 h 6095979"/>
              <a:gd name="connsiteX2" fmla="*/ 5668316 w 5948806"/>
              <a:gd name="connsiteY2" fmla="*/ 3639516 h 6095979"/>
              <a:gd name="connsiteX3" fmla="*/ 5937022 w 5948806"/>
              <a:gd name="connsiteY3" fmla="*/ 5865869 h 6095979"/>
              <a:gd name="connsiteX4" fmla="*/ 5948806 w 5948806"/>
              <a:gd name="connsiteY4" fmla="*/ 6095979 h 6095979"/>
              <a:gd name="connsiteX5" fmla="*/ 0 w 5948806"/>
              <a:gd name="connsiteY5" fmla="*/ 6095979 h 6095979"/>
              <a:gd name="connsiteX6" fmla="*/ 0 w 5948806"/>
              <a:gd name="connsiteY6" fmla="*/ 1621672 h 6095979"/>
              <a:gd name="connsiteX7" fmla="*/ 36310 w 5948806"/>
              <a:gd name="connsiteY7" fmla="*/ 1518814 h 6095979"/>
              <a:gd name="connsiteX8" fmla="*/ 287891 w 5948806"/>
              <a:gd name="connsiteY8" fmla="*/ 956872 h 6095979"/>
              <a:gd name="connsiteX9" fmla="*/ 1573832 w 5948806"/>
              <a:gd name="connsiteY9" fmla="*/ 765 h 609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48806" h="6095979">
                <a:moveTo>
                  <a:pt x="1573832" y="765"/>
                </a:moveTo>
                <a:cubicBezTo>
                  <a:pt x="1940190" y="-10734"/>
                  <a:pt x="2329345" y="109280"/>
                  <a:pt x="2734663" y="238687"/>
                </a:cubicBezTo>
                <a:cubicBezTo>
                  <a:pt x="4118244" y="680647"/>
                  <a:pt x="5296697" y="1302752"/>
                  <a:pt x="5668316" y="3639516"/>
                </a:cubicBezTo>
                <a:cubicBezTo>
                  <a:pt x="5788299" y="4393559"/>
                  <a:pt x="5890546" y="5142244"/>
                  <a:pt x="5937022" y="5865869"/>
                </a:cubicBezTo>
                <a:lnTo>
                  <a:pt x="5948806"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7">
            <a:extLst>
              <a:ext uri="{FF2B5EF4-FFF2-40B4-BE49-F238E27FC236}">
                <a16:creationId xmlns:a16="http://schemas.microsoft.com/office/drawing/2014/main" id="{A3BFB3E6-2D9E-4A5C-826F-44A91F59778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pic>
        <p:nvPicPr>
          <p:cNvPr id="19" name="Picture 19" descr="A person sitting at a desk using a computer&#10;&#10;Description automatically generated">
            <a:extLst>
              <a:ext uri="{FF2B5EF4-FFF2-40B4-BE49-F238E27FC236}">
                <a16:creationId xmlns:a16="http://schemas.microsoft.com/office/drawing/2014/main" id="{E2797164-75BE-41AD-AA58-47D1040C53B6}"/>
              </a:ext>
            </a:extLst>
          </p:cNvPr>
          <p:cNvPicPr>
            <a:picLocks noChangeAspect="1"/>
          </p:cNvPicPr>
          <p:nvPr/>
        </p:nvPicPr>
        <p:blipFill>
          <a:blip r:embed="rId2"/>
          <a:stretch>
            <a:fillRect/>
          </a:stretch>
        </p:blipFill>
        <p:spPr>
          <a:xfrm>
            <a:off x="761999" y="2919406"/>
            <a:ext cx="3810001" cy="2543175"/>
          </a:xfrm>
          <a:prstGeom prst="rect">
            <a:avLst/>
          </a:prstGeom>
        </p:spPr>
      </p:pic>
      <p:sp>
        <p:nvSpPr>
          <p:cNvPr id="3" name="Content Placeholder 2">
            <a:extLst>
              <a:ext uri="{FF2B5EF4-FFF2-40B4-BE49-F238E27FC236}">
                <a16:creationId xmlns:a16="http://schemas.microsoft.com/office/drawing/2014/main" id="{29B4E89F-769B-4F99-85E8-B0B171C502FB}"/>
              </a:ext>
            </a:extLst>
          </p:cNvPr>
          <p:cNvSpPr>
            <a:spLocks noGrp="1"/>
          </p:cNvSpPr>
          <p:nvPr>
            <p:ph idx="1"/>
          </p:nvPr>
        </p:nvSpPr>
        <p:spPr>
          <a:xfrm>
            <a:off x="6858001" y="3048000"/>
            <a:ext cx="4572000" cy="3048001"/>
          </a:xfrm>
        </p:spPr>
        <p:txBody>
          <a:bodyPr vert="horz" lIns="91440" tIns="45720" rIns="91440" bIns="45720" rtlCol="0">
            <a:normAutofit/>
          </a:bodyPr>
          <a:lstStyle/>
          <a:p>
            <a:pPr>
              <a:lnSpc>
                <a:spcPct val="115000"/>
              </a:lnSpc>
            </a:pPr>
            <a:r>
              <a:rPr lang="en-GB" sz="1700"/>
              <a:t>When you think of the term 'professional' what does this mean for you?</a:t>
            </a:r>
          </a:p>
          <a:p>
            <a:pPr>
              <a:lnSpc>
                <a:spcPct val="115000"/>
              </a:lnSpc>
            </a:pPr>
            <a:r>
              <a:rPr lang="en-GB" sz="1700"/>
              <a:t>Consider what types of images this brings up for you, what sort of language would you use to describe this term.</a:t>
            </a:r>
          </a:p>
          <a:p>
            <a:pPr>
              <a:lnSpc>
                <a:spcPct val="115000"/>
              </a:lnSpc>
            </a:pPr>
            <a:r>
              <a:rPr lang="en-GB" sz="1700"/>
              <a:t>Also note your own internal reaction to the term 'professional'.</a:t>
            </a:r>
          </a:p>
        </p:txBody>
      </p:sp>
      <p:sp>
        <p:nvSpPr>
          <p:cNvPr id="2" name="Title 1">
            <a:extLst>
              <a:ext uri="{FF2B5EF4-FFF2-40B4-BE49-F238E27FC236}">
                <a16:creationId xmlns:a16="http://schemas.microsoft.com/office/drawing/2014/main" id="{BFBFCB11-BC9D-40FA-A3ED-9BD3B1E0B246}"/>
              </a:ext>
            </a:extLst>
          </p:cNvPr>
          <p:cNvSpPr>
            <a:spLocks noGrp="1"/>
          </p:cNvSpPr>
          <p:nvPr>
            <p:ph type="title"/>
          </p:nvPr>
        </p:nvSpPr>
        <p:spPr>
          <a:xfrm>
            <a:off x="6858000" y="1523990"/>
            <a:ext cx="4572000" cy="1524010"/>
          </a:xfrm>
        </p:spPr>
        <p:txBody>
          <a:bodyPr anchor="t">
            <a:normAutofit/>
          </a:bodyPr>
          <a:lstStyle/>
          <a:p>
            <a:r>
              <a:rPr lang="en-GB" sz="3200"/>
              <a:t>Activity Two</a:t>
            </a:r>
          </a:p>
        </p:txBody>
      </p:sp>
    </p:spTree>
    <p:extLst>
      <p:ext uri="{BB962C8B-B14F-4D97-AF65-F5344CB8AC3E}">
        <p14:creationId xmlns:p14="http://schemas.microsoft.com/office/powerpoint/2010/main" val="8300934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638F7-ECBA-4133-85CE-1AA5374C0434}"/>
              </a:ext>
            </a:extLst>
          </p:cNvPr>
          <p:cNvSpPr>
            <a:spLocks noGrp="1"/>
          </p:cNvSpPr>
          <p:nvPr>
            <p:ph type="title"/>
          </p:nvPr>
        </p:nvSpPr>
        <p:spPr/>
        <p:txBody>
          <a:bodyPr/>
          <a:lstStyle/>
          <a:p>
            <a:r>
              <a:rPr lang="en-GB"/>
              <a:t>What does it mean to be a professional counsellor?</a:t>
            </a:r>
          </a:p>
        </p:txBody>
      </p:sp>
      <p:sp>
        <p:nvSpPr>
          <p:cNvPr id="3" name="Content Placeholder 2">
            <a:extLst>
              <a:ext uri="{FF2B5EF4-FFF2-40B4-BE49-F238E27FC236}">
                <a16:creationId xmlns:a16="http://schemas.microsoft.com/office/drawing/2014/main" id="{E3B3AE5F-5638-48F9-AEA1-486416744FA3}"/>
              </a:ext>
            </a:extLst>
          </p:cNvPr>
          <p:cNvSpPr>
            <a:spLocks noGrp="1"/>
          </p:cNvSpPr>
          <p:nvPr>
            <p:ph idx="1"/>
          </p:nvPr>
        </p:nvSpPr>
        <p:spPr/>
        <p:txBody>
          <a:bodyPr vert="horz" lIns="91440" tIns="45720" rIns="91440" bIns="45720" rtlCol="0" anchor="t">
            <a:normAutofit fontScale="92500" lnSpcReduction="10000"/>
          </a:bodyPr>
          <a:lstStyle/>
          <a:p>
            <a:r>
              <a:rPr lang="en-GB">
                <a:solidFill>
                  <a:srgbClr val="FFFFFF"/>
                </a:solidFill>
              </a:rPr>
              <a:t>Being professional might mean:</a:t>
            </a:r>
          </a:p>
          <a:p>
            <a:pPr lvl="1"/>
            <a:r>
              <a:rPr lang="en-GB">
                <a:solidFill>
                  <a:srgbClr val="FFFFFF"/>
                </a:solidFill>
              </a:rPr>
              <a:t>Being knowledgeable in a specialist field. For Counsellors this may mean someone who understands the field of Humanistic Counselling, or a Cognitive Behavioural therapist.</a:t>
            </a:r>
          </a:p>
          <a:p>
            <a:pPr lvl="1"/>
            <a:r>
              <a:rPr lang="en-GB">
                <a:solidFill>
                  <a:srgbClr val="FFFFFF"/>
                </a:solidFill>
              </a:rPr>
              <a:t>Being professional may mean that you are confident and able to work independently, with autonomy. Counselling can be a lonely business because many Counsellors do work independently. Even the work that they do within the therapy room requires autonomy and confidence from the therapist.</a:t>
            </a:r>
            <a:endParaRPr lang="en-GB"/>
          </a:p>
        </p:txBody>
      </p:sp>
    </p:spTree>
    <p:extLst>
      <p:ext uri="{BB962C8B-B14F-4D97-AF65-F5344CB8AC3E}">
        <p14:creationId xmlns:p14="http://schemas.microsoft.com/office/powerpoint/2010/main" val="4898782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B415D11-6899-4C75-BEAD-79C4656DC0A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 y="762007"/>
            <a:ext cx="5948806" cy="6095979"/>
          </a:xfrm>
          <a:custGeom>
            <a:avLst/>
            <a:gdLst>
              <a:gd name="connsiteX0" fmla="*/ 1573832 w 5948806"/>
              <a:gd name="connsiteY0" fmla="*/ 765 h 6095979"/>
              <a:gd name="connsiteX1" fmla="*/ 2734663 w 5948806"/>
              <a:gd name="connsiteY1" fmla="*/ 238687 h 6095979"/>
              <a:gd name="connsiteX2" fmla="*/ 5668316 w 5948806"/>
              <a:gd name="connsiteY2" fmla="*/ 3639516 h 6095979"/>
              <a:gd name="connsiteX3" fmla="*/ 5937022 w 5948806"/>
              <a:gd name="connsiteY3" fmla="*/ 5865869 h 6095979"/>
              <a:gd name="connsiteX4" fmla="*/ 5948806 w 5948806"/>
              <a:gd name="connsiteY4" fmla="*/ 6095979 h 6095979"/>
              <a:gd name="connsiteX5" fmla="*/ 0 w 5948806"/>
              <a:gd name="connsiteY5" fmla="*/ 6095979 h 6095979"/>
              <a:gd name="connsiteX6" fmla="*/ 0 w 5948806"/>
              <a:gd name="connsiteY6" fmla="*/ 1621672 h 6095979"/>
              <a:gd name="connsiteX7" fmla="*/ 36310 w 5948806"/>
              <a:gd name="connsiteY7" fmla="*/ 1518814 h 6095979"/>
              <a:gd name="connsiteX8" fmla="*/ 287891 w 5948806"/>
              <a:gd name="connsiteY8" fmla="*/ 956872 h 6095979"/>
              <a:gd name="connsiteX9" fmla="*/ 1573832 w 5948806"/>
              <a:gd name="connsiteY9" fmla="*/ 765 h 609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48806" h="6095979">
                <a:moveTo>
                  <a:pt x="1573832" y="765"/>
                </a:moveTo>
                <a:cubicBezTo>
                  <a:pt x="1940190" y="-10734"/>
                  <a:pt x="2329345" y="109280"/>
                  <a:pt x="2734663" y="238687"/>
                </a:cubicBezTo>
                <a:cubicBezTo>
                  <a:pt x="4118244" y="680647"/>
                  <a:pt x="5296697" y="1302752"/>
                  <a:pt x="5668316" y="3639516"/>
                </a:cubicBezTo>
                <a:cubicBezTo>
                  <a:pt x="5788299" y="4393559"/>
                  <a:pt x="5890546" y="5142244"/>
                  <a:pt x="5937022" y="5865869"/>
                </a:cubicBezTo>
                <a:lnTo>
                  <a:pt x="5948806"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A3BFB3E6-2D9E-4A5C-826F-44A91F59778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pic>
        <p:nvPicPr>
          <p:cNvPr id="4" name="Picture 4" descr="A close up of a sign&#10;&#10;Description automatically generated">
            <a:extLst>
              <a:ext uri="{FF2B5EF4-FFF2-40B4-BE49-F238E27FC236}">
                <a16:creationId xmlns:a16="http://schemas.microsoft.com/office/drawing/2014/main" id="{E914C3D1-5355-413B-A6DF-7E97B5FB898A}"/>
              </a:ext>
            </a:extLst>
          </p:cNvPr>
          <p:cNvPicPr>
            <a:picLocks noChangeAspect="1"/>
          </p:cNvPicPr>
          <p:nvPr/>
        </p:nvPicPr>
        <p:blipFill>
          <a:blip r:embed="rId2"/>
          <a:stretch>
            <a:fillRect/>
          </a:stretch>
        </p:blipFill>
        <p:spPr>
          <a:xfrm>
            <a:off x="761999" y="2843206"/>
            <a:ext cx="3810001" cy="2695575"/>
          </a:xfrm>
          <a:prstGeom prst="rect">
            <a:avLst/>
          </a:prstGeom>
        </p:spPr>
      </p:pic>
      <p:sp>
        <p:nvSpPr>
          <p:cNvPr id="3" name="Content Placeholder 2">
            <a:extLst>
              <a:ext uri="{FF2B5EF4-FFF2-40B4-BE49-F238E27FC236}">
                <a16:creationId xmlns:a16="http://schemas.microsoft.com/office/drawing/2014/main" id="{7DE55B4E-75B3-433D-9DC9-B4263EBBC8F7}"/>
              </a:ext>
            </a:extLst>
          </p:cNvPr>
          <p:cNvSpPr>
            <a:spLocks noGrp="1"/>
          </p:cNvSpPr>
          <p:nvPr>
            <p:ph idx="1"/>
          </p:nvPr>
        </p:nvSpPr>
        <p:spPr>
          <a:xfrm>
            <a:off x="6858001" y="3048000"/>
            <a:ext cx="4572000" cy="3048001"/>
          </a:xfrm>
        </p:spPr>
        <p:txBody>
          <a:bodyPr vert="horz" lIns="91440" tIns="45720" rIns="91440" bIns="45720" rtlCol="0">
            <a:normAutofit/>
          </a:bodyPr>
          <a:lstStyle/>
          <a:p>
            <a:pPr>
              <a:lnSpc>
                <a:spcPct val="115000"/>
              </a:lnSpc>
            </a:pPr>
            <a:r>
              <a:rPr lang="en-GB" sz="1300"/>
              <a:t>Professionalism may also mean that you are ethically aware and fully knowledgeable about boundaries. You also know where your limitations are and when to refer. This is of particular importance within Counselling, because a client may have a mental health concern which is outside your area of expertise. You may need to refer the client to a specialist agency. </a:t>
            </a:r>
          </a:p>
          <a:p>
            <a:pPr>
              <a:lnSpc>
                <a:spcPct val="115000"/>
              </a:lnSpc>
            </a:pPr>
            <a:r>
              <a:rPr lang="en-GB" sz="1300"/>
              <a:t>It would be ethically inappropriate to continue working with a client if you were out of your depth.</a:t>
            </a:r>
          </a:p>
        </p:txBody>
      </p:sp>
      <p:sp>
        <p:nvSpPr>
          <p:cNvPr id="2" name="Title 1">
            <a:extLst>
              <a:ext uri="{FF2B5EF4-FFF2-40B4-BE49-F238E27FC236}">
                <a16:creationId xmlns:a16="http://schemas.microsoft.com/office/drawing/2014/main" id="{1F2EDD06-3F4B-4A81-A9AF-ABD704EBBE89}"/>
              </a:ext>
            </a:extLst>
          </p:cNvPr>
          <p:cNvSpPr>
            <a:spLocks noGrp="1"/>
          </p:cNvSpPr>
          <p:nvPr>
            <p:ph type="title"/>
          </p:nvPr>
        </p:nvSpPr>
        <p:spPr>
          <a:xfrm>
            <a:off x="6858000" y="1523990"/>
            <a:ext cx="4572000" cy="1524010"/>
          </a:xfrm>
        </p:spPr>
        <p:txBody>
          <a:bodyPr anchor="t">
            <a:normAutofit/>
          </a:bodyPr>
          <a:lstStyle/>
          <a:p>
            <a:r>
              <a:rPr lang="en-GB" sz="3200"/>
              <a:t>Professionalism within Counselling</a:t>
            </a:r>
          </a:p>
        </p:txBody>
      </p:sp>
    </p:spTree>
    <p:extLst>
      <p:ext uri="{BB962C8B-B14F-4D97-AF65-F5344CB8AC3E}">
        <p14:creationId xmlns:p14="http://schemas.microsoft.com/office/powerpoint/2010/main" val="7649766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75615F8-B807-416B-8DBB-536E4371AA5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3" name="Freeform: Shape 12">
            <a:extLst>
              <a:ext uri="{FF2B5EF4-FFF2-40B4-BE49-F238E27FC236}">
                <a16:creationId xmlns:a16="http://schemas.microsoft.com/office/drawing/2014/main" id="{CD3367DB-2B8E-481D-9387-1B6C9ED8BFF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pic>
        <p:nvPicPr>
          <p:cNvPr id="5" name="Picture 5" descr="Logo, company name&#10;&#10;Description automatically generated">
            <a:extLst>
              <a:ext uri="{FF2B5EF4-FFF2-40B4-BE49-F238E27FC236}">
                <a16:creationId xmlns:a16="http://schemas.microsoft.com/office/drawing/2014/main" id="{428CC5BD-C4FF-4418-AB8F-2B10C5566B73}"/>
              </a:ext>
            </a:extLst>
          </p:cNvPr>
          <p:cNvPicPr>
            <a:picLocks noChangeAspect="1"/>
          </p:cNvPicPr>
          <p:nvPr/>
        </p:nvPicPr>
        <p:blipFill>
          <a:blip r:embed="rId2"/>
          <a:stretch>
            <a:fillRect/>
          </a:stretch>
        </p:blipFill>
        <p:spPr>
          <a:xfrm>
            <a:off x="8161862" y="1143754"/>
            <a:ext cx="3268137" cy="1767765"/>
          </a:xfrm>
          <a:prstGeom prst="rect">
            <a:avLst/>
          </a:prstGeom>
        </p:spPr>
      </p:pic>
      <p:grpSp>
        <p:nvGrpSpPr>
          <p:cNvPr id="15" name="Group 14">
            <a:extLst>
              <a:ext uri="{FF2B5EF4-FFF2-40B4-BE49-F238E27FC236}">
                <a16:creationId xmlns:a16="http://schemas.microsoft.com/office/drawing/2014/main" id="{D6E2F662-3951-4E85-A10D-1150ACD4ED7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5829359"/>
            <a:ext cx="4333875" cy="1028642"/>
            <a:chOff x="7153921" y="5829359"/>
            <a:chExt cx="5038079" cy="1028642"/>
          </a:xfrm>
        </p:grpSpPr>
        <p:sp>
          <p:nvSpPr>
            <p:cNvPr id="16" name="Freeform: Shape 15">
              <a:extLst>
                <a:ext uri="{FF2B5EF4-FFF2-40B4-BE49-F238E27FC236}">
                  <a16:creationId xmlns:a16="http://schemas.microsoft.com/office/drawing/2014/main" id="{31493EDC-CA29-483B-8DA4-7F34E66D3B1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63906"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17" name="Freeform: Shape 16">
              <a:extLst>
                <a:ext uri="{FF2B5EF4-FFF2-40B4-BE49-F238E27FC236}">
                  <a16:creationId xmlns:a16="http://schemas.microsoft.com/office/drawing/2014/main" id="{FA62272F-C3D9-4F86-8904-A514A6C446A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sp>
        <p:nvSpPr>
          <p:cNvPr id="3" name="Content Placeholder 2">
            <a:extLst>
              <a:ext uri="{FF2B5EF4-FFF2-40B4-BE49-F238E27FC236}">
                <a16:creationId xmlns:a16="http://schemas.microsoft.com/office/drawing/2014/main" id="{C57353E7-555B-4D2C-AED3-CCFD4FC85887}"/>
              </a:ext>
            </a:extLst>
          </p:cNvPr>
          <p:cNvSpPr>
            <a:spLocks noGrp="1"/>
          </p:cNvSpPr>
          <p:nvPr>
            <p:ph idx="1"/>
          </p:nvPr>
        </p:nvSpPr>
        <p:spPr>
          <a:xfrm>
            <a:off x="762000" y="3056083"/>
            <a:ext cx="3048001" cy="3048000"/>
          </a:xfrm>
        </p:spPr>
        <p:txBody>
          <a:bodyPr vert="horz" lIns="91440" tIns="45720" rIns="91440" bIns="45720" rtlCol="0" anchor="t">
            <a:normAutofit/>
          </a:bodyPr>
          <a:lstStyle/>
          <a:p>
            <a:pPr>
              <a:lnSpc>
                <a:spcPct val="115000"/>
              </a:lnSpc>
            </a:pPr>
            <a:r>
              <a:rPr lang="en-GB" sz="900" dirty="0">
                <a:solidFill>
                  <a:srgbClr val="FFFFFF"/>
                </a:solidFill>
              </a:rPr>
              <a:t>As a professional you will also adhere to the code of ethics appropriate for your profession. Professional Counsellors within the UK are deemed to be more professional if they are members of organisations such as the British Association of Counselling and  Psychotherapy (BACP), National Counselling Society (NCS) or the UK Council for Psychotherapy (UKCP)</a:t>
            </a:r>
          </a:p>
          <a:p>
            <a:pPr>
              <a:lnSpc>
                <a:spcPct val="115000"/>
              </a:lnSpc>
            </a:pPr>
            <a:r>
              <a:rPr lang="en-GB" sz="900" dirty="0">
                <a:solidFill>
                  <a:srgbClr val="FFFFFF"/>
                </a:solidFill>
              </a:rPr>
              <a:t>I have provided links to all three on the website.</a:t>
            </a:r>
          </a:p>
          <a:p>
            <a:pPr>
              <a:lnSpc>
                <a:spcPct val="115000"/>
              </a:lnSpc>
            </a:pPr>
            <a:r>
              <a:rPr lang="en-GB" sz="900" dirty="0">
                <a:solidFill>
                  <a:srgbClr val="FFFFFF"/>
                </a:solidFill>
              </a:rPr>
              <a:t>There are other professional counselling organisations within the UK and worldwide.</a:t>
            </a:r>
          </a:p>
        </p:txBody>
      </p:sp>
      <p:sp>
        <p:nvSpPr>
          <p:cNvPr id="2" name="Title 1">
            <a:extLst>
              <a:ext uri="{FF2B5EF4-FFF2-40B4-BE49-F238E27FC236}">
                <a16:creationId xmlns:a16="http://schemas.microsoft.com/office/drawing/2014/main" id="{61649CBA-8AB5-417B-BE7D-322E940C9487}"/>
              </a:ext>
            </a:extLst>
          </p:cNvPr>
          <p:cNvSpPr>
            <a:spLocks noGrp="1"/>
          </p:cNvSpPr>
          <p:nvPr>
            <p:ph type="title"/>
          </p:nvPr>
        </p:nvSpPr>
        <p:spPr>
          <a:xfrm>
            <a:off x="762000" y="753917"/>
            <a:ext cx="3048001" cy="2302166"/>
          </a:xfrm>
        </p:spPr>
        <p:txBody>
          <a:bodyPr anchor="t">
            <a:normAutofit/>
          </a:bodyPr>
          <a:lstStyle/>
          <a:p>
            <a:r>
              <a:rPr lang="en-GB" sz="3200"/>
              <a:t>Professionalism within Counselling – Professional Ethics</a:t>
            </a:r>
          </a:p>
        </p:txBody>
      </p:sp>
      <p:pic>
        <p:nvPicPr>
          <p:cNvPr id="4" name="Picture 4" descr="A picture containing logo&#10;&#10;Description automatically generated">
            <a:extLst>
              <a:ext uri="{FF2B5EF4-FFF2-40B4-BE49-F238E27FC236}">
                <a16:creationId xmlns:a16="http://schemas.microsoft.com/office/drawing/2014/main" id="{FFB7B40F-C00C-47B9-B25F-B9DCDB0F71B0}"/>
              </a:ext>
            </a:extLst>
          </p:cNvPr>
          <p:cNvPicPr>
            <a:picLocks noChangeAspect="1"/>
          </p:cNvPicPr>
          <p:nvPr/>
        </p:nvPicPr>
        <p:blipFill>
          <a:blip r:embed="rId3"/>
          <a:stretch>
            <a:fillRect/>
          </a:stretch>
        </p:blipFill>
        <p:spPr>
          <a:xfrm>
            <a:off x="4572001" y="2297576"/>
            <a:ext cx="3268131" cy="2287691"/>
          </a:xfrm>
          <a:prstGeom prst="rect">
            <a:avLst/>
          </a:prstGeom>
        </p:spPr>
      </p:pic>
      <p:pic>
        <p:nvPicPr>
          <p:cNvPr id="6" name="Picture 6" descr="Text&#10;&#10;Description automatically generated">
            <a:extLst>
              <a:ext uri="{FF2B5EF4-FFF2-40B4-BE49-F238E27FC236}">
                <a16:creationId xmlns:a16="http://schemas.microsoft.com/office/drawing/2014/main" id="{A35B62EA-36B0-4F87-B2CF-C89B41D5A9E3}"/>
              </a:ext>
            </a:extLst>
          </p:cNvPr>
          <p:cNvPicPr>
            <a:picLocks noChangeAspect="1"/>
          </p:cNvPicPr>
          <p:nvPr/>
        </p:nvPicPr>
        <p:blipFill>
          <a:blip r:embed="rId4"/>
          <a:stretch>
            <a:fillRect/>
          </a:stretch>
        </p:blipFill>
        <p:spPr>
          <a:xfrm>
            <a:off x="8161865" y="4348477"/>
            <a:ext cx="3268136" cy="997296"/>
          </a:xfrm>
          <a:prstGeom prst="rect">
            <a:avLst/>
          </a:prstGeom>
        </p:spPr>
      </p:pic>
    </p:spTree>
    <p:extLst>
      <p:ext uri="{BB962C8B-B14F-4D97-AF65-F5344CB8AC3E}">
        <p14:creationId xmlns:p14="http://schemas.microsoft.com/office/powerpoint/2010/main" val="34855481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Icon&#10;&#10;Description automatically generated">
            <a:extLst>
              <a:ext uri="{FF2B5EF4-FFF2-40B4-BE49-F238E27FC236}">
                <a16:creationId xmlns:a16="http://schemas.microsoft.com/office/drawing/2014/main" id="{D8AA981C-4BC3-4285-9659-70EB0DDD44D7}"/>
              </a:ext>
            </a:extLst>
          </p:cNvPr>
          <p:cNvPicPr>
            <a:picLocks noChangeAspect="1"/>
          </p:cNvPicPr>
          <p:nvPr/>
        </p:nvPicPr>
        <p:blipFill rotWithShape="1">
          <a:blip r:embed="rId2"/>
          <a:srcRect l="2414"/>
          <a:stretch/>
        </p:blipFill>
        <p:spPr>
          <a:xfrm>
            <a:off x="-8" y="762006"/>
            <a:ext cx="5948805" cy="6095979"/>
          </a:xfrm>
          <a:custGeom>
            <a:avLst/>
            <a:gdLst/>
            <a:ahLst/>
            <a:cxnLst/>
            <a:rect l="l" t="t" r="r" b="b"/>
            <a:pathLst>
              <a:path w="5948805" h="6095979">
                <a:moveTo>
                  <a:pt x="1573832" y="765"/>
                </a:moveTo>
                <a:cubicBezTo>
                  <a:pt x="1940190" y="-10734"/>
                  <a:pt x="2329345" y="109280"/>
                  <a:pt x="2734663" y="238687"/>
                </a:cubicBezTo>
                <a:cubicBezTo>
                  <a:pt x="4118244" y="680647"/>
                  <a:pt x="5296697" y="1302752"/>
                  <a:pt x="5668316" y="3639516"/>
                </a:cubicBezTo>
                <a:cubicBezTo>
                  <a:pt x="5788298" y="4393559"/>
                  <a:pt x="5890546" y="5142244"/>
                  <a:pt x="5937022" y="5865869"/>
                </a:cubicBezTo>
                <a:lnTo>
                  <a:pt x="5948805"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p:spPr>
      </p:pic>
      <p:sp>
        <p:nvSpPr>
          <p:cNvPr id="7" name="Freeform: Shape 10">
            <a:extLst>
              <a:ext uri="{FF2B5EF4-FFF2-40B4-BE49-F238E27FC236}">
                <a16:creationId xmlns:a16="http://schemas.microsoft.com/office/drawing/2014/main" id="{A3BFB3E6-2D9E-4A5C-826F-44A91F59778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C7E69928-4721-403E-8991-F9255137CC77}"/>
              </a:ext>
            </a:extLst>
          </p:cNvPr>
          <p:cNvSpPr>
            <a:spLocks noGrp="1"/>
          </p:cNvSpPr>
          <p:nvPr>
            <p:ph idx="1"/>
          </p:nvPr>
        </p:nvSpPr>
        <p:spPr>
          <a:xfrm>
            <a:off x="6858001" y="3048000"/>
            <a:ext cx="4572000" cy="3048001"/>
          </a:xfrm>
        </p:spPr>
        <p:txBody>
          <a:bodyPr vert="horz" lIns="91440" tIns="45720" rIns="91440" bIns="45720" rtlCol="0">
            <a:normAutofit/>
          </a:bodyPr>
          <a:lstStyle/>
          <a:p>
            <a:pPr>
              <a:lnSpc>
                <a:spcPct val="115000"/>
              </a:lnSpc>
            </a:pPr>
            <a:r>
              <a:rPr lang="en-GB" sz="1700"/>
              <a:t>As a professional there is an expectation that at some point you will be called on to make a judgement call. As Counsellors this can happen, however a good level of professional training, using an ethical framework and support from a professional Counselling organisation can help to you work out the best option when making a professional judgement.</a:t>
            </a:r>
          </a:p>
        </p:txBody>
      </p:sp>
      <p:sp>
        <p:nvSpPr>
          <p:cNvPr id="2" name="Title 1">
            <a:extLst>
              <a:ext uri="{FF2B5EF4-FFF2-40B4-BE49-F238E27FC236}">
                <a16:creationId xmlns:a16="http://schemas.microsoft.com/office/drawing/2014/main" id="{76BC666F-7196-46DF-950E-98229AEF778D}"/>
              </a:ext>
            </a:extLst>
          </p:cNvPr>
          <p:cNvSpPr>
            <a:spLocks noGrp="1"/>
          </p:cNvSpPr>
          <p:nvPr>
            <p:ph type="title"/>
          </p:nvPr>
        </p:nvSpPr>
        <p:spPr>
          <a:xfrm>
            <a:off x="6858000" y="1523990"/>
            <a:ext cx="4572000" cy="1524010"/>
          </a:xfrm>
        </p:spPr>
        <p:txBody>
          <a:bodyPr anchor="t">
            <a:normAutofit/>
          </a:bodyPr>
          <a:lstStyle/>
          <a:p>
            <a:r>
              <a:rPr lang="en-GB" sz="3200"/>
              <a:t>Professional Judgements</a:t>
            </a:r>
          </a:p>
        </p:txBody>
      </p:sp>
    </p:spTree>
    <p:extLst>
      <p:ext uri="{BB962C8B-B14F-4D97-AF65-F5344CB8AC3E}">
        <p14:creationId xmlns:p14="http://schemas.microsoft.com/office/powerpoint/2010/main" val="41788906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B580F-4AD0-49A7-AA44-F40333923123}"/>
              </a:ext>
            </a:extLst>
          </p:cNvPr>
          <p:cNvSpPr>
            <a:spLocks noGrp="1"/>
          </p:cNvSpPr>
          <p:nvPr>
            <p:ph type="title"/>
          </p:nvPr>
        </p:nvSpPr>
        <p:spPr/>
        <p:txBody>
          <a:bodyPr/>
          <a:lstStyle/>
          <a:p>
            <a:r>
              <a:rPr lang="en-GB"/>
              <a:t>Activity Three: Ethical Dilemma</a:t>
            </a:r>
          </a:p>
        </p:txBody>
      </p:sp>
      <p:sp>
        <p:nvSpPr>
          <p:cNvPr id="3" name="Content Placeholder 2">
            <a:extLst>
              <a:ext uri="{FF2B5EF4-FFF2-40B4-BE49-F238E27FC236}">
                <a16:creationId xmlns:a16="http://schemas.microsoft.com/office/drawing/2014/main" id="{4FB90288-06E4-4892-B653-AA7CE98A8DEF}"/>
              </a:ext>
            </a:extLst>
          </p:cNvPr>
          <p:cNvSpPr>
            <a:spLocks noGrp="1"/>
          </p:cNvSpPr>
          <p:nvPr>
            <p:ph idx="1"/>
          </p:nvPr>
        </p:nvSpPr>
        <p:spPr/>
        <p:txBody>
          <a:bodyPr vert="horz" lIns="91440" tIns="45720" rIns="91440" bIns="45720" rtlCol="0" anchor="t">
            <a:normAutofit fontScale="92500" lnSpcReduction="10000"/>
          </a:bodyPr>
          <a:lstStyle/>
          <a:p>
            <a:r>
              <a:rPr lang="en-GB">
                <a:solidFill>
                  <a:srgbClr val="FFFFFF"/>
                </a:solidFill>
              </a:rPr>
              <a:t>Read the following Ethical Dilemma and consider how you might consider the situation as a professional:</a:t>
            </a:r>
          </a:p>
          <a:p>
            <a:r>
              <a:rPr lang="en-GB" b="1" i="1">
                <a:solidFill>
                  <a:srgbClr val="FFFFFF"/>
                </a:solidFill>
              </a:rPr>
              <a:t>"I have been really struggling with my own anxiety during the lockdown period but find I can usually put it to one side during client sessions. Is it OK to still see clients even if I am not in my usual robust state of mind".</a:t>
            </a:r>
          </a:p>
          <a:p>
            <a:r>
              <a:rPr lang="en-GB" sz="1200">
                <a:solidFill>
                  <a:srgbClr val="FFFFFF"/>
                </a:solidFill>
              </a:rPr>
              <a:t>This dilemma is taken from </a:t>
            </a:r>
            <a:r>
              <a:rPr lang="en-GB" sz="1200" i="1">
                <a:solidFill>
                  <a:srgbClr val="FFFFFF"/>
                </a:solidFill>
              </a:rPr>
              <a:t>Therapy Today, July 2020. Vol 31, Issue 6. </a:t>
            </a:r>
            <a:endParaRPr lang="en-GB" sz="1200">
              <a:solidFill>
                <a:srgbClr val="FFFFFF"/>
              </a:solidFill>
            </a:endParaRPr>
          </a:p>
          <a:p>
            <a:r>
              <a:rPr lang="en-GB" sz="1200">
                <a:solidFill>
                  <a:srgbClr val="FFFFFF"/>
                </a:solidFill>
              </a:rPr>
              <a:t>Therapy Today is the monthly journal available to Counselling members of the BACP organisation.</a:t>
            </a:r>
            <a:endParaRPr lang="en-GB" sz="1200" i="1">
              <a:solidFill>
                <a:srgbClr val="FFFFFF"/>
              </a:solidFill>
            </a:endParaRPr>
          </a:p>
          <a:p>
            <a:endParaRPr lang="en-GB">
              <a:solidFill>
                <a:srgbClr val="FFFFFF"/>
              </a:solidFill>
            </a:endParaRPr>
          </a:p>
        </p:txBody>
      </p:sp>
    </p:spTree>
    <p:extLst>
      <p:ext uri="{BB962C8B-B14F-4D97-AF65-F5344CB8AC3E}">
        <p14:creationId xmlns:p14="http://schemas.microsoft.com/office/powerpoint/2010/main" val="868836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432EB-CE56-413D-B8D4-C20A3C7B4CC3}"/>
              </a:ext>
            </a:extLst>
          </p:cNvPr>
          <p:cNvSpPr>
            <a:spLocks noGrp="1"/>
          </p:cNvSpPr>
          <p:nvPr>
            <p:ph type="title"/>
          </p:nvPr>
        </p:nvSpPr>
        <p:spPr/>
        <p:txBody>
          <a:bodyPr/>
          <a:lstStyle/>
          <a:p>
            <a:r>
              <a:rPr lang="en-GB"/>
              <a:t>Ethical Dilemmas in Counselling</a:t>
            </a:r>
          </a:p>
        </p:txBody>
      </p:sp>
      <p:sp>
        <p:nvSpPr>
          <p:cNvPr id="3" name="Content Placeholder 2">
            <a:extLst>
              <a:ext uri="{FF2B5EF4-FFF2-40B4-BE49-F238E27FC236}">
                <a16:creationId xmlns:a16="http://schemas.microsoft.com/office/drawing/2014/main" id="{555D1E46-8218-4AAB-A50D-0D18AA4B75FC}"/>
              </a:ext>
            </a:extLst>
          </p:cNvPr>
          <p:cNvSpPr>
            <a:spLocks noGrp="1"/>
          </p:cNvSpPr>
          <p:nvPr>
            <p:ph idx="1"/>
          </p:nvPr>
        </p:nvSpPr>
        <p:spPr/>
        <p:txBody>
          <a:bodyPr vert="horz" lIns="91440" tIns="45720" rIns="91440" bIns="45720" rtlCol="0" anchor="t">
            <a:normAutofit fontScale="70000" lnSpcReduction="20000"/>
          </a:bodyPr>
          <a:lstStyle/>
          <a:p>
            <a:r>
              <a:rPr lang="en-GB">
                <a:solidFill>
                  <a:srgbClr val="FFFFFF"/>
                </a:solidFill>
              </a:rPr>
              <a:t>At this point it is useful to introduce you to the work of Tim Bond. Tim Bond has been working within the field of Counselling and Ethics for a significant period of time. He has been central to the development of the Ethical Framework for the BACP and has written many books on Counselling standards and ethics. HIs books are clearly written and well worth reading. The following book is available in the library </a:t>
            </a:r>
            <a:r>
              <a:rPr lang="en-GB">
                <a:solidFill>
                  <a:srgbClr val="FFFFFF"/>
                </a:solidFill>
                <a:ea typeface="+mn-lt"/>
                <a:cs typeface="+mn-lt"/>
              </a:rPr>
              <a:t>:</a:t>
            </a:r>
            <a:endParaRPr lang="en-US"/>
          </a:p>
          <a:p>
            <a:r>
              <a:rPr lang="en-GB">
                <a:solidFill>
                  <a:srgbClr val="FFFFFF"/>
                </a:solidFill>
                <a:ea typeface="+mn-lt"/>
                <a:cs typeface="+mn-lt"/>
              </a:rPr>
              <a:t>Bond, T. (2015). Standards and ethics for counselling in action (4th ed., Counselling in action). Los Angeles: SAGE.</a:t>
            </a:r>
            <a:endParaRPr lang="en-GB"/>
          </a:p>
          <a:p>
            <a:r>
              <a:rPr lang="en-GB">
                <a:solidFill>
                  <a:srgbClr val="FFFFFF"/>
                </a:solidFill>
              </a:rPr>
              <a:t>He has also written journal articles, which are also available in the library as electronic copies.</a:t>
            </a:r>
          </a:p>
        </p:txBody>
      </p:sp>
    </p:spTree>
    <p:extLst>
      <p:ext uri="{BB962C8B-B14F-4D97-AF65-F5344CB8AC3E}">
        <p14:creationId xmlns:p14="http://schemas.microsoft.com/office/powerpoint/2010/main" val="13903343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963A3-E68D-4069-8386-D6A51515C5AB}"/>
              </a:ext>
            </a:extLst>
          </p:cNvPr>
          <p:cNvSpPr>
            <a:spLocks noGrp="1"/>
          </p:cNvSpPr>
          <p:nvPr>
            <p:ph type="title"/>
          </p:nvPr>
        </p:nvSpPr>
        <p:spPr/>
        <p:txBody>
          <a:bodyPr>
            <a:normAutofit/>
          </a:bodyPr>
          <a:lstStyle/>
          <a:p>
            <a:r>
              <a:rPr lang="en-GB"/>
              <a:t>Tim Bond Discussing ethics in Counselling.</a:t>
            </a:r>
            <a:endParaRPr lang="en-US"/>
          </a:p>
        </p:txBody>
      </p:sp>
      <p:sp>
        <p:nvSpPr>
          <p:cNvPr id="3" name="Content Placeholder 2">
            <a:extLst>
              <a:ext uri="{FF2B5EF4-FFF2-40B4-BE49-F238E27FC236}">
                <a16:creationId xmlns:a16="http://schemas.microsoft.com/office/drawing/2014/main" id="{CC032C6E-4064-4512-A96A-60E1F5BBC174}"/>
              </a:ext>
            </a:extLst>
          </p:cNvPr>
          <p:cNvSpPr>
            <a:spLocks noGrp="1"/>
          </p:cNvSpPr>
          <p:nvPr>
            <p:ph idx="1"/>
          </p:nvPr>
        </p:nvSpPr>
        <p:spPr/>
        <p:txBody>
          <a:bodyPr vert="horz" lIns="91440" tIns="45720" rIns="91440" bIns="45720" rtlCol="0" anchor="t">
            <a:normAutofit/>
          </a:bodyPr>
          <a:lstStyle/>
          <a:p>
            <a:r>
              <a:rPr lang="en-GB">
                <a:solidFill>
                  <a:srgbClr val="FFFFFF"/>
                </a:solidFill>
              </a:rPr>
              <a:t>Take a look at this short video of Tim discussing ethics within Counselling</a:t>
            </a:r>
          </a:p>
          <a:p>
            <a:endParaRPr lang="en-GB">
              <a:solidFill>
                <a:srgbClr val="FFFFFF"/>
              </a:solidFill>
            </a:endParaRPr>
          </a:p>
          <a:p>
            <a:r>
              <a:rPr lang="en-GB">
                <a:solidFill>
                  <a:srgbClr val="FFFFFF"/>
                </a:solidFill>
                <a:hlinkClick r:id="rId2">
                  <a:extLst>
                    <a:ext uri="{A12FA001-AC4F-418D-AE19-62706E023703}">
                      <ahyp:hlinkClr xmlns:ahyp="http://schemas.microsoft.com/office/drawing/2018/hyperlinkcolor" xmlns="" val="tx"/>
                    </a:ext>
                  </a:extLst>
                </a:hlinkClick>
              </a:rPr>
              <a:t>Responding to Ethical Dilemmas and Issues</a:t>
            </a:r>
            <a:endParaRPr lang="en-GB">
              <a:solidFill>
                <a:srgbClr val="FFFFFF"/>
              </a:solidFill>
            </a:endParaRPr>
          </a:p>
        </p:txBody>
      </p:sp>
    </p:spTree>
    <p:extLst>
      <p:ext uri="{BB962C8B-B14F-4D97-AF65-F5344CB8AC3E}">
        <p14:creationId xmlns:p14="http://schemas.microsoft.com/office/powerpoint/2010/main" val="26113001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ond next to a body of water&#10;&#10;Description automatically generated">
            <a:extLst>
              <a:ext uri="{FF2B5EF4-FFF2-40B4-BE49-F238E27FC236}">
                <a16:creationId xmlns:a16="http://schemas.microsoft.com/office/drawing/2014/main" id="{B28FD3F3-D27A-4F83-82D1-97BDF4FED7FA}"/>
              </a:ext>
            </a:extLst>
          </p:cNvPr>
          <p:cNvPicPr>
            <a:picLocks noChangeAspect="1"/>
          </p:cNvPicPr>
          <p:nvPr/>
        </p:nvPicPr>
        <p:blipFill rotWithShape="1">
          <a:blip r:embed="rId2"/>
          <a:srcRect l="13569" r="25120"/>
          <a:stretch/>
        </p:blipFill>
        <p:spPr>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11" name="Freeform: Shape 10">
            <a:extLst>
              <a:ext uri="{FF2B5EF4-FFF2-40B4-BE49-F238E27FC236}">
                <a16:creationId xmlns:a16="http://schemas.microsoft.com/office/drawing/2014/main" id="{3362A0EA-3E81-4464-94B8-70BE5870EDC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188925E7-9D55-4D05-87F5-00DC32F66B7B}"/>
              </a:ext>
            </a:extLst>
          </p:cNvPr>
          <p:cNvSpPr>
            <a:spLocks noGrp="1"/>
          </p:cNvSpPr>
          <p:nvPr>
            <p:ph idx="1"/>
          </p:nvPr>
        </p:nvSpPr>
        <p:spPr>
          <a:xfrm>
            <a:off x="762000" y="2286000"/>
            <a:ext cx="5334000" cy="3810001"/>
          </a:xfrm>
        </p:spPr>
        <p:txBody>
          <a:bodyPr vert="horz" lIns="91440" tIns="45720" rIns="91440" bIns="45720" rtlCol="0">
            <a:normAutofit/>
          </a:bodyPr>
          <a:lstStyle/>
          <a:p>
            <a:pPr>
              <a:lnSpc>
                <a:spcPct val="115000"/>
              </a:lnSpc>
            </a:pPr>
            <a:r>
              <a:rPr lang="en-GB" sz="1700"/>
              <a:t>Within Counselling we work in the 'Swampy Lowlands'. This is a term that Sch</a:t>
            </a:r>
            <a:r>
              <a:rPr lang="en-US" sz="1700"/>
              <a:t>ön refers to in his seminal text '</a:t>
            </a:r>
            <a:r>
              <a:rPr lang="en-US" sz="1700" i="1"/>
              <a:t>The Reflective Practitioner'. </a:t>
            </a:r>
          </a:p>
          <a:p>
            <a:pPr>
              <a:lnSpc>
                <a:spcPct val="115000"/>
              </a:lnSpc>
            </a:pPr>
            <a:r>
              <a:rPr lang="en-US" sz="1700"/>
              <a:t>Our practice is often 'messy' and confusing and often we do have ethical dilemmas which do not have a logical solution. We work directly with people who are in challenging situations and you cannot predict where your work may lead.</a:t>
            </a:r>
            <a:endParaRPr lang="en-US" sz="1700" i="1"/>
          </a:p>
          <a:p>
            <a:pPr>
              <a:lnSpc>
                <a:spcPct val="115000"/>
              </a:lnSpc>
            </a:pPr>
            <a:r>
              <a:rPr lang="en-US" sz="1700"/>
              <a:t>However we can work professionally and can take guidance when we need to.</a:t>
            </a:r>
          </a:p>
        </p:txBody>
      </p:sp>
      <p:sp>
        <p:nvSpPr>
          <p:cNvPr id="2" name="Title 1">
            <a:extLst>
              <a:ext uri="{FF2B5EF4-FFF2-40B4-BE49-F238E27FC236}">
                <a16:creationId xmlns:a16="http://schemas.microsoft.com/office/drawing/2014/main" id="{CC40EA61-6AA5-4D4A-8D9A-D966B53A62DB}"/>
              </a:ext>
            </a:extLst>
          </p:cNvPr>
          <p:cNvSpPr>
            <a:spLocks noGrp="1"/>
          </p:cNvSpPr>
          <p:nvPr>
            <p:ph type="title"/>
          </p:nvPr>
        </p:nvSpPr>
        <p:spPr>
          <a:xfrm>
            <a:off x="762000" y="762000"/>
            <a:ext cx="5334000" cy="1524000"/>
          </a:xfrm>
        </p:spPr>
        <p:txBody>
          <a:bodyPr>
            <a:normAutofit/>
          </a:bodyPr>
          <a:lstStyle/>
          <a:p>
            <a:r>
              <a:rPr lang="en-GB" sz="3200"/>
              <a:t>'Swampy Lowlands'</a:t>
            </a:r>
          </a:p>
        </p:txBody>
      </p:sp>
    </p:spTree>
    <p:extLst>
      <p:ext uri="{BB962C8B-B14F-4D97-AF65-F5344CB8AC3E}">
        <p14:creationId xmlns:p14="http://schemas.microsoft.com/office/powerpoint/2010/main" val="32346085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oy, keyboard, computer, table&#10;&#10;Description automatically generated">
            <a:extLst>
              <a:ext uri="{FF2B5EF4-FFF2-40B4-BE49-F238E27FC236}">
                <a16:creationId xmlns:a16="http://schemas.microsoft.com/office/drawing/2014/main" id="{D3623E1C-FE9D-4E41-AB3F-FEFDC3BF6DB3}"/>
              </a:ext>
            </a:extLst>
          </p:cNvPr>
          <p:cNvPicPr>
            <a:picLocks noChangeAspect="1"/>
          </p:cNvPicPr>
          <p:nvPr/>
        </p:nvPicPr>
        <p:blipFill rotWithShape="1">
          <a:blip r:embed="rId2"/>
          <a:srcRect l="21973" r="31755" b="-1"/>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1" name="Freeform: Shape 10">
            <a:extLst>
              <a:ext uri="{FF2B5EF4-FFF2-40B4-BE49-F238E27FC236}">
                <a16:creationId xmlns:a16="http://schemas.microsoft.com/office/drawing/2014/main" id="{E633B38B-B87A-4288-A20F-0223A6C27A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9380444C-B46A-4690-8D76-554C8477DDE0}"/>
              </a:ext>
            </a:extLst>
          </p:cNvPr>
          <p:cNvSpPr>
            <a:spLocks noGrp="1"/>
          </p:cNvSpPr>
          <p:nvPr>
            <p:ph idx="1"/>
          </p:nvPr>
        </p:nvSpPr>
        <p:spPr>
          <a:xfrm>
            <a:off x="6096000" y="2286000"/>
            <a:ext cx="5334000" cy="3810001"/>
          </a:xfrm>
        </p:spPr>
        <p:txBody>
          <a:bodyPr vert="horz" lIns="91440" tIns="45720" rIns="91440" bIns="45720" rtlCol="0">
            <a:normAutofit/>
          </a:bodyPr>
          <a:lstStyle/>
          <a:p>
            <a:r>
              <a:rPr lang="en-GB" sz="2400"/>
              <a:t>Having considered some of the points here, reflect now on your own work or your ideas of professionalism and consider how you would make an effective professional.</a:t>
            </a:r>
          </a:p>
        </p:txBody>
      </p:sp>
      <p:sp>
        <p:nvSpPr>
          <p:cNvPr id="2" name="Title 1">
            <a:extLst>
              <a:ext uri="{FF2B5EF4-FFF2-40B4-BE49-F238E27FC236}">
                <a16:creationId xmlns:a16="http://schemas.microsoft.com/office/drawing/2014/main" id="{92F9BF4E-C68F-4446-8841-19D68953AB6F}"/>
              </a:ext>
            </a:extLst>
          </p:cNvPr>
          <p:cNvSpPr>
            <a:spLocks noGrp="1"/>
          </p:cNvSpPr>
          <p:nvPr>
            <p:ph type="title"/>
          </p:nvPr>
        </p:nvSpPr>
        <p:spPr>
          <a:xfrm>
            <a:off x="6096000" y="762000"/>
            <a:ext cx="5334000" cy="1524000"/>
          </a:xfrm>
        </p:spPr>
        <p:txBody>
          <a:bodyPr>
            <a:normAutofit/>
          </a:bodyPr>
          <a:lstStyle/>
          <a:p>
            <a:r>
              <a:rPr lang="en-GB" sz="3200"/>
              <a:t>Activity Four.</a:t>
            </a:r>
          </a:p>
        </p:txBody>
      </p:sp>
    </p:spTree>
    <p:extLst>
      <p:ext uri="{BB962C8B-B14F-4D97-AF65-F5344CB8AC3E}">
        <p14:creationId xmlns:p14="http://schemas.microsoft.com/office/powerpoint/2010/main" val="14181605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48B35-E730-4D6D-82DD-388A6BD1A87E}"/>
              </a:ext>
            </a:extLst>
          </p:cNvPr>
          <p:cNvSpPr>
            <a:spLocks noGrp="1"/>
          </p:cNvSpPr>
          <p:nvPr>
            <p:ph type="title"/>
          </p:nvPr>
        </p:nvSpPr>
        <p:spPr/>
        <p:txBody>
          <a:bodyPr/>
          <a:lstStyle/>
          <a:p>
            <a:r>
              <a:rPr lang="en-GB"/>
              <a:t>Reflection-on-action and Reflection-in-action</a:t>
            </a:r>
          </a:p>
        </p:txBody>
      </p:sp>
      <p:graphicFrame>
        <p:nvGraphicFramePr>
          <p:cNvPr id="5" name="Content Placeholder 2">
            <a:extLst>
              <a:ext uri="{FF2B5EF4-FFF2-40B4-BE49-F238E27FC236}">
                <a16:creationId xmlns:a16="http://schemas.microsoft.com/office/drawing/2014/main" id="{B1A894AB-BB73-4CD5-AF4F-F469C28032A8}"/>
              </a:ext>
            </a:extLst>
          </p:cNvPr>
          <p:cNvGraphicFramePr>
            <a:graphicFrameLocks noGrp="1"/>
          </p:cNvGraphicFramePr>
          <p:nvPr>
            <p:ph idx="1"/>
          </p:nvPr>
        </p:nvGraphicFramePr>
        <p:xfrm>
          <a:off x="762000" y="2286000"/>
          <a:ext cx="10668000" cy="38180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47622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F54FE-15C0-4A85-A358-C11203EC162E}"/>
              </a:ext>
            </a:extLst>
          </p:cNvPr>
          <p:cNvSpPr>
            <a:spLocks noGrp="1"/>
          </p:cNvSpPr>
          <p:nvPr>
            <p:ph type="title"/>
          </p:nvPr>
        </p:nvSpPr>
        <p:spPr/>
        <p:txBody>
          <a:bodyPr/>
          <a:lstStyle/>
          <a:p>
            <a:r>
              <a:rPr lang="en-GB"/>
              <a:t>Reflection-on-action</a:t>
            </a:r>
          </a:p>
        </p:txBody>
      </p:sp>
      <p:sp>
        <p:nvSpPr>
          <p:cNvPr id="3" name="Content Placeholder 2">
            <a:extLst>
              <a:ext uri="{FF2B5EF4-FFF2-40B4-BE49-F238E27FC236}">
                <a16:creationId xmlns:a16="http://schemas.microsoft.com/office/drawing/2014/main" id="{52D78511-F2AA-42AF-A074-E1E74F8FBBB1}"/>
              </a:ext>
            </a:extLst>
          </p:cNvPr>
          <p:cNvSpPr>
            <a:spLocks noGrp="1"/>
          </p:cNvSpPr>
          <p:nvPr>
            <p:ph idx="1"/>
          </p:nvPr>
        </p:nvSpPr>
        <p:spPr/>
        <p:txBody>
          <a:bodyPr vert="horz" lIns="91440" tIns="45720" rIns="91440" bIns="45720" rtlCol="0" anchor="t">
            <a:normAutofit fontScale="92500" lnSpcReduction="10000"/>
          </a:bodyPr>
          <a:lstStyle/>
          <a:p>
            <a:r>
              <a:rPr lang="en-GB">
                <a:solidFill>
                  <a:srgbClr val="FFFFFF"/>
                </a:solidFill>
              </a:rPr>
              <a:t>This is:</a:t>
            </a:r>
            <a:endParaRPr lang="en-GB">
              <a:solidFill>
                <a:srgbClr val="FFFFFF">
                  <a:alpha val="70000"/>
                </a:srgbClr>
              </a:solidFill>
            </a:endParaRPr>
          </a:p>
          <a:p>
            <a:pPr lvl="1"/>
            <a:r>
              <a:rPr lang="en-GB">
                <a:solidFill>
                  <a:srgbClr val="FFFFFF"/>
                </a:solidFill>
              </a:rPr>
              <a:t>Looking back on an experience</a:t>
            </a:r>
            <a:endParaRPr lang="en-GB">
              <a:solidFill>
                <a:srgbClr val="FFFFFF">
                  <a:alpha val="70000"/>
                </a:srgbClr>
              </a:solidFill>
            </a:endParaRPr>
          </a:p>
          <a:p>
            <a:pPr lvl="1"/>
            <a:r>
              <a:rPr lang="en-GB">
                <a:solidFill>
                  <a:srgbClr val="FFFFFF"/>
                </a:solidFill>
              </a:rPr>
              <a:t>Analysing the situation</a:t>
            </a:r>
            <a:endParaRPr lang="en-GB">
              <a:solidFill>
                <a:srgbClr val="FFFFFF">
                  <a:alpha val="70000"/>
                </a:srgbClr>
              </a:solidFill>
            </a:endParaRPr>
          </a:p>
          <a:p>
            <a:pPr lvl="1"/>
            <a:r>
              <a:rPr lang="en-GB">
                <a:solidFill>
                  <a:srgbClr val="FFFFFF"/>
                </a:solidFill>
              </a:rPr>
              <a:t>Consider the aspects that went well</a:t>
            </a:r>
          </a:p>
          <a:p>
            <a:pPr lvl="1"/>
            <a:r>
              <a:rPr lang="en-GB">
                <a:solidFill>
                  <a:srgbClr val="FFFFFF"/>
                </a:solidFill>
              </a:rPr>
              <a:t>Identify solutions to any problems</a:t>
            </a:r>
          </a:p>
          <a:p>
            <a:pPr lvl="1"/>
            <a:r>
              <a:rPr lang="en-GB">
                <a:solidFill>
                  <a:srgbClr val="FFFFFF"/>
                </a:solidFill>
              </a:rPr>
              <a:t>Look for areas of development or areas that could be improved</a:t>
            </a:r>
          </a:p>
          <a:p>
            <a:pPr lvl="1"/>
            <a:r>
              <a:rPr lang="en-GB">
                <a:solidFill>
                  <a:srgbClr val="FFFFFF"/>
                </a:solidFill>
              </a:rPr>
              <a:t>Look for learning opportunities, including training and development</a:t>
            </a:r>
          </a:p>
          <a:p>
            <a:pPr lvl="1"/>
            <a:r>
              <a:rPr lang="en-GB">
                <a:solidFill>
                  <a:srgbClr val="FFFFFF"/>
                </a:solidFill>
              </a:rPr>
              <a:t>Consider what you would do next.</a:t>
            </a:r>
          </a:p>
        </p:txBody>
      </p:sp>
    </p:spTree>
    <p:extLst>
      <p:ext uri="{BB962C8B-B14F-4D97-AF65-F5344CB8AC3E}">
        <p14:creationId xmlns:p14="http://schemas.microsoft.com/office/powerpoint/2010/main" val="27376411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sitting at a table&#10;&#10;Description automatically generated">
            <a:extLst>
              <a:ext uri="{FF2B5EF4-FFF2-40B4-BE49-F238E27FC236}">
                <a16:creationId xmlns:a16="http://schemas.microsoft.com/office/drawing/2014/main" id="{CE778FAE-9E20-4C14-AA2B-C52EE2CF2278}"/>
              </a:ext>
            </a:extLst>
          </p:cNvPr>
          <p:cNvPicPr>
            <a:picLocks noChangeAspect="1"/>
          </p:cNvPicPr>
          <p:nvPr/>
        </p:nvPicPr>
        <p:blipFill rotWithShape="1">
          <a:blip r:embed="rId2"/>
          <a:srcRect l="29237" r="8990" b="1"/>
          <a:stretch/>
        </p:blipFill>
        <p:spPr>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11" name="Freeform: Shape 10">
            <a:extLst>
              <a:ext uri="{FF2B5EF4-FFF2-40B4-BE49-F238E27FC236}">
                <a16:creationId xmlns:a16="http://schemas.microsoft.com/office/drawing/2014/main" id="{3362A0EA-3E81-4464-94B8-70BE5870EDC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87417BE7-812D-49BC-8EC7-90E5BF67F994}"/>
              </a:ext>
            </a:extLst>
          </p:cNvPr>
          <p:cNvSpPr>
            <a:spLocks noGrp="1"/>
          </p:cNvSpPr>
          <p:nvPr>
            <p:ph idx="1"/>
          </p:nvPr>
        </p:nvSpPr>
        <p:spPr>
          <a:xfrm>
            <a:off x="762000" y="2286000"/>
            <a:ext cx="5334000" cy="3810001"/>
          </a:xfrm>
        </p:spPr>
        <p:txBody>
          <a:bodyPr vert="horz" lIns="91440" tIns="45720" rIns="91440" bIns="45720" rtlCol="0">
            <a:normAutofit/>
          </a:bodyPr>
          <a:lstStyle/>
          <a:p>
            <a:r>
              <a:rPr lang="en-GB" sz="2400"/>
              <a:t>It is important to engage with this as it prevents career stagnation. When you are always assessing and reflecting on your experiences and looking for learning opportunities you will develop and gain insight.</a:t>
            </a:r>
          </a:p>
        </p:txBody>
      </p:sp>
      <p:sp>
        <p:nvSpPr>
          <p:cNvPr id="2" name="Title 1">
            <a:extLst>
              <a:ext uri="{FF2B5EF4-FFF2-40B4-BE49-F238E27FC236}">
                <a16:creationId xmlns:a16="http://schemas.microsoft.com/office/drawing/2014/main" id="{5F4A1CAF-2A9A-46D6-9CD2-F42BAB2887F5}"/>
              </a:ext>
            </a:extLst>
          </p:cNvPr>
          <p:cNvSpPr>
            <a:spLocks noGrp="1"/>
          </p:cNvSpPr>
          <p:nvPr>
            <p:ph type="title"/>
          </p:nvPr>
        </p:nvSpPr>
        <p:spPr>
          <a:xfrm>
            <a:off x="762000" y="762000"/>
            <a:ext cx="5334000" cy="1524000"/>
          </a:xfrm>
        </p:spPr>
        <p:txBody>
          <a:bodyPr>
            <a:normAutofit/>
          </a:bodyPr>
          <a:lstStyle/>
          <a:p>
            <a:r>
              <a:rPr lang="en-GB" sz="3200"/>
              <a:t>Reflection-on-action</a:t>
            </a:r>
          </a:p>
        </p:txBody>
      </p:sp>
    </p:spTree>
    <p:extLst>
      <p:ext uri="{BB962C8B-B14F-4D97-AF65-F5344CB8AC3E}">
        <p14:creationId xmlns:p14="http://schemas.microsoft.com/office/powerpoint/2010/main" val="30977348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75CD783-E708-4711-B23C-5B7B72A3D8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5578824" cy="6028256"/>
          </a:xfrm>
          <a:custGeom>
            <a:avLst/>
            <a:gdLst>
              <a:gd name="connsiteX0" fmla="*/ 0 w 5578824"/>
              <a:gd name="connsiteY0" fmla="*/ 0 h 6028256"/>
              <a:gd name="connsiteX1" fmla="*/ 3897606 w 5578824"/>
              <a:gd name="connsiteY1" fmla="*/ 0 h 6028256"/>
              <a:gd name="connsiteX2" fmla="*/ 4274232 w 5578824"/>
              <a:gd name="connsiteY2" fmla="*/ 360545 h 6028256"/>
              <a:gd name="connsiteX3" fmla="*/ 4673934 w 5578824"/>
              <a:gd name="connsiteY3" fmla="*/ 738354 h 6028256"/>
              <a:gd name="connsiteX4" fmla="*/ 5421862 w 5578824"/>
              <a:gd name="connsiteY4" fmla="*/ 1773839 h 6028256"/>
              <a:gd name="connsiteX5" fmla="*/ 5469199 w 5578824"/>
              <a:gd name="connsiteY5" fmla="*/ 3329255 h 6028256"/>
              <a:gd name="connsiteX6" fmla="*/ 4741546 w 5578824"/>
              <a:gd name="connsiteY6" fmla="*/ 4877588 h 6028256"/>
              <a:gd name="connsiteX7" fmla="*/ 1325600 w 5578824"/>
              <a:gd name="connsiteY7" fmla="*/ 5980388 h 6028256"/>
              <a:gd name="connsiteX8" fmla="*/ 137593 w 5578824"/>
              <a:gd name="connsiteY8" fmla="*/ 5804042 h 6028256"/>
              <a:gd name="connsiteX9" fmla="*/ 0 w 5578824"/>
              <a:gd name="connsiteY9" fmla="*/ 5760161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9"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E633B38B-B87A-4288-A20F-0223A6C27A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pic>
        <p:nvPicPr>
          <p:cNvPr id="4" name="Picture 4" descr="A person sitting on a chair next to a window&#10;&#10;Description automatically generated">
            <a:extLst>
              <a:ext uri="{FF2B5EF4-FFF2-40B4-BE49-F238E27FC236}">
                <a16:creationId xmlns:a16="http://schemas.microsoft.com/office/drawing/2014/main" id="{DF602546-0602-4763-935F-E71CE718D730}"/>
              </a:ext>
            </a:extLst>
          </p:cNvPr>
          <p:cNvPicPr>
            <a:picLocks noChangeAspect="1"/>
          </p:cNvPicPr>
          <p:nvPr/>
        </p:nvPicPr>
        <p:blipFill>
          <a:blip r:embed="rId2"/>
          <a:stretch>
            <a:fillRect/>
          </a:stretch>
        </p:blipFill>
        <p:spPr>
          <a:xfrm>
            <a:off x="752827" y="2285620"/>
            <a:ext cx="4581173" cy="3057932"/>
          </a:xfrm>
          <a:prstGeom prst="rect">
            <a:avLst/>
          </a:prstGeom>
        </p:spPr>
      </p:pic>
      <p:sp>
        <p:nvSpPr>
          <p:cNvPr id="3" name="Content Placeholder 2">
            <a:extLst>
              <a:ext uri="{FF2B5EF4-FFF2-40B4-BE49-F238E27FC236}">
                <a16:creationId xmlns:a16="http://schemas.microsoft.com/office/drawing/2014/main" id="{7BF91C2F-5DFE-437A-A0ED-B9504B4442EC}"/>
              </a:ext>
            </a:extLst>
          </p:cNvPr>
          <p:cNvSpPr>
            <a:spLocks noGrp="1"/>
          </p:cNvSpPr>
          <p:nvPr>
            <p:ph idx="1"/>
          </p:nvPr>
        </p:nvSpPr>
        <p:spPr>
          <a:xfrm>
            <a:off x="6096000" y="2286000"/>
            <a:ext cx="5334000" cy="3810001"/>
          </a:xfrm>
        </p:spPr>
        <p:txBody>
          <a:bodyPr vert="horz" lIns="91440" tIns="45720" rIns="91440" bIns="45720" rtlCol="0">
            <a:normAutofit/>
          </a:bodyPr>
          <a:lstStyle/>
          <a:p>
            <a:pPr>
              <a:lnSpc>
                <a:spcPct val="115000"/>
              </a:lnSpc>
            </a:pPr>
            <a:r>
              <a:rPr lang="en-GB" sz="1900"/>
              <a:t>This is the type of thinking that we're doing all the time that we are perhaps working or studying or just living generally. </a:t>
            </a:r>
          </a:p>
          <a:p>
            <a:pPr>
              <a:lnSpc>
                <a:spcPct val="115000"/>
              </a:lnSpc>
            </a:pPr>
            <a:r>
              <a:rPr lang="en-GB" sz="1900"/>
              <a:t>Schön calls this 'thinking on your feet'.</a:t>
            </a:r>
          </a:p>
          <a:p>
            <a:pPr>
              <a:lnSpc>
                <a:spcPct val="115000"/>
              </a:lnSpc>
            </a:pPr>
            <a:r>
              <a:rPr lang="en-GB" sz="1900"/>
              <a:t>Within Counselling we are doing this all the time. We are engaging with clients, listening to their stories, watching their body language and always looking to see where you can support and help them.</a:t>
            </a:r>
          </a:p>
        </p:txBody>
      </p:sp>
      <p:sp>
        <p:nvSpPr>
          <p:cNvPr id="2" name="Title 1">
            <a:extLst>
              <a:ext uri="{FF2B5EF4-FFF2-40B4-BE49-F238E27FC236}">
                <a16:creationId xmlns:a16="http://schemas.microsoft.com/office/drawing/2014/main" id="{9666DF1E-E320-4F54-B034-82DD67BBD89F}"/>
              </a:ext>
            </a:extLst>
          </p:cNvPr>
          <p:cNvSpPr>
            <a:spLocks noGrp="1"/>
          </p:cNvSpPr>
          <p:nvPr>
            <p:ph type="title"/>
          </p:nvPr>
        </p:nvSpPr>
        <p:spPr>
          <a:xfrm>
            <a:off x="6096000" y="762000"/>
            <a:ext cx="5334000" cy="1524000"/>
          </a:xfrm>
        </p:spPr>
        <p:txBody>
          <a:bodyPr>
            <a:normAutofit/>
          </a:bodyPr>
          <a:lstStyle/>
          <a:p>
            <a:r>
              <a:rPr lang="en-GB" sz="3200"/>
              <a:t>Reflection-in-action</a:t>
            </a:r>
          </a:p>
        </p:txBody>
      </p:sp>
    </p:spTree>
    <p:extLst>
      <p:ext uri="{BB962C8B-B14F-4D97-AF65-F5344CB8AC3E}">
        <p14:creationId xmlns:p14="http://schemas.microsoft.com/office/powerpoint/2010/main" val="20099675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3DC9D-E6A9-4D67-B939-284D2934899A}"/>
              </a:ext>
            </a:extLst>
          </p:cNvPr>
          <p:cNvSpPr>
            <a:spLocks noGrp="1"/>
          </p:cNvSpPr>
          <p:nvPr>
            <p:ph type="title"/>
          </p:nvPr>
        </p:nvSpPr>
        <p:spPr/>
        <p:txBody>
          <a:bodyPr/>
          <a:lstStyle/>
          <a:p>
            <a:r>
              <a:rPr lang="en-GB"/>
              <a:t>Reflection-in-action (Counselling)</a:t>
            </a:r>
          </a:p>
        </p:txBody>
      </p:sp>
      <p:sp>
        <p:nvSpPr>
          <p:cNvPr id="3" name="Content Placeholder 2">
            <a:extLst>
              <a:ext uri="{FF2B5EF4-FFF2-40B4-BE49-F238E27FC236}">
                <a16:creationId xmlns:a16="http://schemas.microsoft.com/office/drawing/2014/main" id="{DD4D9B98-844D-4A89-966F-C9F3ED2C9357}"/>
              </a:ext>
            </a:extLst>
          </p:cNvPr>
          <p:cNvSpPr>
            <a:spLocks noGrp="1"/>
          </p:cNvSpPr>
          <p:nvPr>
            <p:ph idx="1"/>
          </p:nvPr>
        </p:nvSpPr>
        <p:spPr/>
        <p:txBody>
          <a:bodyPr vert="horz" lIns="91440" tIns="45720" rIns="91440" bIns="45720" rtlCol="0" anchor="t">
            <a:normAutofit fontScale="92500"/>
          </a:bodyPr>
          <a:lstStyle/>
          <a:p>
            <a:r>
              <a:rPr lang="en-GB">
                <a:solidFill>
                  <a:srgbClr val="FFFFFF"/>
                </a:solidFill>
              </a:rPr>
              <a:t>As Counsellors we are always working out which techniques or responses will be the most appropriate. We might be trying things out with the client, seeing if they work, assessing all the time.</a:t>
            </a:r>
          </a:p>
          <a:p>
            <a:endParaRPr lang="en-GB"/>
          </a:p>
          <a:p>
            <a:r>
              <a:rPr lang="en-GB">
                <a:solidFill>
                  <a:srgbClr val="FFFFFF"/>
                </a:solidFill>
              </a:rPr>
              <a:t>Just think about Reflection-on-action and Reflection-in-action and consider whether you agree with Schön. Critique the ideas and make notes. </a:t>
            </a:r>
            <a:endParaRPr lang="en-GB"/>
          </a:p>
        </p:txBody>
      </p:sp>
    </p:spTree>
    <p:extLst>
      <p:ext uri="{BB962C8B-B14F-4D97-AF65-F5344CB8AC3E}">
        <p14:creationId xmlns:p14="http://schemas.microsoft.com/office/powerpoint/2010/main" val="21421356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95E8271-D5FF-4A58-A151-6D825CF02D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39897" cy="3809999"/>
          </a:xfrm>
          <a:custGeom>
            <a:avLst/>
            <a:gdLst>
              <a:gd name="connsiteX0" fmla="*/ 0 w 4939897"/>
              <a:gd name="connsiteY0" fmla="*/ 0 h 1934415"/>
              <a:gd name="connsiteX1" fmla="*/ 4465929 w 4939897"/>
              <a:gd name="connsiteY1" fmla="*/ 0 h 1934415"/>
              <a:gd name="connsiteX2" fmla="*/ 4488924 w 4939897"/>
              <a:gd name="connsiteY2" fmla="*/ 19060 h 1934415"/>
              <a:gd name="connsiteX3" fmla="*/ 4930284 w 4939897"/>
              <a:gd name="connsiteY3" fmla="*/ 902192 h 1934415"/>
              <a:gd name="connsiteX4" fmla="*/ 4062070 w 4939897"/>
              <a:gd name="connsiteY4" fmla="*/ 1639180 h 1934415"/>
              <a:gd name="connsiteX5" fmla="*/ 2991177 w 4939897"/>
              <a:gd name="connsiteY5" fmla="*/ 1934355 h 1934415"/>
              <a:gd name="connsiteX6" fmla="*/ 1001442 w 4939897"/>
              <a:gd name="connsiteY6" fmla="*/ 1260124 h 1934415"/>
              <a:gd name="connsiteX7" fmla="*/ 294151 w 4939897"/>
              <a:gd name="connsiteY7" fmla="*/ 1060052 h 1934415"/>
              <a:gd name="connsiteX8" fmla="*/ 0 w 4939897"/>
              <a:gd name="connsiteY8" fmla="*/ 989104 h 1934415"/>
              <a:gd name="connsiteX9" fmla="*/ 0 w 4939897"/>
              <a:gd name="connsiteY9" fmla="*/ 0 h 1934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39897" h="1934415">
                <a:moveTo>
                  <a:pt x="0" y="0"/>
                </a:moveTo>
                <a:lnTo>
                  <a:pt x="4465929" y="0"/>
                </a:lnTo>
                <a:lnTo>
                  <a:pt x="4488924" y="19060"/>
                </a:lnTo>
                <a:cubicBezTo>
                  <a:pt x="4783094" y="277980"/>
                  <a:pt x="4987466" y="609911"/>
                  <a:pt x="4930284" y="902192"/>
                </a:cubicBezTo>
                <a:cubicBezTo>
                  <a:pt x="4861323" y="1254367"/>
                  <a:pt x="4448191" y="1461726"/>
                  <a:pt x="4062070" y="1639180"/>
                </a:cubicBezTo>
                <a:cubicBezTo>
                  <a:pt x="3741231" y="1786528"/>
                  <a:pt x="3401594" y="1937890"/>
                  <a:pt x="2991177" y="1934355"/>
                </a:cubicBezTo>
                <a:cubicBezTo>
                  <a:pt x="2307904" y="1928562"/>
                  <a:pt x="1665224" y="1509149"/>
                  <a:pt x="1001442" y="1260124"/>
                </a:cubicBezTo>
                <a:cubicBezTo>
                  <a:pt x="806589" y="1187040"/>
                  <a:pt x="560285" y="1124281"/>
                  <a:pt x="294151" y="1060052"/>
                </a:cubicBezTo>
                <a:lnTo>
                  <a:pt x="0" y="989104"/>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500">
              <a:solidFill>
                <a:prstClr val="white"/>
              </a:solidFill>
              <a:latin typeface="Avenir Next LT Pro" panose="020B0504020202020204" pitchFamily="34" charset="0"/>
            </a:endParaRPr>
          </a:p>
        </p:txBody>
      </p:sp>
      <p:sp>
        <p:nvSpPr>
          <p:cNvPr id="2" name="Title 1">
            <a:extLst>
              <a:ext uri="{FF2B5EF4-FFF2-40B4-BE49-F238E27FC236}">
                <a16:creationId xmlns:a16="http://schemas.microsoft.com/office/drawing/2014/main" id="{83C4A750-B1E9-41E7-B1A7-4530C8C3F029}"/>
              </a:ext>
            </a:extLst>
          </p:cNvPr>
          <p:cNvSpPr>
            <a:spLocks noGrp="1"/>
          </p:cNvSpPr>
          <p:nvPr>
            <p:ph type="title"/>
          </p:nvPr>
        </p:nvSpPr>
        <p:spPr>
          <a:xfrm>
            <a:off x="718750" y="762000"/>
            <a:ext cx="3853249" cy="2286000"/>
          </a:xfrm>
        </p:spPr>
        <p:txBody>
          <a:bodyPr anchor="t">
            <a:normAutofit/>
          </a:bodyPr>
          <a:lstStyle/>
          <a:p>
            <a:r>
              <a:rPr lang="en-GB" sz="3200">
                <a:solidFill>
                  <a:srgbClr val="FFFFFF"/>
                </a:solidFill>
              </a:rPr>
              <a:t>Critical Incident Analysis</a:t>
            </a:r>
          </a:p>
        </p:txBody>
      </p:sp>
      <p:sp>
        <p:nvSpPr>
          <p:cNvPr id="13" name="Freeform: Shape 12">
            <a:extLst>
              <a:ext uri="{FF2B5EF4-FFF2-40B4-BE49-F238E27FC236}">
                <a16:creationId xmlns:a16="http://schemas.microsoft.com/office/drawing/2014/main" id="{E65E7DAE-0831-45F9-BBA2-9BBD2E397C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5" name="Freeform: Shape 14">
            <a:extLst>
              <a:ext uri="{FF2B5EF4-FFF2-40B4-BE49-F238E27FC236}">
                <a16:creationId xmlns:a16="http://schemas.microsoft.com/office/drawing/2014/main" id="{F493E929-55A8-46F3-836C-1C37C8975B9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graphicFrame>
        <p:nvGraphicFramePr>
          <p:cNvPr id="5" name="Content Placeholder 2">
            <a:extLst>
              <a:ext uri="{FF2B5EF4-FFF2-40B4-BE49-F238E27FC236}">
                <a16:creationId xmlns:a16="http://schemas.microsoft.com/office/drawing/2014/main" id="{734F9452-9FB1-4E12-AA0A-A3F58A3078E2}"/>
              </a:ext>
            </a:extLst>
          </p:cNvPr>
          <p:cNvGraphicFramePr>
            <a:graphicFrameLocks noGrp="1"/>
          </p:cNvGraphicFramePr>
          <p:nvPr>
            <p:ph idx="1"/>
            <p:extLst>
              <p:ext uri="{D42A27DB-BD31-4B8C-83A1-F6EECF244321}">
                <p14:modId xmlns:p14="http://schemas.microsoft.com/office/powerpoint/2010/main" val="177228672"/>
              </p:ext>
            </p:extLst>
          </p:nvPr>
        </p:nvGraphicFramePr>
        <p:xfrm>
          <a:off x="5290748" y="771726"/>
          <a:ext cx="6139252" cy="5324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03561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2E8CC-4129-45D1-9D64-33B8E9100DFE}"/>
              </a:ext>
            </a:extLst>
          </p:cNvPr>
          <p:cNvSpPr>
            <a:spLocks noGrp="1"/>
          </p:cNvSpPr>
          <p:nvPr>
            <p:ph type="title"/>
          </p:nvPr>
        </p:nvSpPr>
        <p:spPr/>
        <p:txBody>
          <a:bodyPr/>
          <a:lstStyle/>
          <a:p>
            <a:r>
              <a:rPr lang="en-GB"/>
              <a:t>Critical Incident Analysis</a:t>
            </a:r>
          </a:p>
        </p:txBody>
      </p:sp>
      <p:sp>
        <p:nvSpPr>
          <p:cNvPr id="3" name="Content Placeholder 2">
            <a:extLst>
              <a:ext uri="{FF2B5EF4-FFF2-40B4-BE49-F238E27FC236}">
                <a16:creationId xmlns:a16="http://schemas.microsoft.com/office/drawing/2014/main" id="{C568740A-DF2F-44BA-A8E4-5846055953E1}"/>
              </a:ext>
            </a:extLst>
          </p:cNvPr>
          <p:cNvSpPr>
            <a:spLocks noGrp="1"/>
          </p:cNvSpPr>
          <p:nvPr>
            <p:ph idx="1"/>
          </p:nvPr>
        </p:nvSpPr>
        <p:spPr/>
        <p:txBody>
          <a:bodyPr vert="horz" lIns="91440" tIns="45720" rIns="91440" bIns="45720" rtlCol="0" anchor="t">
            <a:normAutofit fontScale="92500"/>
          </a:bodyPr>
          <a:lstStyle/>
          <a:p>
            <a:r>
              <a:rPr lang="en-GB">
                <a:solidFill>
                  <a:srgbClr val="FFFFFF"/>
                </a:solidFill>
              </a:rPr>
              <a:t>This is:</a:t>
            </a:r>
            <a:endParaRPr lang="en-GB">
              <a:solidFill>
                <a:srgbClr val="FFFFFF">
                  <a:alpha val="70000"/>
                </a:srgbClr>
              </a:solidFill>
            </a:endParaRPr>
          </a:p>
          <a:p>
            <a:pPr lvl="1"/>
            <a:r>
              <a:rPr lang="en-GB">
                <a:solidFill>
                  <a:srgbClr val="FFFFFF"/>
                </a:solidFill>
              </a:rPr>
              <a:t>A way of coping with and exploring the challenges that we face every day as Counsellors.</a:t>
            </a:r>
          </a:p>
          <a:p>
            <a:pPr lvl="1"/>
            <a:r>
              <a:rPr lang="en-GB">
                <a:solidFill>
                  <a:srgbClr val="FFFFFF"/>
                </a:solidFill>
              </a:rPr>
              <a:t>Not only are you considering the event, but you're also asking questions about it, reflecting on what happened and why.</a:t>
            </a:r>
            <a:endParaRPr lang="en-GB">
              <a:solidFill>
                <a:srgbClr val="FFFFFF">
                  <a:alpha val="70000"/>
                </a:srgbClr>
              </a:solidFill>
            </a:endParaRPr>
          </a:p>
          <a:p>
            <a:pPr lvl="1"/>
            <a:r>
              <a:rPr lang="en-GB">
                <a:solidFill>
                  <a:srgbClr val="FFFFFF"/>
                </a:solidFill>
              </a:rPr>
              <a:t>You will also think about other's perspectives as well as your own. So as a Counsellor you might reflect on the client's perspective.</a:t>
            </a:r>
          </a:p>
          <a:p>
            <a:pPr lvl="1"/>
            <a:r>
              <a:rPr lang="en-GB">
                <a:solidFill>
                  <a:srgbClr val="FFFFFF"/>
                </a:solidFill>
              </a:rPr>
              <a:t>You will also be open to looking at things differently, through a different lens.</a:t>
            </a:r>
          </a:p>
        </p:txBody>
      </p:sp>
    </p:spTree>
    <p:extLst>
      <p:ext uri="{BB962C8B-B14F-4D97-AF65-F5344CB8AC3E}">
        <p14:creationId xmlns:p14="http://schemas.microsoft.com/office/powerpoint/2010/main" val="41954594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95E8271-D5FF-4A58-A151-6D825CF02D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39897" cy="3809999"/>
          </a:xfrm>
          <a:custGeom>
            <a:avLst/>
            <a:gdLst>
              <a:gd name="connsiteX0" fmla="*/ 0 w 4939897"/>
              <a:gd name="connsiteY0" fmla="*/ 0 h 1934415"/>
              <a:gd name="connsiteX1" fmla="*/ 4465929 w 4939897"/>
              <a:gd name="connsiteY1" fmla="*/ 0 h 1934415"/>
              <a:gd name="connsiteX2" fmla="*/ 4488924 w 4939897"/>
              <a:gd name="connsiteY2" fmla="*/ 19060 h 1934415"/>
              <a:gd name="connsiteX3" fmla="*/ 4930284 w 4939897"/>
              <a:gd name="connsiteY3" fmla="*/ 902192 h 1934415"/>
              <a:gd name="connsiteX4" fmla="*/ 4062070 w 4939897"/>
              <a:gd name="connsiteY4" fmla="*/ 1639180 h 1934415"/>
              <a:gd name="connsiteX5" fmla="*/ 2991177 w 4939897"/>
              <a:gd name="connsiteY5" fmla="*/ 1934355 h 1934415"/>
              <a:gd name="connsiteX6" fmla="*/ 1001442 w 4939897"/>
              <a:gd name="connsiteY6" fmla="*/ 1260124 h 1934415"/>
              <a:gd name="connsiteX7" fmla="*/ 294151 w 4939897"/>
              <a:gd name="connsiteY7" fmla="*/ 1060052 h 1934415"/>
              <a:gd name="connsiteX8" fmla="*/ 0 w 4939897"/>
              <a:gd name="connsiteY8" fmla="*/ 989104 h 1934415"/>
              <a:gd name="connsiteX9" fmla="*/ 0 w 4939897"/>
              <a:gd name="connsiteY9" fmla="*/ 0 h 1934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39897" h="1934415">
                <a:moveTo>
                  <a:pt x="0" y="0"/>
                </a:moveTo>
                <a:lnTo>
                  <a:pt x="4465929" y="0"/>
                </a:lnTo>
                <a:lnTo>
                  <a:pt x="4488924" y="19060"/>
                </a:lnTo>
                <a:cubicBezTo>
                  <a:pt x="4783094" y="277980"/>
                  <a:pt x="4987466" y="609911"/>
                  <a:pt x="4930284" y="902192"/>
                </a:cubicBezTo>
                <a:cubicBezTo>
                  <a:pt x="4861323" y="1254367"/>
                  <a:pt x="4448191" y="1461726"/>
                  <a:pt x="4062070" y="1639180"/>
                </a:cubicBezTo>
                <a:cubicBezTo>
                  <a:pt x="3741231" y="1786528"/>
                  <a:pt x="3401594" y="1937890"/>
                  <a:pt x="2991177" y="1934355"/>
                </a:cubicBezTo>
                <a:cubicBezTo>
                  <a:pt x="2307904" y="1928562"/>
                  <a:pt x="1665224" y="1509149"/>
                  <a:pt x="1001442" y="1260124"/>
                </a:cubicBezTo>
                <a:cubicBezTo>
                  <a:pt x="806589" y="1187040"/>
                  <a:pt x="560285" y="1124281"/>
                  <a:pt x="294151" y="1060052"/>
                </a:cubicBezTo>
                <a:lnTo>
                  <a:pt x="0" y="989104"/>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500">
              <a:solidFill>
                <a:prstClr val="white"/>
              </a:solidFill>
              <a:latin typeface="Avenir Next LT Pro" panose="020B0504020202020204" pitchFamily="34" charset="0"/>
            </a:endParaRPr>
          </a:p>
        </p:txBody>
      </p:sp>
      <p:sp>
        <p:nvSpPr>
          <p:cNvPr id="2" name="Title 1">
            <a:extLst>
              <a:ext uri="{FF2B5EF4-FFF2-40B4-BE49-F238E27FC236}">
                <a16:creationId xmlns:a16="http://schemas.microsoft.com/office/drawing/2014/main" id="{161A8C46-BEA7-4389-890B-228EBD244523}"/>
              </a:ext>
            </a:extLst>
          </p:cNvPr>
          <p:cNvSpPr>
            <a:spLocks noGrp="1"/>
          </p:cNvSpPr>
          <p:nvPr>
            <p:ph type="title"/>
          </p:nvPr>
        </p:nvSpPr>
        <p:spPr>
          <a:xfrm>
            <a:off x="718750" y="762000"/>
            <a:ext cx="3853249" cy="2286000"/>
          </a:xfrm>
        </p:spPr>
        <p:txBody>
          <a:bodyPr anchor="t">
            <a:normAutofit/>
          </a:bodyPr>
          <a:lstStyle/>
          <a:p>
            <a:r>
              <a:rPr lang="en-GB" sz="3200">
                <a:solidFill>
                  <a:srgbClr val="FFFFFF"/>
                </a:solidFill>
              </a:rPr>
              <a:t>Subjective Nature of Critical Incidents</a:t>
            </a:r>
          </a:p>
        </p:txBody>
      </p:sp>
      <p:sp>
        <p:nvSpPr>
          <p:cNvPr id="13" name="Freeform: Shape 12">
            <a:extLst>
              <a:ext uri="{FF2B5EF4-FFF2-40B4-BE49-F238E27FC236}">
                <a16:creationId xmlns:a16="http://schemas.microsoft.com/office/drawing/2014/main" id="{E65E7DAE-0831-45F9-BBA2-9BBD2E397C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5" name="Freeform: Shape 14">
            <a:extLst>
              <a:ext uri="{FF2B5EF4-FFF2-40B4-BE49-F238E27FC236}">
                <a16:creationId xmlns:a16="http://schemas.microsoft.com/office/drawing/2014/main" id="{F493E929-55A8-46F3-836C-1C37C8975B9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graphicFrame>
        <p:nvGraphicFramePr>
          <p:cNvPr id="5" name="Content Placeholder 2">
            <a:extLst>
              <a:ext uri="{FF2B5EF4-FFF2-40B4-BE49-F238E27FC236}">
                <a16:creationId xmlns:a16="http://schemas.microsoft.com/office/drawing/2014/main" id="{1387BD22-6117-4421-A9A3-AFE157023E7C}"/>
              </a:ext>
            </a:extLst>
          </p:cNvPr>
          <p:cNvGraphicFramePr>
            <a:graphicFrameLocks noGrp="1"/>
          </p:cNvGraphicFramePr>
          <p:nvPr>
            <p:ph idx="1"/>
            <p:extLst>
              <p:ext uri="{D42A27DB-BD31-4B8C-83A1-F6EECF244321}">
                <p14:modId xmlns:p14="http://schemas.microsoft.com/office/powerpoint/2010/main" val="3094624623"/>
              </p:ext>
            </p:extLst>
          </p:nvPr>
        </p:nvGraphicFramePr>
        <p:xfrm>
          <a:off x="5290748" y="771726"/>
          <a:ext cx="6139252" cy="5324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06853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276A0-F458-428E-90C1-1C3B2ACE1591}"/>
              </a:ext>
            </a:extLst>
          </p:cNvPr>
          <p:cNvSpPr>
            <a:spLocks noGrp="1"/>
          </p:cNvSpPr>
          <p:nvPr>
            <p:ph type="title"/>
          </p:nvPr>
        </p:nvSpPr>
        <p:spPr/>
        <p:txBody>
          <a:bodyPr/>
          <a:lstStyle/>
          <a:p>
            <a:r>
              <a:rPr lang="en-GB"/>
              <a:t>Activity Five</a:t>
            </a:r>
          </a:p>
        </p:txBody>
      </p:sp>
      <p:sp>
        <p:nvSpPr>
          <p:cNvPr id="3" name="Content Placeholder 2">
            <a:extLst>
              <a:ext uri="{FF2B5EF4-FFF2-40B4-BE49-F238E27FC236}">
                <a16:creationId xmlns:a16="http://schemas.microsoft.com/office/drawing/2014/main" id="{FB60814D-D6A6-42A1-A936-E584D076F91B}"/>
              </a:ext>
            </a:extLst>
          </p:cNvPr>
          <p:cNvSpPr>
            <a:spLocks noGrp="1"/>
          </p:cNvSpPr>
          <p:nvPr>
            <p:ph idx="1"/>
          </p:nvPr>
        </p:nvSpPr>
        <p:spPr/>
        <p:txBody>
          <a:bodyPr vert="horz" lIns="91440" tIns="45720" rIns="91440" bIns="45720" rtlCol="0" anchor="t">
            <a:normAutofit fontScale="85000" lnSpcReduction="20000"/>
          </a:bodyPr>
          <a:lstStyle/>
          <a:p>
            <a:r>
              <a:rPr lang="en-GB">
                <a:solidFill>
                  <a:srgbClr val="FFFFFF"/>
                </a:solidFill>
              </a:rPr>
              <a:t>Consider your own critical incident.</a:t>
            </a:r>
          </a:p>
          <a:p>
            <a:r>
              <a:rPr lang="en-GB">
                <a:solidFill>
                  <a:srgbClr val="FFFFFF"/>
                </a:solidFill>
              </a:rPr>
              <a:t>Reflect on an event that has happened fairly recently. Think about why this was a critical event for you.</a:t>
            </a:r>
          </a:p>
          <a:p>
            <a:r>
              <a:rPr lang="en-GB">
                <a:solidFill>
                  <a:srgbClr val="FFFFFF"/>
                </a:solidFill>
              </a:rPr>
              <a:t>How did you feel during and after the event and how do you feel now?</a:t>
            </a:r>
          </a:p>
          <a:p>
            <a:r>
              <a:rPr lang="en-GB">
                <a:solidFill>
                  <a:srgbClr val="FFFFFF"/>
                </a:solidFill>
              </a:rPr>
              <a:t>Think about the challenge and consider how you learnt from it, or how you overcame it. </a:t>
            </a:r>
          </a:p>
          <a:p>
            <a:r>
              <a:rPr lang="en-GB">
                <a:solidFill>
                  <a:srgbClr val="FFFFFF"/>
                </a:solidFill>
              </a:rPr>
              <a:t>What happened next?</a:t>
            </a:r>
          </a:p>
          <a:p>
            <a:r>
              <a:rPr lang="en-GB">
                <a:solidFill>
                  <a:srgbClr val="FFFFFF"/>
                </a:solidFill>
              </a:rPr>
              <a:t>What further learning might you need to do?</a:t>
            </a:r>
          </a:p>
        </p:txBody>
      </p:sp>
    </p:spTree>
    <p:extLst>
      <p:ext uri="{BB962C8B-B14F-4D97-AF65-F5344CB8AC3E}">
        <p14:creationId xmlns:p14="http://schemas.microsoft.com/office/powerpoint/2010/main" val="36051937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24FDB2-9146-41AD-A551-16B4E060AB62}"/>
              </a:ext>
            </a:extLst>
          </p:cNvPr>
          <p:cNvSpPr>
            <a:spLocks noGrp="1"/>
          </p:cNvSpPr>
          <p:nvPr>
            <p:ph type="title"/>
          </p:nvPr>
        </p:nvSpPr>
        <p:spPr>
          <a:xfrm>
            <a:off x="718750" y="2286000"/>
            <a:ext cx="3048001" cy="2286000"/>
          </a:xfrm>
        </p:spPr>
        <p:txBody>
          <a:bodyPr anchor="ctr">
            <a:normAutofit/>
          </a:bodyPr>
          <a:lstStyle/>
          <a:p>
            <a:r>
              <a:rPr lang="en-GB" sz="3200"/>
              <a:t>Four Critical Lenses</a:t>
            </a:r>
          </a:p>
        </p:txBody>
      </p:sp>
      <p:sp>
        <p:nvSpPr>
          <p:cNvPr id="7" name="Freeform: Shape 10">
            <a:extLst>
              <a:ext uri="{FF2B5EF4-FFF2-40B4-BE49-F238E27FC236}">
                <a16:creationId xmlns:a16="http://schemas.microsoft.com/office/drawing/2014/main" id="{A044A62A-90F2-4512-B914-C853657925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10004" y="0"/>
            <a:ext cx="8381997" cy="6858000"/>
          </a:xfrm>
          <a:custGeom>
            <a:avLst/>
            <a:gdLst>
              <a:gd name="connsiteX0" fmla="*/ 5279869 w 8381997"/>
              <a:gd name="connsiteY0" fmla="*/ 0 h 6858000"/>
              <a:gd name="connsiteX1" fmla="*/ 0 w 8381997"/>
              <a:gd name="connsiteY1" fmla="*/ 0 h 6858000"/>
              <a:gd name="connsiteX2" fmla="*/ 0 w 8381997"/>
              <a:gd name="connsiteY2" fmla="*/ 6858000 h 6858000"/>
              <a:gd name="connsiteX3" fmla="*/ 6152194 w 8381997"/>
              <a:gd name="connsiteY3" fmla="*/ 6858000 h 6858000"/>
              <a:gd name="connsiteX4" fmla="*/ 6293621 w 8381997"/>
              <a:gd name="connsiteY4" fmla="*/ 6810834 h 6858000"/>
              <a:gd name="connsiteX5" fmla="*/ 7066295 w 8381997"/>
              <a:gd name="connsiteY5" fmla="*/ 6484032 h 6858000"/>
              <a:gd name="connsiteX6" fmla="*/ 8053802 w 8381997"/>
              <a:gd name="connsiteY6" fmla="*/ 3305682 h 6858000"/>
              <a:gd name="connsiteX7" fmla="*/ 5378348 w 8381997"/>
              <a:gd name="connsiteY7" fmla="*/ 4122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381997" h="6858000">
                <a:moveTo>
                  <a:pt x="5279869" y="0"/>
                </a:moveTo>
                <a:lnTo>
                  <a:pt x="0" y="0"/>
                </a:lnTo>
                <a:lnTo>
                  <a:pt x="0" y="6858000"/>
                </a:lnTo>
                <a:lnTo>
                  <a:pt x="6152194" y="6858000"/>
                </a:lnTo>
                <a:lnTo>
                  <a:pt x="6293621" y="6810834"/>
                </a:lnTo>
                <a:cubicBezTo>
                  <a:pt x="6564267" y="6715365"/>
                  <a:pt x="6823237" y="6607613"/>
                  <a:pt x="7066295" y="6484032"/>
                </a:cubicBezTo>
                <a:cubicBezTo>
                  <a:pt x="8799749" y="5602878"/>
                  <a:pt x="8460509" y="4509127"/>
                  <a:pt x="8053802" y="3305682"/>
                </a:cubicBezTo>
                <a:cubicBezTo>
                  <a:pt x="7598029" y="1957732"/>
                  <a:pt x="7002925" y="759665"/>
                  <a:pt x="5378348" y="41226"/>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Shape 12">
            <a:extLst>
              <a:ext uri="{FF2B5EF4-FFF2-40B4-BE49-F238E27FC236}">
                <a16:creationId xmlns:a16="http://schemas.microsoft.com/office/drawing/2014/main" id="{1FD00E6D-9A34-4676-AD40-27FF958A505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29073" y="-37238"/>
            <a:ext cx="2953683" cy="6906954"/>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 name="connsiteX0" fmla="*/ 0 w 2130652"/>
              <a:gd name="connsiteY0" fmla="*/ 0 h 6858000"/>
              <a:gd name="connsiteX1" fmla="*/ 3379 w 2130652"/>
              <a:gd name="connsiteY1" fmla="*/ 2021 h 6858000"/>
              <a:gd name="connsiteX2" fmla="*/ 1377334 w 2130652"/>
              <a:gd name="connsiteY2" fmla="*/ 1096120 h 6858000"/>
              <a:gd name="connsiteX3" fmla="*/ 2097043 w 2130652"/>
              <a:gd name="connsiteY3" fmla="*/ 4379386 h 6858000"/>
              <a:gd name="connsiteX4" fmla="*/ 1433930 w 2130652"/>
              <a:gd name="connsiteY4" fmla="*/ 6852362 h 6858000"/>
              <a:gd name="connsiteX5" fmla="*/ 1431659 w 2130652"/>
              <a:gd name="connsiteY5" fmla="*/ 6858000 h 6858000"/>
              <a:gd name="connsiteX0" fmla="*/ 0 w 2150238"/>
              <a:gd name="connsiteY0" fmla="*/ 0 h 6858000"/>
              <a:gd name="connsiteX1" fmla="*/ 3379 w 2150238"/>
              <a:gd name="connsiteY1" fmla="*/ 2021 h 6858000"/>
              <a:gd name="connsiteX2" fmla="*/ 1377334 w 2150238"/>
              <a:gd name="connsiteY2" fmla="*/ 1096120 h 6858000"/>
              <a:gd name="connsiteX3" fmla="*/ 2097043 w 2150238"/>
              <a:gd name="connsiteY3" fmla="*/ 4379386 h 6858000"/>
              <a:gd name="connsiteX4" fmla="*/ 1433930 w 2150238"/>
              <a:gd name="connsiteY4" fmla="*/ 6852362 h 6858000"/>
              <a:gd name="connsiteX5" fmla="*/ 1431659 w 2150238"/>
              <a:gd name="connsiteY5" fmla="*/ 6858000 h 6858000"/>
              <a:gd name="connsiteX0" fmla="*/ 0 w 2150238"/>
              <a:gd name="connsiteY0" fmla="*/ 0 h 6858000"/>
              <a:gd name="connsiteX1" fmla="*/ 1377334 w 2150238"/>
              <a:gd name="connsiteY1" fmla="*/ 1096120 h 6858000"/>
              <a:gd name="connsiteX2" fmla="*/ 2097043 w 2150238"/>
              <a:gd name="connsiteY2" fmla="*/ 4379386 h 6858000"/>
              <a:gd name="connsiteX3" fmla="*/ 1433930 w 2150238"/>
              <a:gd name="connsiteY3" fmla="*/ 6852362 h 6858000"/>
              <a:gd name="connsiteX4" fmla="*/ 1431659 w 2150238"/>
              <a:gd name="connsiteY4" fmla="*/ 6858000 h 6858000"/>
              <a:gd name="connsiteX0" fmla="*/ 0 w 772904"/>
              <a:gd name="connsiteY0" fmla="*/ 0 h 5761880"/>
              <a:gd name="connsiteX1" fmla="*/ 719709 w 772904"/>
              <a:gd name="connsiteY1" fmla="*/ 3283266 h 5761880"/>
              <a:gd name="connsiteX2" fmla="*/ 56596 w 772904"/>
              <a:gd name="connsiteY2" fmla="*/ 5756242 h 5761880"/>
              <a:gd name="connsiteX3" fmla="*/ 54325 w 772904"/>
              <a:gd name="connsiteY3" fmla="*/ 5761880 h 5761880"/>
              <a:gd name="connsiteX0" fmla="*/ 0 w 772904"/>
              <a:gd name="connsiteY0" fmla="*/ 0 h 5756242"/>
              <a:gd name="connsiteX1" fmla="*/ 719709 w 772904"/>
              <a:gd name="connsiteY1" fmla="*/ 3283266 h 5756242"/>
              <a:gd name="connsiteX2" fmla="*/ 56596 w 772904"/>
              <a:gd name="connsiteY2" fmla="*/ 5756242 h 5756242"/>
              <a:gd name="connsiteX3" fmla="*/ 238766 w 772904"/>
              <a:gd name="connsiteY3" fmla="*/ 5227362 h 5756242"/>
              <a:gd name="connsiteX0" fmla="*/ 0 w 772904"/>
              <a:gd name="connsiteY0" fmla="*/ 0 h 5756242"/>
              <a:gd name="connsiteX1" fmla="*/ 719709 w 772904"/>
              <a:gd name="connsiteY1" fmla="*/ 3283266 h 5756242"/>
              <a:gd name="connsiteX2" fmla="*/ 56596 w 772904"/>
              <a:gd name="connsiteY2" fmla="*/ 5756242 h 5756242"/>
              <a:gd name="connsiteX3" fmla="*/ 241259 w 772904"/>
              <a:gd name="connsiteY3" fmla="*/ 5307906 h 5756242"/>
              <a:gd name="connsiteX0" fmla="*/ 0 w 772904"/>
              <a:gd name="connsiteY0" fmla="*/ 0 h 6303721"/>
              <a:gd name="connsiteX1" fmla="*/ 719709 w 772904"/>
              <a:gd name="connsiteY1" fmla="*/ 3283266 h 6303721"/>
              <a:gd name="connsiteX2" fmla="*/ 56596 w 772904"/>
              <a:gd name="connsiteY2" fmla="*/ 5756242 h 6303721"/>
              <a:gd name="connsiteX3" fmla="*/ 316033 w 772904"/>
              <a:gd name="connsiteY3" fmla="*/ 6303721 h 6303721"/>
              <a:gd name="connsiteX0" fmla="*/ 0 w 772904"/>
              <a:gd name="connsiteY0" fmla="*/ 0 h 6303721"/>
              <a:gd name="connsiteX1" fmla="*/ 719709 w 772904"/>
              <a:gd name="connsiteY1" fmla="*/ 3283266 h 6303721"/>
              <a:gd name="connsiteX2" fmla="*/ 226083 w 772904"/>
              <a:gd name="connsiteY2" fmla="*/ 5265657 h 6303721"/>
              <a:gd name="connsiteX3" fmla="*/ 316033 w 772904"/>
              <a:gd name="connsiteY3" fmla="*/ 6303721 h 6303721"/>
              <a:gd name="connsiteX0" fmla="*/ 0 w 772904"/>
              <a:gd name="connsiteY0" fmla="*/ 0 h 6303721"/>
              <a:gd name="connsiteX1" fmla="*/ 719709 w 772904"/>
              <a:gd name="connsiteY1" fmla="*/ 3283266 h 6303721"/>
              <a:gd name="connsiteX2" fmla="*/ 226083 w 772904"/>
              <a:gd name="connsiteY2" fmla="*/ 5309590 h 6303721"/>
              <a:gd name="connsiteX3" fmla="*/ 316033 w 772904"/>
              <a:gd name="connsiteY3" fmla="*/ 6303721 h 6303721"/>
              <a:gd name="connsiteX0" fmla="*/ 0 w 772904"/>
              <a:gd name="connsiteY0" fmla="*/ 0 h 6303721"/>
              <a:gd name="connsiteX1" fmla="*/ 719709 w 772904"/>
              <a:gd name="connsiteY1" fmla="*/ 3283266 h 6303721"/>
              <a:gd name="connsiteX2" fmla="*/ 226083 w 772904"/>
              <a:gd name="connsiteY2" fmla="*/ 5309590 h 6303721"/>
              <a:gd name="connsiteX3" fmla="*/ 321018 w 772904"/>
              <a:gd name="connsiteY3" fmla="*/ 6303721 h 6303721"/>
              <a:gd name="connsiteX0" fmla="*/ 0 w 772904"/>
              <a:gd name="connsiteY0" fmla="*/ 0 h 5309590"/>
              <a:gd name="connsiteX1" fmla="*/ 719709 w 772904"/>
              <a:gd name="connsiteY1" fmla="*/ 3283266 h 5309590"/>
              <a:gd name="connsiteX2" fmla="*/ 226083 w 772904"/>
              <a:gd name="connsiteY2" fmla="*/ 5309590 h 5309590"/>
            </a:gdLst>
            <a:ahLst/>
            <a:cxnLst>
              <a:cxn ang="0">
                <a:pos x="connsiteX0" y="connsiteY0"/>
              </a:cxn>
              <a:cxn ang="0">
                <a:pos x="connsiteX1" y="connsiteY1"/>
              </a:cxn>
              <a:cxn ang="0">
                <a:pos x="connsiteX2" y="connsiteY2"/>
              </a:cxn>
            </a:cxnLst>
            <a:rect l="l" t="t" r="r" b="b"/>
            <a:pathLst>
              <a:path w="772904" h="5309590">
                <a:moveTo>
                  <a:pt x="0" y="0"/>
                </a:moveTo>
                <a:cubicBezTo>
                  <a:pt x="748253" y="904554"/>
                  <a:pt x="862505" y="2299632"/>
                  <a:pt x="719709" y="3283266"/>
                </a:cubicBezTo>
                <a:cubicBezTo>
                  <a:pt x="654961" y="3728238"/>
                  <a:pt x="604659" y="4326596"/>
                  <a:pt x="226083" y="530959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aphicFrame>
        <p:nvGraphicFramePr>
          <p:cNvPr id="10" name="Content Placeholder 2">
            <a:extLst>
              <a:ext uri="{FF2B5EF4-FFF2-40B4-BE49-F238E27FC236}">
                <a16:creationId xmlns:a16="http://schemas.microsoft.com/office/drawing/2014/main" id="{1D344901-CFB8-4737-8662-F833D36B87F4}"/>
              </a:ext>
            </a:extLst>
          </p:cNvPr>
          <p:cNvGraphicFramePr>
            <a:graphicFrameLocks noGrp="1"/>
          </p:cNvGraphicFramePr>
          <p:nvPr>
            <p:ph idx="1"/>
            <p:extLst>
              <p:ext uri="{D42A27DB-BD31-4B8C-83A1-F6EECF244321}">
                <p14:modId xmlns:p14="http://schemas.microsoft.com/office/powerpoint/2010/main" val="162642067"/>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37875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wo people standing in a room&#10;&#10;Description automatically generated">
            <a:extLst>
              <a:ext uri="{FF2B5EF4-FFF2-40B4-BE49-F238E27FC236}">
                <a16:creationId xmlns:a16="http://schemas.microsoft.com/office/drawing/2014/main" id="{E8817881-3A1F-49B1-A537-A35EA5FAB478}"/>
              </a:ext>
            </a:extLst>
          </p:cNvPr>
          <p:cNvPicPr>
            <a:picLocks noChangeAspect="1"/>
          </p:cNvPicPr>
          <p:nvPr/>
        </p:nvPicPr>
        <p:blipFill rotWithShape="1">
          <a:blip r:embed="rId2"/>
          <a:srcRect t="27873" r="-2" b="-2"/>
          <a:stretch/>
        </p:blipFill>
        <p:spPr>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11" name="Freeform: Shape 10">
            <a:extLst>
              <a:ext uri="{FF2B5EF4-FFF2-40B4-BE49-F238E27FC236}">
                <a16:creationId xmlns:a16="http://schemas.microsoft.com/office/drawing/2014/main" id="{3362A0EA-3E81-4464-94B8-70BE5870EDC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1EE7723A-E098-44D7-87FA-740E401078CA}"/>
              </a:ext>
            </a:extLst>
          </p:cNvPr>
          <p:cNvSpPr>
            <a:spLocks noGrp="1"/>
          </p:cNvSpPr>
          <p:nvPr>
            <p:ph idx="1"/>
          </p:nvPr>
        </p:nvSpPr>
        <p:spPr>
          <a:xfrm>
            <a:off x="762000" y="2286000"/>
            <a:ext cx="5334000" cy="3810001"/>
          </a:xfrm>
        </p:spPr>
        <p:txBody>
          <a:bodyPr vert="horz" lIns="91440" tIns="45720" rIns="91440" bIns="45720" rtlCol="0">
            <a:normAutofit/>
          </a:bodyPr>
          <a:lstStyle/>
          <a:p>
            <a:endParaRPr lang="en-GB" sz="2200">
              <a:ea typeface="+mn-lt"/>
              <a:cs typeface="+mn-lt"/>
            </a:endParaRPr>
          </a:p>
          <a:p>
            <a:pPr lvl="1"/>
            <a:r>
              <a:rPr lang="en-GB" sz="2200">
                <a:ea typeface="+mn-lt"/>
                <a:cs typeface="+mn-lt"/>
              </a:rPr>
              <a:t>The eyes of our clients. As counsellors we can think about how our clients might perceive the experience of therapy. This also helps us to evaluate our position in the therapy room and the issue of equality and power.</a:t>
            </a:r>
            <a:endParaRPr lang="en-GB" sz="2200"/>
          </a:p>
        </p:txBody>
      </p:sp>
      <p:sp>
        <p:nvSpPr>
          <p:cNvPr id="2" name="Title 1">
            <a:extLst>
              <a:ext uri="{FF2B5EF4-FFF2-40B4-BE49-F238E27FC236}">
                <a16:creationId xmlns:a16="http://schemas.microsoft.com/office/drawing/2014/main" id="{92799B1A-9348-4167-B798-4D7CD7C9C7B5}"/>
              </a:ext>
            </a:extLst>
          </p:cNvPr>
          <p:cNvSpPr>
            <a:spLocks noGrp="1"/>
          </p:cNvSpPr>
          <p:nvPr>
            <p:ph type="title"/>
          </p:nvPr>
        </p:nvSpPr>
        <p:spPr>
          <a:xfrm>
            <a:off x="762000" y="762000"/>
            <a:ext cx="5334000" cy="1524000"/>
          </a:xfrm>
        </p:spPr>
        <p:txBody>
          <a:bodyPr>
            <a:normAutofit/>
          </a:bodyPr>
          <a:lstStyle/>
          <a:p>
            <a:r>
              <a:rPr lang="en-GB" sz="3200"/>
              <a:t>The eyes of our clients</a:t>
            </a:r>
          </a:p>
        </p:txBody>
      </p:sp>
    </p:spTree>
    <p:extLst>
      <p:ext uri="{BB962C8B-B14F-4D97-AF65-F5344CB8AC3E}">
        <p14:creationId xmlns:p14="http://schemas.microsoft.com/office/powerpoint/2010/main" val="25669389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75CD783-E708-4711-B23C-5B7B72A3D8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5578824" cy="6028256"/>
          </a:xfrm>
          <a:custGeom>
            <a:avLst/>
            <a:gdLst>
              <a:gd name="connsiteX0" fmla="*/ 0 w 5578824"/>
              <a:gd name="connsiteY0" fmla="*/ 0 h 6028256"/>
              <a:gd name="connsiteX1" fmla="*/ 3897606 w 5578824"/>
              <a:gd name="connsiteY1" fmla="*/ 0 h 6028256"/>
              <a:gd name="connsiteX2" fmla="*/ 4274232 w 5578824"/>
              <a:gd name="connsiteY2" fmla="*/ 360545 h 6028256"/>
              <a:gd name="connsiteX3" fmla="*/ 4673934 w 5578824"/>
              <a:gd name="connsiteY3" fmla="*/ 738354 h 6028256"/>
              <a:gd name="connsiteX4" fmla="*/ 5421862 w 5578824"/>
              <a:gd name="connsiteY4" fmla="*/ 1773839 h 6028256"/>
              <a:gd name="connsiteX5" fmla="*/ 5469199 w 5578824"/>
              <a:gd name="connsiteY5" fmla="*/ 3329255 h 6028256"/>
              <a:gd name="connsiteX6" fmla="*/ 4741546 w 5578824"/>
              <a:gd name="connsiteY6" fmla="*/ 4877588 h 6028256"/>
              <a:gd name="connsiteX7" fmla="*/ 1325600 w 5578824"/>
              <a:gd name="connsiteY7" fmla="*/ 5980388 h 6028256"/>
              <a:gd name="connsiteX8" fmla="*/ 137593 w 5578824"/>
              <a:gd name="connsiteY8" fmla="*/ 5804042 h 6028256"/>
              <a:gd name="connsiteX9" fmla="*/ 0 w 5578824"/>
              <a:gd name="connsiteY9" fmla="*/ 5760161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9"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E633B38B-B87A-4288-A20F-0223A6C27A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pic>
        <p:nvPicPr>
          <p:cNvPr id="4" name="Picture 4" descr="A group of people sitting at a table&#10;&#10;Description automatically generated">
            <a:extLst>
              <a:ext uri="{FF2B5EF4-FFF2-40B4-BE49-F238E27FC236}">
                <a16:creationId xmlns:a16="http://schemas.microsoft.com/office/drawing/2014/main" id="{86FB83C5-4038-4D0E-AAFE-75C106A55F1E}"/>
              </a:ext>
            </a:extLst>
          </p:cNvPr>
          <p:cNvPicPr>
            <a:picLocks noChangeAspect="1"/>
          </p:cNvPicPr>
          <p:nvPr/>
        </p:nvPicPr>
        <p:blipFill>
          <a:blip r:embed="rId2"/>
          <a:stretch>
            <a:fillRect/>
          </a:stretch>
        </p:blipFill>
        <p:spPr>
          <a:xfrm>
            <a:off x="752827" y="2285620"/>
            <a:ext cx="4581173" cy="3057932"/>
          </a:xfrm>
          <a:prstGeom prst="rect">
            <a:avLst/>
          </a:prstGeom>
        </p:spPr>
      </p:pic>
      <p:sp>
        <p:nvSpPr>
          <p:cNvPr id="3" name="Content Placeholder 2">
            <a:extLst>
              <a:ext uri="{FF2B5EF4-FFF2-40B4-BE49-F238E27FC236}">
                <a16:creationId xmlns:a16="http://schemas.microsoft.com/office/drawing/2014/main" id="{3FB266CC-A7D3-49FD-9926-17F71C47E749}"/>
              </a:ext>
            </a:extLst>
          </p:cNvPr>
          <p:cNvSpPr>
            <a:spLocks noGrp="1"/>
          </p:cNvSpPr>
          <p:nvPr>
            <p:ph idx="1"/>
          </p:nvPr>
        </p:nvSpPr>
        <p:spPr>
          <a:xfrm>
            <a:off x="6096000" y="2286000"/>
            <a:ext cx="5334000" cy="3810001"/>
          </a:xfrm>
        </p:spPr>
        <p:txBody>
          <a:bodyPr vert="horz" lIns="91440" tIns="45720" rIns="91440" bIns="45720" rtlCol="0">
            <a:normAutofit/>
          </a:bodyPr>
          <a:lstStyle/>
          <a:p>
            <a:r>
              <a:rPr lang="en-GB" sz="2400"/>
              <a:t>This will include engaging in feedback and discussion and will be with a range of fellow professionals, including colleagues, students, supervisors or other professionals within your network.</a:t>
            </a:r>
          </a:p>
        </p:txBody>
      </p:sp>
      <p:sp>
        <p:nvSpPr>
          <p:cNvPr id="2" name="Title 1">
            <a:extLst>
              <a:ext uri="{FF2B5EF4-FFF2-40B4-BE49-F238E27FC236}">
                <a16:creationId xmlns:a16="http://schemas.microsoft.com/office/drawing/2014/main" id="{14C88C53-2836-4A7C-B683-7D536D9A2EC9}"/>
              </a:ext>
            </a:extLst>
          </p:cNvPr>
          <p:cNvSpPr>
            <a:spLocks noGrp="1"/>
          </p:cNvSpPr>
          <p:nvPr>
            <p:ph type="title"/>
          </p:nvPr>
        </p:nvSpPr>
        <p:spPr>
          <a:xfrm>
            <a:off x="6096000" y="762000"/>
            <a:ext cx="5334000" cy="1524000"/>
          </a:xfrm>
        </p:spPr>
        <p:txBody>
          <a:bodyPr>
            <a:normAutofit/>
          </a:bodyPr>
          <a:lstStyle/>
          <a:p>
            <a:r>
              <a:rPr lang="en-GB" sz="3200"/>
              <a:t>Through the lens of our peers</a:t>
            </a:r>
          </a:p>
        </p:txBody>
      </p:sp>
    </p:spTree>
    <p:extLst>
      <p:ext uri="{BB962C8B-B14F-4D97-AF65-F5344CB8AC3E}">
        <p14:creationId xmlns:p14="http://schemas.microsoft.com/office/powerpoint/2010/main" val="24107523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sitting at a table using a computer&#10;&#10;Description automatically generated">
            <a:extLst>
              <a:ext uri="{FF2B5EF4-FFF2-40B4-BE49-F238E27FC236}">
                <a16:creationId xmlns:a16="http://schemas.microsoft.com/office/drawing/2014/main" id="{9DE9F2DC-DAB1-4299-9A08-408EA1647978}"/>
              </a:ext>
            </a:extLst>
          </p:cNvPr>
          <p:cNvPicPr>
            <a:picLocks noChangeAspect="1"/>
          </p:cNvPicPr>
          <p:nvPr/>
        </p:nvPicPr>
        <p:blipFill rotWithShape="1">
          <a:blip r:embed="rId2"/>
          <a:srcRect l="22987" r="15241" b="1"/>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1" name="Freeform: Shape 10">
            <a:extLst>
              <a:ext uri="{FF2B5EF4-FFF2-40B4-BE49-F238E27FC236}">
                <a16:creationId xmlns:a16="http://schemas.microsoft.com/office/drawing/2014/main" id="{E633B38B-B87A-4288-A20F-0223A6C27A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EDDC3BF7-66A8-4CFC-927C-3E5EB17C0C09}"/>
              </a:ext>
            </a:extLst>
          </p:cNvPr>
          <p:cNvSpPr>
            <a:spLocks noGrp="1"/>
          </p:cNvSpPr>
          <p:nvPr>
            <p:ph idx="1"/>
          </p:nvPr>
        </p:nvSpPr>
        <p:spPr>
          <a:xfrm>
            <a:off x="6096000" y="2286000"/>
            <a:ext cx="5334000" cy="3810001"/>
          </a:xfrm>
        </p:spPr>
        <p:txBody>
          <a:bodyPr vert="horz" lIns="91440" tIns="45720" rIns="91440" bIns="45720" rtlCol="0">
            <a:normAutofit/>
          </a:bodyPr>
          <a:lstStyle/>
          <a:p>
            <a:pPr>
              <a:lnSpc>
                <a:spcPct val="115000"/>
              </a:lnSpc>
            </a:pPr>
            <a:r>
              <a:rPr lang="en-GB" sz="1900"/>
              <a:t>This can be seen as subjective and unhelpful, however when a critical incident occurs, we will need to reflect and consider. </a:t>
            </a:r>
          </a:p>
          <a:p>
            <a:pPr>
              <a:lnSpc>
                <a:spcPct val="115000"/>
              </a:lnSpc>
            </a:pPr>
            <a:r>
              <a:rPr lang="en-GB" sz="1900"/>
              <a:t>We will need to think about our ethics and our values</a:t>
            </a:r>
          </a:p>
          <a:p>
            <a:pPr>
              <a:lnSpc>
                <a:spcPct val="115000"/>
              </a:lnSpc>
            </a:pPr>
            <a:r>
              <a:rPr lang="en-GB" sz="1900"/>
              <a:t>We will need to think about our assumptions.</a:t>
            </a:r>
          </a:p>
          <a:p>
            <a:pPr>
              <a:lnSpc>
                <a:spcPct val="115000"/>
              </a:lnSpc>
            </a:pPr>
            <a:r>
              <a:rPr lang="en-GB" sz="1900"/>
              <a:t>The lens of personal experience can be very powerful.</a:t>
            </a:r>
          </a:p>
        </p:txBody>
      </p:sp>
      <p:sp>
        <p:nvSpPr>
          <p:cNvPr id="2" name="Title 1">
            <a:extLst>
              <a:ext uri="{FF2B5EF4-FFF2-40B4-BE49-F238E27FC236}">
                <a16:creationId xmlns:a16="http://schemas.microsoft.com/office/drawing/2014/main" id="{2154F291-1396-4CF9-BF41-4974A1F0C36F}"/>
              </a:ext>
            </a:extLst>
          </p:cNvPr>
          <p:cNvSpPr>
            <a:spLocks noGrp="1"/>
          </p:cNvSpPr>
          <p:nvPr>
            <p:ph type="title"/>
          </p:nvPr>
        </p:nvSpPr>
        <p:spPr>
          <a:xfrm>
            <a:off x="6096000" y="762000"/>
            <a:ext cx="5334000" cy="1524000"/>
          </a:xfrm>
        </p:spPr>
        <p:txBody>
          <a:bodyPr>
            <a:normAutofit/>
          </a:bodyPr>
          <a:lstStyle/>
          <a:p>
            <a:r>
              <a:rPr lang="en-GB" sz="3200"/>
              <a:t>Through the lens of personal experience</a:t>
            </a:r>
          </a:p>
        </p:txBody>
      </p:sp>
    </p:spTree>
    <p:extLst>
      <p:ext uri="{BB962C8B-B14F-4D97-AF65-F5344CB8AC3E}">
        <p14:creationId xmlns:p14="http://schemas.microsoft.com/office/powerpoint/2010/main" val="4812823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book sitting on top of a desk&#10;&#10;Description automatically generated">
            <a:extLst>
              <a:ext uri="{FF2B5EF4-FFF2-40B4-BE49-F238E27FC236}">
                <a16:creationId xmlns:a16="http://schemas.microsoft.com/office/drawing/2014/main" id="{518C0758-9D24-413F-8A64-16AB984A1614}"/>
              </a:ext>
            </a:extLst>
          </p:cNvPr>
          <p:cNvPicPr>
            <a:picLocks noChangeAspect="1"/>
          </p:cNvPicPr>
          <p:nvPr/>
        </p:nvPicPr>
        <p:blipFill rotWithShape="1">
          <a:blip r:embed="rId2"/>
          <a:srcRect l="17405" r="20822" b="1"/>
          <a:stretch/>
        </p:blipFill>
        <p:spPr>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11" name="Freeform: Shape 10">
            <a:extLst>
              <a:ext uri="{FF2B5EF4-FFF2-40B4-BE49-F238E27FC236}">
                <a16:creationId xmlns:a16="http://schemas.microsoft.com/office/drawing/2014/main" id="{3362A0EA-3E81-4464-94B8-70BE5870EDC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2E1A05AC-E3B1-4D00-B932-B0FAA5D4A6B9}"/>
              </a:ext>
            </a:extLst>
          </p:cNvPr>
          <p:cNvSpPr>
            <a:spLocks noGrp="1"/>
          </p:cNvSpPr>
          <p:nvPr>
            <p:ph idx="1"/>
          </p:nvPr>
        </p:nvSpPr>
        <p:spPr>
          <a:xfrm>
            <a:off x="762000" y="2286000"/>
            <a:ext cx="5334000" cy="3810001"/>
          </a:xfrm>
        </p:spPr>
        <p:txBody>
          <a:bodyPr vert="horz" lIns="91440" tIns="45720" rIns="91440" bIns="45720" rtlCol="0">
            <a:normAutofit/>
          </a:bodyPr>
          <a:lstStyle/>
          <a:p>
            <a:r>
              <a:rPr lang="en-GB" sz="2400"/>
              <a:t>If there is a situation that we are reluctant to look at, understanding a different theoretical viewpoint can be helpful and allow us some distance to reflect.</a:t>
            </a:r>
          </a:p>
        </p:txBody>
      </p:sp>
      <p:sp>
        <p:nvSpPr>
          <p:cNvPr id="2" name="Title 1">
            <a:extLst>
              <a:ext uri="{FF2B5EF4-FFF2-40B4-BE49-F238E27FC236}">
                <a16:creationId xmlns:a16="http://schemas.microsoft.com/office/drawing/2014/main" id="{37335D5C-A380-414C-AFDC-1C77A9947AC0}"/>
              </a:ext>
            </a:extLst>
          </p:cNvPr>
          <p:cNvSpPr>
            <a:spLocks noGrp="1"/>
          </p:cNvSpPr>
          <p:nvPr>
            <p:ph type="title"/>
          </p:nvPr>
        </p:nvSpPr>
        <p:spPr>
          <a:xfrm>
            <a:off x="762000" y="762000"/>
            <a:ext cx="5334000" cy="1524000"/>
          </a:xfrm>
        </p:spPr>
        <p:txBody>
          <a:bodyPr>
            <a:normAutofit/>
          </a:bodyPr>
          <a:lstStyle/>
          <a:p>
            <a:r>
              <a:rPr lang="en-GB" sz="3200"/>
              <a:t>The lens of Theory </a:t>
            </a:r>
          </a:p>
        </p:txBody>
      </p:sp>
    </p:spTree>
    <p:extLst>
      <p:ext uri="{BB962C8B-B14F-4D97-AF65-F5344CB8AC3E}">
        <p14:creationId xmlns:p14="http://schemas.microsoft.com/office/powerpoint/2010/main" val="4856620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EC242-528A-4207-9ACC-92FD1375ADDA}"/>
              </a:ext>
            </a:extLst>
          </p:cNvPr>
          <p:cNvSpPr>
            <a:spLocks noGrp="1"/>
          </p:cNvSpPr>
          <p:nvPr>
            <p:ph type="title"/>
          </p:nvPr>
        </p:nvSpPr>
        <p:spPr/>
        <p:txBody>
          <a:bodyPr/>
          <a:lstStyle/>
          <a:p>
            <a:r>
              <a:rPr lang="en-GB"/>
              <a:t>Activity 6</a:t>
            </a:r>
          </a:p>
        </p:txBody>
      </p:sp>
      <p:sp>
        <p:nvSpPr>
          <p:cNvPr id="3" name="Content Placeholder 2">
            <a:extLst>
              <a:ext uri="{FF2B5EF4-FFF2-40B4-BE49-F238E27FC236}">
                <a16:creationId xmlns:a16="http://schemas.microsoft.com/office/drawing/2014/main" id="{9592E38D-6352-4B2E-AFC4-68DEBE6DAD81}"/>
              </a:ext>
            </a:extLst>
          </p:cNvPr>
          <p:cNvSpPr>
            <a:spLocks noGrp="1"/>
          </p:cNvSpPr>
          <p:nvPr>
            <p:ph idx="1"/>
          </p:nvPr>
        </p:nvSpPr>
        <p:spPr/>
        <p:txBody>
          <a:bodyPr vert="horz" lIns="91440" tIns="45720" rIns="91440" bIns="45720" rtlCol="0" anchor="t">
            <a:normAutofit lnSpcReduction="10000"/>
          </a:bodyPr>
          <a:lstStyle/>
          <a:p>
            <a:r>
              <a:rPr lang="en-GB">
                <a:solidFill>
                  <a:srgbClr val="FFFFFF"/>
                </a:solidFill>
              </a:rPr>
              <a:t>Consider a recent difficult experience which relates to your role in the workplace (or in education). Try to use a real-life example where possible.</a:t>
            </a:r>
            <a:endParaRPr lang="en-GB">
              <a:solidFill>
                <a:srgbClr val="FFFFFF">
                  <a:alpha val="70000"/>
                </a:srgbClr>
              </a:solidFill>
            </a:endParaRPr>
          </a:p>
          <a:p>
            <a:r>
              <a:rPr lang="en-GB">
                <a:solidFill>
                  <a:srgbClr val="FFFFFF"/>
                </a:solidFill>
              </a:rPr>
              <a:t>Now, try to reflect on that experience through the four different lenses and consider how your viewpoint and analysis changes as you move through the different perspectives.</a:t>
            </a:r>
          </a:p>
          <a:p>
            <a:r>
              <a:rPr lang="en-GB">
                <a:solidFill>
                  <a:srgbClr val="FFFFFF"/>
                </a:solidFill>
              </a:rPr>
              <a:t>Highlight what changes, but also what stays the same. </a:t>
            </a:r>
          </a:p>
        </p:txBody>
      </p:sp>
    </p:spTree>
    <p:extLst>
      <p:ext uri="{BB962C8B-B14F-4D97-AF65-F5344CB8AC3E}">
        <p14:creationId xmlns:p14="http://schemas.microsoft.com/office/powerpoint/2010/main" val="22199231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6FC6F62-FEC6-45C4-B697-39FDA62A96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pic>
        <p:nvPicPr>
          <p:cNvPr id="4" name="Picture 4" descr="A picture containing person, indoor, person, window&#10;&#10;Description automatically generated">
            <a:extLst>
              <a:ext uri="{FF2B5EF4-FFF2-40B4-BE49-F238E27FC236}">
                <a16:creationId xmlns:a16="http://schemas.microsoft.com/office/drawing/2014/main" id="{614B958C-12A1-44A6-81DA-CF4366A2B005}"/>
              </a:ext>
            </a:extLst>
          </p:cNvPr>
          <p:cNvPicPr>
            <a:picLocks noChangeAspect="1"/>
          </p:cNvPicPr>
          <p:nvPr/>
        </p:nvPicPr>
        <p:blipFill rotWithShape="1">
          <a:blip r:embed="rId2"/>
          <a:srcRect l="15259" r="27528" b="2"/>
          <a:stretch/>
        </p:blipFill>
        <p:spPr>
          <a:xfrm>
            <a:off x="762000" y="762001"/>
            <a:ext cx="4572000" cy="5334000"/>
          </a:xfrm>
          <a:prstGeom prst="rect">
            <a:avLst/>
          </a:prstGeom>
        </p:spPr>
      </p:pic>
      <p:grpSp>
        <p:nvGrpSpPr>
          <p:cNvPr id="13" name="Group 12">
            <a:extLst>
              <a:ext uri="{FF2B5EF4-FFF2-40B4-BE49-F238E27FC236}">
                <a16:creationId xmlns:a16="http://schemas.microsoft.com/office/drawing/2014/main" id="{F8D7210F-BCFD-46C1-9A2C-3717368B1A78}"/>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5829359"/>
            <a:ext cx="4333875" cy="1028642"/>
            <a:chOff x="7153921" y="5829359"/>
            <a:chExt cx="5038079" cy="1028642"/>
          </a:xfrm>
        </p:grpSpPr>
        <p:sp>
          <p:nvSpPr>
            <p:cNvPr id="14" name="Freeform: Shape 13">
              <a:extLst>
                <a:ext uri="{FF2B5EF4-FFF2-40B4-BE49-F238E27FC236}">
                  <a16:creationId xmlns:a16="http://schemas.microsoft.com/office/drawing/2014/main" id="{2C96BB9F-FD85-4689-A888-9A5AA0A145B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63906"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15" name="Freeform: Shape 14">
              <a:extLst>
                <a:ext uri="{FF2B5EF4-FFF2-40B4-BE49-F238E27FC236}">
                  <a16:creationId xmlns:a16="http://schemas.microsoft.com/office/drawing/2014/main" id="{78545FC7-27EF-4BF9-A88F-35F089DF697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sp>
        <p:nvSpPr>
          <p:cNvPr id="3" name="Content Placeholder 2">
            <a:extLst>
              <a:ext uri="{FF2B5EF4-FFF2-40B4-BE49-F238E27FC236}">
                <a16:creationId xmlns:a16="http://schemas.microsoft.com/office/drawing/2014/main" id="{3EE31EEF-DE15-4948-9E20-16A67C24C002}"/>
              </a:ext>
            </a:extLst>
          </p:cNvPr>
          <p:cNvSpPr>
            <a:spLocks noGrp="1"/>
          </p:cNvSpPr>
          <p:nvPr>
            <p:ph idx="1"/>
          </p:nvPr>
        </p:nvSpPr>
        <p:spPr>
          <a:xfrm>
            <a:off x="6096000" y="2286000"/>
            <a:ext cx="5334000" cy="3810001"/>
          </a:xfrm>
        </p:spPr>
        <p:txBody>
          <a:bodyPr vert="horz" lIns="91440" tIns="45720" rIns="91440" bIns="45720" rtlCol="0">
            <a:normAutofit/>
          </a:bodyPr>
          <a:lstStyle/>
          <a:p>
            <a:pPr>
              <a:lnSpc>
                <a:spcPct val="115000"/>
              </a:lnSpc>
            </a:pPr>
            <a:r>
              <a:rPr lang="en-GB" sz="2200"/>
              <a:t>Within all Counselling training programmes there is opportunity for feedback.</a:t>
            </a:r>
          </a:p>
          <a:p>
            <a:pPr>
              <a:lnSpc>
                <a:spcPct val="115000"/>
              </a:lnSpc>
            </a:pPr>
            <a:r>
              <a:rPr lang="en-GB" sz="2200"/>
              <a:t>As you develop your skills you receive weekly feedback from your peers as well as regular feedback from your tutors.</a:t>
            </a:r>
          </a:p>
          <a:p>
            <a:pPr>
              <a:lnSpc>
                <a:spcPct val="115000"/>
              </a:lnSpc>
            </a:pPr>
            <a:r>
              <a:rPr lang="en-GB" sz="2200"/>
              <a:t>However feedback can be helpful, but it can also be bad.</a:t>
            </a:r>
          </a:p>
        </p:txBody>
      </p:sp>
      <p:sp>
        <p:nvSpPr>
          <p:cNvPr id="2" name="Title 1">
            <a:extLst>
              <a:ext uri="{FF2B5EF4-FFF2-40B4-BE49-F238E27FC236}">
                <a16:creationId xmlns:a16="http://schemas.microsoft.com/office/drawing/2014/main" id="{5B8C71C1-FBFA-486F-AF30-843DEDB9E65F}"/>
              </a:ext>
            </a:extLst>
          </p:cNvPr>
          <p:cNvSpPr>
            <a:spLocks noGrp="1"/>
          </p:cNvSpPr>
          <p:nvPr>
            <p:ph type="title"/>
          </p:nvPr>
        </p:nvSpPr>
        <p:spPr>
          <a:xfrm>
            <a:off x="6096000" y="762000"/>
            <a:ext cx="5334000" cy="1524000"/>
          </a:xfrm>
        </p:spPr>
        <p:txBody>
          <a:bodyPr>
            <a:normAutofit/>
          </a:bodyPr>
          <a:lstStyle/>
          <a:p>
            <a:r>
              <a:rPr lang="en-GB" sz="3200"/>
              <a:t>Receiving Feedback</a:t>
            </a:r>
          </a:p>
        </p:txBody>
      </p:sp>
    </p:spTree>
    <p:extLst>
      <p:ext uri="{BB962C8B-B14F-4D97-AF65-F5344CB8AC3E}">
        <p14:creationId xmlns:p14="http://schemas.microsoft.com/office/powerpoint/2010/main" val="19448752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4AA40-2F10-4401-86DD-A09E09CD2B49}"/>
              </a:ext>
            </a:extLst>
          </p:cNvPr>
          <p:cNvSpPr>
            <a:spLocks noGrp="1"/>
          </p:cNvSpPr>
          <p:nvPr>
            <p:ph type="title"/>
          </p:nvPr>
        </p:nvSpPr>
        <p:spPr/>
        <p:txBody>
          <a:bodyPr/>
          <a:lstStyle/>
          <a:p>
            <a:r>
              <a:rPr lang="en-GB"/>
              <a:t>Feedback in Skills Practice</a:t>
            </a:r>
          </a:p>
        </p:txBody>
      </p:sp>
      <p:sp>
        <p:nvSpPr>
          <p:cNvPr id="3" name="Content Placeholder 2">
            <a:extLst>
              <a:ext uri="{FF2B5EF4-FFF2-40B4-BE49-F238E27FC236}">
                <a16:creationId xmlns:a16="http://schemas.microsoft.com/office/drawing/2014/main" id="{EE8508E4-297A-436C-AFC9-758E857BBD3C}"/>
              </a:ext>
            </a:extLst>
          </p:cNvPr>
          <p:cNvSpPr>
            <a:spLocks noGrp="1"/>
          </p:cNvSpPr>
          <p:nvPr>
            <p:ph idx="1"/>
          </p:nvPr>
        </p:nvSpPr>
        <p:spPr/>
        <p:txBody>
          <a:bodyPr vert="horz" lIns="91440" tIns="45720" rIns="91440" bIns="45720" rtlCol="0" anchor="t">
            <a:normAutofit/>
          </a:bodyPr>
          <a:lstStyle/>
          <a:p>
            <a:r>
              <a:rPr lang="en-GB">
                <a:solidFill>
                  <a:srgbClr val="FFFFFF"/>
                </a:solidFill>
              </a:rPr>
              <a:t>Within skills practice the types of feedback that you want to give and receive includes:</a:t>
            </a:r>
          </a:p>
          <a:p>
            <a:pPr lvl="1"/>
            <a:r>
              <a:rPr lang="en-GB">
                <a:solidFill>
                  <a:srgbClr val="FFFFFF"/>
                </a:solidFill>
              </a:rPr>
              <a:t>Honest, helpful and supportive feedback that is non-judgemental and allows the 'counsellor' opportunity to develop</a:t>
            </a:r>
          </a:p>
          <a:p>
            <a:pPr lvl="1"/>
            <a:r>
              <a:rPr lang="en-GB">
                <a:solidFill>
                  <a:srgbClr val="FFFFFF"/>
                </a:solidFill>
              </a:rPr>
              <a:t>It is clear and focused; it is not vague and unhelpful.</a:t>
            </a:r>
          </a:p>
          <a:p>
            <a:pPr lvl="1"/>
            <a:r>
              <a:rPr lang="en-GB">
                <a:solidFill>
                  <a:srgbClr val="FFFFFF"/>
                </a:solidFill>
              </a:rPr>
              <a:t>It is also given at the right time and in the right way.</a:t>
            </a:r>
          </a:p>
        </p:txBody>
      </p:sp>
    </p:spTree>
    <p:extLst>
      <p:ext uri="{BB962C8B-B14F-4D97-AF65-F5344CB8AC3E}">
        <p14:creationId xmlns:p14="http://schemas.microsoft.com/office/powerpoint/2010/main" val="30079188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5EC06B-335E-4115-8105-0EF53EAD9B7B}"/>
              </a:ext>
            </a:extLst>
          </p:cNvPr>
          <p:cNvSpPr>
            <a:spLocks noGrp="1"/>
          </p:cNvSpPr>
          <p:nvPr>
            <p:ph type="title"/>
          </p:nvPr>
        </p:nvSpPr>
        <p:spPr>
          <a:xfrm>
            <a:off x="718750" y="2286000"/>
            <a:ext cx="3048001" cy="2286000"/>
          </a:xfrm>
        </p:spPr>
        <p:txBody>
          <a:bodyPr anchor="ctr">
            <a:normAutofit/>
          </a:bodyPr>
          <a:lstStyle/>
          <a:p>
            <a:r>
              <a:rPr lang="en-GB" sz="3200"/>
              <a:t>Feedback in Skills Practice</a:t>
            </a:r>
            <a:endParaRPr lang="en-US" sz="3200"/>
          </a:p>
        </p:txBody>
      </p:sp>
      <p:sp>
        <p:nvSpPr>
          <p:cNvPr id="11" name="Freeform: Shape 10">
            <a:extLst>
              <a:ext uri="{FF2B5EF4-FFF2-40B4-BE49-F238E27FC236}">
                <a16:creationId xmlns:a16="http://schemas.microsoft.com/office/drawing/2014/main" id="{A044A62A-90F2-4512-B914-C853657925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10004" y="0"/>
            <a:ext cx="8381997" cy="6858000"/>
          </a:xfrm>
          <a:custGeom>
            <a:avLst/>
            <a:gdLst>
              <a:gd name="connsiteX0" fmla="*/ 5279869 w 8381997"/>
              <a:gd name="connsiteY0" fmla="*/ 0 h 6858000"/>
              <a:gd name="connsiteX1" fmla="*/ 0 w 8381997"/>
              <a:gd name="connsiteY1" fmla="*/ 0 h 6858000"/>
              <a:gd name="connsiteX2" fmla="*/ 0 w 8381997"/>
              <a:gd name="connsiteY2" fmla="*/ 6858000 h 6858000"/>
              <a:gd name="connsiteX3" fmla="*/ 6152194 w 8381997"/>
              <a:gd name="connsiteY3" fmla="*/ 6858000 h 6858000"/>
              <a:gd name="connsiteX4" fmla="*/ 6293621 w 8381997"/>
              <a:gd name="connsiteY4" fmla="*/ 6810834 h 6858000"/>
              <a:gd name="connsiteX5" fmla="*/ 7066295 w 8381997"/>
              <a:gd name="connsiteY5" fmla="*/ 6484032 h 6858000"/>
              <a:gd name="connsiteX6" fmla="*/ 8053802 w 8381997"/>
              <a:gd name="connsiteY6" fmla="*/ 3305682 h 6858000"/>
              <a:gd name="connsiteX7" fmla="*/ 5378348 w 8381997"/>
              <a:gd name="connsiteY7" fmla="*/ 4122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381997" h="6858000">
                <a:moveTo>
                  <a:pt x="5279869" y="0"/>
                </a:moveTo>
                <a:lnTo>
                  <a:pt x="0" y="0"/>
                </a:lnTo>
                <a:lnTo>
                  <a:pt x="0" y="6858000"/>
                </a:lnTo>
                <a:lnTo>
                  <a:pt x="6152194" y="6858000"/>
                </a:lnTo>
                <a:lnTo>
                  <a:pt x="6293621" y="6810834"/>
                </a:lnTo>
                <a:cubicBezTo>
                  <a:pt x="6564267" y="6715365"/>
                  <a:pt x="6823237" y="6607613"/>
                  <a:pt x="7066295" y="6484032"/>
                </a:cubicBezTo>
                <a:cubicBezTo>
                  <a:pt x="8799749" y="5602878"/>
                  <a:pt x="8460509" y="4509127"/>
                  <a:pt x="8053802" y="3305682"/>
                </a:cubicBezTo>
                <a:cubicBezTo>
                  <a:pt x="7598029" y="1957732"/>
                  <a:pt x="7002925" y="759665"/>
                  <a:pt x="5378348" y="41226"/>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1FD00E6D-9A34-4676-AD40-27FF958A505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29073" y="-37238"/>
            <a:ext cx="2953683" cy="6906954"/>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 name="connsiteX0" fmla="*/ 0 w 2130652"/>
              <a:gd name="connsiteY0" fmla="*/ 0 h 6858000"/>
              <a:gd name="connsiteX1" fmla="*/ 3379 w 2130652"/>
              <a:gd name="connsiteY1" fmla="*/ 2021 h 6858000"/>
              <a:gd name="connsiteX2" fmla="*/ 1377334 w 2130652"/>
              <a:gd name="connsiteY2" fmla="*/ 1096120 h 6858000"/>
              <a:gd name="connsiteX3" fmla="*/ 2097043 w 2130652"/>
              <a:gd name="connsiteY3" fmla="*/ 4379386 h 6858000"/>
              <a:gd name="connsiteX4" fmla="*/ 1433930 w 2130652"/>
              <a:gd name="connsiteY4" fmla="*/ 6852362 h 6858000"/>
              <a:gd name="connsiteX5" fmla="*/ 1431659 w 2130652"/>
              <a:gd name="connsiteY5" fmla="*/ 6858000 h 6858000"/>
              <a:gd name="connsiteX0" fmla="*/ 0 w 2150238"/>
              <a:gd name="connsiteY0" fmla="*/ 0 h 6858000"/>
              <a:gd name="connsiteX1" fmla="*/ 3379 w 2150238"/>
              <a:gd name="connsiteY1" fmla="*/ 2021 h 6858000"/>
              <a:gd name="connsiteX2" fmla="*/ 1377334 w 2150238"/>
              <a:gd name="connsiteY2" fmla="*/ 1096120 h 6858000"/>
              <a:gd name="connsiteX3" fmla="*/ 2097043 w 2150238"/>
              <a:gd name="connsiteY3" fmla="*/ 4379386 h 6858000"/>
              <a:gd name="connsiteX4" fmla="*/ 1433930 w 2150238"/>
              <a:gd name="connsiteY4" fmla="*/ 6852362 h 6858000"/>
              <a:gd name="connsiteX5" fmla="*/ 1431659 w 2150238"/>
              <a:gd name="connsiteY5" fmla="*/ 6858000 h 6858000"/>
              <a:gd name="connsiteX0" fmla="*/ 0 w 2150238"/>
              <a:gd name="connsiteY0" fmla="*/ 0 h 6858000"/>
              <a:gd name="connsiteX1" fmla="*/ 1377334 w 2150238"/>
              <a:gd name="connsiteY1" fmla="*/ 1096120 h 6858000"/>
              <a:gd name="connsiteX2" fmla="*/ 2097043 w 2150238"/>
              <a:gd name="connsiteY2" fmla="*/ 4379386 h 6858000"/>
              <a:gd name="connsiteX3" fmla="*/ 1433930 w 2150238"/>
              <a:gd name="connsiteY3" fmla="*/ 6852362 h 6858000"/>
              <a:gd name="connsiteX4" fmla="*/ 1431659 w 2150238"/>
              <a:gd name="connsiteY4" fmla="*/ 6858000 h 6858000"/>
              <a:gd name="connsiteX0" fmla="*/ 0 w 772904"/>
              <a:gd name="connsiteY0" fmla="*/ 0 h 5761880"/>
              <a:gd name="connsiteX1" fmla="*/ 719709 w 772904"/>
              <a:gd name="connsiteY1" fmla="*/ 3283266 h 5761880"/>
              <a:gd name="connsiteX2" fmla="*/ 56596 w 772904"/>
              <a:gd name="connsiteY2" fmla="*/ 5756242 h 5761880"/>
              <a:gd name="connsiteX3" fmla="*/ 54325 w 772904"/>
              <a:gd name="connsiteY3" fmla="*/ 5761880 h 5761880"/>
              <a:gd name="connsiteX0" fmla="*/ 0 w 772904"/>
              <a:gd name="connsiteY0" fmla="*/ 0 h 5756242"/>
              <a:gd name="connsiteX1" fmla="*/ 719709 w 772904"/>
              <a:gd name="connsiteY1" fmla="*/ 3283266 h 5756242"/>
              <a:gd name="connsiteX2" fmla="*/ 56596 w 772904"/>
              <a:gd name="connsiteY2" fmla="*/ 5756242 h 5756242"/>
              <a:gd name="connsiteX3" fmla="*/ 238766 w 772904"/>
              <a:gd name="connsiteY3" fmla="*/ 5227362 h 5756242"/>
              <a:gd name="connsiteX0" fmla="*/ 0 w 772904"/>
              <a:gd name="connsiteY0" fmla="*/ 0 h 5756242"/>
              <a:gd name="connsiteX1" fmla="*/ 719709 w 772904"/>
              <a:gd name="connsiteY1" fmla="*/ 3283266 h 5756242"/>
              <a:gd name="connsiteX2" fmla="*/ 56596 w 772904"/>
              <a:gd name="connsiteY2" fmla="*/ 5756242 h 5756242"/>
              <a:gd name="connsiteX3" fmla="*/ 241259 w 772904"/>
              <a:gd name="connsiteY3" fmla="*/ 5307906 h 5756242"/>
              <a:gd name="connsiteX0" fmla="*/ 0 w 772904"/>
              <a:gd name="connsiteY0" fmla="*/ 0 h 6303721"/>
              <a:gd name="connsiteX1" fmla="*/ 719709 w 772904"/>
              <a:gd name="connsiteY1" fmla="*/ 3283266 h 6303721"/>
              <a:gd name="connsiteX2" fmla="*/ 56596 w 772904"/>
              <a:gd name="connsiteY2" fmla="*/ 5756242 h 6303721"/>
              <a:gd name="connsiteX3" fmla="*/ 316033 w 772904"/>
              <a:gd name="connsiteY3" fmla="*/ 6303721 h 6303721"/>
              <a:gd name="connsiteX0" fmla="*/ 0 w 772904"/>
              <a:gd name="connsiteY0" fmla="*/ 0 h 6303721"/>
              <a:gd name="connsiteX1" fmla="*/ 719709 w 772904"/>
              <a:gd name="connsiteY1" fmla="*/ 3283266 h 6303721"/>
              <a:gd name="connsiteX2" fmla="*/ 226083 w 772904"/>
              <a:gd name="connsiteY2" fmla="*/ 5265657 h 6303721"/>
              <a:gd name="connsiteX3" fmla="*/ 316033 w 772904"/>
              <a:gd name="connsiteY3" fmla="*/ 6303721 h 6303721"/>
              <a:gd name="connsiteX0" fmla="*/ 0 w 772904"/>
              <a:gd name="connsiteY0" fmla="*/ 0 h 6303721"/>
              <a:gd name="connsiteX1" fmla="*/ 719709 w 772904"/>
              <a:gd name="connsiteY1" fmla="*/ 3283266 h 6303721"/>
              <a:gd name="connsiteX2" fmla="*/ 226083 w 772904"/>
              <a:gd name="connsiteY2" fmla="*/ 5309590 h 6303721"/>
              <a:gd name="connsiteX3" fmla="*/ 316033 w 772904"/>
              <a:gd name="connsiteY3" fmla="*/ 6303721 h 6303721"/>
              <a:gd name="connsiteX0" fmla="*/ 0 w 772904"/>
              <a:gd name="connsiteY0" fmla="*/ 0 h 6303721"/>
              <a:gd name="connsiteX1" fmla="*/ 719709 w 772904"/>
              <a:gd name="connsiteY1" fmla="*/ 3283266 h 6303721"/>
              <a:gd name="connsiteX2" fmla="*/ 226083 w 772904"/>
              <a:gd name="connsiteY2" fmla="*/ 5309590 h 6303721"/>
              <a:gd name="connsiteX3" fmla="*/ 321018 w 772904"/>
              <a:gd name="connsiteY3" fmla="*/ 6303721 h 6303721"/>
              <a:gd name="connsiteX0" fmla="*/ 0 w 772904"/>
              <a:gd name="connsiteY0" fmla="*/ 0 h 5309590"/>
              <a:gd name="connsiteX1" fmla="*/ 719709 w 772904"/>
              <a:gd name="connsiteY1" fmla="*/ 3283266 h 5309590"/>
              <a:gd name="connsiteX2" fmla="*/ 226083 w 772904"/>
              <a:gd name="connsiteY2" fmla="*/ 5309590 h 5309590"/>
            </a:gdLst>
            <a:ahLst/>
            <a:cxnLst>
              <a:cxn ang="0">
                <a:pos x="connsiteX0" y="connsiteY0"/>
              </a:cxn>
              <a:cxn ang="0">
                <a:pos x="connsiteX1" y="connsiteY1"/>
              </a:cxn>
              <a:cxn ang="0">
                <a:pos x="connsiteX2" y="connsiteY2"/>
              </a:cxn>
            </a:cxnLst>
            <a:rect l="l" t="t" r="r" b="b"/>
            <a:pathLst>
              <a:path w="772904" h="5309590">
                <a:moveTo>
                  <a:pt x="0" y="0"/>
                </a:moveTo>
                <a:cubicBezTo>
                  <a:pt x="748253" y="904554"/>
                  <a:pt x="862505" y="2299632"/>
                  <a:pt x="719709" y="3283266"/>
                </a:cubicBezTo>
                <a:cubicBezTo>
                  <a:pt x="654961" y="3728238"/>
                  <a:pt x="604659" y="4326596"/>
                  <a:pt x="226083" y="530959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aphicFrame>
        <p:nvGraphicFramePr>
          <p:cNvPr id="5" name="Content Placeholder 2">
            <a:extLst>
              <a:ext uri="{FF2B5EF4-FFF2-40B4-BE49-F238E27FC236}">
                <a16:creationId xmlns:a16="http://schemas.microsoft.com/office/drawing/2014/main" id="{CFFD83DF-CAFB-4591-9413-CA6D52FCA1AF}"/>
              </a:ext>
            </a:extLst>
          </p:cNvPr>
          <p:cNvGraphicFramePr>
            <a:graphicFrameLocks noGrp="1"/>
          </p:cNvGraphicFramePr>
          <p:nvPr>
            <p:ph idx="1"/>
            <p:extLst>
              <p:ext uri="{D42A27DB-BD31-4B8C-83A1-F6EECF244321}">
                <p14:modId xmlns:p14="http://schemas.microsoft.com/office/powerpoint/2010/main" val="37770510"/>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52920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82587E-E696-4430-8978-8019F825E17E}"/>
              </a:ext>
            </a:extLst>
          </p:cNvPr>
          <p:cNvSpPr>
            <a:spLocks noGrp="1"/>
          </p:cNvSpPr>
          <p:nvPr>
            <p:ph type="title"/>
          </p:nvPr>
        </p:nvSpPr>
        <p:spPr>
          <a:xfrm>
            <a:off x="718750" y="2286000"/>
            <a:ext cx="3048001" cy="2286000"/>
          </a:xfrm>
        </p:spPr>
        <p:txBody>
          <a:bodyPr anchor="ctr">
            <a:normAutofit/>
          </a:bodyPr>
          <a:lstStyle/>
          <a:p>
            <a:r>
              <a:rPr lang="en-GB" sz="3200"/>
              <a:t>Receiving Feedback</a:t>
            </a:r>
          </a:p>
        </p:txBody>
      </p:sp>
      <p:sp>
        <p:nvSpPr>
          <p:cNvPr id="16" name="Freeform: Shape 10">
            <a:extLst>
              <a:ext uri="{FF2B5EF4-FFF2-40B4-BE49-F238E27FC236}">
                <a16:creationId xmlns:a16="http://schemas.microsoft.com/office/drawing/2014/main" id="{A044A62A-90F2-4512-B914-C853657925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10004" y="0"/>
            <a:ext cx="8381997" cy="6858000"/>
          </a:xfrm>
          <a:custGeom>
            <a:avLst/>
            <a:gdLst>
              <a:gd name="connsiteX0" fmla="*/ 5279869 w 8381997"/>
              <a:gd name="connsiteY0" fmla="*/ 0 h 6858000"/>
              <a:gd name="connsiteX1" fmla="*/ 0 w 8381997"/>
              <a:gd name="connsiteY1" fmla="*/ 0 h 6858000"/>
              <a:gd name="connsiteX2" fmla="*/ 0 w 8381997"/>
              <a:gd name="connsiteY2" fmla="*/ 6858000 h 6858000"/>
              <a:gd name="connsiteX3" fmla="*/ 6152194 w 8381997"/>
              <a:gd name="connsiteY3" fmla="*/ 6858000 h 6858000"/>
              <a:gd name="connsiteX4" fmla="*/ 6293621 w 8381997"/>
              <a:gd name="connsiteY4" fmla="*/ 6810834 h 6858000"/>
              <a:gd name="connsiteX5" fmla="*/ 7066295 w 8381997"/>
              <a:gd name="connsiteY5" fmla="*/ 6484032 h 6858000"/>
              <a:gd name="connsiteX6" fmla="*/ 8053802 w 8381997"/>
              <a:gd name="connsiteY6" fmla="*/ 3305682 h 6858000"/>
              <a:gd name="connsiteX7" fmla="*/ 5378348 w 8381997"/>
              <a:gd name="connsiteY7" fmla="*/ 4122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381997" h="6858000">
                <a:moveTo>
                  <a:pt x="5279869" y="0"/>
                </a:moveTo>
                <a:lnTo>
                  <a:pt x="0" y="0"/>
                </a:lnTo>
                <a:lnTo>
                  <a:pt x="0" y="6858000"/>
                </a:lnTo>
                <a:lnTo>
                  <a:pt x="6152194" y="6858000"/>
                </a:lnTo>
                <a:lnTo>
                  <a:pt x="6293621" y="6810834"/>
                </a:lnTo>
                <a:cubicBezTo>
                  <a:pt x="6564267" y="6715365"/>
                  <a:pt x="6823237" y="6607613"/>
                  <a:pt x="7066295" y="6484032"/>
                </a:cubicBezTo>
                <a:cubicBezTo>
                  <a:pt x="8799749" y="5602878"/>
                  <a:pt x="8460509" y="4509127"/>
                  <a:pt x="8053802" y="3305682"/>
                </a:cubicBezTo>
                <a:cubicBezTo>
                  <a:pt x="7598029" y="1957732"/>
                  <a:pt x="7002925" y="759665"/>
                  <a:pt x="5378348" y="41226"/>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2">
            <a:extLst>
              <a:ext uri="{FF2B5EF4-FFF2-40B4-BE49-F238E27FC236}">
                <a16:creationId xmlns:a16="http://schemas.microsoft.com/office/drawing/2014/main" id="{1FD00E6D-9A34-4676-AD40-27FF958A505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29073" y="-37238"/>
            <a:ext cx="2953683" cy="6906954"/>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 name="connsiteX0" fmla="*/ 0 w 2130652"/>
              <a:gd name="connsiteY0" fmla="*/ 0 h 6858000"/>
              <a:gd name="connsiteX1" fmla="*/ 3379 w 2130652"/>
              <a:gd name="connsiteY1" fmla="*/ 2021 h 6858000"/>
              <a:gd name="connsiteX2" fmla="*/ 1377334 w 2130652"/>
              <a:gd name="connsiteY2" fmla="*/ 1096120 h 6858000"/>
              <a:gd name="connsiteX3" fmla="*/ 2097043 w 2130652"/>
              <a:gd name="connsiteY3" fmla="*/ 4379386 h 6858000"/>
              <a:gd name="connsiteX4" fmla="*/ 1433930 w 2130652"/>
              <a:gd name="connsiteY4" fmla="*/ 6852362 h 6858000"/>
              <a:gd name="connsiteX5" fmla="*/ 1431659 w 2130652"/>
              <a:gd name="connsiteY5" fmla="*/ 6858000 h 6858000"/>
              <a:gd name="connsiteX0" fmla="*/ 0 w 2150238"/>
              <a:gd name="connsiteY0" fmla="*/ 0 h 6858000"/>
              <a:gd name="connsiteX1" fmla="*/ 3379 w 2150238"/>
              <a:gd name="connsiteY1" fmla="*/ 2021 h 6858000"/>
              <a:gd name="connsiteX2" fmla="*/ 1377334 w 2150238"/>
              <a:gd name="connsiteY2" fmla="*/ 1096120 h 6858000"/>
              <a:gd name="connsiteX3" fmla="*/ 2097043 w 2150238"/>
              <a:gd name="connsiteY3" fmla="*/ 4379386 h 6858000"/>
              <a:gd name="connsiteX4" fmla="*/ 1433930 w 2150238"/>
              <a:gd name="connsiteY4" fmla="*/ 6852362 h 6858000"/>
              <a:gd name="connsiteX5" fmla="*/ 1431659 w 2150238"/>
              <a:gd name="connsiteY5" fmla="*/ 6858000 h 6858000"/>
              <a:gd name="connsiteX0" fmla="*/ 0 w 2150238"/>
              <a:gd name="connsiteY0" fmla="*/ 0 h 6858000"/>
              <a:gd name="connsiteX1" fmla="*/ 1377334 w 2150238"/>
              <a:gd name="connsiteY1" fmla="*/ 1096120 h 6858000"/>
              <a:gd name="connsiteX2" fmla="*/ 2097043 w 2150238"/>
              <a:gd name="connsiteY2" fmla="*/ 4379386 h 6858000"/>
              <a:gd name="connsiteX3" fmla="*/ 1433930 w 2150238"/>
              <a:gd name="connsiteY3" fmla="*/ 6852362 h 6858000"/>
              <a:gd name="connsiteX4" fmla="*/ 1431659 w 2150238"/>
              <a:gd name="connsiteY4" fmla="*/ 6858000 h 6858000"/>
              <a:gd name="connsiteX0" fmla="*/ 0 w 772904"/>
              <a:gd name="connsiteY0" fmla="*/ 0 h 5761880"/>
              <a:gd name="connsiteX1" fmla="*/ 719709 w 772904"/>
              <a:gd name="connsiteY1" fmla="*/ 3283266 h 5761880"/>
              <a:gd name="connsiteX2" fmla="*/ 56596 w 772904"/>
              <a:gd name="connsiteY2" fmla="*/ 5756242 h 5761880"/>
              <a:gd name="connsiteX3" fmla="*/ 54325 w 772904"/>
              <a:gd name="connsiteY3" fmla="*/ 5761880 h 5761880"/>
              <a:gd name="connsiteX0" fmla="*/ 0 w 772904"/>
              <a:gd name="connsiteY0" fmla="*/ 0 h 5756242"/>
              <a:gd name="connsiteX1" fmla="*/ 719709 w 772904"/>
              <a:gd name="connsiteY1" fmla="*/ 3283266 h 5756242"/>
              <a:gd name="connsiteX2" fmla="*/ 56596 w 772904"/>
              <a:gd name="connsiteY2" fmla="*/ 5756242 h 5756242"/>
              <a:gd name="connsiteX3" fmla="*/ 238766 w 772904"/>
              <a:gd name="connsiteY3" fmla="*/ 5227362 h 5756242"/>
              <a:gd name="connsiteX0" fmla="*/ 0 w 772904"/>
              <a:gd name="connsiteY0" fmla="*/ 0 h 5756242"/>
              <a:gd name="connsiteX1" fmla="*/ 719709 w 772904"/>
              <a:gd name="connsiteY1" fmla="*/ 3283266 h 5756242"/>
              <a:gd name="connsiteX2" fmla="*/ 56596 w 772904"/>
              <a:gd name="connsiteY2" fmla="*/ 5756242 h 5756242"/>
              <a:gd name="connsiteX3" fmla="*/ 241259 w 772904"/>
              <a:gd name="connsiteY3" fmla="*/ 5307906 h 5756242"/>
              <a:gd name="connsiteX0" fmla="*/ 0 w 772904"/>
              <a:gd name="connsiteY0" fmla="*/ 0 h 6303721"/>
              <a:gd name="connsiteX1" fmla="*/ 719709 w 772904"/>
              <a:gd name="connsiteY1" fmla="*/ 3283266 h 6303721"/>
              <a:gd name="connsiteX2" fmla="*/ 56596 w 772904"/>
              <a:gd name="connsiteY2" fmla="*/ 5756242 h 6303721"/>
              <a:gd name="connsiteX3" fmla="*/ 316033 w 772904"/>
              <a:gd name="connsiteY3" fmla="*/ 6303721 h 6303721"/>
              <a:gd name="connsiteX0" fmla="*/ 0 w 772904"/>
              <a:gd name="connsiteY0" fmla="*/ 0 h 6303721"/>
              <a:gd name="connsiteX1" fmla="*/ 719709 w 772904"/>
              <a:gd name="connsiteY1" fmla="*/ 3283266 h 6303721"/>
              <a:gd name="connsiteX2" fmla="*/ 226083 w 772904"/>
              <a:gd name="connsiteY2" fmla="*/ 5265657 h 6303721"/>
              <a:gd name="connsiteX3" fmla="*/ 316033 w 772904"/>
              <a:gd name="connsiteY3" fmla="*/ 6303721 h 6303721"/>
              <a:gd name="connsiteX0" fmla="*/ 0 w 772904"/>
              <a:gd name="connsiteY0" fmla="*/ 0 h 6303721"/>
              <a:gd name="connsiteX1" fmla="*/ 719709 w 772904"/>
              <a:gd name="connsiteY1" fmla="*/ 3283266 h 6303721"/>
              <a:gd name="connsiteX2" fmla="*/ 226083 w 772904"/>
              <a:gd name="connsiteY2" fmla="*/ 5309590 h 6303721"/>
              <a:gd name="connsiteX3" fmla="*/ 316033 w 772904"/>
              <a:gd name="connsiteY3" fmla="*/ 6303721 h 6303721"/>
              <a:gd name="connsiteX0" fmla="*/ 0 w 772904"/>
              <a:gd name="connsiteY0" fmla="*/ 0 h 6303721"/>
              <a:gd name="connsiteX1" fmla="*/ 719709 w 772904"/>
              <a:gd name="connsiteY1" fmla="*/ 3283266 h 6303721"/>
              <a:gd name="connsiteX2" fmla="*/ 226083 w 772904"/>
              <a:gd name="connsiteY2" fmla="*/ 5309590 h 6303721"/>
              <a:gd name="connsiteX3" fmla="*/ 321018 w 772904"/>
              <a:gd name="connsiteY3" fmla="*/ 6303721 h 6303721"/>
              <a:gd name="connsiteX0" fmla="*/ 0 w 772904"/>
              <a:gd name="connsiteY0" fmla="*/ 0 h 5309590"/>
              <a:gd name="connsiteX1" fmla="*/ 719709 w 772904"/>
              <a:gd name="connsiteY1" fmla="*/ 3283266 h 5309590"/>
              <a:gd name="connsiteX2" fmla="*/ 226083 w 772904"/>
              <a:gd name="connsiteY2" fmla="*/ 5309590 h 5309590"/>
            </a:gdLst>
            <a:ahLst/>
            <a:cxnLst>
              <a:cxn ang="0">
                <a:pos x="connsiteX0" y="connsiteY0"/>
              </a:cxn>
              <a:cxn ang="0">
                <a:pos x="connsiteX1" y="connsiteY1"/>
              </a:cxn>
              <a:cxn ang="0">
                <a:pos x="connsiteX2" y="connsiteY2"/>
              </a:cxn>
            </a:cxnLst>
            <a:rect l="l" t="t" r="r" b="b"/>
            <a:pathLst>
              <a:path w="772904" h="5309590">
                <a:moveTo>
                  <a:pt x="0" y="0"/>
                </a:moveTo>
                <a:cubicBezTo>
                  <a:pt x="748253" y="904554"/>
                  <a:pt x="862505" y="2299632"/>
                  <a:pt x="719709" y="3283266"/>
                </a:cubicBezTo>
                <a:cubicBezTo>
                  <a:pt x="654961" y="3728238"/>
                  <a:pt x="604659" y="4326596"/>
                  <a:pt x="226083" y="530959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aphicFrame>
        <p:nvGraphicFramePr>
          <p:cNvPr id="18" name="Content Placeholder 2">
            <a:extLst>
              <a:ext uri="{FF2B5EF4-FFF2-40B4-BE49-F238E27FC236}">
                <a16:creationId xmlns:a16="http://schemas.microsoft.com/office/drawing/2014/main" id="{D9C51690-C402-4337-BFD2-2A8A7F0D0573}"/>
              </a:ext>
            </a:extLst>
          </p:cNvPr>
          <p:cNvGraphicFramePr>
            <a:graphicFrameLocks noGrp="1"/>
          </p:cNvGraphicFramePr>
          <p:nvPr>
            <p:ph idx="1"/>
            <p:extLst>
              <p:ext uri="{D42A27DB-BD31-4B8C-83A1-F6EECF244321}">
                <p14:modId xmlns:p14="http://schemas.microsoft.com/office/powerpoint/2010/main" val="3310506600"/>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785987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D6246D-B77B-404D-A1F4-B51337BF234B}"/>
              </a:ext>
            </a:extLst>
          </p:cNvPr>
          <p:cNvSpPr>
            <a:spLocks noGrp="1"/>
          </p:cNvSpPr>
          <p:nvPr>
            <p:ph type="title"/>
          </p:nvPr>
        </p:nvSpPr>
        <p:spPr>
          <a:xfrm>
            <a:off x="718750" y="2286000"/>
            <a:ext cx="3048001" cy="2286000"/>
          </a:xfrm>
        </p:spPr>
        <p:txBody>
          <a:bodyPr anchor="ctr">
            <a:normAutofit/>
          </a:bodyPr>
          <a:lstStyle/>
          <a:p>
            <a:r>
              <a:rPr lang="en-GB" sz="3200"/>
              <a:t>Final Activity</a:t>
            </a:r>
          </a:p>
        </p:txBody>
      </p:sp>
      <p:sp>
        <p:nvSpPr>
          <p:cNvPr id="11" name="Freeform: Shape 10">
            <a:extLst>
              <a:ext uri="{FF2B5EF4-FFF2-40B4-BE49-F238E27FC236}">
                <a16:creationId xmlns:a16="http://schemas.microsoft.com/office/drawing/2014/main" id="{A044A62A-90F2-4512-B914-C853657925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10004" y="0"/>
            <a:ext cx="8381997" cy="6858000"/>
          </a:xfrm>
          <a:custGeom>
            <a:avLst/>
            <a:gdLst>
              <a:gd name="connsiteX0" fmla="*/ 5279869 w 8381997"/>
              <a:gd name="connsiteY0" fmla="*/ 0 h 6858000"/>
              <a:gd name="connsiteX1" fmla="*/ 0 w 8381997"/>
              <a:gd name="connsiteY1" fmla="*/ 0 h 6858000"/>
              <a:gd name="connsiteX2" fmla="*/ 0 w 8381997"/>
              <a:gd name="connsiteY2" fmla="*/ 6858000 h 6858000"/>
              <a:gd name="connsiteX3" fmla="*/ 6152194 w 8381997"/>
              <a:gd name="connsiteY3" fmla="*/ 6858000 h 6858000"/>
              <a:gd name="connsiteX4" fmla="*/ 6293621 w 8381997"/>
              <a:gd name="connsiteY4" fmla="*/ 6810834 h 6858000"/>
              <a:gd name="connsiteX5" fmla="*/ 7066295 w 8381997"/>
              <a:gd name="connsiteY5" fmla="*/ 6484032 h 6858000"/>
              <a:gd name="connsiteX6" fmla="*/ 8053802 w 8381997"/>
              <a:gd name="connsiteY6" fmla="*/ 3305682 h 6858000"/>
              <a:gd name="connsiteX7" fmla="*/ 5378348 w 8381997"/>
              <a:gd name="connsiteY7" fmla="*/ 4122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381997" h="6858000">
                <a:moveTo>
                  <a:pt x="5279869" y="0"/>
                </a:moveTo>
                <a:lnTo>
                  <a:pt x="0" y="0"/>
                </a:lnTo>
                <a:lnTo>
                  <a:pt x="0" y="6858000"/>
                </a:lnTo>
                <a:lnTo>
                  <a:pt x="6152194" y="6858000"/>
                </a:lnTo>
                <a:lnTo>
                  <a:pt x="6293621" y="6810834"/>
                </a:lnTo>
                <a:cubicBezTo>
                  <a:pt x="6564267" y="6715365"/>
                  <a:pt x="6823237" y="6607613"/>
                  <a:pt x="7066295" y="6484032"/>
                </a:cubicBezTo>
                <a:cubicBezTo>
                  <a:pt x="8799749" y="5602878"/>
                  <a:pt x="8460509" y="4509127"/>
                  <a:pt x="8053802" y="3305682"/>
                </a:cubicBezTo>
                <a:cubicBezTo>
                  <a:pt x="7598029" y="1957732"/>
                  <a:pt x="7002925" y="759665"/>
                  <a:pt x="5378348" y="41226"/>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1FD00E6D-9A34-4676-AD40-27FF958A505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29073" y="-37238"/>
            <a:ext cx="2953683" cy="6906954"/>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 name="connsiteX0" fmla="*/ 0 w 2130652"/>
              <a:gd name="connsiteY0" fmla="*/ 0 h 6858000"/>
              <a:gd name="connsiteX1" fmla="*/ 3379 w 2130652"/>
              <a:gd name="connsiteY1" fmla="*/ 2021 h 6858000"/>
              <a:gd name="connsiteX2" fmla="*/ 1377334 w 2130652"/>
              <a:gd name="connsiteY2" fmla="*/ 1096120 h 6858000"/>
              <a:gd name="connsiteX3" fmla="*/ 2097043 w 2130652"/>
              <a:gd name="connsiteY3" fmla="*/ 4379386 h 6858000"/>
              <a:gd name="connsiteX4" fmla="*/ 1433930 w 2130652"/>
              <a:gd name="connsiteY4" fmla="*/ 6852362 h 6858000"/>
              <a:gd name="connsiteX5" fmla="*/ 1431659 w 2130652"/>
              <a:gd name="connsiteY5" fmla="*/ 6858000 h 6858000"/>
              <a:gd name="connsiteX0" fmla="*/ 0 w 2150238"/>
              <a:gd name="connsiteY0" fmla="*/ 0 h 6858000"/>
              <a:gd name="connsiteX1" fmla="*/ 3379 w 2150238"/>
              <a:gd name="connsiteY1" fmla="*/ 2021 h 6858000"/>
              <a:gd name="connsiteX2" fmla="*/ 1377334 w 2150238"/>
              <a:gd name="connsiteY2" fmla="*/ 1096120 h 6858000"/>
              <a:gd name="connsiteX3" fmla="*/ 2097043 w 2150238"/>
              <a:gd name="connsiteY3" fmla="*/ 4379386 h 6858000"/>
              <a:gd name="connsiteX4" fmla="*/ 1433930 w 2150238"/>
              <a:gd name="connsiteY4" fmla="*/ 6852362 h 6858000"/>
              <a:gd name="connsiteX5" fmla="*/ 1431659 w 2150238"/>
              <a:gd name="connsiteY5" fmla="*/ 6858000 h 6858000"/>
              <a:gd name="connsiteX0" fmla="*/ 0 w 2150238"/>
              <a:gd name="connsiteY0" fmla="*/ 0 h 6858000"/>
              <a:gd name="connsiteX1" fmla="*/ 1377334 w 2150238"/>
              <a:gd name="connsiteY1" fmla="*/ 1096120 h 6858000"/>
              <a:gd name="connsiteX2" fmla="*/ 2097043 w 2150238"/>
              <a:gd name="connsiteY2" fmla="*/ 4379386 h 6858000"/>
              <a:gd name="connsiteX3" fmla="*/ 1433930 w 2150238"/>
              <a:gd name="connsiteY3" fmla="*/ 6852362 h 6858000"/>
              <a:gd name="connsiteX4" fmla="*/ 1431659 w 2150238"/>
              <a:gd name="connsiteY4" fmla="*/ 6858000 h 6858000"/>
              <a:gd name="connsiteX0" fmla="*/ 0 w 772904"/>
              <a:gd name="connsiteY0" fmla="*/ 0 h 5761880"/>
              <a:gd name="connsiteX1" fmla="*/ 719709 w 772904"/>
              <a:gd name="connsiteY1" fmla="*/ 3283266 h 5761880"/>
              <a:gd name="connsiteX2" fmla="*/ 56596 w 772904"/>
              <a:gd name="connsiteY2" fmla="*/ 5756242 h 5761880"/>
              <a:gd name="connsiteX3" fmla="*/ 54325 w 772904"/>
              <a:gd name="connsiteY3" fmla="*/ 5761880 h 5761880"/>
              <a:gd name="connsiteX0" fmla="*/ 0 w 772904"/>
              <a:gd name="connsiteY0" fmla="*/ 0 h 5756242"/>
              <a:gd name="connsiteX1" fmla="*/ 719709 w 772904"/>
              <a:gd name="connsiteY1" fmla="*/ 3283266 h 5756242"/>
              <a:gd name="connsiteX2" fmla="*/ 56596 w 772904"/>
              <a:gd name="connsiteY2" fmla="*/ 5756242 h 5756242"/>
              <a:gd name="connsiteX3" fmla="*/ 238766 w 772904"/>
              <a:gd name="connsiteY3" fmla="*/ 5227362 h 5756242"/>
              <a:gd name="connsiteX0" fmla="*/ 0 w 772904"/>
              <a:gd name="connsiteY0" fmla="*/ 0 h 5756242"/>
              <a:gd name="connsiteX1" fmla="*/ 719709 w 772904"/>
              <a:gd name="connsiteY1" fmla="*/ 3283266 h 5756242"/>
              <a:gd name="connsiteX2" fmla="*/ 56596 w 772904"/>
              <a:gd name="connsiteY2" fmla="*/ 5756242 h 5756242"/>
              <a:gd name="connsiteX3" fmla="*/ 241259 w 772904"/>
              <a:gd name="connsiteY3" fmla="*/ 5307906 h 5756242"/>
              <a:gd name="connsiteX0" fmla="*/ 0 w 772904"/>
              <a:gd name="connsiteY0" fmla="*/ 0 h 6303721"/>
              <a:gd name="connsiteX1" fmla="*/ 719709 w 772904"/>
              <a:gd name="connsiteY1" fmla="*/ 3283266 h 6303721"/>
              <a:gd name="connsiteX2" fmla="*/ 56596 w 772904"/>
              <a:gd name="connsiteY2" fmla="*/ 5756242 h 6303721"/>
              <a:gd name="connsiteX3" fmla="*/ 316033 w 772904"/>
              <a:gd name="connsiteY3" fmla="*/ 6303721 h 6303721"/>
              <a:gd name="connsiteX0" fmla="*/ 0 w 772904"/>
              <a:gd name="connsiteY0" fmla="*/ 0 h 6303721"/>
              <a:gd name="connsiteX1" fmla="*/ 719709 w 772904"/>
              <a:gd name="connsiteY1" fmla="*/ 3283266 h 6303721"/>
              <a:gd name="connsiteX2" fmla="*/ 226083 w 772904"/>
              <a:gd name="connsiteY2" fmla="*/ 5265657 h 6303721"/>
              <a:gd name="connsiteX3" fmla="*/ 316033 w 772904"/>
              <a:gd name="connsiteY3" fmla="*/ 6303721 h 6303721"/>
              <a:gd name="connsiteX0" fmla="*/ 0 w 772904"/>
              <a:gd name="connsiteY0" fmla="*/ 0 h 6303721"/>
              <a:gd name="connsiteX1" fmla="*/ 719709 w 772904"/>
              <a:gd name="connsiteY1" fmla="*/ 3283266 h 6303721"/>
              <a:gd name="connsiteX2" fmla="*/ 226083 w 772904"/>
              <a:gd name="connsiteY2" fmla="*/ 5309590 h 6303721"/>
              <a:gd name="connsiteX3" fmla="*/ 316033 w 772904"/>
              <a:gd name="connsiteY3" fmla="*/ 6303721 h 6303721"/>
              <a:gd name="connsiteX0" fmla="*/ 0 w 772904"/>
              <a:gd name="connsiteY0" fmla="*/ 0 h 6303721"/>
              <a:gd name="connsiteX1" fmla="*/ 719709 w 772904"/>
              <a:gd name="connsiteY1" fmla="*/ 3283266 h 6303721"/>
              <a:gd name="connsiteX2" fmla="*/ 226083 w 772904"/>
              <a:gd name="connsiteY2" fmla="*/ 5309590 h 6303721"/>
              <a:gd name="connsiteX3" fmla="*/ 321018 w 772904"/>
              <a:gd name="connsiteY3" fmla="*/ 6303721 h 6303721"/>
              <a:gd name="connsiteX0" fmla="*/ 0 w 772904"/>
              <a:gd name="connsiteY0" fmla="*/ 0 h 5309590"/>
              <a:gd name="connsiteX1" fmla="*/ 719709 w 772904"/>
              <a:gd name="connsiteY1" fmla="*/ 3283266 h 5309590"/>
              <a:gd name="connsiteX2" fmla="*/ 226083 w 772904"/>
              <a:gd name="connsiteY2" fmla="*/ 5309590 h 5309590"/>
            </a:gdLst>
            <a:ahLst/>
            <a:cxnLst>
              <a:cxn ang="0">
                <a:pos x="connsiteX0" y="connsiteY0"/>
              </a:cxn>
              <a:cxn ang="0">
                <a:pos x="connsiteX1" y="connsiteY1"/>
              </a:cxn>
              <a:cxn ang="0">
                <a:pos x="connsiteX2" y="connsiteY2"/>
              </a:cxn>
            </a:cxnLst>
            <a:rect l="l" t="t" r="r" b="b"/>
            <a:pathLst>
              <a:path w="772904" h="5309590">
                <a:moveTo>
                  <a:pt x="0" y="0"/>
                </a:moveTo>
                <a:cubicBezTo>
                  <a:pt x="748253" y="904554"/>
                  <a:pt x="862505" y="2299632"/>
                  <a:pt x="719709" y="3283266"/>
                </a:cubicBezTo>
                <a:cubicBezTo>
                  <a:pt x="654961" y="3728238"/>
                  <a:pt x="604659" y="4326596"/>
                  <a:pt x="226083" y="530959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aphicFrame>
        <p:nvGraphicFramePr>
          <p:cNvPr id="5" name="Content Placeholder 2">
            <a:extLst>
              <a:ext uri="{FF2B5EF4-FFF2-40B4-BE49-F238E27FC236}">
                <a16:creationId xmlns:a16="http://schemas.microsoft.com/office/drawing/2014/main" id="{4D5B6DEA-68D8-4FD4-9300-903D2734A126}"/>
              </a:ext>
            </a:extLst>
          </p:cNvPr>
          <p:cNvGraphicFramePr>
            <a:graphicFrameLocks noGrp="1"/>
          </p:cNvGraphicFramePr>
          <p:nvPr>
            <p:ph idx="1"/>
            <p:extLst>
              <p:ext uri="{D42A27DB-BD31-4B8C-83A1-F6EECF244321}">
                <p14:modId xmlns:p14="http://schemas.microsoft.com/office/powerpoint/2010/main" val="4193164143"/>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59628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5B114B-62F0-48D4-AD49-937DD5C5DAA0}"/>
              </a:ext>
            </a:extLst>
          </p:cNvPr>
          <p:cNvSpPr>
            <a:spLocks noGrp="1"/>
          </p:cNvSpPr>
          <p:nvPr>
            <p:ph type="title"/>
          </p:nvPr>
        </p:nvSpPr>
        <p:spPr>
          <a:xfrm>
            <a:off x="718750" y="2286000"/>
            <a:ext cx="3048001" cy="2286000"/>
          </a:xfrm>
        </p:spPr>
        <p:txBody>
          <a:bodyPr anchor="ctr">
            <a:normAutofit/>
          </a:bodyPr>
          <a:lstStyle/>
          <a:p>
            <a:r>
              <a:rPr lang="en-GB" sz="3200"/>
              <a:t>Summary</a:t>
            </a:r>
          </a:p>
        </p:txBody>
      </p:sp>
      <p:sp>
        <p:nvSpPr>
          <p:cNvPr id="11" name="Freeform: Shape 10">
            <a:extLst>
              <a:ext uri="{FF2B5EF4-FFF2-40B4-BE49-F238E27FC236}">
                <a16:creationId xmlns:a16="http://schemas.microsoft.com/office/drawing/2014/main" id="{A044A62A-90F2-4512-B914-C853657925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10004" y="0"/>
            <a:ext cx="8381997" cy="6858000"/>
          </a:xfrm>
          <a:custGeom>
            <a:avLst/>
            <a:gdLst>
              <a:gd name="connsiteX0" fmla="*/ 5279869 w 8381997"/>
              <a:gd name="connsiteY0" fmla="*/ 0 h 6858000"/>
              <a:gd name="connsiteX1" fmla="*/ 0 w 8381997"/>
              <a:gd name="connsiteY1" fmla="*/ 0 h 6858000"/>
              <a:gd name="connsiteX2" fmla="*/ 0 w 8381997"/>
              <a:gd name="connsiteY2" fmla="*/ 6858000 h 6858000"/>
              <a:gd name="connsiteX3" fmla="*/ 6152194 w 8381997"/>
              <a:gd name="connsiteY3" fmla="*/ 6858000 h 6858000"/>
              <a:gd name="connsiteX4" fmla="*/ 6293621 w 8381997"/>
              <a:gd name="connsiteY4" fmla="*/ 6810834 h 6858000"/>
              <a:gd name="connsiteX5" fmla="*/ 7066295 w 8381997"/>
              <a:gd name="connsiteY5" fmla="*/ 6484032 h 6858000"/>
              <a:gd name="connsiteX6" fmla="*/ 8053802 w 8381997"/>
              <a:gd name="connsiteY6" fmla="*/ 3305682 h 6858000"/>
              <a:gd name="connsiteX7" fmla="*/ 5378348 w 8381997"/>
              <a:gd name="connsiteY7" fmla="*/ 4122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381997" h="6858000">
                <a:moveTo>
                  <a:pt x="5279869" y="0"/>
                </a:moveTo>
                <a:lnTo>
                  <a:pt x="0" y="0"/>
                </a:lnTo>
                <a:lnTo>
                  <a:pt x="0" y="6858000"/>
                </a:lnTo>
                <a:lnTo>
                  <a:pt x="6152194" y="6858000"/>
                </a:lnTo>
                <a:lnTo>
                  <a:pt x="6293621" y="6810834"/>
                </a:lnTo>
                <a:cubicBezTo>
                  <a:pt x="6564267" y="6715365"/>
                  <a:pt x="6823237" y="6607613"/>
                  <a:pt x="7066295" y="6484032"/>
                </a:cubicBezTo>
                <a:cubicBezTo>
                  <a:pt x="8799749" y="5602878"/>
                  <a:pt x="8460509" y="4509127"/>
                  <a:pt x="8053802" y="3305682"/>
                </a:cubicBezTo>
                <a:cubicBezTo>
                  <a:pt x="7598029" y="1957732"/>
                  <a:pt x="7002925" y="759665"/>
                  <a:pt x="5378348" y="41226"/>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1FD00E6D-9A34-4676-AD40-27FF958A505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29073" y="-37238"/>
            <a:ext cx="2953683" cy="6906954"/>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 name="connsiteX0" fmla="*/ 0 w 2130652"/>
              <a:gd name="connsiteY0" fmla="*/ 0 h 6858000"/>
              <a:gd name="connsiteX1" fmla="*/ 3379 w 2130652"/>
              <a:gd name="connsiteY1" fmla="*/ 2021 h 6858000"/>
              <a:gd name="connsiteX2" fmla="*/ 1377334 w 2130652"/>
              <a:gd name="connsiteY2" fmla="*/ 1096120 h 6858000"/>
              <a:gd name="connsiteX3" fmla="*/ 2097043 w 2130652"/>
              <a:gd name="connsiteY3" fmla="*/ 4379386 h 6858000"/>
              <a:gd name="connsiteX4" fmla="*/ 1433930 w 2130652"/>
              <a:gd name="connsiteY4" fmla="*/ 6852362 h 6858000"/>
              <a:gd name="connsiteX5" fmla="*/ 1431659 w 2130652"/>
              <a:gd name="connsiteY5" fmla="*/ 6858000 h 6858000"/>
              <a:gd name="connsiteX0" fmla="*/ 0 w 2150238"/>
              <a:gd name="connsiteY0" fmla="*/ 0 h 6858000"/>
              <a:gd name="connsiteX1" fmla="*/ 3379 w 2150238"/>
              <a:gd name="connsiteY1" fmla="*/ 2021 h 6858000"/>
              <a:gd name="connsiteX2" fmla="*/ 1377334 w 2150238"/>
              <a:gd name="connsiteY2" fmla="*/ 1096120 h 6858000"/>
              <a:gd name="connsiteX3" fmla="*/ 2097043 w 2150238"/>
              <a:gd name="connsiteY3" fmla="*/ 4379386 h 6858000"/>
              <a:gd name="connsiteX4" fmla="*/ 1433930 w 2150238"/>
              <a:gd name="connsiteY4" fmla="*/ 6852362 h 6858000"/>
              <a:gd name="connsiteX5" fmla="*/ 1431659 w 2150238"/>
              <a:gd name="connsiteY5" fmla="*/ 6858000 h 6858000"/>
              <a:gd name="connsiteX0" fmla="*/ 0 w 2150238"/>
              <a:gd name="connsiteY0" fmla="*/ 0 h 6858000"/>
              <a:gd name="connsiteX1" fmla="*/ 1377334 w 2150238"/>
              <a:gd name="connsiteY1" fmla="*/ 1096120 h 6858000"/>
              <a:gd name="connsiteX2" fmla="*/ 2097043 w 2150238"/>
              <a:gd name="connsiteY2" fmla="*/ 4379386 h 6858000"/>
              <a:gd name="connsiteX3" fmla="*/ 1433930 w 2150238"/>
              <a:gd name="connsiteY3" fmla="*/ 6852362 h 6858000"/>
              <a:gd name="connsiteX4" fmla="*/ 1431659 w 2150238"/>
              <a:gd name="connsiteY4" fmla="*/ 6858000 h 6858000"/>
              <a:gd name="connsiteX0" fmla="*/ 0 w 772904"/>
              <a:gd name="connsiteY0" fmla="*/ 0 h 5761880"/>
              <a:gd name="connsiteX1" fmla="*/ 719709 w 772904"/>
              <a:gd name="connsiteY1" fmla="*/ 3283266 h 5761880"/>
              <a:gd name="connsiteX2" fmla="*/ 56596 w 772904"/>
              <a:gd name="connsiteY2" fmla="*/ 5756242 h 5761880"/>
              <a:gd name="connsiteX3" fmla="*/ 54325 w 772904"/>
              <a:gd name="connsiteY3" fmla="*/ 5761880 h 5761880"/>
              <a:gd name="connsiteX0" fmla="*/ 0 w 772904"/>
              <a:gd name="connsiteY0" fmla="*/ 0 h 5756242"/>
              <a:gd name="connsiteX1" fmla="*/ 719709 w 772904"/>
              <a:gd name="connsiteY1" fmla="*/ 3283266 h 5756242"/>
              <a:gd name="connsiteX2" fmla="*/ 56596 w 772904"/>
              <a:gd name="connsiteY2" fmla="*/ 5756242 h 5756242"/>
              <a:gd name="connsiteX3" fmla="*/ 238766 w 772904"/>
              <a:gd name="connsiteY3" fmla="*/ 5227362 h 5756242"/>
              <a:gd name="connsiteX0" fmla="*/ 0 w 772904"/>
              <a:gd name="connsiteY0" fmla="*/ 0 h 5756242"/>
              <a:gd name="connsiteX1" fmla="*/ 719709 w 772904"/>
              <a:gd name="connsiteY1" fmla="*/ 3283266 h 5756242"/>
              <a:gd name="connsiteX2" fmla="*/ 56596 w 772904"/>
              <a:gd name="connsiteY2" fmla="*/ 5756242 h 5756242"/>
              <a:gd name="connsiteX3" fmla="*/ 241259 w 772904"/>
              <a:gd name="connsiteY3" fmla="*/ 5307906 h 5756242"/>
              <a:gd name="connsiteX0" fmla="*/ 0 w 772904"/>
              <a:gd name="connsiteY0" fmla="*/ 0 h 6303721"/>
              <a:gd name="connsiteX1" fmla="*/ 719709 w 772904"/>
              <a:gd name="connsiteY1" fmla="*/ 3283266 h 6303721"/>
              <a:gd name="connsiteX2" fmla="*/ 56596 w 772904"/>
              <a:gd name="connsiteY2" fmla="*/ 5756242 h 6303721"/>
              <a:gd name="connsiteX3" fmla="*/ 316033 w 772904"/>
              <a:gd name="connsiteY3" fmla="*/ 6303721 h 6303721"/>
              <a:gd name="connsiteX0" fmla="*/ 0 w 772904"/>
              <a:gd name="connsiteY0" fmla="*/ 0 h 6303721"/>
              <a:gd name="connsiteX1" fmla="*/ 719709 w 772904"/>
              <a:gd name="connsiteY1" fmla="*/ 3283266 h 6303721"/>
              <a:gd name="connsiteX2" fmla="*/ 226083 w 772904"/>
              <a:gd name="connsiteY2" fmla="*/ 5265657 h 6303721"/>
              <a:gd name="connsiteX3" fmla="*/ 316033 w 772904"/>
              <a:gd name="connsiteY3" fmla="*/ 6303721 h 6303721"/>
              <a:gd name="connsiteX0" fmla="*/ 0 w 772904"/>
              <a:gd name="connsiteY0" fmla="*/ 0 h 6303721"/>
              <a:gd name="connsiteX1" fmla="*/ 719709 w 772904"/>
              <a:gd name="connsiteY1" fmla="*/ 3283266 h 6303721"/>
              <a:gd name="connsiteX2" fmla="*/ 226083 w 772904"/>
              <a:gd name="connsiteY2" fmla="*/ 5309590 h 6303721"/>
              <a:gd name="connsiteX3" fmla="*/ 316033 w 772904"/>
              <a:gd name="connsiteY3" fmla="*/ 6303721 h 6303721"/>
              <a:gd name="connsiteX0" fmla="*/ 0 w 772904"/>
              <a:gd name="connsiteY0" fmla="*/ 0 h 6303721"/>
              <a:gd name="connsiteX1" fmla="*/ 719709 w 772904"/>
              <a:gd name="connsiteY1" fmla="*/ 3283266 h 6303721"/>
              <a:gd name="connsiteX2" fmla="*/ 226083 w 772904"/>
              <a:gd name="connsiteY2" fmla="*/ 5309590 h 6303721"/>
              <a:gd name="connsiteX3" fmla="*/ 321018 w 772904"/>
              <a:gd name="connsiteY3" fmla="*/ 6303721 h 6303721"/>
              <a:gd name="connsiteX0" fmla="*/ 0 w 772904"/>
              <a:gd name="connsiteY0" fmla="*/ 0 h 5309590"/>
              <a:gd name="connsiteX1" fmla="*/ 719709 w 772904"/>
              <a:gd name="connsiteY1" fmla="*/ 3283266 h 5309590"/>
              <a:gd name="connsiteX2" fmla="*/ 226083 w 772904"/>
              <a:gd name="connsiteY2" fmla="*/ 5309590 h 5309590"/>
            </a:gdLst>
            <a:ahLst/>
            <a:cxnLst>
              <a:cxn ang="0">
                <a:pos x="connsiteX0" y="connsiteY0"/>
              </a:cxn>
              <a:cxn ang="0">
                <a:pos x="connsiteX1" y="connsiteY1"/>
              </a:cxn>
              <a:cxn ang="0">
                <a:pos x="connsiteX2" y="connsiteY2"/>
              </a:cxn>
            </a:cxnLst>
            <a:rect l="l" t="t" r="r" b="b"/>
            <a:pathLst>
              <a:path w="772904" h="5309590">
                <a:moveTo>
                  <a:pt x="0" y="0"/>
                </a:moveTo>
                <a:cubicBezTo>
                  <a:pt x="748253" y="904554"/>
                  <a:pt x="862505" y="2299632"/>
                  <a:pt x="719709" y="3283266"/>
                </a:cubicBezTo>
                <a:cubicBezTo>
                  <a:pt x="654961" y="3728238"/>
                  <a:pt x="604659" y="4326596"/>
                  <a:pt x="226083" y="530959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aphicFrame>
        <p:nvGraphicFramePr>
          <p:cNvPr id="5" name="Content Placeholder 2">
            <a:extLst>
              <a:ext uri="{FF2B5EF4-FFF2-40B4-BE49-F238E27FC236}">
                <a16:creationId xmlns:a16="http://schemas.microsoft.com/office/drawing/2014/main" id="{671BFE08-29CC-4652-8963-703441764915}"/>
              </a:ext>
            </a:extLst>
          </p:cNvPr>
          <p:cNvGraphicFramePr>
            <a:graphicFrameLocks noGrp="1"/>
          </p:cNvGraphicFramePr>
          <p:nvPr>
            <p:ph idx="1"/>
            <p:extLst>
              <p:ext uri="{D42A27DB-BD31-4B8C-83A1-F6EECF244321}">
                <p14:modId xmlns:p14="http://schemas.microsoft.com/office/powerpoint/2010/main" val="3511319968"/>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8320300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9AEC47-874F-4042-BAA3-D9CBED582113}"/>
              </a:ext>
            </a:extLst>
          </p:cNvPr>
          <p:cNvSpPr>
            <a:spLocks noGrp="1"/>
          </p:cNvSpPr>
          <p:nvPr>
            <p:ph type="title"/>
          </p:nvPr>
        </p:nvSpPr>
        <p:spPr>
          <a:xfrm>
            <a:off x="718750" y="2286000"/>
            <a:ext cx="3048001" cy="2286000"/>
          </a:xfrm>
        </p:spPr>
        <p:txBody>
          <a:bodyPr anchor="ctr">
            <a:normAutofit/>
          </a:bodyPr>
          <a:lstStyle/>
          <a:p>
            <a:r>
              <a:rPr lang="en-GB" sz="3200"/>
              <a:t>Finally</a:t>
            </a:r>
          </a:p>
        </p:txBody>
      </p:sp>
      <p:sp>
        <p:nvSpPr>
          <p:cNvPr id="7" name="Freeform: Shape 10">
            <a:extLst>
              <a:ext uri="{FF2B5EF4-FFF2-40B4-BE49-F238E27FC236}">
                <a16:creationId xmlns:a16="http://schemas.microsoft.com/office/drawing/2014/main" id="{A044A62A-90F2-4512-B914-C853657925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10004" y="0"/>
            <a:ext cx="8381997" cy="6858000"/>
          </a:xfrm>
          <a:custGeom>
            <a:avLst/>
            <a:gdLst>
              <a:gd name="connsiteX0" fmla="*/ 5279869 w 8381997"/>
              <a:gd name="connsiteY0" fmla="*/ 0 h 6858000"/>
              <a:gd name="connsiteX1" fmla="*/ 0 w 8381997"/>
              <a:gd name="connsiteY1" fmla="*/ 0 h 6858000"/>
              <a:gd name="connsiteX2" fmla="*/ 0 w 8381997"/>
              <a:gd name="connsiteY2" fmla="*/ 6858000 h 6858000"/>
              <a:gd name="connsiteX3" fmla="*/ 6152194 w 8381997"/>
              <a:gd name="connsiteY3" fmla="*/ 6858000 h 6858000"/>
              <a:gd name="connsiteX4" fmla="*/ 6293621 w 8381997"/>
              <a:gd name="connsiteY4" fmla="*/ 6810834 h 6858000"/>
              <a:gd name="connsiteX5" fmla="*/ 7066295 w 8381997"/>
              <a:gd name="connsiteY5" fmla="*/ 6484032 h 6858000"/>
              <a:gd name="connsiteX6" fmla="*/ 8053802 w 8381997"/>
              <a:gd name="connsiteY6" fmla="*/ 3305682 h 6858000"/>
              <a:gd name="connsiteX7" fmla="*/ 5378348 w 8381997"/>
              <a:gd name="connsiteY7" fmla="*/ 4122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381997" h="6858000">
                <a:moveTo>
                  <a:pt x="5279869" y="0"/>
                </a:moveTo>
                <a:lnTo>
                  <a:pt x="0" y="0"/>
                </a:lnTo>
                <a:lnTo>
                  <a:pt x="0" y="6858000"/>
                </a:lnTo>
                <a:lnTo>
                  <a:pt x="6152194" y="6858000"/>
                </a:lnTo>
                <a:lnTo>
                  <a:pt x="6293621" y="6810834"/>
                </a:lnTo>
                <a:cubicBezTo>
                  <a:pt x="6564267" y="6715365"/>
                  <a:pt x="6823237" y="6607613"/>
                  <a:pt x="7066295" y="6484032"/>
                </a:cubicBezTo>
                <a:cubicBezTo>
                  <a:pt x="8799749" y="5602878"/>
                  <a:pt x="8460509" y="4509127"/>
                  <a:pt x="8053802" y="3305682"/>
                </a:cubicBezTo>
                <a:cubicBezTo>
                  <a:pt x="7598029" y="1957732"/>
                  <a:pt x="7002925" y="759665"/>
                  <a:pt x="5378348" y="41226"/>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Shape 12">
            <a:extLst>
              <a:ext uri="{FF2B5EF4-FFF2-40B4-BE49-F238E27FC236}">
                <a16:creationId xmlns:a16="http://schemas.microsoft.com/office/drawing/2014/main" id="{1FD00E6D-9A34-4676-AD40-27FF958A505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29073" y="-37238"/>
            <a:ext cx="2953683" cy="6906954"/>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 name="connsiteX0" fmla="*/ 0 w 2130652"/>
              <a:gd name="connsiteY0" fmla="*/ 0 h 6858000"/>
              <a:gd name="connsiteX1" fmla="*/ 3379 w 2130652"/>
              <a:gd name="connsiteY1" fmla="*/ 2021 h 6858000"/>
              <a:gd name="connsiteX2" fmla="*/ 1377334 w 2130652"/>
              <a:gd name="connsiteY2" fmla="*/ 1096120 h 6858000"/>
              <a:gd name="connsiteX3" fmla="*/ 2097043 w 2130652"/>
              <a:gd name="connsiteY3" fmla="*/ 4379386 h 6858000"/>
              <a:gd name="connsiteX4" fmla="*/ 1433930 w 2130652"/>
              <a:gd name="connsiteY4" fmla="*/ 6852362 h 6858000"/>
              <a:gd name="connsiteX5" fmla="*/ 1431659 w 2130652"/>
              <a:gd name="connsiteY5" fmla="*/ 6858000 h 6858000"/>
              <a:gd name="connsiteX0" fmla="*/ 0 w 2150238"/>
              <a:gd name="connsiteY0" fmla="*/ 0 h 6858000"/>
              <a:gd name="connsiteX1" fmla="*/ 3379 w 2150238"/>
              <a:gd name="connsiteY1" fmla="*/ 2021 h 6858000"/>
              <a:gd name="connsiteX2" fmla="*/ 1377334 w 2150238"/>
              <a:gd name="connsiteY2" fmla="*/ 1096120 h 6858000"/>
              <a:gd name="connsiteX3" fmla="*/ 2097043 w 2150238"/>
              <a:gd name="connsiteY3" fmla="*/ 4379386 h 6858000"/>
              <a:gd name="connsiteX4" fmla="*/ 1433930 w 2150238"/>
              <a:gd name="connsiteY4" fmla="*/ 6852362 h 6858000"/>
              <a:gd name="connsiteX5" fmla="*/ 1431659 w 2150238"/>
              <a:gd name="connsiteY5" fmla="*/ 6858000 h 6858000"/>
              <a:gd name="connsiteX0" fmla="*/ 0 w 2150238"/>
              <a:gd name="connsiteY0" fmla="*/ 0 h 6858000"/>
              <a:gd name="connsiteX1" fmla="*/ 1377334 w 2150238"/>
              <a:gd name="connsiteY1" fmla="*/ 1096120 h 6858000"/>
              <a:gd name="connsiteX2" fmla="*/ 2097043 w 2150238"/>
              <a:gd name="connsiteY2" fmla="*/ 4379386 h 6858000"/>
              <a:gd name="connsiteX3" fmla="*/ 1433930 w 2150238"/>
              <a:gd name="connsiteY3" fmla="*/ 6852362 h 6858000"/>
              <a:gd name="connsiteX4" fmla="*/ 1431659 w 2150238"/>
              <a:gd name="connsiteY4" fmla="*/ 6858000 h 6858000"/>
              <a:gd name="connsiteX0" fmla="*/ 0 w 772904"/>
              <a:gd name="connsiteY0" fmla="*/ 0 h 5761880"/>
              <a:gd name="connsiteX1" fmla="*/ 719709 w 772904"/>
              <a:gd name="connsiteY1" fmla="*/ 3283266 h 5761880"/>
              <a:gd name="connsiteX2" fmla="*/ 56596 w 772904"/>
              <a:gd name="connsiteY2" fmla="*/ 5756242 h 5761880"/>
              <a:gd name="connsiteX3" fmla="*/ 54325 w 772904"/>
              <a:gd name="connsiteY3" fmla="*/ 5761880 h 5761880"/>
              <a:gd name="connsiteX0" fmla="*/ 0 w 772904"/>
              <a:gd name="connsiteY0" fmla="*/ 0 h 5756242"/>
              <a:gd name="connsiteX1" fmla="*/ 719709 w 772904"/>
              <a:gd name="connsiteY1" fmla="*/ 3283266 h 5756242"/>
              <a:gd name="connsiteX2" fmla="*/ 56596 w 772904"/>
              <a:gd name="connsiteY2" fmla="*/ 5756242 h 5756242"/>
              <a:gd name="connsiteX3" fmla="*/ 238766 w 772904"/>
              <a:gd name="connsiteY3" fmla="*/ 5227362 h 5756242"/>
              <a:gd name="connsiteX0" fmla="*/ 0 w 772904"/>
              <a:gd name="connsiteY0" fmla="*/ 0 h 5756242"/>
              <a:gd name="connsiteX1" fmla="*/ 719709 w 772904"/>
              <a:gd name="connsiteY1" fmla="*/ 3283266 h 5756242"/>
              <a:gd name="connsiteX2" fmla="*/ 56596 w 772904"/>
              <a:gd name="connsiteY2" fmla="*/ 5756242 h 5756242"/>
              <a:gd name="connsiteX3" fmla="*/ 241259 w 772904"/>
              <a:gd name="connsiteY3" fmla="*/ 5307906 h 5756242"/>
              <a:gd name="connsiteX0" fmla="*/ 0 w 772904"/>
              <a:gd name="connsiteY0" fmla="*/ 0 h 6303721"/>
              <a:gd name="connsiteX1" fmla="*/ 719709 w 772904"/>
              <a:gd name="connsiteY1" fmla="*/ 3283266 h 6303721"/>
              <a:gd name="connsiteX2" fmla="*/ 56596 w 772904"/>
              <a:gd name="connsiteY2" fmla="*/ 5756242 h 6303721"/>
              <a:gd name="connsiteX3" fmla="*/ 316033 w 772904"/>
              <a:gd name="connsiteY3" fmla="*/ 6303721 h 6303721"/>
              <a:gd name="connsiteX0" fmla="*/ 0 w 772904"/>
              <a:gd name="connsiteY0" fmla="*/ 0 h 6303721"/>
              <a:gd name="connsiteX1" fmla="*/ 719709 w 772904"/>
              <a:gd name="connsiteY1" fmla="*/ 3283266 h 6303721"/>
              <a:gd name="connsiteX2" fmla="*/ 226083 w 772904"/>
              <a:gd name="connsiteY2" fmla="*/ 5265657 h 6303721"/>
              <a:gd name="connsiteX3" fmla="*/ 316033 w 772904"/>
              <a:gd name="connsiteY3" fmla="*/ 6303721 h 6303721"/>
              <a:gd name="connsiteX0" fmla="*/ 0 w 772904"/>
              <a:gd name="connsiteY0" fmla="*/ 0 h 6303721"/>
              <a:gd name="connsiteX1" fmla="*/ 719709 w 772904"/>
              <a:gd name="connsiteY1" fmla="*/ 3283266 h 6303721"/>
              <a:gd name="connsiteX2" fmla="*/ 226083 w 772904"/>
              <a:gd name="connsiteY2" fmla="*/ 5309590 h 6303721"/>
              <a:gd name="connsiteX3" fmla="*/ 316033 w 772904"/>
              <a:gd name="connsiteY3" fmla="*/ 6303721 h 6303721"/>
              <a:gd name="connsiteX0" fmla="*/ 0 w 772904"/>
              <a:gd name="connsiteY0" fmla="*/ 0 h 6303721"/>
              <a:gd name="connsiteX1" fmla="*/ 719709 w 772904"/>
              <a:gd name="connsiteY1" fmla="*/ 3283266 h 6303721"/>
              <a:gd name="connsiteX2" fmla="*/ 226083 w 772904"/>
              <a:gd name="connsiteY2" fmla="*/ 5309590 h 6303721"/>
              <a:gd name="connsiteX3" fmla="*/ 321018 w 772904"/>
              <a:gd name="connsiteY3" fmla="*/ 6303721 h 6303721"/>
              <a:gd name="connsiteX0" fmla="*/ 0 w 772904"/>
              <a:gd name="connsiteY0" fmla="*/ 0 h 5309590"/>
              <a:gd name="connsiteX1" fmla="*/ 719709 w 772904"/>
              <a:gd name="connsiteY1" fmla="*/ 3283266 h 5309590"/>
              <a:gd name="connsiteX2" fmla="*/ 226083 w 772904"/>
              <a:gd name="connsiteY2" fmla="*/ 5309590 h 5309590"/>
            </a:gdLst>
            <a:ahLst/>
            <a:cxnLst>
              <a:cxn ang="0">
                <a:pos x="connsiteX0" y="connsiteY0"/>
              </a:cxn>
              <a:cxn ang="0">
                <a:pos x="connsiteX1" y="connsiteY1"/>
              </a:cxn>
              <a:cxn ang="0">
                <a:pos x="connsiteX2" y="connsiteY2"/>
              </a:cxn>
            </a:cxnLst>
            <a:rect l="l" t="t" r="r" b="b"/>
            <a:pathLst>
              <a:path w="772904" h="5309590">
                <a:moveTo>
                  <a:pt x="0" y="0"/>
                </a:moveTo>
                <a:cubicBezTo>
                  <a:pt x="748253" y="904554"/>
                  <a:pt x="862505" y="2299632"/>
                  <a:pt x="719709" y="3283266"/>
                </a:cubicBezTo>
                <a:cubicBezTo>
                  <a:pt x="654961" y="3728238"/>
                  <a:pt x="604659" y="4326596"/>
                  <a:pt x="226083" y="530959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aphicFrame>
        <p:nvGraphicFramePr>
          <p:cNvPr id="10" name="Content Placeholder 2">
            <a:extLst>
              <a:ext uri="{FF2B5EF4-FFF2-40B4-BE49-F238E27FC236}">
                <a16:creationId xmlns:a16="http://schemas.microsoft.com/office/drawing/2014/main" id="{177B1B5B-16EA-43B9-A9E8-C9B21FE8C505}"/>
              </a:ext>
            </a:extLst>
          </p:cNvPr>
          <p:cNvGraphicFramePr>
            <a:graphicFrameLocks noGrp="1"/>
          </p:cNvGraphicFramePr>
          <p:nvPr>
            <p:ph idx="1"/>
            <p:extLst>
              <p:ext uri="{D42A27DB-BD31-4B8C-83A1-F6EECF244321}">
                <p14:modId xmlns:p14="http://schemas.microsoft.com/office/powerpoint/2010/main" val="733267187"/>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5983726"/>
      </p:ext>
    </p:extLst>
  </p:cSld>
  <p:clrMapOvr>
    <a:masterClrMapping/>
  </p:clrMapOvr>
</p:sld>
</file>

<file path=ppt/theme/theme1.xml><?xml version="1.0" encoding="utf-8"?>
<a:theme xmlns:a="http://schemas.openxmlformats.org/drawingml/2006/main" name="PebbleVTI">
  <a:themeElements>
    <a:clrScheme name="Blush 3">
      <a:dk1>
        <a:sysClr val="windowText" lastClr="000000"/>
      </a:dk1>
      <a:lt1>
        <a:sysClr val="window" lastClr="FFFFFF"/>
      </a:lt1>
      <a:dk2>
        <a:srgbClr val="B15E4E"/>
      </a:dk2>
      <a:lt2>
        <a:srgbClr val="FFFFFF"/>
      </a:lt2>
      <a:accent1>
        <a:srgbClr val="C5B096"/>
      </a:accent1>
      <a:accent2>
        <a:srgbClr val="ECA855"/>
      </a:accent2>
      <a:accent3>
        <a:srgbClr val="9BBFB0"/>
      </a:accent3>
      <a:accent4>
        <a:srgbClr val="A9AEA7"/>
      </a:accent4>
      <a:accent5>
        <a:srgbClr val="6A787C"/>
      </a:accent5>
      <a:accent6>
        <a:srgbClr val="3B4345"/>
      </a:accent6>
      <a:hlink>
        <a:srgbClr val="ECA855"/>
      </a:hlink>
      <a:folHlink>
        <a:srgbClr val="6A392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2180</Words>
  <Application>Microsoft Office PowerPoint</Application>
  <PresentationFormat>Widescreen</PresentationFormat>
  <Paragraphs>147</Paragraphs>
  <Slides>36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Arial</vt:lpstr>
      <vt:lpstr>Avenir Next LT Pro</vt:lpstr>
      <vt:lpstr>Avenir Next LT Pro Light</vt:lpstr>
      <vt:lpstr>Sitka Subheading</vt:lpstr>
      <vt:lpstr>PebbleVTI</vt:lpstr>
      <vt:lpstr>Reflective practice </vt:lpstr>
      <vt:lpstr>Activity One</vt:lpstr>
      <vt:lpstr>Aims</vt:lpstr>
      <vt:lpstr>What does it mean to be a professional?</vt:lpstr>
      <vt:lpstr>Activity Two</vt:lpstr>
      <vt:lpstr>What does it mean to be a professional counsellor?</vt:lpstr>
      <vt:lpstr>Professionalism within Counselling</vt:lpstr>
      <vt:lpstr>Professionalism within Counselling – Professional Ethics</vt:lpstr>
      <vt:lpstr>Professional Judgements</vt:lpstr>
      <vt:lpstr>Activity Three: Ethical Dilemma</vt:lpstr>
      <vt:lpstr>Ethical Dilemmas in Counselling</vt:lpstr>
      <vt:lpstr>Tim Bond Discussing ethics in Counselling.</vt:lpstr>
      <vt:lpstr>'Swampy Lowlands'</vt:lpstr>
      <vt:lpstr>Activity Four.</vt:lpstr>
      <vt:lpstr>Reflection-on-action and Reflection-in-action</vt:lpstr>
      <vt:lpstr>Reflection-on-action</vt:lpstr>
      <vt:lpstr>Reflection-on-action</vt:lpstr>
      <vt:lpstr>Reflection-in-action</vt:lpstr>
      <vt:lpstr>Reflection-in-action (Counselling)</vt:lpstr>
      <vt:lpstr>Critical Incident Analysis</vt:lpstr>
      <vt:lpstr>Critical Incident Analysis</vt:lpstr>
      <vt:lpstr>Subjective Nature of Critical Incidents</vt:lpstr>
      <vt:lpstr>Activity Five</vt:lpstr>
      <vt:lpstr>Four Critical Lenses</vt:lpstr>
      <vt:lpstr>The eyes of our clients</vt:lpstr>
      <vt:lpstr>Through the lens of our peers</vt:lpstr>
      <vt:lpstr>Through the lens of personal experience</vt:lpstr>
      <vt:lpstr>The lens of Theory </vt:lpstr>
      <vt:lpstr>Activity 6</vt:lpstr>
      <vt:lpstr>Receiving Feedback</vt:lpstr>
      <vt:lpstr>Feedback in Skills Practice</vt:lpstr>
      <vt:lpstr>Feedback in Skills Practice</vt:lpstr>
      <vt:lpstr>Receiving Feedback</vt:lpstr>
      <vt:lpstr>Final Activity</vt:lpstr>
      <vt:lpstr>Summary</vt:lpstr>
      <vt:lpstr>Finally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49</cp:revision>
  <dcterms:created xsi:type="dcterms:W3CDTF">2020-10-15T15:30:00Z</dcterms:created>
  <dcterms:modified xsi:type="dcterms:W3CDTF">2020-10-16T07:28:44Z</dcterms:modified>
</cp:coreProperties>
</file>