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2" r:id="rId2"/>
    <p:sldId id="299" r:id="rId3"/>
    <p:sldId id="300" r:id="rId4"/>
    <p:sldId id="257" r:id="rId5"/>
    <p:sldId id="269" r:id="rId6"/>
    <p:sldId id="256" r:id="rId7"/>
    <p:sldId id="270" r:id="rId8"/>
    <p:sldId id="298" r:id="rId9"/>
    <p:sldId id="271" r:id="rId10"/>
    <p:sldId id="272" r:id="rId11"/>
    <p:sldId id="264" r:id="rId12"/>
    <p:sldId id="265" r:id="rId13"/>
    <p:sldId id="261" r:id="rId14"/>
    <p:sldId id="266" r:id="rId15"/>
    <p:sldId id="258" r:id="rId16"/>
    <p:sldId id="262" r:id="rId17"/>
    <p:sldId id="259" r:id="rId18"/>
    <p:sldId id="260" r:id="rId19"/>
    <p:sldId id="263" r:id="rId20"/>
    <p:sldId id="274" r:id="rId21"/>
    <p:sldId id="275" r:id="rId22"/>
    <p:sldId id="276" r:id="rId23"/>
    <p:sldId id="277" r:id="rId24"/>
    <p:sldId id="278" r:id="rId25"/>
    <p:sldId id="279" r:id="rId26"/>
    <p:sldId id="280" r:id="rId27"/>
    <p:sldId id="290" r:id="rId28"/>
    <p:sldId id="291" r:id="rId29"/>
    <p:sldId id="292" r:id="rId30"/>
    <p:sldId id="293" r:id="rId31"/>
    <p:sldId id="294" r:id="rId32"/>
    <p:sldId id="295" r:id="rId33"/>
    <p:sldId id="296" r:id="rId34"/>
    <p:sldId id="29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88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549088-947B-4B9A-A54A-E6A467E4B87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9B62FC9-E541-4B7A-8910-838876CC89F1}">
      <dgm:prSet/>
      <dgm:spPr/>
      <dgm:t>
        <a:bodyPr/>
        <a:lstStyle/>
        <a:p>
          <a:r>
            <a:rPr lang="en-GB"/>
            <a:t>To initiate or continue movement the line of gravity must be outside the base of support.</a:t>
          </a:r>
          <a:endParaRPr lang="en-US"/>
        </a:p>
      </dgm:t>
    </dgm:pt>
    <dgm:pt modelId="{D83C9218-7672-40CC-A4AB-EDEFAAD8F9FC}" type="parTrans" cxnId="{FBC13642-73CB-4A8A-9F21-905C2FBFCC7B}">
      <dgm:prSet/>
      <dgm:spPr/>
      <dgm:t>
        <a:bodyPr/>
        <a:lstStyle/>
        <a:p>
          <a:endParaRPr lang="en-US"/>
        </a:p>
      </dgm:t>
    </dgm:pt>
    <dgm:pt modelId="{8E6EF619-4DAD-4D30-BF84-D2BC25EE04E9}" type="sibTrans" cxnId="{FBC13642-73CB-4A8A-9F21-905C2FBFCC7B}">
      <dgm:prSet/>
      <dgm:spPr/>
      <dgm:t>
        <a:bodyPr/>
        <a:lstStyle/>
        <a:p>
          <a:endParaRPr lang="en-US"/>
        </a:p>
      </dgm:t>
    </dgm:pt>
    <dgm:pt modelId="{6AFF4F46-29E3-4105-BBEA-B308B05362B7}">
      <dgm:prSet/>
      <dgm:spPr/>
      <dgm:t>
        <a:bodyPr/>
        <a:lstStyle/>
        <a:p>
          <a:r>
            <a:rPr lang="en-GB"/>
            <a:t>The direction the line of gravity moves in will be the direction of movement.</a:t>
          </a:r>
          <a:endParaRPr lang="en-US"/>
        </a:p>
      </dgm:t>
    </dgm:pt>
    <dgm:pt modelId="{70B129FE-853A-422E-BE34-D5B751645058}" type="parTrans" cxnId="{585A16FA-1DA7-4DC4-9125-35B1E28811F7}">
      <dgm:prSet/>
      <dgm:spPr/>
      <dgm:t>
        <a:bodyPr/>
        <a:lstStyle/>
        <a:p>
          <a:endParaRPr lang="en-US"/>
        </a:p>
      </dgm:t>
    </dgm:pt>
    <dgm:pt modelId="{BCABA63C-DFDD-4347-B913-EBF34A5906D0}" type="sibTrans" cxnId="{585A16FA-1DA7-4DC4-9125-35B1E28811F7}">
      <dgm:prSet/>
      <dgm:spPr/>
      <dgm:t>
        <a:bodyPr/>
        <a:lstStyle/>
        <a:p>
          <a:endParaRPr lang="en-US"/>
        </a:p>
      </dgm:t>
    </dgm:pt>
    <dgm:pt modelId="{C5300E08-B1A2-4DCB-A038-CD21E3194707}">
      <dgm:prSet/>
      <dgm:spPr/>
      <dgm:t>
        <a:bodyPr/>
        <a:lstStyle/>
        <a:p>
          <a:r>
            <a:rPr lang="en-GB"/>
            <a:t>Muscle contraction can hold the line of gravity outside the base of support – to some extent.</a:t>
          </a:r>
          <a:endParaRPr lang="en-US"/>
        </a:p>
      </dgm:t>
    </dgm:pt>
    <dgm:pt modelId="{5C143B14-CD80-4FEE-A86F-23F1B4EBAF13}" type="parTrans" cxnId="{05B2D18A-C171-4144-84DA-65D25DBB8046}">
      <dgm:prSet/>
      <dgm:spPr/>
      <dgm:t>
        <a:bodyPr/>
        <a:lstStyle/>
        <a:p>
          <a:endParaRPr lang="en-US"/>
        </a:p>
      </dgm:t>
    </dgm:pt>
    <dgm:pt modelId="{42C3D019-6380-4371-8B70-EA8F15062838}" type="sibTrans" cxnId="{05B2D18A-C171-4144-84DA-65D25DBB8046}">
      <dgm:prSet/>
      <dgm:spPr/>
      <dgm:t>
        <a:bodyPr/>
        <a:lstStyle/>
        <a:p>
          <a:endParaRPr lang="en-US"/>
        </a:p>
      </dgm:t>
    </dgm:pt>
    <dgm:pt modelId="{05F41A44-EBA2-40E2-AE60-38DF099BBBA9}" type="pres">
      <dgm:prSet presAssocID="{0B549088-947B-4B9A-A54A-E6A467E4B875}" presName="linear" presStyleCnt="0">
        <dgm:presLayoutVars>
          <dgm:animLvl val="lvl"/>
          <dgm:resizeHandles val="exact"/>
        </dgm:presLayoutVars>
      </dgm:prSet>
      <dgm:spPr/>
    </dgm:pt>
    <dgm:pt modelId="{04670E5A-0189-4F68-A717-A7D518497B5D}" type="pres">
      <dgm:prSet presAssocID="{B9B62FC9-E541-4B7A-8910-838876CC89F1}" presName="parentText" presStyleLbl="node1" presStyleIdx="0" presStyleCnt="3">
        <dgm:presLayoutVars>
          <dgm:chMax val="0"/>
          <dgm:bulletEnabled val="1"/>
        </dgm:presLayoutVars>
      </dgm:prSet>
      <dgm:spPr/>
    </dgm:pt>
    <dgm:pt modelId="{A0719173-2753-4466-9F4B-0A607AC2F66B}" type="pres">
      <dgm:prSet presAssocID="{8E6EF619-4DAD-4D30-BF84-D2BC25EE04E9}" presName="spacer" presStyleCnt="0"/>
      <dgm:spPr/>
    </dgm:pt>
    <dgm:pt modelId="{4AAF06F1-CF9C-4689-A76F-8CA7DF213004}" type="pres">
      <dgm:prSet presAssocID="{6AFF4F46-29E3-4105-BBEA-B308B05362B7}" presName="parentText" presStyleLbl="node1" presStyleIdx="1" presStyleCnt="3">
        <dgm:presLayoutVars>
          <dgm:chMax val="0"/>
          <dgm:bulletEnabled val="1"/>
        </dgm:presLayoutVars>
      </dgm:prSet>
      <dgm:spPr/>
    </dgm:pt>
    <dgm:pt modelId="{01CF2872-F45E-4997-9CDB-EA48FDB612AB}" type="pres">
      <dgm:prSet presAssocID="{BCABA63C-DFDD-4347-B913-EBF34A5906D0}" presName="spacer" presStyleCnt="0"/>
      <dgm:spPr/>
    </dgm:pt>
    <dgm:pt modelId="{6F24E29F-F367-46DE-85F7-AC0337E68D65}" type="pres">
      <dgm:prSet presAssocID="{C5300E08-B1A2-4DCB-A038-CD21E3194707}" presName="parentText" presStyleLbl="node1" presStyleIdx="2" presStyleCnt="3">
        <dgm:presLayoutVars>
          <dgm:chMax val="0"/>
          <dgm:bulletEnabled val="1"/>
        </dgm:presLayoutVars>
      </dgm:prSet>
      <dgm:spPr/>
    </dgm:pt>
  </dgm:ptLst>
  <dgm:cxnLst>
    <dgm:cxn modelId="{FBC13642-73CB-4A8A-9F21-905C2FBFCC7B}" srcId="{0B549088-947B-4B9A-A54A-E6A467E4B875}" destId="{B9B62FC9-E541-4B7A-8910-838876CC89F1}" srcOrd="0" destOrd="0" parTransId="{D83C9218-7672-40CC-A4AB-EDEFAAD8F9FC}" sibTransId="{8E6EF619-4DAD-4D30-BF84-D2BC25EE04E9}"/>
    <dgm:cxn modelId="{A0F1B047-D599-4834-9584-D273D519810A}" type="presOf" srcId="{C5300E08-B1A2-4DCB-A038-CD21E3194707}" destId="{6F24E29F-F367-46DE-85F7-AC0337E68D65}" srcOrd="0" destOrd="0" presId="urn:microsoft.com/office/officeart/2005/8/layout/vList2"/>
    <dgm:cxn modelId="{2DA4B868-3460-45CB-858C-C982DAD0F6CE}" type="presOf" srcId="{B9B62FC9-E541-4B7A-8910-838876CC89F1}" destId="{04670E5A-0189-4F68-A717-A7D518497B5D}" srcOrd="0" destOrd="0" presId="urn:microsoft.com/office/officeart/2005/8/layout/vList2"/>
    <dgm:cxn modelId="{05B2D18A-C171-4144-84DA-65D25DBB8046}" srcId="{0B549088-947B-4B9A-A54A-E6A467E4B875}" destId="{C5300E08-B1A2-4DCB-A038-CD21E3194707}" srcOrd="2" destOrd="0" parTransId="{5C143B14-CD80-4FEE-A86F-23F1B4EBAF13}" sibTransId="{42C3D019-6380-4371-8B70-EA8F15062838}"/>
    <dgm:cxn modelId="{37D57996-AB3E-4F0E-A689-B4A2D8DF4A61}" type="presOf" srcId="{6AFF4F46-29E3-4105-BBEA-B308B05362B7}" destId="{4AAF06F1-CF9C-4689-A76F-8CA7DF213004}" srcOrd="0" destOrd="0" presId="urn:microsoft.com/office/officeart/2005/8/layout/vList2"/>
    <dgm:cxn modelId="{796F78D0-8FBE-4404-8CEA-3850EE16E3FA}" type="presOf" srcId="{0B549088-947B-4B9A-A54A-E6A467E4B875}" destId="{05F41A44-EBA2-40E2-AE60-38DF099BBBA9}" srcOrd="0" destOrd="0" presId="urn:microsoft.com/office/officeart/2005/8/layout/vList2"/>
    <dgm:cxn modelId="{585A16FA-1DA7-4DC4-9125-35B1E28811F7}" srcId="{0B549088-947B-4B9A-A54A-E6A467E4B875}" destId="{6AFF4F46-29E3-4105-BBEA-B308B05362B7}" srcOrd="1" destOrd="0" parTransId="{70B129FE-853A-422E-BE34-D5B751645058}" sibTransId="{BCABA63C-DFDD-4347-B913-EBF34A5906D0}"/>
    <dgm:cxn modelId="{6C96BD92-7CFC-4544-9FF6-AEC815C7B303}" type="presParOf" srcId="{05F41A44-EBA2-40E2-AE60-38DF099BBBA9}" destId="{04670E5A-0189-4F68-A717-A7D518497B5D}" srcOrd="0" destOrd="0" presId="urn:microsoft.com/office/officeart/2005/8/layout/vList2"/>
    <dgm:cxn modelId="{7596A5FD-8D4B-4D1E-BC18-C0B0FDC467DE}" type="presParOf" srcId="{05F41A44-EBA2-40E2-AE60-38DF099BBBA9}" destId="{A0719173-2753-4466-9F4B-0A607AC2F66B}" srcOrd="1" destOrd="0" presId="urn:microsoft.com/office/officeart/2005/8/layout/vList2"/>
    <dgm:cxn modelId="{5A6684C3-F21C-41EE-8D2F-45897924436C}" type="presParOf" srcId="{05F41A44-EBA2-40E2-AE60-38DF099BBBA9}" destId="{4AAF06F1-CF9C-4689-A76F-8CA7DF213004}" srcOrd="2" destOrd="0" presId="urn:microsoft.com/office/officeart/2005/8/layout/vList2"/>
    <dgm:cxn modelId="{73534F90-AC67-4AAC-AD70-BF3E2F009456}" type="presParOf" srcId="{05F41A44-EBA2-40E2-AE60-38DF099BBBA9}" destId="{01CF2872-F45E-4997-9CDB-EA48FDB612AB}" srcOrd="3" destOrd="0" presId="urn:microsoft.com/office/officeart/2005/8/layout/vList2"/>
    <dgm:cxn modelId="{75EC26D0-E9FB-4C3F-9CC2-6614A93296CD}" type="presParOf" srcId="{05F41A44-EBA2-40E2-AE60-38DF099BBBA9}" destId="{6F24E29F-F367-46DE-85F7-AC0337E68D6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70E5A-0189-4F68-A717-A7D518497B5D}">
      <dsp:nvSpPr>
        <dsp:cNvPr id="0" name=""/>
        <dsp:cNvSpPr/>
      </dsp:nvSpPr>
      <dsp:spPr>
        <a:xfrm>
          <a:off x="0" y="422104"/>
          <a:ext cx="5000124" cy="1484730"/>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To initiate or continue movement the line of gravity must be outside the base of support.</a:t>
          </a:r>
          <a:endParaRPr lang="en-US" sz="2700" kern="1200"/>
        </a:p>
      </dsp:txBody>
      <dsp:txXfrm>
        <a:off x="72479" y="494583"/>
        <a:ext cx="4855166" cy="1339772"/>
      </dsp:txXfrm>
    </dsp:sp>
    <dsp:sp modelId="{4AAF06F1-CF9C-4689-A76F-8CA7DF213004}">
      <dsp:nvSpPr>
        <dsp:cNvPr id="0" name=""/>
        <dsp:cNvSpPr/>
      </dsp:nvSpPr>
      <dsp:spPr>
        <a:xfrm>
          <a:off x="0" y="1984594"/>
          <a:ext cx="5000124" cy="1484730"/>
        </a:xfrm>
        <a:prstGeom prst="round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direction the line of gravity moves in will be the direction of movement.</a:t>
          </a:r>
          <a:endParaRPr lang="en-US" sz="2700" kern="1200"/>
        </a:p>
      </dsp:txBody>
      <dsp:txXfrm>
        <a:off x="72479" y="2057073"/>
        <a:ext cx="4855166" cy="1339772"/>
      </dsp:txXfrm>
    </dsp:sp>
    <dsp:sp modelId="{6F24E29F-F367-46DE-85F7-AC0337E68D65}">
      <dsp:nvSpPr>
        <dsp:cNvPr id="0" name=""/>
        <dsp:cNvSpPr/>
      </dsp:nvSpPr>
      <dsp:spPr>
        <a:xfrm>
          <a:off x="0" y="3547085"/>
          <a:ext cx="5000124" cy="1484730"/>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Muscle contraction can hold the line of gravity outside the base of support – to some extent.</a:t>
          </a:r>
          <a:endParaRPr lang="en-US" sz="2700" kern="1200"/>
        </a:p>
      </dsp:txBody>
      <dsp:txXfrm>
        <a:off x="72479" y="3619564"/>
        <a:ext cx="4855166" cy="13397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882058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992220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DD31F-20D7-4490-803B-6812306D7AE1}"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742326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DD31F-20D7-4490-803B-6812306D7AE1}"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1674336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DD31F-20D7-4490-803B-6812306D7AE1}" type="datetimeFigureOut">
              <a:rPr lang="en-GB" smtClean="0"/>
              <a:t>24/02/2026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184854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DD31F-20D7-4490-803B-6812306D7AE1}" type="datetimeFigureOut">
              <a:rPr lang="en-GB" smtClean="0"/>
              <a:t>24/02/2026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3467987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DD31F-20D7-4490-803B-6812306D7AE1}" type="datetimeFigureOut">
              <a:rPr lang="en-GB" smtClean="0"/>
              <a:t>24/02/2026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2096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DD31F-20D7-4490-803B-6812306D7AE1}"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3433699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DD31F-20D7-4490-803B-6812306D7AE1}"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1929515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1069107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DD31F-20D7-4490-803B-6812306D7AE1}"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82D96A-9A6A-49FF-904E-084A54611969}" type="slidenum">
              <a:rPr lang="en-GB" smtClean="0"/>
              <a:t>‹#›</a:t>
            </a:fld>
            <a:endParaRPr lang="en-GB"/>
          </a:p>
        </p:txBody>
      </p:sp>
    </p:spTree>
    <p:extLst>
      <p:ext uri="{BB962C8B-B14F-4D97-AF65-F5344CB8AC3E}">
        <p14:creationId xmlns:p14="http://schemas.microsoft.com/office/powerpoint/2010/main" val="3507334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AEBD330-A903-3AA5-860D-47E727E645CD}"/>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2F5BCE60-EFB9-01B7-784C-41D2EB3945A8}"/>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B6922E0F-F844-1A49-2999-596F3CBDA9FE}"/>
              </a:ext>
            </a:extLst>
          </p:cNvPr>
          <p:cNvSpPr>
            <a:spLocks noGrp="1"/>
          </p:cNvSpPr>
          <p:nvPr>
            <p:ph type="sldNum" sz="quarter" idx="12"/>
          </p:nvPr>
        </p:nvSpPr>
        <p:spPr/>
        <p:txBody>
          <a:bodyPr/>
          <a:lstStyle>
            <a:lvl1pPr>
              <a:defRPr/>
            </a:lvl1pPr>
          </a:lstStyle>
          <a:p>
            <a:pPr>
              <a:defRPr/>
            </a:pPr>
            <a:fld id="{DDA8537D-D0F7-4ABC-92F7-51F003F88478}" type="slidenum">
              <a:rPr lang="en-GB" altLang="en-US"/>
              <a:pPr>
                <a:defRPr/>
              </a:pPr>
              <a:t>‹#›</a:t>
            </a:fld>
            <a:endParaRPr lang="en-GB" altLang="en-US"/>
          </a:p>
        </p:txBody>
      </p:sp>
    </p:spTree>
    <p:extLst>
      <p:ext uri="{BB962C8B-B14F-4D97-AF65-F5344CB8AC3E}">
        <p14:creationId xmlns:p14="http://schemas.microsoft.com/office/powerpoint/2010/main" val="175656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DD31F-20D7-4490-803B-6812306D7AE1}" type="datetimeFigureOut">
              <a:rPr lang="en-GB" smtClean="0"/>
              <a:t>24/02/2026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82D96A-9A6A-49FF-904E-084A54611969}" type="slidenum">
              <a:rPr lang="en-GB" smtClean="0"/>
              <a:t>‹#›</a:t>
            </a:fld>
            <a:endParaRPr lang="en-GB"/>
          </a:p>
        </p:txBody>
      </p:sp>
    </p:spTree>
    <p:extLst>
      <p:ext uri="{BB962C8B-B14F-4D97-AF65-F5344CB8AC3E}">
        <p14:creationId xmlns:p14="http://schemas.microsoft.com/office/powerpoint/2010/main" val="1428198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cience.tjc.edu/_vti_bin/shtml.dll/Course/BIOLOGY/bott/anp1_online/skin/nerves_skin.htm/map"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gital balance scale using circles">
            <a:extLst>
              <a:ext uri="{FF2B5EF4-FFF2-40B4-BE49-F238E27FC236}">
                <a16:creationId xmlns:a16="http://schemas.microsoft.com/office/drawing/2014/main" id="{DF923152-3D4A-0A02-6B5B-5AF9D066E83B}"/>
              </a:ext>
            </a:extLst>
          </p:cNvPr>
          <p:cNvPicPr>
            <a:picLocks noChangeAspect="1"/>
          </p:cNvPicPr>
          <p:nvPr/>
        </p:nvPicPr>
        <p:blipFill>
          <a:blip r:embed="rId2"/>
          <a:srcRect l="11092" r="8474" b="1"/>
          <a:stretch>
            <a:fillRect/>
          </a:stretch>
        </p:blipFill>
        <p:spPr>
          <a:xfrm>
            <a:off x="-2585" y="-1"/>
            <a:ext cx="9146585"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64451" y="791834"/>
            <a:ext cx="3020876" cy="9154947"/>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584" y="0"/>
            <a:ext cx="2132551"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79028" y="21736"/>
            <a:ext cx="2364646"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585" y="5288433"/>
            <a:ext cx="9149779"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5100" y="2905286"/>
            <a:ext cx="3866773" cy="4082144"/>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4C2E7-FB1C-F023-2F20-E29855DBA1D0}"/>
              </a:ext>
            </a:extLst>
          </p:cNvPr>
          <p:cNvSpPr>
            <a:spLocks noGrp="1"/>
          </p:cNvSpPr>
          <p:nvPr>
            <p:ph type="ctrTitle"/>
          </p:nvPr>
        </p:nvSpPr>
        <p:spPr>
          <a:xfrm>
            <a:off x="644271" y="4121944"/>
            <a:ext cx="5945838" cy="1620665"/>
          </a:xfrm>
        </p:spPr>
        <p:txBody>
          <a:bodyPr>
            <a:normAutofit/>
          </a:bodyPr>
          <a:lstStyle/>
          <a:p>
            <a:pPr algn="l"/>
            <a:r>
              <a:rPr lang="en-GB" sz="3500">
                <a:solidFill>
                  <a:srgbClr val="FFFFFF"/>
                </a:solidFill>
              </a:rPr>
              <a:t>Balance, Stability &amp; Centre of Mass</a:t>
            </a:r>
          </a:p>
        </p:txBody>
      </p:sp>
      <p:sp>
        <p:nvSpPr>
          <p:cNvPr id="3" name="Subtitle 2">
            <a:extLst>
              <a:ext uri="{FF2B5EF4-FFF2-40B4-BE49-F238E27FC236}">
                <a16:creationId xmlns:a16="http://schemas.microsoft.com/office/drawing/2014/main" id="{E7D531F5-E0B9-3C56-ABEA-7916412EDD9F}"/>
              </a:ext>
            </a:extLst>
          </p:cNvPr>
          <p:cNvSpPr>
            <a:spLocks noGrp="1"/>
          </p:cNvSpPr>
          <p:nvPr>
            <p:ph type="subTitle" idx="1"/>
          </p:nvPr>
        </p:nvSpPr>
        <p:spPr>
          <a:xfrm>
            <a:off x="644271" y="5737867"/>
            <a:ext cx="5956785" cy="618479"/>
          </a:xfrm>
        </p:spPr>
        <p:txBody>
          <a:bodyPr>
            <a:normAutofit/>
          </a:bodyPr>
          <a:lstStyle/>
          <a:p>
            <a:pPr algn="l"/>
            <a:r>
              <a:rPr lang="en-GB" sz="1700">
                <a:solidFill>
                  <a:srgbClr val="FFFFFF"/>
                </a:solidFill>
              </a:rPr>
              <a:t>Dr Dylan Blain</a:t>
            </a:r>
          </a:p>
        </p:txBody>
      </p:sp>
    </p:spTree>
    <p:extLst>
      <p:ext uri="{BB962C8B-B14F-4D97-AF65-F5344CB8AC3E}">
        <p14:creationId xmlns:p14="http://schemas.microsoft.com/office/powerpoint/2010/main" val="466499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7E23-91AA-E7CD-9FA6-18350D94E233}"/>
              </a:ext>
            </a:extLst>
          </p:cNvPr>
          <p:cNvSpPr>
            <a:spLocks noGrp="1"/>
          </p:cNvSpPr>
          <p:nvPr>
            <p:ph type="ctrTitle"/>
          </p:nvPr>
        </p:nvSpPr>
        <p:spPr>
          <a:xfrm>
            <a:off x="539552" y="188640"/>
            <a:ext cx="7772400" cy="1470025"/>
          </a:xfrm>
        </p:spPr>
        <p:txBody>
          <a:bodyPr>
            <a:normAutofit/>
          </a:bodyPr>
          <a:lstStyle/>
          <a:p>
            <a:r>
              <a:rPr lang="en-GB" sz="4000" dirty="0"/>
              <a:t>Balance, Stability and Centre of Mass</a:t>
            </a:r>
          </a:p>
        </p:txBody>
      </p:sp>
      <p:sp>
        <p:nvSpPr>
          <p:cNvPr id="3" name="Subtitle 2">
            <a:extLst>
              <a:ext uri="{FF2B5EF4-FFF2-40B4-BE49-F238E27FC236}">
                <a16:creationId xmlns:a16="http://schemas.microsoft.com/office/drawing/2014/main" id="{346A341D-BC4C-C54F-EE07-E08030AE156F}"/>
              </a:ext>
            </a:extLst>
          </p:cNvPr>
          <p:cNvSpPr>
            <a:spLocks noGrp="1"/>
          </p:cNvSpPr>
          <p:nvPr>
            <p:ph type="subTitle" idx="1"/>
          </p:nvPr>
        </p:nvSpPr>
        <p:spPr>
          <a:xfrm>
            <a:off x="1187624" y="2132856"/>
            <a:ext cx="7344816" cy="4176464"/>
          </a:xfrm>
        </p:spPr>
        <p:txBody>
          <a:bodyPr>
            <a:normAutofit/>
          </a:bodyPr>
          <a:lstStyle/>
          <a:p>
            <a:r>
              <a:rPr lang="en-GB" dirty="0">
                <a:solidFill>
                  <a:schemeClr val="tx1"/>
                </a:solidFill>
              </a:rPr>
              <a:t>Body Composition</a:t>
            </a:r>
          </a:p>
          <a:p>
            <a:endParaRPr lang="en-GB" dirty="0">
              <a:solidFill>
                <a:schemeClr val="tx1"/>
              </a:solidFill>
            </a:endParaRPr>
          </a:p>
          <a:p>
            <a:pPr algn="just"/>
            <a:r>
              <a:rPr lang="en-GB" dirty="0">
                <a:solidFill>
                  <a:schemeClr val="tx1"/>
                </a:solidFill>
              </a:rPr>
              <a:t>	Fat mass			Muscle mass</a:t>
            </a:r>
          </a:p>
          <a:p>
            <a:endParaRPr lang="en-GB" dirty="0">
              <a:solidFill>
                <a:schemeClr val="tx1"/>
              </a:solidFill>
            </a:endParaRPr>
          </a:p>
          <a:p>
            <a:r>
              <a:rPr lang="en-GB" dirty="0">
                <a:solidFill>
                  <a:schemeClr val="tx1"/>
                </a:solidFill>
              </a:rPr>
              <a:t>Proprioception</a:t>
            </a:r>
          </a:p>
          <a:p>
            <a:endParaRPr lang="en-GB" dirty="0">
              <a:solidFill>
                <a:schemeClr val="tx1"/>
              </a:solidFill>
            </a:endParaRPr>
          </a:p>
          <a:p>
            <a:r>
              <a:rPr lang="en-GB" dirty="0">
                <a:solidFill>
                  <a:schemeClr val="tx1"/>
                </a:solidFill>
              </a:rPr>
              <a:t>Balance and Stability</a:t>
            </a:r>
          </a:p>
          <a:p>
            <a:endParaRPr lang="en-GB" dirty="0"/>
          </a:p>
        </p:txBody>
      </p:sp>
      <p:cxnSp>
        <p:nvCxnSpPr>
          <p:cNvPr id="5" name="Straight Arrow Connector 4">
            <a:extLst>
              <a:ext uri="{FF2B5EF4-FFF2-40B4-BE49-F238E27FC236}">
                <a16:creationId xmlns:a16="http://schemas.microsoft.com/office/drawing/2014/main" id="{C1F38E54-F4DF-B6BA-F3B9-6DD4F728FF85}"/>
              </a:ext>
            </a:extLst>
          </p:cNvPr>
          <p:cNvCxnSpPr/>
          <p:nvPr/>
        </p:nvCxnSpPr>
        <p:spPr>
          <a:xfrm flipH="1">
            <a:off x="3347864" y="2780928"/>
            <a:ext cx="576064" cy="5760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F447F55E-9A16-554D-143C-2E954DD495EC}"/>
              </a:ext>
            </a:extLst>
          </p:cNvPr>
          <p:cNvCxnSpPr>
            <a:cxnSpLocks/>
          </p:cNvCxnSpPr>
          <p:nvPr/>
        </p:nvCxnSpPr>
        <p:spPr>
          <a:xfrm>
            <a:off x="5787752" y="2708920"/>
            <a:ext cx="601216" cy="57606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D747E67-D389-5DA0-C79E-A6F2C50A3440}"/>
              </a:ext>
            </a:extLst>
          </p:cNvPr>
          <p:cNvCxnSpPr>
            <a:cxnSpLocks/>
          </p:cNvCxnSpPr>
          <p:nvPr/>
        </p:nvCxnSpPr>
        <p:spPr>
          <a:xfrm flipH="1">
            <a:off x="5770984" y="3825044"/>
            <a:ext cx="601216" cy="684076"/>
          </a:xfrm>
          <a:prstGeom prst="straightConnector1">
            <a:avLst/>
          </a:prstGeom>
          <a:ln w="38100">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C9AE8600-4562-8392-C1E7-3FDD9DC2A805}"/>
              </a:ext>
            </a:extLst>
          </p:cNvPr>
          <p:cNvCxnSpPr>
            <a:cxnSpLocks/>
          </p:cNvCxnSpPr>
          <p:nvPr/>
        </p:nvCxnSpPr>
        <p:spPr>
          <a:xfrm>
            <a:off x="4860032" y="5013176"/>
            <a:ext cx="0" cy="79208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926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88A88F-5B2B-C6DF-4176-E666BD9D198B}"/>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Research Questions</a:t>
            </a:r>
          </a:p>
        </p:txBody>
      </p:sp>
      <p:sp>
        <p:nvSpPr>
          <p:cNvPr id="3" name="Content Placeholder 2">
            <a:extLst>
              <a:ext uri="{FF2B5EF4-FFF2-40B4-BE49-F238E27FC236}">
                <a16:creationId xmlns:a16="http://schemas.microsoft.com/office/drawing/2014/main" id="{7070AAA3-B613-DF18-835B-09E1E77098DC}"/>
              </a:ext>
            </a:extLst>
          </p:cNvPr>
          <p:cNvSpPr>
            <a:spLocks noGrp="1"/>
          </p:cNvSpPr>
          <p:nvPr>
            <p:ph idx="1"/>
          </p:nvPr>
        </p:nvSpPr>
        <p:spPr>
          <a:xfrm>
            <a:off x="3607694" y="649480"/>
            <a:ext cx="4916510" cy="5546047"/>
          </a:xfrm>
        </p:spPr>
        <p:txBody>
          <a:bodyPr anchor="ctr">
            <a:normAutofit/>
          </a:bodyPr>
          <a:lstStyle/>
          <a:p>
            <a:pPr marL="457200" indent="-457200">
              <a:buFont typeface="+mj-lt"/>
              <a:buAutoNum type="arabicPeriod"/>
            </a:pPr>
            <a:r>
              <a:rPr lang="en-GB" sz="1700"/>
              <a:t>Does lean tissue or fat mass influence the position of centre of mass?</a:t>
            </a:r>
          </a:p>
          <a:p>
            <a:pPr marL="457200" indent="-457200">
              <a:buFont typeface="+mj-lt"/>
              <a:buAutoNum type="arabicPeriod"/>
            </a:pPr>
            <a:endParaRPr lang="en-GB" sz="1700"/>
          </a:p>
          <a:p>
            <a:pPr marL="457200" indent="-457200">
              <a:buFont typeface="+mj-lt"/>
              <a:buAutoNum type="arabicPeriod"/>
            </a:pPr>
            <a:r>
              <a:rPr lang="en-GB" sz="1700"/>
              <a:t>Does stork balance test equate to Romberg 30 sec test.</a:t>
            </a:r>
          </a:p>
          <a:p>
            <a:pPr marL="457200" indent="-457200">
              <a:buFont typeface="+mj-lt"/>
              <a:buAutoNum type="arabicPeriod"/>
            </a:pPr>
            <a:endParaRPr lang="en-GB" sz="1700"/>
          </a:p>
          <a:p>
            <a:pPr marL="457200" indent="-457200">
              <a:buFont typeface="+mj-lt"/>
              <a:buAutoNum type="arabicPeriod"/>
            </a:pPr>
            <a:r>
              <a:rPr lang="en-GB" sz="1700"/>
              <a:t>Does lean tissue mass correlate to balance / stability</a:t>
            </a:r>
          </a:p>
          <a:p>
            <a:pPr marL="457200" indent="-457200">
              <a:buFont typeface="+mj-lt"/>
              <a:buAutoNum type="arabicPeriod"/>
            </a:pPr>
            <a:endParaRPr lang="en-GB" sz="1700"/>
          </a:p>
          <a:p>
            <a:pPr marL="457200" indent="-457200">
              <a:buFont typeface="+mj-lt"/>
              <a:buAutoNum type="arabicPeriod"/>
            </a:pPr>
            <a:r>
              <a:rPr lang="en-GB" sz="1700"/>
              <a:t>Does % centre of mass height influence balance </a:t>
            </a:r>
          </a:p>
          <a:p>
            <a:pPr marL="457200" indent="-457200">
              <a:buFont typeface="+mj-lt"/>
              <a:buAutoNum type="arabicPeriod"/>
            </a:pPr>
            <a:endParaRPr lang="en-GB" sz="1700"/>
          </a:p>
          <a:p>
            <a:pPr marL="457200" indent="-457200">
              <a:buFont typeface="+mj-lt"/>
              <a:buAutoNum type="arabicPeriod"/>
            </a:pPr>
            <a:endParaRPr lang="en-GB" sz="1700"/>
          </a:p>
          <a:p>
            <a:pPr lvl="1" indent="-342900">
              <a:buFont typeface="+mj-lt"/>
              <a:buAutoNum type="arabicPeriod"/>
            </a:pPr>
            <a:r>
              <a:rPr lang="en-GB" sz="1700" kern="100" dirty="0">
                <a:effectLst/>
                <a:latin typeface="Calibri" panose="020F0502020204030204" pitchFamily="34" charset="0"/>
                <a:ea typeface="DengXian" panose="02010600030101010101" pitchFamily="2" charset="-122"/>
                <a:cs typeface="Times New Roman" panose="02020603050405020304" pitchFamily="18" charset="0"/>
              </a:rPr>
              <a:t>Does strength predict balance performance?</a:t>
            </a:r>
            <a:endParaRPr lang="en-GB" sz="17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spcAft>
                <a:spcPts val="800"/>
              </a:spcAft>
              <a:buFont typeface="+mj-lt"/>
              <a:buAutoNum type="arabicPeriod"/>
            </a:pPr>
            <a:r>
              <a:rPr lang="en-GB" sz="1700" kern="100">
                <a:effectLst/>
                <a:latin typeface="Calibri" panose="020F0502020204030204" pitchFamily="34" charset="0"/>
                <a:ea typeface="DengXian" panose="02010600030101010101" pitchFamily="2" charset="-122"/>
                <a:cs typeface="Times New Roman" panose="02020603050405020304" pitchFamily="18" charset="0"/>
              </a:rPr>
              <a:t>Does Power predict balance performance?</a:t>
            </a:r>
          </a:p>
          <a:p>
            <a:pPr marL="0" indent="0">
              <a:buNone/>
            </a:pPr>
            <a:endParaRPr lang="en-GB" sz="1700"/>
          </a:p>
          <a:p>
            <a:pPr marL="0" indent="0">
              <a:buNone/>
            </a:pPr>
            <a:endParaRPr lang="en-GB" sz="1700"/>
          </a:p>
          <a:p>
            <a:pPr marL="0" indent="0">
              <a:buNone/>
            </a:pPr>
            <a:endParaRPr lang="en-GB" sz="1700"/>
          </a:p>
        </p:txBody>
      </p:sp>
    </p:spTree>
    <p:extLst>
      <p:ext uri="{BB962C8B-B14F-4D97-AF65-F5344CB8AC3E}">
        <p14:creationId xmlns:p14="http://schemas.microsoft.com/office/powerpoint/2010/main" val="3686223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1" name="Rectangle 10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Line of Gravity</a:t>
            </a:r>
          </a:p>
        </p:txBody>
      </p:sp>
      <p:sp>
        <p:nvSpPr>
          <p:cNvPr id="3" name="Content Placeholder 2"/>
          <p:cNvSpPr>
            <a:spLocks noGrp="1"/>
          </p:cNvSpPr>
          <p:nvPr>
            <p:ph idx="1"/>
          </p:nvPr>
        </p:nvSpPr>
        <p:spPr>
          <a:xfrm>
            <a:off x="3436295" y="649480"/>
            <a:ext cx="2268977" cy="5546047"/>
          </a:xfrm>
        </p:spPr>
        <p:txBody>
          <a:bodyPr anchor="ctr">
            <a:normAutofit/>
          </a:bodyPr>
          <a:lstStyle/>
          <a:p>
            <a:pPr marL="0" indent="0">
              <a:buNone/>
            </a:pPr>
            <a:r>
              <a:rPr lang="en-GB" sz="1700"/>
              <a:t>The vertical line between the centre of gravity and ground (centre of the Earth).</a:t>
            </a:r>
          </a:p>
          <a:p>
            <a:pPr marL="0" indent="0">
              <a:buNone/>
            </a:pPr>
            <a:endParaRPr lang="en-GB" sz="1700"/>
          </a:p>
          <a:p>
            <a:pPr marL="0" indent="0">
              <a:buNone/>
            </a:pPr>
            <a:r>
              <a:rPr lang="en-GB" sz="1700"/>
              <a:t>Importance in determining stability of an object or person.</a:t>
            </a:r>
          </a:p>
          <a:p>
            <a:pPr marL="0" indent="0">
              <a:buNone/>
            </a:pPr>
            <a:endParaRPr lang="en-GB" sz="1700"/>
          </a:p>
          <a:p>
            <a:pPr marL="0" indent="0">
              <a:buNone/>
            </a:pPr>
            <a:r>
              <a:rPr lang="en-GB" sz="1700"/>
              <a:t>If the line of gravity falls outside the base of support, then the object is unstable and likely to fall.</a:t>
            </a:r>
          </a:p>
        </p:txBody>
      </p:sp>
      <p:pic>
        <p:nvPicPr>
          <p:cNvPr id="1026" name="Picture 2" descr="Image result"/>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2126" y="876607"/>
            <a:ext cx="2711832" cy="511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534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descr="high_jump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1684777"/>
            <a:ext cx="6062663" cy="404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 Box 6"/>
          <p:cNvSpPr txBox="1">
            <a:spLocks noChangeArrowheads="1"/>
          </p:cNvSpPr>
          <p:nvPr/>
        </p:nvSpPr>
        <p:spPr bwMode="auto">
          <a:xfrm>
            <a:off x="323528" y="90487"/>
            <a:ext cx="856895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u="sng">
                <a:solidFill>
                  <a:schemeClr val="tx1"/>
                </a:solidFill>
                <a:latin typeface="Tahoma" panose="020B0604030504040204" pitchFamily="34" charset="0"/>
                <a:cs typeface="Arial" panose="020B0604020202020204" pitchFamily="34" charset="0"/>
              </a:defRPr>
            </a:lvl1pPr>
            <a:lvl2pPr marL="742950" indent="-285750" eaLnBrk="0" hangingPunct="0">
              <a:defRPr u="sng">
                <a:solidFill>
                  <a:schemeClr val="tx1"/>
                </a:solidFill>
                <a:latin typeface="Tahoma" panose="020B0604030504040204" pitchFamily="34" charset="0"/>
                <a:cs typeface="Arial" panose="020B0604020202020204" pitchFamily="34" charset="0"/>
              </a:defRPr>
            </a:lvl2pPr>
            <a:lvl3pPr marL="1143000" indent="-228600" eaLnBrk="0" hangingPunct="0">
              <a:defRPr u="sng">
                <a:solidFill>
                  <a:schemeClr val="tx1"/>
                </a:solidFill>
                <a:latin typeface="Tahoma" panose="020B0604030504040204" pitchFamily="34" charset="0"/>
                <a:cs typeface="Arial" panose="020B0604020202020204" pitchFamily="34" charset="0"/>
              </a:defRPr>
            </a:lvl3pPr>
            <a:lvl4pPr marL="1600200" indent="-228600" eaLnBrk="0" hangingPunct="0">
              <a:defRPr u="sng">
                <a:solidFill>
                  <a:schemeClr val="tx1"/>
                </a:solidFill>
                <a:latin typeface="Tahoma" panose="020B0604030504040204" pitchFamily="34" charset="0"/>
                <a:cs typeface="Arial" panose="020B0604020202020204" pitchFamily="34" charset="0"/>
              </a:defRPr>
            </a:lvl4pPr>
            <a:lvl5pPr marL="2057400" indent="-228600" eaLnBrk="0" hangingPunct="0">
              <a:defRPr u="sng">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Tahoma" panose="020B0604030504040204" pitchFamily="34" charset="0"/>
                <a:cs typeface="Arial" panose="020B0604020202020204" pitchFamily="34" charset="0"/>
              </a:defRPr>
            </a:lvl9pPr>
          </a:lstStyle>
          <a:p>
            <a:pPr algn="ctr" eaLnBrk="1" hangingPunct="1">
              <a:spcBef>
                <a:spcPct val="50000"/>
              </a:spcBef>
            </a:pPr>
            <a:r>
              <a:rPr lang="en-US" altLang="en-US" sz="2800" u="none" dirty="0"/>
              <a:t>Center of Mass can be outside the object / athlete</a:t>
            </a:r>
          </a:p>
        </p:txBody>
      </p:sp>
      <p:sp>
        <p:nvSpPr>
          <p:cNvPr id="4" name="Freeform 3"/>
          <p:cNvSpPr/>
          <p:nvPr/>
        </p:nvSpPr>
        <p:spPr>
          <a:xfrm>
            <a:off x="2987824" y="3535933"/>
            <a:ext cx="3710686" cy="1644723"/>
          </a:xfrm>
          <a:custGeom>
            <a:avLst/>
            <a:gdLst>
              <a:gd name="connsiteX0" fmla="*/ 0 w 3710686"/>
              <a:gd name="connsiteY0" fmla="*/ 1291991 h 1644723"/>
              <a:gd name="connsiteX1" fmla="*/ 2043952 w 3710686"/>
              <a:gd name="connsiteY1" fmla="*/ 1074 h 1644723"/>
              <a:gd name="connsiteX2" fmla="*/ 3541058 w 3710686"/>
              <a:gd name="connsiteY2" fmla="*/ 1480250 h 1644723"/>
              <a:gd name="connsiteX3" fmla="*/ 3612776 w 3710686"/>
              <a:gd name="connsiteY3" fmla="*/ 1543003 h 1644723"/>
            </a:gdLst>
            <a:ahLst/>
            <a:cxnLst>
              <a:cxn ang="0">
                <a:pos x="connsiteX0" y="connsiteY0"/>
              </a:cxn>
              <a:cxn ang="0">
                <a:pos x="connsiteX1" y="connsiteY1"/>
              </a:cxn>
              <a:cxn ang="0">
                <a:pos x="connsiteX2" y="connsiteY2"/>
              </a:cxn>
              <a:cxn ang="0">
                <a:pos x="connsiteX3" y="connsiteY3"/>
              </a:cxn>
            </a:cxnLst>
            <a:rect l="l" t="t" r="r" b="b"/>
            <a:pathLst>
              <a:path w="3710686" h="1644723">
                <a:moveTo>
                  <a:pt x="0" y="1291991"/>
                </a:moveTo>
                <a:cubicBezTo>
                  <a:pt x="726888" y="630844"/>
                  <a:pt x="1453776" y="-30302"/>
                  <a:pt x="2043952" y="1074"/>
                </a:cubicBezTo>
                <a:cubicBezTo>
                  <a:pt x="2634128" y="32450"/>
                  <a:pt x="3279587" y="1223262"/>
                  <a:pt x="3541058" y="1480250"/>
                </a:cubicBezTo>
                <a:cubicBezTo>
                  <a:pt x="3802529" y="1737238"/>
                  <a:pt x="3707652" y="1640120"/>
                  <a:pt x="3612776" y="1543003"/>
                </a:cubicBezTo>
              </a:path>
            </a:pathLst>
          </a:custGeom>
          <a:ln w="76200"/>
        </p:spPr>
        <p:style>
          <a:lnRef idx="2">
            <a:schemeClr val="accent3"/>
          </a:lnRef>
          <a:fillRef idx="0">
            <a:schemeClr val="accent3"/>
          </a:fillRef>
          <a:effectRef idx="1">
            <a:schemeClr val="accent3"/>
          </a:effectRef>
          <a:fontRef idx="minor">
            <a:schemeClr val="tx1"/>
          </a:fontRef>
        </p:style>
        <p:txBody>
          <a:bodyPr rtlCol="0" anchor="ctr"/>
          <a:lstStyle/>
          <a:p>
            <a:pPr algn="ctr"/>
            <a:endParaRPr lang="en-GB"/>
          </a:p>
        </p:txBody>
      </p:sp>
      <p:sp>
        <p:nvSpPr>
          <p:cNvPr id="5" name="TextBox 4"/>
          <p:cNvSpPr txBox="1"/>
          <p:nvPr/>
        </p:nvSpPr>
        <p:spPr>
          <a:xfrm>
            <a:off x="5870418" y="5205655"/>
            <a:ext cx="1656184" cy="646331"/>
          </a:xfrm>
          <a:prstGeom prst="rect">
            <a:avLst/>
          </a:prstGeom>
          <a:noFill/>
        </p:spPr>
        <p:txBody>
          <a:bodyPr wrap="square" rtlCol="0">
            <a:spAutoFit/>
          </a:bodyPr>
          <a:lstStyle/>
          <a:p>
            <a:pPr algn="ctr"/>
            <a:r>
              <a:rPr lang="en-GB" b="1" dirty="0">
                <a:solidFill>
                  <a:srgbClr val="92D050"/>
                </a:solidFill>
              </a:rPr>
              <a:t>Line of centre of mass</a:t>
            </a:r>
          </a:p>
        </p:txBody>
      </p:sp>
      <p:sp>
        <p:nvSpPr>
          <p:cNvPr id="6" name="TextBox 5"/>
          <p:cNvSpPr txBox="1"/>
          <p:nvPr/>
        </p:nvSpPr>
        <p:spPr>
          <a:xfrm>
            <a:off x="1014599" y="5899384"/>
            <a:ext cx="7416824" cy="461665"/>
          </a:xfrm>
          <a:prstGeom prst="rect">
            <a:avLst/>
          </a:prstGeom>
          <a:noFill/>
        </p:spPr>
        <p:txBody>
          <a:bodyPr wrap="square" rtlCol="0">
            <a:spAutoFit/>
          </a:bodyPr>
          <a:lstStyle/>
          <a:p>
            <a:pPr algn="ctr"/>
            <a:r>
              <a:rPr lang="en-GB" sz="2400" dirty="0">
                <a:solidFill>
                  <a:srgbClr val="FF0000"/>
                </a:solidFill>
              </a:rPr>
              <a:t>What are the implications of this understanding?</a:t>
            </a:r>
          </a:p>
        </p:txBody>
      </p:sp>
    </p:spTree>
    <p:extLst>
      <p:ext uri="{BB962C8B-B14F-4D97-AF65-F5344CB8AC3E}">
        <p14:creationId xmlns:p14="http://schemas.microsoft.com/office/powerpoint/2010/main" val="1567596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0041" y="586855"/>
            <a:ext cx="2401025" cy="3387497"/>
          </a:xfrm>
        </p:spPr>
        <p:txBody>
          <a:bodyPr vert="horz" lIns="91440" tIns="45720" rIns="91440" bIns="45720" rtlCol="0" anchor="b">
            <a:normAutofit/>
          </a:bodyPr>
          <a:lstStyle/>
          <a:p>
            <a:pPr algn="r">
              <a:lnSpc>
                <a:spcPct val="90000"/>
              </a:lnSpc>
            </a:pPr>
            <a:r>
              <a:rPr lang="en-US" sz="3500" kern="1200">
                <a:solidFill>
                  <a:srgbClr val="FFFFFF"/>
                </a:solidFill>
                <a:latin typeface="+mj-lt"/>
                <a:ea typeface="+mj-ea"/>
                <a:cs typeface="+mj-cs"/>
              </a:rPr>
              <a:t>The Centre of Gravity / Centre of Mass</a:t>
            </a:r>
          </a:p>
        </p:txBody>
      </p:sp>
      <p:sp>
        <p:nvSpPr>
          <p:cNvPr id="3" name="Subtitle 2"/>
          <p:cNvSpPr>
            <a:spLocks noGrp="1"/>
          </p:cNvSpPr>
          <p:nvPr>
            <p:ph type="subTitle" idx="1"/>
          </p:nvPr>
        </p:nvSpPr>
        <p:spPr>
          <a:xfrm>
            <a:off x="3607694" y="649480"/>
            <a:ext cx="4916510" cy="5546047"/>
          </a:xfrm>
        </p:spPr>
        <p:txBody>
          <a:bodyPr vert="horz" lIns="91440" tIns="45720" rIns="91440" bIns="45720" rtlCol="0" anchor="ctr">
            <a:normAutofit/>
          </a:bodyPr>
          <a:lstStyle/>
          <a:p>
            <a:pPr indent="-228600" algn="l">
              <a:lnSpc>
                <a:spcPct val="90000"/>
              </a:lnSpc>
              <a:buFont typeface="Arial" panose="020B0604020202020204" pitchFamily="34" charset="0"/>
              <a:buChar char="•"/>
            </a:pPr>
            <a:r>
              <a:rPr lang="en-US" sz="1700">
                <a:solidFill>
                  <a:schemeClr val="tx1"/>
                </a:solidFill>
              </a:rPr>
              <a:t>The point at which all parts of an object are equally balanced</a:t>
            </a:r>
          </a:p>
          <a:p>
            <a:pPr indent="-228600" algn="l">
              <a:lnSpc>
                <a:spcPct val="90000"/>
              </a:lnSpc>
              <a:buFont typeface="Arial" panose="020B0604020202020204" pitchFamily="34" charset="0"/>
              <a:buChar char="•"/>
            </a:pPr>
            <a:endParaRPr lang="en-US" sz="1700">
              <a:solidFill>
                <a:schemeClr val="tx1"/>
              </a:solidFill>
            </a:endParaRPr>
          </a:p>
          <a:p>
            <a:pPr indent="-228600" algn="l">
              <a:lnSpc>
                <a:spcPct val="90000"/>
              </a:lnSpc>
              <a:buFont typeface="Arial" panose="020B0604020202020204" pitchFamily="34" charset="0"/>
              <a:buChar char="•"/>
            </a:pPr>
            <a:r>
              <a:rPr lang="en-US" sz="1700">
                <a:solidFill>
                  <a:schemeClr val="tx1"/>
                </a:solidFill>
              </a:rPr>
              <a:t>For a person standing in the anatomical position it is approximately around the belly button</a:t>
            </a:r>
          </a:p>
          <a:p>
            <a:pPr indent="-228600" algn="l">
              <a:lnSpc>
                <a:spcPct val="90000"/>
              </a:lnSpc>
              <a:buFont typeface="Arial" panose="020B0604020202020204" pitchFamily="34" charset="0"/>
              <a:buChar char="•"/>
            </a:pPr>
            <a:r>
              <a:rPr lang="en-US" sz="1700">
                <a:solidFill>
                  <a:schemeClr val="tx1"/>
                </a:solidFill>
              </a:rPr>
              <a:t>But</a:t>
            </a:r>
          </a:p>
          <a:p>
            <a:pPr indent="-228600" algn="l">
              <a:lnSpc>
                <a:spcPct val="90000"/>
              </a:lnSpc>
              <a:buFont typeface="Arial" panose="020B0604020202020204" pitchFamily="34" charset="0"/>
              <a:buChar char="•"/>
            </a:pPr>
            <a:r>
              <a:rPr lang="en-US" sz="1700">
                <a:solidFill>
                  <a:schemeClr val="tx1"/>
                </a:solidFill>
              </a:rPr>
              <a:t>Changes depending on the position of the body and body segments</a:t>
            </a:r>
          </a:p>
        </p:txBody>
      </p:sp>
    </p:spTree>
    <p:extLst>
      <p:ext uri="{BB962C8B-B14F-4D97-AF65-F5344CB8AC3E}">
        <p14:creationId xmlns:p14="http://schemas.microsoft.com/office/powerpoint/2010/main" val="270959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a:t>Center of Gravity</a:t>
            </a:r>
          </a:p>
        </p:txBody>
      </p:sp>
      <p:sp>
        <p:nvSpPr>
          <p:cNvPr id="12291" name="Content Placeholder 2"/>
          <p:cNvSpPr>
            <a:spLocks noGrp="1"/>
          </p:cNvSpPr>
          <p:nvPr>
            <p:ph idx="1"/>
          </p:nvPr>
        </p:nvSpPr>
        <p:spPr>
          <a:xfrm>
            <a:off x="457200" y="1600200"/>
            <a:ext cx="8229600" cy="4953000"/>
          </a:xfrm>
        </p:spPr>
        <p:txBody>
          <a:bodyPr>
            <a:normAutofit lnSpcReduction="10000"/>
          </a:bodyPr>
          <a:lstStyle/>
          <a:p>
            <a:pPr marL="0" indent="0" algn="ctr">
              <a:buNone/>
            </a:pPr>
            <a:r>
              <a:rPr lang="en-US" altLang="en-US" dirty="0"/>
              <a:t>The point of the object where the force of gravity is thought to be acting.</a:t>
            </a:r>
          </a:p>
          <a:p>
            <a:endParaRPr lang="en-US" altLang="en-US" dirty="0"/>
          </a:p>
          <a:p>
            <a:pPr marL="0" indent="0" algn="ctr">
              <a:buNone/>
            </a:pPr>
            <a:endParaRPr lang="en-US" altLang="en-US" dirty="0">
              <a:solidFill>
                <a:srgbClr val="00B0F0"/>
              </a:solidFill>
            </a:endParaRPr>
          </a:p>
          <a:p>
            <a:pPr marL="0" indent="0" algn="ctr">
              <a:buNone/>
            </a:pPr>
            <a:r>
              <a:rPr lang="en-US" altLang="en-US" dirty="0">
                <a:solidFill>
                  <a:srgbClr val="00B0F0"/>
                </a:solidFill>
              </a:rPr>
              <a:t>Average location of weight.</a:t>
            </a:r>
          </a:p>
          <a:p>
            <a:endParaRPr lang="en-US" altLang="en-US" dirty="0"/>
          </a:p>
          <a:p>
            <a:endParaRPr lang="en-US" altLang="en-US" dirty="0"/>
          </a:p>
          <a:p>
            <a:pPr marL="0" indent="0" algn="ctr">
              <a:buNone/>
            </a:pPr>
            <a:r>
              <a:rPr lang="en-US" altLang="en-US" dirty="0">
                <a:solidFill>
                  <a:srgbClr val="FF0000"/>
                </a:solidFill>
              </a:rPr>
              <a:t>If g is the same throughout the object then the Centre of Mass coincides with the CG. </a:t>
            </a:r>
          </a:p>
        </p:txBody>
      </p:sp>
      <p:sp>
        <p:nvSpPr>
          <p:cNvPr id="2" name="Down Arrow 1"/>
          <p:cNvSpPr/>
          <p:nvPr/>
        </p:nvSpPr>
        <p:spPr>
          <a:xfrm>
            <a:off x="4283968" y="2780928"/>
            <a:ext cx="576064"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311733" y="4437112"/>
            <a:ext cx="576064"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35326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4702-B4E7-BC81-B319-3D50C1F2E13D}"/>
              </a:ext>
            </a:extLst>
          </p:cNvPr>
          <p:cNvSpPr>
            <a:spLocks noGrp="1"/>
          </p:cNvSpPr>
          <p:nvPr>
            <p:ph type="title"/>
          </p:nvPr>
        </p:nvSpPr>
        <p:spPr/>
        <p:txBody>
          <a:bodyPr/>
          <a:lstStyle/>
          <a:p>
            <a:r>
              <a:rPr lang="en-GB" dirty="0"/>
              <a:t>Determining Centre of Mass</a:t>
            </a:r>
          </a:p>
        </p:txBody>
      </p:sp>
      <p:sp>
        <p:nvSpPr>
          <p:cNvPr id="3" name="Content Placeholder 2">
            <a:extLst>
              <a:ext uri="{FF2B5EF4-FFF2-40B4-BE49-F238E27FC236}">
                <a16:creationId xmlns:a16="http://schemas.microsoft.com/office/drawing/2014/main" id="{4092D30E-037F-7C84-18C3-8C18D0A2B8EB}"/>
              </a:ext>
            </a:extLst>
          </p:cNvPr>
          <p:cNvSpPr>
            <a:spLocks noGrp="1"/>
          </p:cNvSpPr>
          <p:nvPr>
            <p:ph idx="1"/>
          </p:nvPr>
        </p:nvSpPr>
        <p:spPr>
          <a:xfrm>
            <a:off x="457200" y="1600201"/>
            <a:ext cx="8229600" cy="1252736"/>
          </a:xfrm>
        </p:spPr>
        <p:txBody>
          <a:bodyPr/>
          <a:lstStyle/>
          <a:p>
            <a:pPr marL="0" indent="0">
              <a:buNone/>
            </a:pPr>
            <a:r>
              <a:rPr lang="en-GB" dirty="0"/>
              <a:t>Use Moment Forces</a:t>
            </a:r>
          </a:p>
        </p:txBody>
      </p:sp>
      <p:pic>
        <p:nvPicPr>
          <p:cNvPr id="8" name="Picture 7">
            <a:extLst>
              <a:ext uri="{FF2B5EF4-FFF2-40B4-BE49-F238E27FC236}">
                <a16:creationId xmlns:a16="http://schemas.microsoft.com/office/drawing/2014/main" id="{11377167-8EC2-70AC-60BD-3F498C62D7EE}"/>
              </a:ext>
            </a:extLst>
          </p:cNvPr>
          <p:cNvPicPr>
            <a:picLocks noChangeAspect="1"/>
          </p:cNvPicPr>
          <p:nvPr/>
        </p:nvPicPr>
        <p:blipFill>
          <a:blip r:embed="rId2"/>
          <a:stretch>
            <a:fillRect/>
          </a:stretch>
        </p:blipFill>
        <p:spPr>
          <a:xfrm>
            <a:off x="755576" y="2420888"/>
            <a:ext cx="7931224" cy="4104456"/>
          </a:xfrm>
          <a:prstGeom prst="rect">
            <a:avLst/>
          </a:prstGeom>
        </p:spPr>
      </p:pic>
    </p:spTree>
    <p:extLst>
      <p:ext uri="{BB962C8B-B14F-4D97-AF65-F5344CB8AC3E}">
        <p14:creationId xmlns:p14="http://schemas.microsoft.com/office/powerpoint/2010/main" val="981835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5" name="Rectangle 1435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6" name="Rectangle 1435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7" name="Rectangle 1435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8" name="Rectangle 1435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59" name="Freeform: Shape 1435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4" name="Rectangle 1435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title"/>
          </p:nvPr>
        </p:nvSpPr>
        <p:spPr>
          <a:xfrm>
            <a:off x="350041" y="586855"/>
            <a:ext cx="2401025" cy="3387497"/>
          </a:xfrm>
        </p:spPr>
        <p:txBody>
          <a:bodyPr anchor="b">
            <a:normAutofit/>
          </a:bodyPr>
          <a:lstStyle/>
          <a:p>
            <a:pPr algn="r" eaLnBrk="1" hangingPunct="1">
              <a:defRPr/>
            </a:pPr>
            <a:r>
              <a:rPr lang="en-US" sz="3500">
                <a:solidFill>
                  <a:srgbClr val="FFFFFF"/>
                </a:solidFill>
              </a:rPr>
              <a:t>Center of Mass of a System of Particles in one / two Dimension</a:t>
            </a:r>
          </a:p>
        </p:txBody>
      </p:sp>
      <p:sp>
        <p:nvSpPr>
          <p:cNvPr id="14339" name="Rectangle 3"/>
          <p:cNvSpPr>
            <a:spLocks noGrp="1" noChangeArrowheads="1"/>
          </p:cNvSpPr>
          <p:nvPr>
            <p:ph idx="1"/>
          </p:nvPr>
        </p:nvSpPr>
        <p:spPr>
          <a:xfrm>
            <a:off x="3483964" y="92649"/>
            <a:ext cx="5244170" cy="3843860"/>
          </a:xfrm>
        </p:spPr>
        <p:txBody>
          <a:bodyPr anchor="ctr">
            <a:normAutofit/>
          </a:bodyPr>
          <a:lstStyle/>
          <a:p>
            <a:pPr eaLnBrk="1" hangingPunct="1">
              <a:buFont typeface="Wingdings" panose="05000000000000000000" pitchFamily="2" charset="2"/>
              <a:buNone/>
            </a:pPr>
            <a:r>
              <a:rPr lang="en-US" altLang="en-US" sz="1700" b="1" dirty="0"/>
              <a:t>	X</a:t>
            </a:r>
            <a:r>
              <a:rPr lang="en-US" altLang="en-US" sz="1700" b="1" baseline="-25000" dirty="0"/>
              <a:t>CM</a:t>
            </a:r>
            <a:r>
              <a:rPr lang="en-US" altLang="en-US" sz="1700" b="1" dirty="0"/>
              <a:t>=     </a:t>
            </a:r>
            <a:r>
              <a:rPr lang="en-US" altLang="en-US" sz="1700" b="1" u="sng" dirty="0" err="1">
                <a:latin typeface="Symbol" panose="05050102010706020507" pitchFamily="18" charset="2"/>
              </a:rPr>
              <a:t>S</a:t>
            </a:r>
            <a:r>
              <a:rPr lang="en-US" altLang="en-US" sz="1700" b="1" u="sng" dirty="0" err="1">
                <a:latin typeface="Arial Unicode MS" panose="020B0604020202020204" pitchFamily="34" charset="-128"/>
              </a:rPr>
              <a:t>m</a:t>
            </a:r>
            <a:r>
              <a:rPr lang="en-US" altLang="en-US" sz="1700" b="1" u="sng" baseline="-25000" dirty="0" err="1">
                <a:latin typeface="Arial Unicode MS" panose="020B0604020202020204" pitchFamily="34" charset="-128"/>
              </a:rPr>
              <a:t>i</a:t>
            </a:r>
            <a:r>
              <a:rPr lang="en-US" altLang="en-US" sz="1700" b="1" u="sng" dirty="0" err="1">
                <a:latin typeface="Arial Unicode MS" panose="020B0604020202020204" pitchFamily="34" charset="-128"/>
              </a:rPr>
              <a:t>x</a:t>
            </a:r>
            <a:r>
              <a:rPr lang="en-US" altLang="en-US" sz="1700" b="1" u="sng" baseline="-25000" dirty="0" err="1">
                <a:latin typeface="Arial Unicode MS" panose="020B0604020202020204" pitchFamily="34" charset="-128"/>
              </a:rPr>
              <a:t>i</a:t>
            </a:r>
            <a:endParaRPr lang="en-US" altLang="en-US" sz="1700" b="1" u="sng" baseline="-25000" dirty="0">
              <a:latin typeface="Arial Unicode MS" panose="020B0604020202020204" pitchFamily="34" charset="-128"/>
            </a:endParaRPr>
          </a:p>
          <a:p>
            <a:pPr eaLnBrk="1" hangingPunct="1">
              <a:buFont typeface="Wingdings" panose="05000000000000000000" pitchFamily="2" charset="2"/>
              <a:buNone/>
            </a:pPr>
            <a:r>
              <a:rPr lang="en-US" altLang="en-US" sz="1700" b="1" baseline="-25000" dirty="0"/>
              <a:t>          </a:t>
            </a:r>
            <a:r>
              <a:rPr lang="en-US" altLang="en-US" sz="1700" b="1" dirty="0"/>
              <a:t>M</a:t>
            </a:r>
          </a:p>
          <a:p>
            <a:pPr eaLnBrk="1" hangingPunct="1"/>
            <a:r>
              <a:rPr lang="en-US" altLang="en-US" sz="1700" dirty="0"/>
              <a:t>m</a:t>
            </a:r>
            <a:r>
              <a:rPr lang="en-US" altLang="en-US" sz="1700" baseline="-25000" dirty="0"/>
              <a:t>i</a:t>
            </a:r>
            <a:r>
              <a:rPr lang="en-US" altLang="en-US" sz="1700" dirty="0"/>
              <a:t> is the mass of each segment</a:t>
            </a:r>
          </a:p>
          <a:p>
            <a:pPr eaLnBrk="1" hangingPunct="1">
              <a:buFont typeface="Wingdings" panose="05000000000000000000" pitchFamily="2" charset="2"/>
              <a:buNone/>
            </a:pPr>
            <a:endParaRPr lang="en-US" altLang="en-US" sz="1700" dirty="0"/>
          </a:p>
          <a:p>
            <a:pPr eaLnBrk="1" hangingPunct="1"/>
            <a:r>
              <a:rPr lang="en-US" altLang="en-US" sz="1700" dirty="0"/>
              <a:t>x</a:t>
            </a:r>
            <a:r>
              <a:rPr lang="en-US" altLang="en-US" sz="1700" baseline="-25000" dirty="0"/>
              <a:t>i </a:t>
            </a:r>
            <a:r>
              <a:rPr lang="en-US" altLang="en-US" sz="1700" dirty="0"/>
              <a:t>is the position of each segment with respect to the origin or a designated position.</a:t>
            </a:r>
          </a:p>
          <a:p>
            <a:pPr eaLnBrk="1" hangingPunct="1"/>
            <a:endParaRPr lang="en-US" altLang="en-US" sz="1700" dirty="0"/>
          </a:p>
          <a:p>
            <a:pPr eaLnBrk="1" hangingPunct="1"/>
            <a:r>
              <a:rPr lang="en-US" altLang="en-US" sz="1700" dirty="0"/>
              <a:t>M is the sum of the masses of all particles</a:t>
            </a:r>
          </a:p>
        </p:txBody>
      </p:sp>
      <p:pic>
        <p:nvPicPr>
          <p:cNvPr id="1026" name="Picture 2" descr="Image result for athlete body segment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55976" y="3789040"/>
            <a:ext cx="3779912" cy="2778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583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Moment forces</a:t>
            </a:r>
          </a:p>
        </p:txBody>
      </p:sp>
      <p:sp>
        <p:nvSpPr>
          <p:cNvPr id="4" name="Content Placeholder 2"/>
          <p:cNvSpPr>
            <a:spLocks noGrp="1"/>
          </p:cNvSpPr>
          <p:nvPr>
            <p:ph idx="1"/>
          </p:nvPr>
        </p:nvSpPr>
        <p:spPr>
          <a:xfrm>
            <a:off x="539552" y="1200000"/>
            <a:ext cx="8507412" cy="5145088"/>
          </a:xfrm>
        </p:spPr>
        <p:txBody>
          <a:bodyPr>
            <a:normAutofit/>
          </a:bodyPr>
          <a:lstStyle/>
          <a:p>
            <a:pPr marL="0" indent="0" algn="ctr">
              <a:buNone/>
            </a:pPr>
            <a:r>
              <a:rPr lang="en-GB" sz="1800" dirty="0"/>
              <a:t>The moment of a force is the magnitude of the force multiplied by the perpendicular distance between the application of the force and the axis of rotation</a:t>
            </a:r>
          </a:p>
          <a:p>
            <a:pPr marL="0" indent="0" algn="ctr">
              <a:buNone/>
            </a:pPr>
            <a:endParaRPr lang="en-GB" sz="1800" b="1" dirty="0">
              <a:solidFill>
                <a:srgbClr val="FF0000"/>
              </a:solidFill>
            </a:endParaRPr>
          </a:p>
        </p:txBody>
      </p:sp>
      <p:pic>
        <p:nvPicPr>
          <p:cNvPr id="6" name="Picture 5">
            <a:extLst>
              <a:ext uri="{FF2B5EF4-FFF2-40B4-BE49-F238E27FC236}">
                <a16:creationId xmlns:a16="http://schemas.microsoft.com/office/drawing/2014/main" id="{872A34CA-EA9A-F3E9-F889-B8CDB9D29F9D}"/>
              </a:ext>
            </a:extLst>
          </p:cNvPr>
          <p:cNvPicPr>
            <a:picLocks noChangeAspect="1"/>
          </p:cNvPicPr>
          <p:nvPr/>
        </p:nvPicPr>
        <p:blipFill>
          <a:blip r:embed="rId2"/>
          <a:stretch>
            <a:fillRect/>
          </a:stretch>
        </p:blipFill>
        <p:spPr>
          <a:xfrm>
            <a:off x="4679640" y="1934397"/>
            <a:ext cx="4039164" cy="4410691"/>
          </a:xfrm>
          <a:prstGeom prst="rect">
            <a:avLst/>
          </a:prstGeom>
        </p:spPr>
      </p:pic>
      <p:pic>
        <p:nvPicPr>
          <p:cNvPr id="12" name="Picture 11">
            <a:extLst>
              <a:ext uri="{FF2B5EF4-FFF2-40B4-BE49-F238E27FC236}">
                <a16:creationId xmlns:a16="http://schemas.microsoft.com/office/drawing/2014/main" id="{5EAB9120-BBB0-38F0-9AB2-E4E02C90FB11}"/>
              </a:ext>
            </a:extLst>
          </p:cNvPr>
          <p:cNvPicPr>
            <a:picLocks noChangeAspect="1"/>
          </p:cNvPicPr>
          <p:nvPr/>
        </p:nvPicPr>
        <p:blipFill>
          <a:blip r:embed="rId3"/>
          <a:stretch>
            <a:fillRect/>
          </a:stretch>
        </p:blipFill>
        <p:spPr>
          <a:xfrm>
            <a:off x="307954" y="2852936"/>
            <a:ext cx="4537095" cy="3308160"/>
          </a:xfrm>
          <a:prstGeom prst="rect">
            <a:avLst/>
          </a:prstGeom>
        </p:spPr>
      </p:pic>
    </p:spTree>
    <p:extLst>
      <p:ext uri="{BB962C8B-B14F-4D97-AF65-F5344CB8AC3E}">
        <p14:creationId xmlns:p14="http://schemas.microsoft.com/office/powerpoint/2010/main" val="3585764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Stability</a:t>
            </a:r>
          </a:p>
        </p:txBody>
      </p:sp>
      <p:sp>
        <p:nvSpPr>
          <p:cNvPr id="3" name="Content Placeholder 2"/>
          <p:cNvSpPr>
            <a:spLocks noGrp="1"/>
          </p:cNvSpPr>
          <p:nvPr>
            <p:ph idx="1"/>
          </p:nvPr>
        </p:nvSpPr>
        <p:spPr>
          <a:xfrm>
            <a:off x="3436295" y="649480"/>
            <a:ext cx="2268977" cy="5546047"/>
          </a:xfrm>
        </p:spPr>
        <p:txBody>
          <a:bodyPr anchor="ctr">
            <a:normAutofit/>
          </a:bodyPr>
          <a:lstStyle/>
          <a:p>
            <a:pPr marL="0" indent="0">
              <a:buNone/>
            </a:pPr>
            <a:r>
              <a:rPr lang="en-GB" sz="1700"/>
              <a:t>Directly proportional to the horizontal distance between the line of gravity and the edge of the base of support.</a:t>
            </a:r>
          </a:p>
          <a:p>
            <a:pPr marL="0" indent="0">
              <a:buNone/>
            </a:pPr>
            <a:endParaRPr lang="en-GB" sz="1700"/>
          </a:p>
          <a:p>
            <a:pPr marL="0" indent="0">
              <a:buNone/>
            </a:pPr>
            <a:r>
              <a:rPr lang="en-GB" sz="1700"/>
              <a:t>Directly proportional to the weight of the base of support. </a:t>
            </a:r>
          </a:p>
        </p:txBody>
      </p:sp>
      <p:pic>
        <p:nvPicPr>
          <p:cNvPr id="7" name="Graphic 6" descr="Chevron Arrows">
            <a:extLst>
              <a:ext uri="{FF2B5EF4-FFF2-40B4-BE49-F238E27FC236}">
                <a16:creationId xmlns:a16="http://schemas.microsoft.com/office/drawing/2014/main" id="{0590726B-7F76-2647-5CD3-AB61C60833A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2126" y="2079023"/>
            <a:ext cx="2711832" cy="2711832"/>
          </a:xfrm>
          <a:prstGeom prst="rect">
            <a:avLst/>
          </a:prstGeom>
        </p:spPr>
      </p:pic>
    </p:spTree>
    <p:extLst>
      <p:ext uri="{BB962C8B-B14F-4D97-AF65-F5344CB8AC3E}">
        <p14:creationId xmlns:p14="http://schemas.microsoft.com/office/powerpoint/2010/main" val="1665575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Stability and Equilibrium</a:t>
            </a:r>
          </a:p>
        </p:txBody>
      </p:sp>
      <p:sp>
        <p:nvSpPr>
          <p:cNvPr id="3" name="Content Placeholder 2"/>
          <p:cNvSpPr>
            <a:spLocks noGrp="1"/>
          </p:cNvSpPr>
          <p:nvPr>
            <p:ph idx="1"/>
          </p:nvPr>
        </p:nvSpPr>
        <p:spPr>
          <a:xfrm>
            <a:off x="395536" y="1885279"/>
            <a:ext cx="8352927" cy="4561366"/>
          </a:xfrm>
        </p:spPr>
        <p:txBody>
          <a:bodyPr anchor="ctr">
            <a:normAutofit/>
          </a:bodyPr>
          <a:lstStyle/>
          <a:p>
            <a:pPr marL="0" indent="0">
              <a:buNone/>
            </a:pPr>
            <a:r>
              <a:rPr lang="en-GB" sz="1700" b="1" dirty="0"/>
              <a:t>a</a:t>
            </a:r>
            <a:r>
              <a:rPr lang="en-GB" sz="1700" dirty="0"/>
              <a:t>. </a:t>
            </a:r>
            <a:r>
              <a:rPr lang="en-GB" sz="1700" b="1" dirty="0"/>
              <a:t>stable equilibrium</a:t>
            </a:r>
          </a:p>
          <a:p>
            <a:pPr marL="0" indent="0">
              <a:buNone/>
            </a:pPr>
            <a:r>
              <a:rPr lang="en-GB" sz="1700" dirty="0"/>
              <a:t>If the person of an object is slightly altered and the object tends to return to its original position, the object is said in stable equilibrium</a:t>
            </a:r>
          </a:p>
          <a:p>
            <a:pPr marL="0" indent="0">
              <a:buNone/>
            </a:pPr>
            <a:r>
              <a:rPr lang="en-GB" sz="1700" b="1" dirty="0"/>
              <a:t>e.g. judo player </a:t>
            </a:r>
          </a:p>
          <a:p>
            <a:pPr marL="0" indent="0">
              <a:buNone/>
            </a:pPr>
            <a:endParaRPr lang="en-GB" sz="1700" b="1" dirty="0"/>
          </a:p>
          <a:p>
            <a:pPr marL="0" indent="0">
              <a:buNone/>
            </a:pPr>
            <a:r>
              <a:rPr lang="en-GB" sz="1700" b="1" dirty="0"/>
              <a:t>b. unstable equilibrium</a:t>
            </a:r>
          </a:p>
          <a:p>
            <a:pPr marL="0" indent="0">
              <a:buNone/>
            </a:pPr>
            <a:r>
              <a:rPr lang="en-GB" sz="1700" dirty="0"/>
              <a:t>It exists when it requires only a slight push to disturb the equilibrium.</a:t>
            </a:r>
          </a:p>
          <a:p>
            <a:pPr marL="0" indent="0">
              <a:buNone/>
            </a:pPr>
            <a:r>
              <a:rPr lang="en-GB" sz="1700" b="1" dirty="0"/>
              <a:t>e.g. The swimmers on the blocks, sprint runners "set" position.</a:t>
            </a:r>
          </a:p>
          <a:p>
            <a:pPr marL="0" indent="0">
              <a:buNone/>
            </a:pPr>
            <a:r>
              <a:rPr lang="en-GB" sz="1700" b="1" dirty="0"/>
              <a:t>c. neutral equilibrium</a:t>
            </a:r>
          </a:p>
          <a:p>
            <a:pPr marL="0" indent="0">
              <a:buNone/>
            </a:pPr>
            <a:r>
              <a:rPr lang="en-GB" sz="1700" dirty="0"/>
              <a:t>The object is said to be in neutral equilibrium when it is disturbed without either raising or lowering the centre of gravity.</a:t>
            </a:r>
          </a:p>
          <a:p>
            <a:pPr marL="0" indent="0">
              <a:buNone/>
            </a:pPr>
            <a:r>
              <a:rPr lang="en-GB" sz="1700" b="1" dirty="0"/>
              <a:t>e.g. a ball lying on a table is said to be in neutral equilibrium.</a:t>
            </a:r>
            <a:endParaRPr lang="en-GB" sz="1700" dirty="0"/>
          </a:p>
        </p:txBody>
      </p:sp>
    </p:spTree>
    <p:extLst>
      <p:ext uri="{BB962C8B-B14F-4D97-AF65-F5344CB8AC3E}">
        <p14:creationId xmlns:p14="http://schemas.microsoft.com/office/powerpoint/2010/main" val="2689952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How to improve Stability</a:t>
            </a:r>
          </a:p>
        </p:txBody>
      </p:sp>
      <p:sp>
        <p:nvSpPr>
          <p:cNvPr id="3" name="Content Placeholder 2"/>
          <p:cNvSpPr>
            <a:spLocks noGrp="1"/>
          </p:cNvSpPr>
          <p:nvPr>
            <p:ph idx="1"/>
          </p:nvPr>
        </p:nvSpPr>
        <p:spPr>
          <a:xfrm>
            <a:off x="1028699" y="2318197"/>
            <a:ext cx="7293023" cy="3683358"/>
          </a:xfrm>
        </p:spPr>
        <p:txBody>
          <a:bodyPr anchor="ctr">
            <a:normAutofit/>
          </a:bodyPr>
          <a:lstStyle/>
          <a:p>
            <a:pPr marL="514350" indent="-514350">
              <a:buFont typeface="+mj-lt"/>
              <a:buAutoNum type="arabicPeriod"/>
            </a:pPr>
            <a:r>
              <a:rPr lang="en-GB" dirty="0"/>
              <a:t>Widening base of support</a:t>
            </a:r>
          </a:p>
          <a:p>
            <a:pPr marL="514350" indent="-514350">
              <a:buFont typeface="+mj-lt"/>
              <a:buAutoNum type="arabicPeriod"/>
            </a:pPr>
            <a:r>
              <a:rPr lang="en-GB" dirty="0"/>
              <a:t>Lowering centre of gravity</a:t>
            </a:r>
          </a:p>
          <a:p>
            <a:pPr marL="514350" indent="-514350">
              <a:buFont typeface="+mj-lt"/>
              <a:buAutoNum type="arabicPeriod"/>
            </a:pPr>
            <a:r>
              <a:rPr lang="en-GB" dirty="0"/>
              <a:t>Posture and technique</a:t>
            </a:r>
          </a:p>
          <a:p>
            <a:pPr marL="0" indent="0">
              <a:buNone/>
            </a:pPr>
            <a:endParaRPr lang="en-GB" sz="1700" dirty="0"/>
          </a:p>
          <a:p>
            <a:pPr marL="0" indent="0">
              <a:buNone/>
            </a:pPr>
            <a:endParaRPr lang="en-GB" sz="1700" dirty="0"/>
          </a:p>
          <a:p>
            <a:r>
              <a:rPr lang="en-GB" sz="2000" dirty="0"/>
              <a:t>Why is this important in sport?</a:t>
            </a:r>
          </a:p>
          <a:p>
            <a:r>
              <a:rPr lang="en-GB" sz="2000" dirty="0"/>
              <a:t>Why is it important in life and specifically older people?</a:t>
            </a:r>
          </a:p>
          <a:p>
            <a:pPr marL="0" indent="0">
              <a:buNone/>
            </a:pPr>
            <a:endParaRPr lang="en-GB" sz="1700" dirty="0"/>
          </a:p>
        </p:txBody>
      </p:sp>
    </p:spTree>
    <p:extLst>
      <p:ext uri="{BB962C8B-B14F-4D97-AF65-F5344CB8AC3E}">
        <p14:creationId xmlns:p14="http://schemas.microsoft.com/office/powerpoint/2010/main" val="2929421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7" name="Rectangle 410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Freeform: Shape 411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548710" y="1329016"/>
            <a:ext cx="2160621" cy="1093942"/>
          </a:xfrm>
        </p:spPr>
        <p:txBody>
          <a:bodyPr vert="horz" lIns="91440" tIns="45720" rIns="91440" bIns="45720" rtlCol="0" anchor="t">
            <a:normAutofit/>
          </a:bodyPr>
          <a:lstStyle/>
          <a:p>
            <a:pPr algn="l">
              <a:lnSpc>
                <a:spcPct val="90000"/>
              </a:lnSpc>
            </a:pPr>
            <a:r>
              <a:rPr lang="en-US" sz="3500" kern="1200" dirty="0">
                <a:solidFill>
                  <a:srgbClr val="FFFFFF"/>
                </a:solidFill>
                <a:latin typeface="+mj-lt"/>
                <a:ea typeface="+mj-ea"/>
                <a:cs typeface="+mj-cs"/>
              </a:rPr>
              <a:t>Centre of Pressure</a:t>
            </a:r>
          </a:p>
        </p:txBody>
      </p:sp>
      <p:sp>
        <p:nvSpPr>
          <p:cNvPr id="3" name="Content Placeholder 2"/>
          <p:cNvSpPr>
            <a:spLocks noGrp="1"/>
          </p:cNvSpPr>
          <p:nvPr>
            <p:ph idx="1"/>
          </p:nvPr>
        </p:nvSpPr>
        <p:spPr>
          <a:xfrm>
            <a:off x="519527" y="2483729"/>
            <a:ext cx="2189804" cy="1494117"/>
          </a:xfrm>
        </p:spPr>
        <p:txBody>
          <a:bodyPr vert="horz" lIns="91440" tIns="45720" rIns="91440" bIns="45720" rtlCol="0" anchor="b">
            <a:normAutofit/>
          </a:bodyPr>
          <a:lstStyle/>
          <a:p>
            <a:pPr marL="0" indent="0">
              <a:lnSpc>
                <a:spcPct val="90000"/>
              </a:lnSpc>
              <a:spcBef>
                <a:spcPts val="1000"/>
              </a:spcBef>
              <a:buNone/>
            </a:pPr>
            <a:r>
              <a:rPr lang="en-US" sz="1700" kern="1200" dirty="0">
                <a:solidFill>
                  <a:srgbClr val="FFFFFF"/>
                </a:solidFill>
                <a:latin typeface="+mn-lt"/>
                <a:ea typeface="+mn-ea"/>
                <a:cs typeface="+mn-cs"/>
              </a:rPr>
              <a:t>The point on a surface through which the resultant force due to pressure acts.</a:t>
            </a:r>
          </a:p>
        </p:txBody>
      </p:sp>
      <p:pic>
        <p:nvPicPr>
          <p:cNvPr id="4098" name="Picture 2" descr="Image result for centre of pressur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76821" y="1329016"/>
            <a:ext cx="5419311" cy="4199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144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Base of support</a:t>
            </a:r>
          </a:p>
        </p:txBody>
      </p:sp>
      <p:sp>
        <p:nvSpPr>
          <p:cNvPr id="3" name="Content Placeholder 2"/>
          <p:cNvSpPr>
            <a:spLocks noGrp="1"/>
          </p:cNvSpPr>
          <p:nvPr>
            <p:ph idx="1"/>
          </p:nvPr>
        </p:nvSpPr>
        <p:spPr>
          <a:xfrm>
            <a:off x="457200" y="1600200"/>
            <a:ext cx="8229600" cy="4709119"/>
          </a:xfrm>
        </p:spPr>
        <p:txBody>
          <a:bodyPr>
            <a:normAutofit/>
          </a:bodyPr>
          <a:lstStyle/>
          <a:p>
            <a:pPr marL="0" indent="0">
              <a:buNone/>
            </a:pPr>
            <a:r>
              <a:rPr lang="en-GB" dirty="0"/>
              <a:t>The points of contact between the object and the ground and the area in between.</a:t>
            </a:r>
          </a:p>
          <a:p>
            <a:pPr marL="0" indent="0">
              <a:buNone/>
            </a:pPr>
            <a:endParaRPr lang="en-GB" dirty="0"/>
          </a:p>
          <a:p>
            <a:pPr marL="0" indent="0">
              <a:buNone/>
            </a:pPr>
            <a:r>
              <a:rPr lang="en-GB" dirty="0"/>
              <a:t>Therefore</a:t>
            </a:r>
          </a:p>
          <a:p>
            <a:pPr marL="0" indent="0">
              <a:buNone/>
            </a:pPr>
            <a:endParaRPr lang="en-GB" dirty="0"/>
          </a:p>
          <a:p>
            <a:pPr marL="0" indent="0">
              <a:buNone/>
            </a:pPr>
            <a:r>
              <a:rPr lang="en-GB" dirty="0"/>
              <a:t>The larger the Base of support the more stable an object or person.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89169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Base of Support and Squat</a:t>
            </a:r>
          </a:p>
        </p:txBody>
      </p:sp>
      <p:sp>
        <p:nvSpPr>
          <p:cNvPr id="3" name="Content Placeholder 2"/>
          <p:cNvSpPr>
            <a:spLocks noGrp="1"/>
          </p:cNvSpPr>
          <p:nvPr>
            <p:ph idx="1"/>
          </p:nvPr>
        </p:nvSpPr>
        <p:spPr>
          <a:xfrm>
            <a:off x="457200" y="1600200"/>
            <a:ext cx="3034680" cy="4525963"/>
          </a:xfrm>
        </p:spPr>
        <p:txBody>
          <a:bodyPr>
            <a:normAutofit fontScale="92500" lnSpcReduction="20000"/>
          </a:bodyPr>
          <a:lstStyle/>
          <a:p>
            <a:pPr marL="0" indent="0" algn="ctr">
              <a:buNone/>
            </a:pPr>
            <a:r>
              <a:rPr lang="en-GB" dirty="0"/>
              <a:t>How might you increase the </a:t>
            </a:r>
            <a:r>
              <a:rPr lang="en-GB" dirty="0" err="1"/>
              <a:t>BoS</a:t>
            </a:r>
            <a:r>
              <a:rPr lang="en-GB" dirty="0"/>
              <a:t>?</a:t>
            </a:r>
          </a:p>
          <a:p>
            <a:pPr marL="0" indent="0" algn="ctr">
              <a:buNone/>
            </a:pPr>
            <a:endParaRPr lang="en-GB" dirty="0"/>
          </a:p>
          <a:p>
            <a:pPr marL="0" indent="0" algn="ctr">
              <a:buNone/>
            </a:pPr>
            <a:r>
              <a:rPr lang="en-GB" dirty="0"/>
              <a:t>How might body position be aligned to reduce instability?</a:t>
            </a:r>
          </a:p>
          <a:p>
            <a:pPr marL="0" indent="0" algn="ctr">
              <a:buNone/>
            </a:pPr>
            <a:endParaRPr lang="en-GB" dirty="0"/>
          </a:p>
          <a:p>
            <a:pPr marL="0" indent="0" algn="ctr">
              <a:buNone/>
            </a:pPr>
            <a:r>
              <a:rPr lang="en-GB" dirty="0"/>
              <a:t>What are the issues?</a:t>
            </a:r>
          </a:p>
        </p:txBody>
      </p:sp>
      <p:pic>
        <p:nvPicPr>
          <p:cNvPr id="2050" name="Picture 2" descr="Image result for centre of mass in squa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2060848"/>
            <a:ext cx="5502349" cy="318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794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Base of Support &amp; Movement</a:t>
            </a:r>
          </a:p>
        </p:txBody>
      </p:sp>
      <p:graphicFrame>
        <p:nvGraphicFramePr>
          <p:cNvPr id="5" name="Content Placeholder 2">
            <a:extLst>
              <a:ext uri="{FF2B5EF4-FFF2-40B4-BE49-F238E27FC236}">
                <a16:creationId xmlns:a16="http://schemas.microsoft.com/office/drawing/2014/main" id="{7348D972-223A-5F98-BE8B-B936D5C98202}"/>
              </a:ext>
            </a:extLst>
          </p:cNvPr>
          <p:cNvGraphicFramePr>
            <a:graphicFrameLocks noGrp="1"/>
          </p:cNvGraphicFramePr>
          <p:nvPr>
            <p:ph idx="1"/>
            <p:extLst>
              <p:ext uri="{D42A27DB-BD31-4B8C-83A1-F6EECF244321}">
                <p14:modId xmlns:p14="http://schemas.microsoft.com/office/powerpoint/2010/main" val="2285206055"/>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8247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Consider</a:t>
            </a:r>
          </a:p>
        </p:txBody>
      </p:sp>
      <p:sp>
        <p:nvSpPr>
          <p:cNvPr id="3" name="Content Placeholder 2"/>
          <p:cNvSpPr>
            <a:spLocks noGrp="1"/>
          </p:cNvSpPr>
          <p:nvPr>
            <p:ph idx="1"/>
          </p:nvPr>
        </p:nvSpPr>
        <p:spPr>
          <a:xfrm>
            <a:off x="1028699" y="2318197"/>
            <a:ext cx="7293023" cy="3683358"/>
          </a:xfrm>
        </p:spPr>
        <p:txBody>
          <a:bodyPr anchor="ctr">
            <a:normAutofit/>
          </a:bodyPr>
          <a:lstStyle/>
          <a:p>
            <a:pPr marL="0" indent="0">
              <a:buNone/>
            </a:pPr>
            <a:r>
              <a:rPr lang="en-GB" dirty="0"/>
              <a:t>What happens to the line of gravity and base of support:</a:t>
            </a:r>
          </a:p>
          <a:p>
            <a:pPr marL="0" indent="0">
              <a:buNone/>
            </a:pPr>
            <a:endParaRPr lang="en-GB" sz="1700" dirty="0"/>
          </a:p>
          <a:p>
            <a:pPr lvl="1"/>
            <a:r>
              <a:rPr lang="en-GB" sz="2000" dirty="0"/>
              <a:t>Standing up from sitting down</a:t>
            </a:r>
          </a:p>
          <a:p>
            <a:pPr lvl="1"/>
            <a:r>
              <a:rPr lang="en-GB" sz="2000" dirty="0"/>
              <a:t>Standing long jump</a:t>
            </a:r>
          </a:p>
          <a:p>
            <a:pPr lvl="1"/>
            <a:r>
              <a:rPr lang="en-GB" sz="2000" dirty="0"/>
              <a:t>Squat</a:t>
            </a:r>
          </a:p>
          <a:p>
            <a:pPr lvl="1"/>
            <a:r>
              <a:rPr lang="en-GB" sz="2000" dirty="0"/>
              <a:t>Walking</a:t>
            </a:r>
          </a:p>
          <a:p>
            <a:pPr lvl="1"/>
            <a:r>
              <a:rPr lang="en-GB" sz="2000" dirty="0"/>
              <a:t>running</a:t>
            </a:r>
          </a:p>
        </p:txBody>
      </p:sp>
    </p:spTree>
    <p:extLst>
      <p:ext uri="{BB962C8B-B14F-4D97-AF65-F5344CB8AC3E}">
        <p14:creationId xmlns:p14="http://schemas.microsoft.com/office/powerpoint/2010/main" val="162072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1" name="Group 3080">
            <a:extLst>
              <a:ext uri="{FF2B5EF4-FFF2-40B4-BE49-F238E27FC236}">
                <a16:creationId xmlns:a16="http://schemas.microsoft.com/office/drawing/2014/main" id="{73EDDF53-0851-48D4-A466-6FE0DCE91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1" cy="1576446"/>
            <a:chOff x="0" y="0"/>
            <a:chExt cx="12192002" cy="1576446"/>
          </a:xfrm>
        </p:grpSpPr>
        <p:sp>
          <p:nvSpPr>
            <p:cNvPr id="3076" name="Rectangle 3075">
              <a:extLst>
                <a:ext uri="{FF2B5EF4-FFF2-40B4-BE49-F238E27FC236}">
                  <a16:creationId xmlns:a16="http://schemas.microsoft.com/office/drawing/2014/main" id="{D074D04C-85E8-4A3E-90D7-86A10AE04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7" name="Rectangle 3076">
              <a:extLst>
                <a:ext uri="{FF2B5EF4-FFF2-40B4-BE49-F238E27FC236}">
                  <a16:creationId xmlns:a16="http://schemas.microsoft.com/office/drawing/2014/main" id="{4097020A-86B6-43BD-A2AA-66AE72CA31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8" name="Rectangle 3077">
              <a:extLst>
                <a:ext uri="{FF2B5EF4-FFF2-40B4-BE49-F238E27FC236}">
                  <a16:creationId xmlns:a16="http://schemas.microsoft.com/office/drawing/2014/main" id="{20C6C743-32FE-4E24-AA22-45D3B1C7C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028700" y="407695"/>
            <a:ext cx="7293022" cy="834251"/>
          </a:xfrm>
        </p:spPr>
        <p:txBody>
          <a:bodyPr anchor="ctr">
            <a:normAutofit/>
          </a:bodyPr>
          <a:lstStyle/>
          <a:p>
            <a:pPr>
              <a:lnSpc>
                <a:spcPct val="90000"/>
              </a:lnSpc>
            </a:pPr>
            <a:r>
              <a:rPr lang="en-GB" sz="2700">
                <a:solidFill>
                  <a:srgbClr val="FFFFFF"/>
                </a:solidFill>
              </a:rPr>
              <a:t>Base of Support and Line of Gravity in walking and running</a:t>
            </a:r>
          </a:p>
        </p:txBody>
      </p:sp>
      <p:pic>
        <p:nvPicPr>
          <p:cNvPr id="1026" name="Picture 2" descr="ChiRunning – New York Flyers">
            <a:extLst>
              <a:ext uri="{FF2B5EF4-FFF2-40B4-BE49-F238E27FC236}">
                <a16:creationId xmlns:a16="http://schemas.microsoft.com/office/drawing/2014/main" id="{9F87F0C3-31F6-8509-E847-9A17CC0631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2666" y="2200459"/>
            <a:ext cx="2296360" cy="12422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 Running - YouTube">
            <a:extLst>
              <a:ext uri="{FF2B5EF4-FFF2-40B4-BE49-F238E27FC236}">
                <a16:creationId xmlns:a16="http://schemas.microsoft.com/office/drawing/2014/main" id="{6B903854-B3C5-C154-B21F-AF177ED6EF0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49472" y="2200459"/>
            <a:ext cx="2255252" cy="168926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centre of mass in walkin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934971" y="2200459"/>
            <a:ext cx="2296360" cy="114818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028700" y="4786744"/>
            <a:ext cx="7086600" cy="1442631"/>
          </a:xfrm>
        </p:spPr>
        <p:txBody>
          <a:bodyPr>
            <a:normAutofit/>
          </a:bodyPr>
          <a:lstStyle/>
          <a:p>
            <a:pPr marL="0" indent="0">
              <a:buNone/>
            </a:pPr>
            <a:r>
              <a:rPr lang="en-GB" sz="1700"/>
              <a:t>What is the difference in running and walking?</a:t>
            </a:r>
          </a:p>
          <a:p>
            <a:pPr marL="0" indent="0">
              <a:buNone/>
            </a:pPr>
            <a:endParaRPr lang="en-GB" sz="1700"/>
          </a:p>
          <a:p>
            <a:pPr marL="0" indent="0">
              <a:buNone/>
            </a:pPr>
            <a:r>
              <a:rPr lang="en-GB" sz="1700"/>
              <a:t>How can we use this knowledge to reduce the energy required in running?</a:t>
            </a:r>
          </a:p>
        </p:txBody>
      </p:sp>
    </p:spTree>
    <p:extLst>
      <p:ext uri="{BB962C8B-B14F-4D97-AF65-F5344CB8AC3E}">
        <p14:creationId xmlns:p14="http://schemas.microsoft.com/office/powerpoint/2010/main" val="1427740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7E868-E378-52FA-53FF-C5426FD022A3}"/>
              </a:ext>
            </a:extLst>
          </p:cNvPr>
          <p:cNvSpPr>
            <a:spLocks noGrp="1"/>
          </p:cNvSpPr>
          <p:nvPr>
            <p:ph type="ctrTitle"/>
          </p:nvPr>
        </p:nvSpPr>
        <p:spPr>
          <a:xfrm>
            <a:off x="350041" y="586855"/>
            <a:ext cx="2401025" cy="3387497"/>
          </a:xfrm>
        </p:spPr>
        <p:txBody>
          <a:bodyPr vert="horz" lIns="91440" tIns="45720" rIns="91440" bIns="45720" rtlCol="0" anchor="b">
            <a:normAutofit/>
          </a:bodyPr>
          <a:lstStyle/>
          <a:p>
            <a:pPr algn="r" fontAlgn="auto">
              <a:lnSpc>
                <a:spcPct val="90000"/>
              </a:lnSpc>
              <a:spcAft>
                <a:spcPts val="0"/>
              </a:spcAft>
              <a:defRPr/>
            </a:pPr>
            <a:r>
              <a:rPr lang="en-US" sz="3500" kern="1200">
                <a:solidFill>
                  <a:srgbClr val="FFFFFF"/>
                </a:solidFill>
                <a:latin typeface="+mj-lt"/>
                <a:ea typeface="+mj-ea"/>
                <a:cs typeface="+mj-cs"/>
              </a:rPr>
              <a:t>Receptors of the Body</a:t>
            </a:r>
          </a:p>
        </p:txBody>
      </p:sp>
      <p:sp>
        <p:nvSpPr>
          <p:cNvPr id="3" name="Subtitle 2">
            <a:extLst>
              <a:ext uri="{FF2B5EF4-FFF2-40B4-BE49-F238E27FC236}">
                <a16:creationId xmlns:a16="http://schemas.microsoft.com/office/drawing/2014/main" id="{E4E1EA16-FE64-0A76-3CB6-7E95FC0B9340}"/>
              </a:ext>
            </a:extLst>
          </p:cNvPr>
          <p:cNvSpPr>
            <a:spLocks noGrp="1"/>
          </p:cNvSpPr>
          <p:nvPr>
            <p:ph type="subTitle" idx="1"/>
          </p:nvPr>
        </p:nvSpPr>
        <p:spPr>
          <a:xfrm>
            <a:off x="3607694" y="649480"/>
            <a:ext cx="4916510" cy="5546047"/>
          </a:xfrm>
        </p:spPr>
        <p:txBody>
          <a:bodyPr vert="horz" lIns="91440" tIns="45720" rIns="91440" bIns="45720" rtlCol="0" anchor="ctr">
            <a:normAutofit/>
          </a:bodyPr>
          <a:lstStyle/>
          <a:p>
            <a:pPr indent="-228600" algn="l" fontAlgn="auto">
              <a:lnSpc>
                <a:spcPct val="90000"/>
              </a:lnSpc>
              <a:spcAft>
                <a:spcPts val="0"/>
              </a:spcAft>
              <a:buFont typeface="Arial" panose="020B0604020202020204" pitchFamily="34" charset="0"/>
              <a:buChar char="•"/>
              <a:defRPr/>
            </a:pPr>
            <a:r>
              <a:rPr lang="en-US" sz="1600">
                <a:solidFill>
                  <a:schemeClr val="tx1"/>
                </a:solidFill>
              </a:rPr>
              <a:t>Detect changes that occur within the body</a:t>
            </a:r>
          </a:p>
          <a:p>
            <a:pPr indent="-228600" algn="l" fontAlgn="auto">
              <a:lnSpc>
                <a:spcPct val="90000"/>
              </a:lnSpc>
              <a:spcAft>
                <a:spcPts val="0"/>
              </a:spcAft>
              <a:buFont typeface="Arial" panose="020B0604020202020204" pitchFamily="34" charset="0"/>
              <a:buChar char="•"/>
              <a:defRPr/>
            </a:pPr>
            <a:endParaRPr lang="en-US" sz="1600">
              <a:solidFill>
                <a:schemeClr val="tx1"/>
              </a:solidFill>
            </a:endParaRPr>
          </a:p>
          <a:p>
            <a:pPr indent="-228600" algn="l" fontAlgn="auto">
              <a:lnSpc>
                <a:spcPct val="90000"/>
              </a:lnSpc>
              <a:spcAft>
                <a:spcPts val="0"/>
              </a:spcAft>
              <a:buFont typeface="Arial" panose="020B0604020202020204" pitchFamily="34" charset="0"/>
              <a:buChar char="•"/>
              <a:defRPr/>
            </a:pPr>
            <a:r>
              <a:rPr lang="en-US" sz="1600">
                <a:solidFill>
                  <a:schemeClr val="tx1"/>
                </a:solidFill>
              </a:rPr>
              <a:t>Exteroceptors – detect changes that result from external stimuli</a:t>
            </a:r>
          </a:p>
          <a:p>
            <a:pPr indent="-228600" algn="l" fontAlgn="auto">
              <a:lnSpc>
                <a:spcPct val="90000"/>
              </a:lnSpc>
              <a:spcAft>
                <a:spcPts val="0"/>
              </a:spcAft>
              <a:buFont typeface="Arial" panose="020B0604020202020204" pitchFamily="34" charset="0"/>
              <a:buChar char="•"/>
              <a:defRPr/>
            </a:pPr>
            <a:endParaRPr lang="en-US" sz="1600">
              <a:solidFill>
                <a:schemeClr val="tx1"/>
              </a:solidFill>
            </a:endParaRPr>
          </a:p>
          <a:p>
            <a:pPr indent="-228600" algn="l" fontAlgn="auto">
              <a:lnSpc>
                <a:spcPct val="90000"/>
              </a:lnSpc>
              <a:spcAft>
                <a:spcPts val="0"/>
              </a:spcAft>
              <a:buFont typeface="Arial" panose="020B0604020202020204" pitchFamily="34" charset="0"/>
              <a:buChar char="•"/>
              <a:defRPr/>
            </a:pPr>
            <a:r>
              <a:rPr lang="en-US" sz="1600">
                <a:solidFill>
                  <a:schemeClr val="tx1"/>
                </a:solidFill>
              </a:rPr>
              <a:t>Interoceptors – Detect changes that result from internal stimuli</a:t>
            </a:r>
          </a:p>
          <a:p>
            <a:pPr indent="-228600" algn="l" fontAlgn="auto">
              <a:lnSpc>
                <a:spcPct val="90000"/>
              </a:lnSpc>
              <a:spcAft>
                <a:spcPts val="0"/>
              </a:spcAft>
              <a:buFont typeface="Arial" panose="020B0604020202020204" pitchFamily="34" charset="0"/>
              <a:buChar char="•"/>
              <a:defRPr/>
            </a:pPr>
            <a:endParaRPr lang="en-US" sz="1600">
              <a:solidFill>
                <a:schemeClr val="tx1"/>
              </a:solidFill>
            </a:endParaRP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Proprioceptors – muscles, ligaments and tendons</a:t>
            </a: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Visceroceptors – detect changes in skin conditions</a:t>
            </a: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Mechanoreceptors – detect pressure</a:t>
            </a: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Thermoreceptors – detect change sin temperature</a:t>
            </a: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Photoreceptors – detect light</a:t>
            </a: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Chemoreceptors – detect changes chemical concentrations</a:t>
            </a: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Osmoreceptors – detect pressure and concentration gradients</a:t>
            </a:r>
          </a:p>
          <a:p>
            <a:pPr marL="457200" indent="-228600" algn="l" fontAlgn="auto">
              <a:lnSpc>
                <a:spcPct val="90000"/>
              </a:lnSpc>
              <a:spcAft>
                <a:spcPts val="0"/>
              </a:spcAft>
              <a:buFont typeface="Arial" panose="020B0604020202020204" pitchFamily="34" charset="0"/>
              <a:buChar char="•"/>
              <a:defRPr/>
            </a:pPr>
            <a:r>
              <a:rPr lang="en-US" sz="1600">
                <a:solidFill>
                  <a:schemeClr val="tx1"/>
                </a:solidFill>
              </a:rPr>
              <a:t>Baroreceptors – detects blood pressure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634" name="Rectangle 266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8" name="Rectangle 266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40" name="Rectangle 266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42" name="Freeform: Shape 266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644" name="Rectangle 266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3D59B395-5273-A0D6-EE68-9696A57D7A12}"/>
              </a:ext>
            </a:extLst>
          </p:cNvPr>
          <p:cNvSpPr>
            <a:spLocks noGrp="1"/>
          </p:cNvSpPr>
          <p:nvPr>
            <p:ph type="title"/>
          </p:nvPr>
        </p:nvSpPr>
        <p:spPr>
          <a:xfrm>
            <a:off x="350041" y="586855"/>
            <a:ext cx="2401025" cy="3387497"/>
          </a:xfrm>
        </p:spPr>
        <p:txBody>
          <a:bodyPr anchor="b">
            <a:normAutofit/>
          </a:bodyPr>
          <a:lstStyle/>
          <a:p>
            <a:pPr algn="r" eaLnBrk="1" hangingPunct="1"/>
            <a:r>
              <a:rPr lang="en-US" altLang="en-US" sz="3000">
                <a:solidFill>
                  <a:srgbClr val="FFFFFF"/>
                </a:solidFill>
              </a:rPr>
              <a:t>Exteroceptors </a:t>
            </a:r>
            <a:endParaRPr lang="en-GB" altLang="en-US" sz="3000">
              <a:solidFill>
                <a:srgbClr val="FFFFFF"/>
              </a:solidFill>
            </a:endParaRPr>
          </a:p>
        </p:txBody>
      </p:sp>
      <p:sp>
        <p:nvSpPr>
          <p:cNvPr id="26627" name="Rectangle 3">
            <a:extLst>
              <a:ext uri="{FF2B5EF4-FFF2-40B4-BE49-F238E27FC236}">
                <a16:creationId xmlns:a16="http://schemas.microsoft.com/office/drawing/2014/main" id="{A2EDEE50-5FB9-2036-E50C-C7CF9FEE0D97}"/>
              </a:ext>
            </a:extLst>
          </p:cNvPr>
          <p:cNvSpPr>
            <a:spLocks noGrp="1"/>
          </p:cNvSpPr>
          <p:nvPr>
            <p:ph idx="1"/>
          </p:nvPr>
        </p:nvSpPr>
        <p:spPr>
          <a:xfrm>
            <a:off x="3607694" y="649480"/>
            <a:ext cx="4916510" cy="5546047"/>
          </a:xfrm>
        </p:spPr>
        <p:txBody>
          <a:bodyPr anchor="ctr">
            <a:normAutofit/>
          </a:bodyPr>
          <a:lstStyle/>
          <a:p>
            <a:pPr eaLnBrk="1" hangingPunct="1">
              <a:buFont typeface="Wingdings" panose="05000000000000000000" pitchFamily="2" charset="2"/>
              <a:buNone/>
            </a:pPr>
            <a:r>
              <a:rPr lang="en-US" altLang="en-US" sz="1700" dirty="0"/>
              <a:t>	</a:t>
            </a:r>
            <a:r>
              <a:rPr lang="en-US" altLang="en-US" sz="2000" dirty="0"/>
              <a:t>located at or near to the surface of the body and are sensitive to stimuli which come from outside the body such as for.</a:t>
            </a:r>
          </a:p>
          <a:p>
            <a:pPr eaLnBrk="1" hangingPunct="1">
              <a:buFont typeface="Wingdings" panose="05000000000000000000" pitchFamily="2" charset="2"/>
              <a:buNone/>
            </a:pPr>
            <a:endParaRPr lang="en-US" altLang="en-US" sz="1700" dirty="0"/>
          </a:p>
          <a:p>
            <a:pPr marL="0" indent="0" eaLnBrk="1" hangingPunct="1">
              <a:buNone/>
            </a:pPr>
            <a:r>
              <a:rPr lang="en-US" altLang="en-US" sz="1700" dirty="0"/>
              <a:t>	</a:t>
            </a:r>
            <a:r>
              <a:rPr lang="en-US" altLang="en-US" sz="2000" dirty="0"/>
              <a:t>sight</a:t>
            </a:r>
          </a:p>
          <a:p>
            <a:pPr marL="0" indent="0" eaLnBrk="1" hangingPunct="1">
              <a:buNone/>
            </a:pPr>
            <a:r>
              <a:rPr lang="en-US" altLang="en-US" sz="2000" dirty="0"/>
              <a:t>	hearing</a:t>
            </a:r>
          </a:p>
          <a:p>
            <a:pPr marL="0" indent="0" eaLnBrk="1" hangingPunct="1">
              <a:buNone/>
            </a:pPr>
            <a:r>
              <a:rPr lang="en-US" altLang="en-US" sz="2000" dirty="0"/>
              <a:t>	smell</a:t>
            </a:r>
          </a:p>
          <a:p>
            <a:pPr marL="0" indent="0" eaLnBrk="1" hangingPunct="1">
              <a:buNone/>
            </a:pPr>
            <a:r>
              <a:rPr lang="en-US" altLang="en-US" sz="2000" dirty="0"/>
              <a:t>	taste </a:t>
            </a:r>
          </a:p>
          <a:p>
            <a:pPr marL="0" indent="0" eaLnBrk="1" hangingPunct="1">
              <a:buNone/>
            </a:pPr>
            <a:r>
              <a:rPr lang="en-US" altLang="en-US" sz="2000" dirty="0"/>
              <a:t>	touch</a:t>
            </a:r>
            <a:r>
              <a:rPr lang="en-GB" altLang="en-US" sz="2000" dirty="0"/>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05F57BF-5635-BDFF-8615-23320A7B14C0}"/>
              </a:ext>
            </a:extLst>
          </p:cNvPr>
          <p:cNvSpPr>
            <a:spLocks noGrp="1"/>
          </p:cNvSpPr>
          <p:nvPr>
            <p:ph type="title"/>
          </p:nvPr>
        </p:nvSpPr>
        <p:spPr/>
        <p:txBody>
          <a:bodyPr/>
          <a:lstStyle/>
          <a:p>
            <a:pPr eaLnBrk="1" hangingPunct="1"/>
            <a:r>
              <a:rPr lang="en-US" altLang="en-US"/>
              <a:t>Interoceptors</a:t>
            </a:r>
            <a:endParaRPr lang="en-GB" altLang="en-US"/>
          </a:p>
        </p:txBody>
      </p:sp>
      <p:sp>
        <p:nvSpPr>
          <p:cNvPr id="27651" name="Rectangle 3">
            <a:extLst>
              <a:ext uri="{FF2B5EF4-FFF2-40B4-BE49-F238E27FC236}">
                <a16:creationId xmlns:a16="http://schemas.microsoft.com/office/drawing/2014/main" id="{296B1BEA-46E0-1B12-9B5E-0AAD7C6B4EBF}"/>
              </a:ext>
            </a:extLst>
          </p:cNvPr>
          <p:cNvSpPr>
            <a:spLocks noGrp="1"/>
          </p:cNvSpPr>
          <p:nvPr>
            <p:ph idx="1"/>
          </p:nvPr>
        </p:nvSpPr>
        <p:spPr/>
        <p:txBody>
          <a:bodyPr/>
          <a:lstStyle/>
          <a:p>
            <a:pPr eaLnBrk="1" hangingPunct="1">
              <a:lnSpc>
                <a:spcPct val="90000"/>
              </a:lnSpc>
            </a:pPr>
            <a:r>
              <a:rPr lang="en-US" altLang="en-US" sz="2800" dirty="0" err="1">
                <a:solidFill>
                  <a:srgbClr val="0070C0"/>
                </a:solidFill>
              </a:rPr>
              <a:t>Visceroreceptors</a:t>
            </a:r>
            <a:r>
              <a:rPr lang="en-US" altLang="en-US" sz="2800" dirty="0">
                <a:solidFill>
                  <a:srgbClr val="0070C0"/>
                </a:solidFill>
              </a:rPr>
              <a:t> (</a:t>
            </a:r>
            <a:r>
              <a:rPr lang="en-US" altLang="en-US" sz="2800" dirty="0" err="1">
                <a:solidFill>
                  <a:srgbClr val="0070C0"/>
                </a:solidFill>
              </a:rPr>
              <a:t>somatosensation</a:t>
            </a:r>
            <a:r>
              <a:rPr lang="en-US" altLang="en-US" sz="2800" dirty="0">
                <a:solidFill>
                  <a:srgbClr val="0070C0"/>
                </a:solidFill>
              </a:rPr>
              <a:t>) </a:t>
            </a:r>
            <a:r>
              <a:rPr lang="en-US" altLang="en-US" sz="2800" dirty="0"/>
              <a:t>- receptors that receive impulses from the viscera and sensations such as heat, cold, pain and pressure. </a:t>
            </a:r>
          </a:p>
          <a:p>
            <a:pPr eaLnBrk="1" hangingPunct="1">
              <a:lnSpc>
                <a:spcPct val="90000"/>
              </a:lnSpc>
            </a:pPr>
            <a:endParaRPr lang="en-US" altLang="en-US" sz="2800" dirty="0"/>
          </a:p>
          <a:p>
            <a:pPr eaLnBrk="1" hangingPunct="1">
              <a:lnSpc>
                <a:spcPct val="90000"/>
              </a:lnSpc>
            </a:pPr>
            <a:r>
              <a:rPr lang="en-US" altLang="en-US" sz="2800" dirty="0">
                <a:solidFill>
                  <a:srgbClr val="0070C0"/>
                </a:solidFill>
              </a:rPr>
              <a:t>Proprioceptors</a:t>
            </a:r>
            <a:r>
              <a:rPr lang="en-US" altLang="en-US" sz="2800" dirty="0"/>
              <a:t> - receive impulses from the tissues directly concerned with </a:t>
            </a:r>
            <a:r>
              <a:rPr lang="en-US" altLang="en-US" sz="2800" dirty="0" err="1"/>
              <a:t>musculo</a:t>
            </a:r>
            <a:r>
              <a:rPr lang="en-US" altLang="en-US" sz="2800" dirty="0"/>
              <a:t>-skeletal movement and positioning</a:t>
            </a:r>
          </a:p>
          <a:p>
            <a:pPr lvl="1" eaLnBrk="1" hangingPunct="1">
              <a:lnSpc>
                <a:spcPct val="90000"/>
              </a:lnSpc>
            </a:pPr>
            <a:r>
              <a:rPr lang="en-US" altLang="en-US" sz="2400" dirty="0"/>
              <a:t>The proprioceptors can be classified as muscle proprioceptors and joint and skin proprioceptors.</a:t>
            </a:r>
            <a:endParaRPr lang="en-GB" alt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B7F3A0A9-FB62-971A-5F99-D4E57265DE1F}"/>
              </a:ext>
            </a:extLst>
          </p:cNvPr>
          <p:cNvSpPr>
            <a:spLocks noGrp="1"/>
          </p:cNvSpPr>
          <p:nvPr>
            <p:ph type="title"/>
          </p:nvPr>
        </p:nvSpPr>
        <p:spPr/>
        <p:txBody>
          <a:bodyPr/>
          <a:lstStyle/>
          <a:p>
            <a:pPr eaLnBrk="1" hangingPunct="1"/>
            <a:r>
              <a:rPr lang="en-US" altLang="en-US" b="1" u="sng"/>
              <a:t>Muscle Proprioceptors</a:t>
            </a:r>
            <a:endParaRPr lang="en-GB" altLang="en-US" b="1" u="sng"/>
          </a:p>
        </p:txBody>
      </p:sp>
      <p:sp>
        <p:nvSpPr>
          <p:cNvPr id="28675" name="Text Placeholder 1">
            <a:extLst>
              <a:ext uri="{FF2B5EF4-FFF2-40B4-BE49-F238E27FC236}">
                <a16:creationId xmlns:a16="http://schemas.microsoft.com/office/drawing/2014/main" id="{9B12B6F8-1F4A-C157-86CF-01CDF6509880}"/>
              </a:ext>
            </a:extLst>
          </p:cNvPr>
          <p:cNvSpPr>
            <a:spLocks noGrp="1"/>
          </p:cNvSpPr>
          <p:nvPr>
            <p:ph type="body" idx="1"/>
          </p:nvPr>
        </p:nvSpPr>
        <p:spPr/>
        <p:txBody>
          <a:bodyPr/>
          <a:lstStyle/>
          <a:p>
            <a:pPr algn="ctr" eaLnBrk="1" hangingPunct="1"/>
            <a:r>
              <a:rPr lang="en-US" altLang="en-US"/>
              <a:t>Muscle spindles</a:t>
            </a:r>
          </a:p>
        </p:txBody>
      </p:sp>
      <p:sp>
        <p:nvSpPr>
          <p:cNvPr id="28676" name="Rectangle 3">
            <a:extLst>
              <a:ext uri="{FF2B5EF4-FFF2-40B4-BE49-F238E27FC236}">
                <a16:creationId xmlns:a16="http://schemas.microsoft.com/office/drawing/2014/main" id="{5AA22A96-E1B8-B437-3F46-71B76C5EB62D}"/>
              </a:ext>
            </a:extLst>
          </p:cNvPr>
          <p:cNvSpPr>
            <a:spLocks noGrp="1"/>
          </p:cNvSpPr>
          <p:nvPr>
            <p:ph sz="half" idx="2"/>
          </p:nvPr>
        </p:nvSpPr>
        <p:spPr/>
        <p:txBody>
          <a:bodyPr/>
          <a:lstStyle/>
          <a:p>
            <a:pPr eaLnBrk="1" hangingPunct="1">
              <a:lnSpc>
                <a:spcPct val="90000"/>
              </a:lnSpc>
              <a:buFont typeface="Wingdings" panose="05000000000000000000" pitchFamily="2" charset="2"/>
              <a:buNone/>
            </a:pPr>
            <a:r>
              <a:rPr lang="en-US" altLang="en-US"/>
              <a:t>Give information on the state</a:t>
            </a:r>
          </a:p>
          <a:p>
            <a:pPr eaLnBrk="1" hangingPunct="1">
              <a:lnSpc>
                <a:spcPct val="90000"/>
              </a:lnSpc>
              <a:buFont typeface="Wingdings" panose="05000000000000000000" pitchFamily="2" charset="2"/>
              <a:buNone/>
            </a:pPr>
            <a:r>
              <a:rPr lang="en-US" altLang="en-US"/>
              <a:t>of contraction within the</a:t>
            </a:r>
          </a:p>
          <a:p>
            <a:pPr eaLnBrk="1" hangingPunct="1">
              <a:lnSpc>
                <a:spcPct val="90000"/>
              </a:lnSpc>
              <a:buFont typeface="Wingdings" panose="05000000000000000000" pitchFamily="2" charset="2"/>
              <a:buNone/>
            </a:pPr>
            <a:r>
              <a:rPr lang="en-US" altLang="en-US"/>
              <a:t>muscle</a:t>
            </a:r>
          </a:p>
          <a:p>
            <a:pPr lvl="1" eaLnBrk="1" hangingPunct="1">
              <a:lnSpc>
                <a:spcPct val="90000"/>
              </a:lnSpc>
              <a:buFont typeface="Wingdings" panose="05000000000000000000" pitchFamily="2" charset="2"/>
              <a:buNone/>
            </a:pPr>
            <a:endParaRPr lang="en-US" altLang="en-US"/>
          </a:p>
          <a:p>
            <a:pPr eaLnBrk="1" hangingPunct="1">
              <a:lnSpc>
                <a:spcPct val="90000"/>
              </a:lnSpc>
              <a:buFont typeface="Wingdings" panose="05000000000000000000" pitchFamily="2" charset="2"/>
              <a:buNone/>
            </a:pPr>
            <a:r>
              <a:rPr lang="en-US" altLang="en-US"/>
              <a:t>			</a:t>
            </a:r>
            <a:endParaRPr lang="en-GB" altLang="en-US"/>
          </a:p>
        </p:txBody>
      </p:sp>
      <p:sp>
        <p:nvSpPr>
          <p:cNvPr id="28677" name="Text Placeholder 2">
            <a:extLst>
              <a:ext uri="{FF2B5EF4-FFF2-40B4-BE49-F238E27FC236}">
                <a16:creationId xmlns:a16="http://schemas.microsoft.com/office/drawing/2014/main" id="{AEC6D5BB-FEC7-357B-ED57-14330BBA2767}"/>
              </a:ext>
            </a:extLst>
          </p:cNvPr>
          <p:cNvSpPr>
            <a:spLocks noGrp="1"/>
          </p:cNvSpPr>
          <p:nvPr>
            <p:ph type="body" sz="quarter" idx="3"/>
          </p:nvPr>
        </p:nvSpPr>
        <p:spPr/>
        <p:txBody>
          <a:bodyPr/>
          <a:lstStyle/>
          <a:p>
            <a:pPr algn="ctr" eaLnBrk="1" hangingPunct="1"/>
            <a:r>
              <a:rPr lang="en-US" altLang="en-US"/>
              <a:t>Golgi tendon organs</a:t>
            </a:r>
          </a:p>
        </p:txBody>
      </p:sp>
      <p:sp>
        <p:nvSpPr>
          <p:cNvPr id="4" name="Content Placeholder 3">
            <a:extLst>
              <a:ext uri="{FF2B5EF4-FFF2-40B4-BE49-F238E27FC236}">
                <a16:creationId xmlns:a16="http://schemas.microsoft.com/office/drawing/2014/main" id="{AC11B6AE-C661-D0BB-A75A-7A465A85005B}"/>
              </a:ext>
            </a:extLst>
          </p:cNvPr>
          <p:cNvSpPr>
            <a:spLocks noGrp="1"/>
          </p:cNvSpPr>
          <p:nvPr>
            <p:ph sz="quarter" idx="4"/>
          </p:nvPr>
        </p:nvSpPr>
        <p:spPr/>
        <p:txBody>
          <a:bodyPr rtlCol="0">
            <a:normAutofit/>
          </a:bodyPr>
          <a:lstStyle/>
          <a:p>
            <a:pPr marL="0" indent="0" eaLnBrk="1" fontAlgn="auto" hangingPunct="1">
              <a:spcAft>
                <a:spcPts val="0"/>
              </a:spcAft>
              <a:buFont typeface="Arial" panose="020B0604020202020204" pitchFamily="34" charset="0"/>
              <a:buNone/>
              <a:defRPr/>
            </a:pPr>
            <a:r>
              <a:rPr lang="en-US" altLang="en-US" dirty="0"/>
              <a:t>act to cause the muscle to relax</a:t>
            </a:r>
          </a:p>
          <a:p>
            <a:pPr eaLnBrk="1" fontAlgn="auto" hangingPunct="1">
              <a:spcAft>
                <a:spcPts val="0"/>
              </a:spcAft>
              <a:defRPr/>
            </a:pPr>
            <a:endParaRPr lang="en-GB" dirty="0"/>
          </a:p>
        </p:txBody>
      </p:sp>
      <p:pic>
        <p:nvPicPr>
          <p:cNvPr id="28679" name="Picture 13" descr="Image494">
            <a:extLst>
              <a:ext uri="{FF2B5EF4-FFF2-40B4-BE49-F238E27FC236}">
                <a16:creationId xmlns:a16="http://schemas.microsoft.com/office/drawing/2014/main" id="{555EADC1-2B8D-6C82-6859-BC4A2845DA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6523" y="3573016"/>
            <a:ext cx="2847603" cy="2845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80" name="Picture 8" descr="Image495">
            <a:extLst>
              <a:ext uri="{FF2B5EF4-FFF2-40B4-BE49-F238E27FC236}">
                <a16:creationId xmlns:a16="http://schemas.microsoft.com/office/drawing/2014/main" id="{78FAFC78-1925-2B5E-03EE-42F5A7905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3573015"/>
            <a:ext cx="2736304" cy="2837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61EA46F-1D52-42CD-3CFA-516C45BA02AC}"/>
              </a:ext>
            </a:extLst>
          </p:cNvPr>
          <p:cNvSpPr>
            <a:spLocks noGrp="1"/>
          </p:cNvSpPr>
          <p:nvPr>
            <p:ph type="title"/>
          </p:nvPr>
        </p:nvSpPr>
        <p:spPr/>
        <p:txBody>
          <a:bodyPr/>
          <a:lstStyle/>
          <a:p>
            <a:pPr eaLnBrk="1" hangingPunct="1"/>
            <a:r>
              <a:rPr lang="en-GB" altLang="en-US"/>
              <a:t>Proprioceptors</a:t>
            </a:r>
          </a:p>
        </p:txBody>
      </p:sp>
      <p:sp>
        <p:nvSpPr>
          <p:cNvPr id="29699" name="Rectangle 3">
            <a:extLst>
              <a:ext uri="{FF2B5EF4-FFF2-40B4-BE49-F238E27FC236}">
                <a16:creationId xmlns:a16="http://schemas.microsoft.com/office/drawing/2014/main" id="{AF04DA03-5A6D-1523-FBCB-3DFFE9BCF835}"/>
              </a:ext>
            </a:extLst>
          </p:cNvPr>
          <p:cNvSpPr>
            <a:spLocks noGrp="1"/>
          </p:cNvSpPr>
          <p:nvPr>
            <p:ph idx="1"/>
          </p:nvPr>
        </p:nvSpPr>
        <p:spPr/>
        <p:txBody>
          <a:bodyPr/>
          <a:lstStyle/>
          <a:p>
            <a:pPr eaLnBrk="1" hangingPunct="1">
              <a:lnSpc>
                <a:spcPct val="90000"/>
              </a:lnSpc>
              <a:buFont typeface="Wingdings" panose="05000000000000000000" pitchFamily="2" charset="2"/>
              <a:buNone/>
            </a:pPr>
            <a:r>
              <a:rPr lang="en-US" altLang="en-US" sz="2400" dirty="0"/>
              <a:t>	The proprioceptors are stimulated by movement and provide information to the brain about </a:t>
            </a:r>
            <a:r>
              <a:rPr lang="en-US" altLang="en-US" sz="2400" dirty="0">
                <a:solidFill>
                  <a:srgbClr val="FF0000"/>
                </a:solidFill>
              </a:rPr>
              <a:t>the positioning of the muscles and limbs as well as the rate and range of limb movement</a:t>
            </a:r>
            <a:r>
              <a:rPr lang="en-US" altLang="en-US" sz="2400" dirty="0"/>
              <a:t>. </a:t>
            </a:r>
          </a:p>
          <a:p>
            <a:pPr eaLnBrk="1" hangingPunct="1">
              <a:lnSpc>
                <a:spcPct val="90000"/>
              </a:lnSpc>
              <a:buFont typeface="Wingdings" panose="05000000000000000000" pitchFamily="2" charset="2"/>
              <a:buNone/>
            </a:pPr>
            <a:endParaRPr lang="en-US" altLang="en-US" sz="2400" dirty="0"/>
          </a:p>
          <a:p>
            <a:pPr eaLnBrk="1" hangingPunct="1">
              <a:lnSpc>
                <a:spcPct val="90000"/>
              </a:lnSpc>
              <a:buFont typeface="Wingdings" panose="05000000000000000000" pitchFamily="2" charset="2"/>
              <a:buNone/>
            </a:pPr>
            <a:r>
              <a:rPr lang="en-US" altLang="en-US" sz="2400" dirty="0"/>
              <a:t>	They are located within the muscles, tendon and joints, including the surrounding structure such as the ligaments, joint capsule and fibrous membranes. </a:t>
            </a:r>
          </a:p>
          <a:p>
            <a:pPr eaLnBrk="1" hangingPunct="1">
              <a:lnSpc>
                <a:spcPct val="90000"/>
              </a:lnSpc>
              <a:buFont typeface="Wingdings" panose="05000000000000000000" pitchFamily="2" charset="2"/>
              <a:buNone/>
            </a:pPr>
            <a:endParaRPr lang="en-US" altLang="en-US" sz="2400" dirty="0"/>
          </a:p>
          <a:p>
            <a:pPr eaLnBrk="1" hangingPunct="1">
              <a:lnSpc>
                <a:spcPct val="90000"/>
              </a:lnSpc>
              <a:buFont typeface="Wingdings" panose="05000000000000000000" pitchFamily="2" charset="2"/>
              <a:buNone/>
            </a:pPr>
            <a:r>
              <a:rPr lang="en-US" altLang="en-US" sz="2400" dirty="0"/>
              <a:t>	It is the information provided by these structure, </a:t>
            </a:r>
            <a:r>
              <a:rPr lang="en-US" altLang="en-US" sz="2400" dirty="0">
                <a:solidFill>
                  <a:srgbClr val="FF0000"/>
                </a:solidFill>
              </a:rPr>
              <a:t>on conscious and subconscious levels </a:t>
            </a:r>
            <a:r>
              <a:rPr lang="en-US" altLang="en-US" sz="2400" dirty="0"/>
              <a:t>that allow the body to coordinate and develop effective movement patterns</a:t>
            </a:r>
            <a:r>
              <a:rPr lang="en-GB" altLang="en-US" sz="2400" dirty="0"/>
              <a:t> </a:t>
            </a:r>
          </a:p>
          <a:p>
            <a:pPr eaLnBrk="1" hangingPunct="1">
              <a:lnSpc>
                <a:spcPct val="90000"/>
              </a:lnSpc>
            </a:pPr>
            <a:endParaRPr lang="en-GB" altLang="en-US"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0870E2B7-2CEC-990B-0160-B284A942CFAE}"/>
              </a:ext>
            </a:extLst>
          </p:cNvPr>
          <p:cNvSpPr>
            <a:spLocks noGrp="1"/>
          </p:cNvSpPr>
          <p:nvPr>
            <p:ph type="title"/>
          </p:nvPr>
        </p:nvSpPr>
        <p:spPr>
          <a:xfrm>
            <a:off x="457200" y="260350"/>
            <a:ext cx="8229600" cy="811213"/>
          </a:xfrm>
        </p:spPr>
        <p:txBody>
          <a:bodyPr/>
          <a:lstStyle/>
          <a:p>
            <a:pPr eaLnBrk="1" hangingPunct="1"/>
            <a:r>
              <a:rPr lang="en-GB" altLang="en-US"/>
              <a:t>Muscle spindles</a:t>
            </a:r>
          </a:p>
        </p:txBody>
      </p:sp>
      <p:sp>
        <p:nvSpPr>
          <p:cNvPr id="30723" name="Rectangle 8">
            <a:extLst>
              <a:ext uri="{FF2B5EF4-FFF2-40B4-BE49-F238E27FC236}">
                <a16:creationId xmlns:a16="http://schemas.microsoft.com/office/drawing/2014/main" id="{E7AC2FAA-E532-891D-C478-9E56D58B2305}"/>
              </a:ext>
            </a:extLst>
          </p:cNvPr>
          <p:cNvSpPr>
            <a:spLocks noGrp="1"/>
          </p:cNvSpPr>
          <p:nvPr>
            <p:ph type="body" sz="half" idx="1"/>
          </p:nvPr>
        </p:nvSpPr>
        <p:spPr>
          <a:xfrm>
            <a:off x="179388" y="1557338"/>
            <a:ext cx="4186237" cy="4525962"/>
          </a:xfrm>
        </p:spPr>
        <p:txBody>
          <a:bodyPr/>
          <a:lstStyle/>
          <a:p>
            <a:pPr eaLnBrk="1" hangingPunct="1">
              <a:lnSpc>
                <a:spcPct val="90000"/>
              </a:lnSpc>
              <a:buFont typeface="Wingdings" panose="05000000000000000000" pitchFamily="2" charset="2"/>
              <a:buNone/>
            </a:pPr>
            <a:r>
              <a:rPr lang="en-US" altLang="en-US" sz="2000"/>
              <a:t>Muscle spindles are tiny capsules</a:t>
            </a:r>
          </a:p>
          <a:p>
            <a:pPr eaLnBrk="1" hangingPunct="1">
              <a:lnSpc>
                <a:spcPct val="90000"/>
              </a:lnSpc>
              <a:buFont typeface="Wingdings" panose="05000000000000000000" pitchFamily="2" charset="2"/>
              <a:buNone/>
            </a:pPr>
            <a:r>
              <a:rPr lang="en-US" altLang="en-US" sz="2000"/>
              <a:t>1mm in length scattered throughout</a:t>
            </a:r>
          </a:p>
          <a:p>
            <a:pPr eaLnBrk="1" hangingPunct="1">
              <a:lnSpc>
                <a:spcPct val="90000"/>
              </a:lnSpc>
              <a:buFont typeface="Wingdings" panose="05000000000000000000" pitchFamily="2" charset="2"/>
              <a:buNone/>
            </a:pPr>
            <a:r>
              <a:rPr lang="en-US" altLang="en-US" sz="2000"/>
              <a:t>the fleshy part of the muscle, lying</a:t>
            </a:r>
          </a:p>
          <a:p>
            <a:pPr eaLnBrk="1" hangingPunct="1">
              <a:lnSpc>
                <a:spcPct val="90000"/>
              </a:lnSpc>
              <a:buFont typeface="Wingdings" panose="05000000000000000000" pitchFamily="2" charset="2"/>
              <a:buNone/>
            </a:pPr>
            <a:r>
              <a:rPr lang="en-US" altLang="en-US" sz="2000"/>
              <a:t>between and parallel to the muscle</a:t>
            </a:r>
          </a:p>
          <a:p>
            <a:pPr eaLnBrk="1" hangingPunct="1">
              <a:lnSpc>
                <a:spcPct val="90000"/>
              </a:lnSpc>
              <a:buFont typeface="Wingdings" panose="05000000000000000000" pitchFamily="2" charset="2"/>
              <a:buNone/>
            </a:pPr>
            <a:r>
              <a:rPr lang="en-US" altLang="en-US" sz="2000"/>
              <a:t>fibres. </a:t>
            </a:r>
          </a:p>
          <a:p>
            <a:pPr eaLnBrk="1" hangingPunct="1">
              <a:lnSpc>
                <a:spcPct val="90000"/>
              </a:lnSpc>
              <a:buFont typeface="Wingdings" panose="05000000000000000000" pitchFamily="2" charset="2"/>
              <a:buNone/>
            </a:pPr>
            <a:endParaRPr lang="en-US" altLang="en-US" sz="2000"/>
          </a:p>
          <a:p>
            <a:pPr eaLnBrk="1" hangingPunct="1">
              <a:lnSpc>
                <a:spcPct val="90000"/>
              </a:lnSpc>
              <a:buFont typeface="Wingdings" panose="05000000000000000000" pitchFamily="2" charset="2"/>
              <a:buNone/>
            </a:pPr>
            <a:endParaRPr lang="en-US" altLang="en-US" sz="2000"/>
          </a:p>
          <a:p>
            <a:pPr eaLnBrk="1" hangingPunct="1">
              <a:lnSpc>
                <a:spcPct val="90000"/>
              </a:lnSpc>
              <a:buFont typeface="Wingdings" panose="05000000000000000000" pitchFamily="2" charset="2"/>
              <a:buNone/>
            </a:pPr>
            <a:r>
              <a:rPr lang="en-US" altLang="en-US" sz="2000"/>
              <a:t>The action of the muscle spindle</a:t>
            </a:r>
          </a:p>
          <a:p>
            <a:pPr eaLnBrk="1" hangingPunct="1">
              <a:lnSpc>
                <a:spcPct val="90000"/>
              </a:lnSpc>
              <a:buFont typeface="Wingdings" panose="05000000000000000000" pitchFamily="2" charset="2"/>
              <a:buNone/>
            </a:pPr>
            <a:r>
              <a:rPr lang="en-US" altLang="en-US" sz="2000"/>
              <a:t>allows rapid response to applied</a:t>
            </a:r>
          </a:p>
          <a:p>
            <a:pPr eaLnBrk="1" hangingPunct="1">
              <a:lnSpc>
                <a:spcPct val="90000"/>
              </a:lnSpc>
              <a:buFont typeface="Wingdings" panose="05000000000000000000" pitchFamily="2" charset="2"/>
              <a:buNone/>
            </a:pPr>
            <a:r>
              <a:rPr lang="en-US" altLang="en-US" sz="2000"/>
              <a:t>forces and fine control of movements</a:t>
            </a:r>
          </a:p>
          <a:p>
            <a:pPr eaLnBrk="1" hangingPunct="1">
              <a:lnSpc>
                <a:spcPct val="90000"/>
              </a:lnSpc>
              <a:buFont typeface="Wingdings" panose="05000000000000000000" pitchFamily="2" charset="2"/>
              <a:buNone/>
            </a:pPr>
            <a:r>
              <a:rPr lang="en-US" altLang="en-US" sz="2000"/>
              <a:t>by continually providing feedback on</a:t>
            </a:r>
          </a:p>
          <a:p>
            <a:pPr eaLnBrk="1" hangingPunct="1">
              <a:lnSpc>
                <a:spcPct val="90000"/>
              </a:lnSpc>
              <a:buFont typeface="Wingdings" panose="05000000000000000000" pitchFamily="2" charset="2"/>
              <a:buNone/>
            </a:pPr>
            <a:r>
              <a:rPr lang="en-US" altLang="en-US" sz="2000"/>
              <a:t>the length and movement of muscles.</a:t>
            </a:r>
            <a:endParaRPr lang="en-GB" altLang="en-US" sz="2000"/>
          </a:p>
        </p:txBody>
      </p:sp>
      <p:sp>
        <p:nvSpPr>
          <p:cNvPr id="30724" name="Rectangle 9">
            <a:extLst>
              <a:ext uri="{FF2B5EF4-FFF2-40B4-BE49-F238E27FC236}">
                <a16:creationId xmlns:a16="http://schemas.microsoft.com/office/drawing/2014/main" id="{AEDF0BC0-6354-191B-06E1-BE8E0C395FCB}"/>
              </a:ext>
            </a:extLst>
          </p:cNvPr>
          <p:cNvSpPr>
            <a:spLocks noGrp="1"/>
          </p:cNvSpPr>
          <p:nvPr>
            <p:ph sz="half" idx="2"/>
          </p:nvPr>
        </p:nvSpPr>
        <p:spPr/>
        <p:txBody>
          <a:bodyPr/>
          <a:lstStyle/>
          <a:p>
            <a:pPr eaLnBrk="1" hangingPunct="1">
              <a:lnSpc>
                <a:spcPct val="90000"/>
              </a:lnSpc>
            </a:pPr>
            <a:endParaRPr lang="en-US" altLang="en-US" sz="2000"/>
          </a:p>
        </p:txBody>
      </p:sp>
      <p:pic>
        <p:nvPicPr>
          <p:cNvPr id="30725" name="Picture 13" descr="Image494">
            <a:extLst>
              <a:ext uri="{FF2B5EF4-FFF2-40B4-BE49-F238E27FC236}">
                <a16:creationId xmlns:a16="http://schemas.microsoft.com/office/drawing/2014/main" id="{1DB24481-5B0A-FF9E-1399-19F74A4EBF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700213"/>
            <a:ext cx="403225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6B937215-E959-E46A-E82E-CE064BF1AB14}"/>
              </a:ext>
            </a:extLst>
          </p:cNvPr>
          <p:cNvSpPr>
            <a:spLocks noGrp="1" noChangeArrowheads="1"/>
          </p:cNvSpPr>
          <p:nvPr>
            <p:ph type="title"/>
          </p:nvPr>
        </p:nvSpPr>
        <p:spPr>
          <a:xfrm>
            <a:off x="457200" y="274638"/>
            <a:ext cx="8229600" cy="706437"/>
          </a:xfrm>
        </p:spPr>
        <p:txBody>
          <a:bodyPr rtlCol="0">
            <a:normAutofit fontScale="90000"/>
          </a:bodyPr>
          <a:lstStyle/>
          <a:p>
            <a:pPr eaLnBrk="1" fontAlgn="auto" hangingPunct="1">
              <a:spcAft>
                <a:spcPts val="0"/>
              </a:spcAft>
              <a:defRPr/>
            </a:pPr>
            <a:r>
              <a:rPr lang="en-US" altLang="en-US" dirty="0"/>
              <a:t>Muscle Spindles</a:t>
            </a:r>
            <a:endParaRPr lang="en-GB" altLang="en-US" dirty="0"/>
          </a:p>
        </p:txBody>
      </p:sp>
      <p:sp>
        <p:nvSpPr>
          <p:cNvPr id="9219" name="Rectangle 3">
            <a:extLst>
              <a:ext uri="{FF2B5EF4-FFF2-40B4-BE49-F238E27FC236}">
                <a16:creationId xmlns:a16="http://schemas.microsoft.com/office/drawing/2014/main" id="{F2542BAE-3403-073E-E1A7-6EEEFE4A2337}"/>
              </a:ext>
            </a:extLst>
          </p:cNvPr>
          <p:cNvSpPr>
            <a:spLocks noGrp="1" noChangeArrowheads="1"/>
          </p:cNvSpPr>
          <p:nvPr>
            <p:ph idx="1"/>
          </p:nvPr>
        </p:nvSpPr>
        <p:spPr>
          <a:xfrm>
            <a:off x="457200" y="1125538"/>
            <a:ext cx="8229600" cy="5543550"/>
          </a:xfrm>
        </p:spPr>
        <p:txBody>
          <a:bodyPr rtlCol="0">
            <a:normAutofit lnSpcReduction="10000"/>
          </a:bodyPr>
          <a:lstStyle/>
          <a:p>
            <a:pPr marL="0" indent="0" eaLnBrk="1" fontAlgn="auto" hangingPunct="1">
              <a:lnSpc>
                <a:spcPct val="90000"/>
              </a:lnSpc>
              <a:spcAft>
                <a:spcPts val="0"/>
              </a:spcAft>
              <a:buFont typeface="Arial" panose="020B0604020202020204" pitchFamily="34" charset="0"/>
              <a:buNone/>
              <a:defRPr/>
            </a:pPr>
            <a:r>
              <a:rPr lang="en-US" altLang="en-US" sz="2400" dirty="0"/>
              <a:t>When the muscle lengthens the spindle is stretched and sensory nerves located in the </a:t>
            </a:r>
            <a:r>
              <a:rPr lang="en-US" altLang="en-US" sz="2400" dirty="0" err="1"/>
              <a:t>centre</a:t>
            </a:r>
            <a:r>
              <a:rPr lang="en-US" altLang="en-US" sz="2400" dirty="0"/>
              <a:t> of the spindle send impulses to the central nervous system. </a:t>
            </a:r>
          </a:p>
          <a:p>
            <a:pPr marL="0" indent="0" eaLnBrk="1" fontAlgn="auto" hangingPunct="1">
              <a:lnSpc>
                <a:spcPct val="90000"/>
              </a:lnSpc>
              <a:spcAft>
                <a:spcPts val="0"/>
              </a:spcAft>
              <a:buFont typeface="Arial" panose="020B0604020202020204" pitchFamily="34" charset="0"/>
              <a:buNone/>
              <a:defRPr/>
            </a:pPr>
            <a:endParaRPr lang="en-US" altLang="en-US" sz="2400" dirty="0"/>
          </a:p>
          <a:p>
            <a:pPr marL="0" indent="0" eaLnBrk="1" fontAlgn="auto" hangingPunct="1">
              <a:lnSpc>
                <a:spcPct val="90000"/>
              </a:lnSpc>
              <a:spcAft>
                <a:spcPts val="0"/>
              </a:spcAft>
              <a:buFont typeface="Arial" panose="020B0604020202020204" pitchFamily="34" charset="0"/>
              <a:buNone/>
              <a:defRPr/>
            </a:pPr>
            <a:r>
              <a:rPr lang="en-US" altLang="en-US" sz="2400" dirty="0"/>
              <a:t>This activates a motor neuron innervating the muscle, causing it to contract – </a:t>
            </a:r>
            <a:r>
              <a:rPr lang="en-US" altLang="en-US" sz="2400" dirty="0">
                <a:solidFill>
                  <a:srgbClr val="FF0000"/>
                </a:solidFill>
              </a:rPr>
              <a:t>stretch reflex.</a:t>
            </a:r>
          </a:p>
          <a:p>
            <a:pPr marL="0" indent="0" eaLnBrk="1" fontAlgn="auto" hangingPunct="1">
              <a:lnSpc>
                <a:spcPct val="90000"/>
              </a:lnSpc>
              <a:spcAft>
                <a:spcPts val="0"/>
              </a:spcAft>
              <a:buFont typeface="Arial" panose="020B0604020202020204" pitchFamily="34" charset="0"/>
              <a:buNone/>
              <a:defRPr/>
            </a:pPr>
            <a:endParaRPr lang="en-US" altLang="en-US" sz="2400" dirty="0"/>
          </a:p>
          <a:p>
            <a:pPr marL="0" indent="0" eaLnBrk="1" fontAlgn="auto" hangingPunct="1">
              <a:lnSpc>
                <a:spcPct val="90000"/>
              </a:lnSpc>
              <a:spcAft>
                <a:spcPts val="0"/>
              </a:spcAft>
              <a:buFont typeface="Arial" panose="020B0604020202020204" pitchFamily="34" charset="0"/>
              <a:buNone/>
              <a:defRPr/>
            </a:pPr>
            <a:r>
              <a:rPr lang="en-US" altLang="en-US" sz="2400" dirty="0"/>
              <a:t>The muscle spindle has two type of receptors or nerve endings </a:t>
            </a:r>
            <a:r>
              <a:rPr lang="en-US" altLang="en-US" sz="2400" dirty="0" err="1"/>
              <a:t>annulospiral</a:t>
            </a:r>
            <a:r>
              <a:rPr lang="en-US" altLang="en-US" sz="2400" dirty="0"/>
              <a:t> and flower spray.</a:t>
            </a:r>
          </a:p>
          <a:p>
            <a:pPr marL="0" indent="0" eaLnBrk="1" fontAlgn="auto" hangingPunct="1">
              <a:lnSpc>
                <a:spcPct val="90000"/>
              </a:lnSpc>
              <a:spcAft>
                <a:spcPts val="0"/>
              </a:spcAft>
              <a:buFont typeface="Arial" panose="020B0604020202020204" pitchFamily="34" charset="0"/>
              <a:buNone/>
              <a:defRPr/>
            </a:pPr>
            <a:endParaRPr lang="en-US" altLang="en-US" sz="2400" dirty="0"/>
          </a:p>
          <a:p>
            <a:pPr marL="457200" indent="-457200" eaLnBrk="1" fontAlgn="auto" hangingPunct="1">
              <a:lnSpc>
                <a:spcPct val="90000"/>
              </a:lnSpc>
              <a:spcAft>
                <a:spcPts val="0"/>
              </a:spcAft>
              <a:buFont typeface="+mj-lt"/>
              <a:buAutoNum type="arabicPeriod"/>
              <a:defRPr/>
            </a:pPr>
            <a:r>
              <a:rPr lang="en-US" altLang="en-US" sz="2400" dirty="0"/>
              <a:t>The </a:t>
            </a:r>
            <a:r>
              <a:rPr lang="en-US" altLang="en-US" sz="2400" dirty="0" err="1"/>
              <a:t>annulospiral</a:t>
            </a:r>
            <a:r>
              <a:rPr lang="en-US" altLang="en-US" sz="2400" dirty="0"/>
              <a:t> endings are sensitive to the  rate of change (phasic response).</a:t>
            </a:r>
          </a:p>
          <a:p>
            <a:pPr marL="457200" indent="-457200" eaLnBrk="1" fontAlgn="auto" hangingPunct="1">
              <a:lnSpc>
                <a:spcPct val="90000"/>
              </a:lnSpc>
              <a:spcAft>
                <a:spcPts val="0"/>
              </a:spcAft>
              <a:buFont typeface="+mj-lt"/>
              <a:buAutoNum type="arabicPeriod"/>
              <a:defRPr/>
            </a:pPr>
            <a:endParaRPr lang="en-US" altLang="en-US" sz="2400" dirty="0"/>
          </a:p>
          <a:p>
            <a:pPr marL="457200" indent="-457200" eaLnBrk="1" fontAlgn="auto" hangingPunct="1">
              <a:lnSpc>
                <a:spcPct val="90000"/>
              </a:lnSpc>
              <a:spcAft>
                <a:spcPts val="0"/>
              </a:spcAft>
              <a:buFont typeface="+mj-lt"/>
              <a:buAutoNum type="arabicPeriod"/>
              <a:defRPr/>
            </a:pPr>
            <a:r>
              <a:rPr lang="en-US" altLang="en-US" sz="2400" dirty="0"/>
              <a:t>The flower spray endings provide information on muscle length (tonic response).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3AC391A-734B-E4F9-1E8B-321CB0AA4344}"/>
              </a:ext>
            </a:extLst>
          </p:cNvPr>
          <p:cNvSpPr>
            <a:spLocks noGrp="1"/>
          </p:cNvSpPr>
          <p:nvPr>
            <p:ph type="title"/>
          </p:nvPr>
        </p:nvSpPr>
        <p:spPr/>
        <p:txBody>
          <a:bodyPr>
            <a:normAutofit fontScale="90000"/>
          </a:bodyPr>
          <a:lstStyle/>
          <a:p>
            <a:r>
              <a:rPr lang="en-GB" altLang="en-US"/>
              <a:t>Annulospiral and Flowerspray Endings</a:t>
            </a:r>
          </a:p>
        </p:txBody>
      </p:sp>
      <p:pic>
        <p:nvPicPr>
          <p:cNvPr id="32771" name="Picture 4">
            <a:extLst>
              <a:ext uri="{FF2B5EF4-FFF2-40B4-BE49-F238E27FC236}">
                <a16:creationId xmlns:a16="http://schemas.microsoft.com/office/drawing/2014/main" id="{3D89382D-8E64-F071-DFC4-DE13E36E9A8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1628775"/>
            <a:ext cx="4968875" cy="513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59D40D1E-4CE4-885D-1F8E-B114E435B0D5}"/>
              </a:ext>
            </a:extLst>
          </p:cNvPr>
          <p:cNvSpPr>
            <a:spLocks noGrp="1" noChangeArrowheads="1"/>
          </p:cNvSpPr>
          <p:nvPr>
            <p:ph type="title"/>
          </p:nvPr>
        </p:nvSpPr>
        <p:spPr>
          <a:xfrm>
            <a:off x="446088" y="188913"/>
            <a:ext cx="8229600" cy="739775"/>
          </a:xfrm>
        </p:spPr>
        <p:txBody>
          <a:bodyPr rtlCol="0">
            <a:normAutofit fontScale="90000"/>
          </a:bodyPr>
          <a:lstStyle/>
          <a:p>
            <a:pPr eaLnBrk="1" fontAlgn="auto" hangingPunct="1">
              <a:spcAft>
                <a:spcPts val="0"/>
              </a:spcAft>
              <a:defRPr/>
            </a:pPr>
            <a:r>
              <a:rPr lang="en-GB" altLang="en-US" dirty="0"/>
              <a:t>Golgi Tendon Organ</a:t>
            </a:r>
          </a:p>
        </p:txBody>
      </p:sp>
      <p:sp>
        <p:nvSpPr>
          <p:cNvPr id="33795" name="Rectangle 5">
            <a:extLst>
              <a:ext uri="{FF2B5EF4-FFF2-40B4-BE49-F238E27FC236}">
                <a16:creationId xmlns:a16="http://schemas.microsoft.com/office/drawing/2014/main" id="{16663E8A-25D4-9ACC-FB91-2F9F39CCC85E}"/>
              </a:ext>
            </a:extLst>
          </p:cNvPr>
          <p:cNvSpPr>
            <a:spLocks noGrp="1"/>
          </p:cNvSpPr>
          <p:nvPr>
            <p:ph type="body" sz="half" idx="1"/>
          </p:nvPr>
        </p:nvSpPr>
        <p:spPr>
          <a:xfrm>
            <a:off x="457200" y="1981200"/>
            <a:ext cx="4259263" cy="4327525"/>
          </a:xfrm>
        </p:spPr>
        <p:txBody>
          <a:bodyPr/>
          <a:lstStyle/>
          <a:p>
            <a:pPr marL="0" indent="0" eaLnBrk="1" hangingPunct="1">
              <a:lnSpc>
                <a:spcPct val="90000"/>
              </a:lnSpc>
              <a:buFont typeface="Arial" panose="020B0604020202020204" pitchFamily="34" charset="0"/>
              <a:buNone/>
            </a:pPr>
            <a:r>
              <a:rPr lang="en-GB" altLang="en-US" sz="2800"/>
              <a:t>Stimulated by increased tension.</a:t>
            </a:r>
          </a:p>
          <a:p>
            <a:pPr marL="0" indent="0" eaLnBrk="1" hangingPunct="1">
              <a:lnSpc>
                <a:spcPct val="90000"/>
              </a:lnSpc>
              <a:buFont typeface="Arial" panose="020B0604020202020204" pitchFamily="34" charset="0"/>
              <a:buNone/>
            </a:pPr>
            <a:endParaRPr lang="en-GB" altLang="en-US" sz="2800"/>
          </a:p>
          <a:p>
            <a:pPr marL="0" indent="0" eaLnBrk="1" hangingPunct="1">
              <a:lnSpc>
                <a:spcPct val="90000"/>
              </a:lnSpc>
              <a:buFont typeface="Arial" panose="020B0604020202020204" pitchFamily="34" charset="0"/>
              <a:buNone/>
            </a:pPr>
            <a:r>
              <a:rPr lang="en-GB" altLang="en-US" sz="2800"/>
              <a:t>Inhibits the contraction of a muscle.</a:t>
            </a:r>
          </a:p>
          <a:p>
            <a:pPr marL="0" indent="0" eaLnBrk="1" hangingPunct="1">
              <a:lnSpc>
                <a:spcPct val="90000"/>
              </a:lnSpc>
              <a:buFont typeface="Arial" panose="020B0604020202020204" pitchFamily="34" charset="0"/>
              <a:buNone/>
            </a:pPr>
            <a:endParaRPr lang="en-GB" altLang="en-US" sz="2800"/>
          </a:p>
          <a:p>
            <a:pPr marL="0" indent="0" algn="ctr" eaLnBrk="1" hangingPunct="1">
              <a:lnSpc>
                <a:spcPct val="90000"/>
              </a:lnSpc>
              <a:buFont typeface="Arial" panose="020B0604020202020204" pitchFamily="34" charset="0"/>
              <a:buNone/>
            </a:pPr>
            <a:r>
              <a:rPr lang="en-GB" altLang="en-US" sz="2800" i="1">
                <a:solidFill>
                  <a:srgbClr val="FF0000"/>
                </a:solidFill>
              </a:rPr>
              <a:t>Can be used to rehabilitation mobilisation techniques such as METs and PNF</a:t>
            </a:r>
          </a:p>
        </p:txBody>
      </p:sp>
      <p:sp>
        <p:nvSpPr>
          <p:cNvPr id="33796" name="Rectangle 6">
            <a:extLst>
              <a:ext uri="{FF2B5EF4-FFF2-40B4-BE49-F238E27FC236}">
                <a16:creationId xmlns:a16="http://schemas.microsoft.com/office/drawing/2014/main" id="{2CCE94F2-B91D-FA3D-D1DC-06E418F07EFE}"/>
              </a:ext>
            </a:extLst>
          </p:cNvPr>
          <p:cNvSpPr>
            <a:spLocks noGrp="1"/>
          </p:cNvSpPr>
          <p:nvPr>
            <p:ph sz="half" idx="2"/>
          </p:nvPr>
        </p:nvSpPr>
        <p:spPr/>
        <p:txBody>
          <a:bodyPr/>
          <a:lstStyle/>
          <a:p>
            <a:pPr eaLnBrk="1" hangingPunct="1">
              <a:lnSpc>
                <a:spcPct val="90000"/>
              </a:lnSpc>
            </a:pPr>
            <a:endParaRPr lang="en-US" altLang="en-US" sz="2800"/>
          </a:p>
        </p:txBody>
      </p:sp>
      <p:pic>
        <p:nvPicPr>
          <p:cNvPr id="33797" name="Picture 8" descr="Image495">
            <a:extLst>
              <a:ext uri="{FF2B5EF4-FFF2-40B4-BE49-F238E27FC236}">
                <a16:creationId xmlns:a16="http://schemas.microsoft.com/office/drawing/2014/main" id="{85A98033-ECE4-D9CC-090A-CE0289ED6E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463" y="1989138"/>
            <a:ext cx="3937000" cy="407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7DC445C-6AC1-8CA9-77A6-C6D7016A56EB}"/>
              </a:ext>
            </a:extLst>
          </p:cNvPr>
          <p:cNvSpPr>
            <a:spLocks noGrp="1"/>
          </p:cNvSpPr>
          <p:nvPr>
            <p:ph type="title"/>
          </p:nvPr>
        </p:nvSpPr>
        <p:spPr/>
        <p:txBody>
          <a:bodyPr/>
          <a:lstStyle/>
          <a:p>
            <a:pPr eaLnBrk="1" hangingPunct="1"/>
            <a:r>
              <a:rPr lang="en-US" altLang="en-US"/>
              <a:t>Golgi Tendon Organ (GTO)</a:t>
            </a:r>
            <a:endParaRPr lang="en-GB" altLang="en-US"/>
          </a:p>
        </p:txBody>
      </p:sp>
      <p:sp>
        <p:nvSpPr>
          <p:cNvPr id="11267" name="Rectangle 3">
            <a:extLst>
              <a:ext uri="{FF2B5EF4-FFF2-40B4-BE49-F238E27FC236}">
                <a16:creationId xmlns:a16="http://schemas.microsoft.com/office/drawing/2014/main" id="{011856AE-785F-4058-8E3C-58438B667078}"/>
              </a:ext>
            </a:extLst>
          </p:cNvPr>
          <p:cNvSpPr>
            <a:spLocks noGrp="1" noChangeArrowheads="1"/>
          </p:cNvSpPr>
          <p:nvPr>
            <p:ph idx="1"/>
          </p:nvPr>
        </p:nvSpPr>
        <p:spPr>
          <a:xfrm>
            <a:off x="457200" y="1981200"/>
            <a:ext cx="8229600" cy="4400550"/>
          </a:xfrm>
        </p:spPr>
        <p:txBody>
          <a:bodyPr rtlCol="0">
            <a:normAutofit/>
          </a:bodyPr>
          <a:lstStyle/>
          <a:p>
            <a:pPr marL="0" indent="0" eaLnBrk="1" fontAlgn="auto" hangingPunct="1">
              <a:lnSpc>
                <a:spcPct val="90000"/>
              </a:lnSpc>
              <a:spcAft>
                <a:spcPts val="0"/>
              </a:spcAft>
              <a:buFont typeface="Arial" panose="020B0604020202020204" pitchFamily="34" charset="0"/>
              <a:buNone/>
              <a:defRPr/>
            </a:pPr>
            <a:r>
              <a:rPr lang="en-US" altLang="en-US" sz="2400" dirty="0"/>
              <a:t>The GTOs consists of a mass of nerve endings enclosed within connective tissue and embedded in a muscle tendon close to its junction with the muscle. They are arranged in such a way that each GTO may be innervated by a group of muscle </a:t>
            </a:r>
            <a:r>
              <a:rPr lang="en-US" altLang="en-US" sz="2400" dirty="0" err="1"/>
              <a:t>fibres</a:t>
            </a:r>
            <a:r>
              <a:rPr lang="en-US" altLang="en-US" sz="2400" dirty="0"/>
              <a:t> thus providing feedback of the tension is varying areas of the muscle.  </a:t>
            </a:r>
          </a:p>
          <a:p>
            <a:pPr eaLnBrk="1" fontAlgn="auto" hangingPunct="1">
              <a:lnSpc>
                <a:spcPct val="90000"/>
              </a:lnSpc>
              <a:spcAft>
                <a:spcPts val="0"/>
              </a:spcAft>
              <a:defRPr/>
            </a:pPr>
            <a:endParaRPr lang="en-US" altLang="en-US" sz="2400" dirty="0"/>
          </a:p>
          <a:p>
            <a:pPr marL="0" indent="0" eaLnBrk="1" fontAlgn="auto" hangingPunct="1">
              <a:lnSpc>
                <a:spcPct val="90000"/>
              </a:lnSpc>
              <a:spcAft>
                <a:spcPts val="0"/>
              </a:spcAft>
              <a:buFont typeface="Arial" panose="020B0604020202020204" pitchFamily="34" charset="0"/>
              <a:buNone/>
              <a:defRPr/>
            </a:pPr>
            <a:r>
              <a:rPr lang="en-US" altLang="en-US" sz="2400" dirty="0"/>
              <a:t>As the muscle shortens the tension increases and the GTO is stretched and activated. The threshold for activation is much higher than that of the spindle but once innervation occurs, when the stimulation from the GTO is greater than the stimulation from the muscle spindle part or the whole muscle may relax, thus preventing injury.</a:t>
            </a:r>
            <a:endParaRPr lang="en-GB" altLang="en-US"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9">
            <a:extLst>
              <a:ext uri="{FF2B5EF4-FFF2-40B4-BE49-F238E27FC236}">
                <a16:creationId xmlns:a16="http://schemas.microsoft.com/office/drawing/2014/main" id="{E02269EF-6ED8-9497-C110-CA925D6DB205}"/>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sz="4000" dirty="0"/>
              <a:t>Proprioceptors providing feedback on pressure and changes in pressure</a:t>
            </a:r>
          </a:p>
        </p:txBody>
      </p:sp>
      <p:sp>
        <p:nvSpPr>
          <p:cNvPr id="35843" name="Rectangle 10">
            <a:extLst>
              <a:ext uri="{FF2B5EF4-FFF2-40B4-BE49-F238E27FC236}">
                <a16:creationId xmlns:a16="http://schemas.microsoft.com/office/drawing/2014/main" id="{BFEA31DD-37EF-2B4E-0649-A9AE07299390}"/>
              </a:ext>
            </a:extLst>
          </p:cNvPr>
          <p:cNvSpPr>
            <a:spLocks noGrp="1"/>
          </p:cNvSpPr>
          <p:nvPr>
            <p:ph idx="1"/>
          </p:nvPr>
        </p:nvSpPr>
        <p:spPr/>
        <p:txBody>
          <a:bodyPr/>
          <a:lstStyle/>
          <a:p>
            <a:pPr eaLnBrk="1" hangingPunct="1"/>
            <a:endParaRPr lang="en-US" altLang="en-US"/>
          </a:p>
        </p:txBody>
      </p:sp>
      <p:pic>
        <p:nvPicPr>
          <p:cNvPr id="35844" name="Picture 8" descr="skinblock">
            <a:hlinkClick r:id="rId2"/>
            <a:extLst>
              <a:ext uri="{FF2B5EF4-FFF2-40B4-BE49-F238E27FC236}">
                <a16:creationId xmlns:a16="http://schemas.microsoft.com/office/drawing/2014/main" id="{3A3EEE99-9CBD-D4B2-6A6C-2DE9DB54C7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700213"/>
            <a:ext cx="8280400"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5" name="Line 11">
            <a:extLst>
              <a:ext uri="{FF2B5EF4-FFF2-40B4-BE49-F238E27FC236}">
                <a16:creationId xmlns:a16="http://schemas.microsoft.com/office/drawing/2014/main" id="{819445C2-217B-EBFA-DDBA-EDB5A371423E}"/>
              </a:ext>
            </a:extLst>
          </p:cNvPr>
          <p:cNvSpPr>
            <a:spLocks noChangeShapeType="1"/>
          </p:cNvSpPr>
          <p:nvPr/>
        </p:nvSpPr>
        <p:spPr bwMode="auto">
          <a:xfrm>
            <a:off x="1619250" y="2852738"/>
            <a:ext cx="1584325" cy="1081087"/>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5846" name="Line 12">
            <a:extLst>
              <a:ext uri="{FF2B5EF4-FFF2-40B4-BE49-F238E27FC236}">
                <a16:creationId xmlns:a16="http://schemas.microsoft.com/office/drawing/2014/main" id="{67A64F76-8C3C-7033-E7C2-7FF20C2D3D71}"/>
              </a:ext>
            </a:extLst>
          </p:cNvPr>
          <p:cNvSpPr>
            <a:spLocks noChangeShapeType="1"/>
          </p:cNvSpPr>
          <p:nvPr/>
        </p:nvSpPr>
        <p:spPr bwMode="auto">
          <a:xfrm>
            <a:off x="1692275" y="2420938"/>
            <a:ext cx="2303463" cy="1584325"/>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4B63376-56F4-BE67-95D3-D9531012D646}"/>
              </a:ext>
            </a:extLst>
          </p:cNvPr>
          <p:cNvSpPr>
            <a:spLocks noGrp="1" noChangeArrowheads="1"/>
          </p:cNvSpPr>
          <p:nvPr>
            <p:ph type="title"/>
          </p:nvPr>
        </p:nvSpPr>
        <p:spPr>
          <a:xfrm>
            <a:off x="395288" y="476250"/>
            <a:ext cx="8291512" cy="1008063"/>
          </a:xfrm>
        </p:spPr>
        <p:txBody>
          <a:bodyPr rtlCol="0">
            <a:normAutofit fontScale="90000"/>
          </a:bodyPr>
          <a:lstStyle/>
          <a:p>
            <a:pPr eaLnBrk="1" fontAlgn="auto" hangingPunct="1">
              <a:spcAft>
                <a:spcPts val="0"/>
              </a:spcAft>
              <a:defRPr/>
            </a:pPr>
            <a:br>
              <a:rPr lang="en-US" altLang="en-US" sz="4000"/>
            </a:br>
            <a:r>
              <a:rPr lang="en-US" altLang="en-US" sz="3200"/>
              <a:t>Skin and joint Receptors (Pacinian corpuscles and Raffini endings)</a:t>
            </a:r>
            <a:br>
              <a:rPr lang="en-US" altLang="en-US" sz="3200"/>
            </a:br>
            <a:endParaRPr lang="en-GB" altLang="en-US" sz="3200"/>
          </a:p>
        </p:txBody>
      </p:sp>
      <p:sp>
        <p:nvSpPr>
          <p:cNvPr id="13315" name="Rectangle 3">
            <a:extLst>
              <a:ext uri="{FF2B5EF4-FFF2-40B4-BE49-F238E27FC236}">
                <a16:creationId xmlns:a16="http://schemas.microsoft.com/office/drawing/2014/main" id="{71ACF9F6-49A9-C8C9-02E4-BFCD18ED5637}"/>
              </a:ext>
            </a:extLst>
          </p:cNvPr>
          <p:cNvSpPr>
            <a:spLocks noGrp="1" noChangeArrowheads="1"/>
          </p:cNvSpPr>
          <p:nvPr>
            <p:ph idx="1"/>
          </p:nvPr>
        </p:nvSpPr>
        <p:spPr>
          <a:xfrm>
            <a:off x="457200" y="1628775"/>
            <a:ext cx="8229600" cy="5229225"/>
          </a:xfrm>
        </p:spPr>
        <p:txBody>
          <a:bodyPr rtlCol="0">
            <a:normAutofit/>
          </a:bodyPr>
          <a:lstStyle/>
          <a:p>
            <a:pPr marL="0" indent="0" eaLnBrk="1" fontAlgn="auto" hangingPunct="1">
              <a:lnSpc>
                <a:spcPct val="80000"/>
              </a:lnSpc>
              <a:spcAft>
                <a:spcPts val="0"/>
              </a:spcAft>
              <a:buFont typeface="Arial" panose="020B0604020202020204" pitchFamily="34" charset="0"/>
              <a:buNone/>
              <a:defRPr/>
            </a:pPr>
            <a:r>
              <a:rPr lang="en-US" altLang="en-US" sz="1800" dirty="0" err="1">
                <a:solidFill>
                  <a:srgbClr val="00B050"/>
                </a:solidFill>
              </a:rPr>
              <a:t>Pacinian</a:t>
            </a:r>
            <a:r>
              <a:rPr lang="en-US" altLang="en-US" sz="1800" dirty="0">
                <a:solidFill>
                  <a:srgbClr val="00B050"/>
                </a:solidFill>
              </a:rPr>
              <a:t> corpuscles </a:t>
            </a:r>
            <a:r>
              <a:rPr lang="en-US" altLang="en-US" sz="1800" dirty="0"/>
              <a:t>are found beneath the skin, concentrated around the joint corpuscles and tendon sheaths. They are large end-organs consisting of a tip of nerve endings surrounded by many concentric layers of cells forming a capsule. The corpuscles are activated, for a very brief period by pressure which compresses and distorts the capsule. </a:t>
            </a:r>
            <a:r>
              <a:rPr lang="en-US" altLang="en-US" sz="1800" dirty="0">
                <a:solidFill>
                  <a:srgbClr val="FF0000"/>
                </a:solidFill>
              </a:rPr>
              <a:t>Thus the </a:t>
            </a:r>
            <a:r>
              <a:rPr lang="en-US" altLang="en-US" sz="1800" dirty="0" err="1">
                <a:solidFill>
                  <a:srgbClr val="FF0000"/>
                </a:solidFill>
              </a:rPr>
              <a:t>pacinian</a:t>
            </a:r>
            <a:r>
              <a:rPr lang="en-US" altLang="en-US" sz="1800" dirty="0">
                <a:solidFill>
                  <a:srgbClr val="FF0000"/>
                </a:solidFill>
              </a:rPr>
              <a:t> corpuscles are able to detect rapid changes in pressure.</a:t>
            </a:r>
          </a:p>
          <a:p>
            <a:pPr eaLnBrk="1" fontAlgn="auto" hangingPunct="1">
              <a:lnSpc>
                <a:spcPct val="80000"/>
              </a:lnSpc>
              <a:spcAft>
                <a:spcPts val="0"/>
              </a:spcAft>
              <a:defRPr/>
            </a:pPr>
            <a:endParaRPr lang="en-US" altLang="en-US" sz="1800" i="1" dirty="0"/>
          </a:p>
          <a:p>
            <a:pPr eaLnBrk="1" fontAlgn="auto" hangingPunct="1">
              <a:lnSpc>
                <a:spcPct val="80000"/>
              </a:lnSpc>
              <a:spcAft>
                <a:spcPts val="0"/>
              </a:spcAft>
              <a:buFont typeface="Wingdings" pitchFamily="2" charset="2"/>
              <a:buNone/>
              <a:defRPr/>
            </a:pPr>
            <a:r>
              <a:rPr lang="en-US" altLang="en-US" sz="1800" i="1" dirty="0"/>
              <a:t>	</a:t>
            </a:r>
            <a:r>
              <a:rPr lang="en-US" altLang="en-US" sz="1800" i="1" dirty="0">
                <a:solidFill>
                  <a:srgbClr val="00B0F0"/>
                </a:solidFill>
              </a:rPr>
              <a:t>In running for example it is this mechanism which allows the nervous system to predict where the feet will be at any time so that appropriate adjustments in limb position can be anticipated and effected as needed ensuring balance and effective propulsion. </a:t>
            </a:r>
          </a:p>
          <a:p>
            <a:pPr eaLnBrk="1" fontAlgn="auto" hangingPunct="1">
              <a:lnSpc>
                <a:spcPct val="80000"/>
              </a:lnSpc>
              <a:spcAft>
                <a:spcPts val="0"/>
              </a:spcAft>
              <a:buFont typeface="Wingdings" pitchFamily="2" charset="2"/>
              <a:buNone/>
              <a:defRPr/>
            </a:pPr>
            <a:endParaRPr lang="en-US" altLang="en-US" sz="1800" dirty="0"/>
          </a:p>
          <a:p>
            <a:pPr marL="0" indent="0" eaLnBrk="1" fontAlgn="auto" hangingPunct="1">
              <a:lnSpc>
                <a:spcPct val="80000"/>
              </a:lnSpc>
              <a:spcAft>
                <a:spcPts val="0"/>
              </a:spcAft>
              <a:buFont typeface="Arial" panose="020B0604020202020204" pitchFamily="34" charset="0"/>
              <a:buNone/>
              <a:defRPr/>
            </a:pPr>
            <a:r>
              <a:rPr lang="en-US" altLang="en-US" sz="1800" dirty="0"/>
              <a:t>Although the </a:t>
            </a:r>
            <a:r>
              <a:rPr lang="en-US" altLang="en-US" sz="1800" dirty="0" err="1"/>
              <a:t>pacinian</a:t>
            </a:r>
            <a:r>
              <a:rPr lang="en-US" altLang="en-US" sz="1800" dirty="0"/>
              <a:t> corpuscles detect changes in pressure they are not able to provide information on a continuous state of pressure. </a:t>
            </a:r>
          </a:p>
          <a:p>
            <a:pPr eaLnBrk="1" fontAlgn="auto" hangingPunct="1">
              <a:lnSpc>
                <a:spcPct val="80000"/>
              </a:lnSpc>
              <a:spcAft>
                <a:spcPts val="0"/>
              </a:spcAft>
              <a:defRPr/>
            </a:pPr>
            <a:endParaRPr lang="en-US" altLang="en-US" sz="1800" dirty="0"/>
          </a:p>
          <a:p>
            <a:pPr marL="0" indent="0" eaLnBrk="1" fontAlgn="auto" hangingPunct="1">
              <a:lnSpc>
                <a:spcPct val="80000"/>
              </a:lnSpc>
              <a:spcAft>
                <a:spcPts val="0"/>
              </a:spcAft>
              <a:buFont typeface="Arial" panose="020B0604020202020204" pitchFamily="34" charset="0"/>
              <a:buNone/>
              <a:defRPr/>
            </a:pPr>
            <a:r>
              <a:rPr lang="en-US" altLang="en-US" sz="1800" dirty="0" err="1">
                <a:solidFill>
                  <a:srgbClr val="00B050"/>
                </a:solidFill>
              </a:rPr>
              <a:t>Ruffini</a:t>
            </a:r>
            <a:r>
              <a:rPr lang="en-US" altLang="en-US" sz="1800" dirty="0">
                <a:solidFill>
                  <a:srgbClr val="00B050"/>
                </a:solidFill>
              </a:rPr>
              <a:t> endings</a:t>
            </a:r>
            <a:r>
              <a:rPr lang="en-US" altLang="en-US" sz="1800" dirty="0"/>
              <a:t>, located in the deep layers of the skin and are scattered throughout the collagenous </a:t>
            </a:r>
            <a:r>
              <a:rPr lang="en-US" altLang="en-US" sz="1800" dirty="0" err="1"/>
              <a:t>fibres</a:t>
            </a:r>
            <a:r>
              <a:rPr lang="en-US" altLang="en-US" sz="1800" dirty="0"/>
              <a:t> of the joint capsule on the other hand, are slow to respond but once activated provide continuous information as to pressures exerted.</a:t>
            </a:r>
            <a:endParaRPr lang="en-GB" altLang="en-US" sz="1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4">
            <a:extLst>
              <a:ext uri="{FF2B5EF4-FFF2-40B4-BE49-F238E27FC236}">
                <a16:creationId xmlns:a16="http://schemas.microsoft.com/office/drawing/2014/main" id="{B7D92BCC-F589-83F8-B89F-131240A6D7E0}"/>
              </a:ext>
            </a:extLst>
          </p:cNvPr>
          <p:cNvSpPr>
            <a:spLocks noGrp="1"/>
          </p:cNvSpPr>
          <p:nvPr>
            <p:ph type="title"/>
          </p:nvPr>
        </p:nvSpPr>
        <p:spPr/>
        <p:txBody>
          <a:bodyPr/>
          <a:lstStyle/>
          <a:p>
            <a:pPr eaLnBrk="1" hangingPunct="1"/>
            <a:r>
              <a:rPr lang="en-GB" altLang="en-US"/>
              <a:t>Pacinian Corpusles</a:t>
            </a:r>
          </a:p>
        </p:txBody>
      </p:sp>
      <p:sp>
        <p:nvSpPr>
          <p:cNvPr id="37891" name="Rectangle 5">
            <a:extLst>
              <a:ext uri="{FF2B5EF4-FFF2-40B4-BE49-F238E27FC236}">
                <a16:creationId xmlns:a16="http://schemas.microsoft.com/office/drawing/2014/main" id="{E096CCD4-958B-65F9-B9FD-D6D3703923EA}"/>
              </a:ext>
            </a:extLst>
          </p:cNvPr>
          <p:cNvSpPr>
            <a:spLocks noGrp="1"/>
          </p:cNvSpPr>
          <p:nvPr>
            <p:ph type="body" sz="half" idx="1"/>
          </p:nvPr>
        </p:nvSpPr>
        <p:spPr>
          <a:xfrm>
            <a:off x="457200" y="1981200"/>
            <a:ext cx="4402138" cy="3886200"/>
          </a:xfrm>
        </p:spPr>
        <p:txBody>
          <a:bodyPr/>
          <a:lstStyle/>
          <a:p>
            <a:pPr marL="0" indent="0" eaLnBrk="1" hangingPunct="1">
              <a:lnSpc>
                <a:spcPct val="90000"/>
              </a:lnSpc>
              <a:buFont typeface="Arial" panose="020B0604020202020204" pitchFamily="34" charset="0"/>
              <a:buNone/>
            </a:pPr>
            <a:r>
              <a:rPr lang="en-GB" altLang="en-US" sz="2000"/>
              <a:t>They respond to strong pressure, or jarring movement  The nerve fibre in the centre of the corpuscle is surrounded by gel-filled layers </a:t>
            </a:r>
          </a:p>
          <a:p>
            <a:pPr marL="0" indent="0" eaLnBrk="1" hangingPunct="1">
              <a:lnSpc>
                <a:spcPct val="90000"/>
              </a:lnSpc>
              <a:buFont typeface="Arial" panose="020B0604020202020204" pitchFamily="34" charset="0"/>
              <a:buNone/>
            </a:pPr>
            <a:endParaRPr lang="en-GB" altLang="en-US" sz="2000"/>
          </a:p>
          <a:p>
            <a:pPr marL="0" indent="0" eaLnBrk="1" hangingPunct="1">
              <a:lnSpc>
                <a:spcPct val="90000"/>
              </a:lnSpc>
              <a:buFont typeface="Arial" panose="020B0604020202020204" pitchFamily="34" charset="0"/>
              <a:buNone/>
            </a:pPr>
            <a:r>
              <a:rPr lang="en-GB" altLang="en-US" sz="2000"/>
              <a:t>When pressure is applied to one point, it pushes in on the outer layer, which pushes in on the next layer, and so on, until the nerve fibre is bent.  This starts a nerve impulse that can be transmitted to the brain, and interpreted as pressure or vibration. </a:t>
            </a:r>
          </a:p>
        </p:txBody>
      </p:sp>
      <p:sp>
        <p:nvSpPr>
          <p:cNvPr id="37892" name="Rectangle 6">
            <a:extLst>
              <a:ext uri="{FF2B5EF4-FFF2-40B4-BE49-F238E27FC236}">
                <a16:creationId xmlns:a16="http://schemas.microsoft.com/office/drawing/2014/main" id="{C17FDFA9-BAF6-1680-CF07-6663C4BA6CEB}"/>
              </a:ext>
            </a:extLst>
          </p:cNvPr>
          <p:cNvSpPr>
            <a:spLocks noGrp="1"/>
          </p:cNvSpPr>
          <p:nvPr>
            <p:ph sz="half" idx="2"/>
          </p:nvPr>
        </p:nvSpPr>
        <p:spPr/>
        <p:txBody>
          <a:bodyPr/>
          <a:lstStyle/>
          <a:p>
            <a:pPr eaLnBrk="1" hangingPunct="1">
              <a:lnSpc>
                <a:spcPct val="90000"/>
              </a:lnSpc>
            </a:pPr>
            <a:endParaRPr lang="en-US" altLang="en-US" sz="1600"/>
          </a:p>
        </p:txBody>
      </p:sp>
      <p:pic>
        <p:nvPicPr>
          <p:cNvPr id="37893" name="Picture 8" descr="Paci_corp.gif (38738 bytes)">
            <a:extLst>
              <a:ext uri="{FF2B5EF4-FFF2-40B4-BE49-F238E27FC236}">
                <a16:creationId xmlns:a16="http://schemas.microsoft.com/office/drawing/2014/main" id="{5EACB4F8-B709-364D-C210-11096206FD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1773238"/>
            <a:ext cx="3673475" cy="417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a:extLst>
              <a:ext uri="{FF2B5EF4-FFF2-40B4-BE49-F238E27FC236}">
                <a16:creationId xmlns:a16="http://schemas.microsoft.com/office/drawing/2014/main" id="{0AA60213-246B-5302-2C5F-1A92E22AD129}"/>
              </a:ext>
            </a:extLst>
          </p:cNvPr>
          <p:cNvSpPr>
            <a:spLocks noGrp="1"/>
          </p:cNvSpPr>
          <p:nvPr>
            <p:ph type="title"/>
          </p:nvPr>
        </p:nvSpPr>
        <p:spPr>
          <a:xfrm>
            <a:off x="323850" y="188913"/>
            <a:ext cx="8229600" cy="1371600"/>
          </a:xfrm>
        </p:spPr>
        <p:txBody>
          <a:bodyPr/>
          <a:lstStyle/>
          <a:p>
            <a:pPr eaLnBrk="1" hangingPunct="1"/>
            <a:r>
              <a:rPr lang="en-GB" altLang="en-US"/>
              <a:t>Ruffini Endings / Corpusles</a:t>
            </a:r>
          </a:p>
        </p:txBody>
      </p:sp>
      <p:sp>
        <p:nvSpPr>
          <p:cNvPr id="15363" name="Rectangle 5">
            <a:extLst>
              <a:ext uri="{FF2B5EF4-FFF2-40B4-BE49-F238E27FC236}">
                <a16:creationId xmlns:a16="http://schemas.microsoft.com/office/drawing/2014/main" id="{476E7183-E02C-04E8-5F46-61B01C865AAE}"/>
              </a:ext>
            </a:extLst>
          </p:cNvPr>
          <p:cNvSpPr>
            <a:spLocks noGrp="1" noChangeArrowheads="1"/>
          </p:cNvSpPr>
          <p:nvPr>
            <p:ph type="body" sz="half" idx="1"/>
          </p:nvPr>
        </p:nvSpPr>
        <p:spPr>
          <a:xfrm>
            <a:off x="179388" y="1916113"/>
            <a:ext cx="4464050" cy="3886200"/>
          </a:xfrm>
        </p:spPr>
        <p:txBody>
          <a:bodyPr rtlCol="0">
            <a:normAutofit fontScale="92500"/>
          </a:bodyPr>
          <a:lstStyle/>
          <a:p>
            <a:pPr eaLnBrk="1" fontAlgn="auto" hangingPunct="1">
              <a:lnSpc>
                <a:spcPct val="80000"/>
              </a:lnSpc>
              <a:spcAft>
                <a:spcPts val="0"/>
              </a:spcAft>
              <a:buFont typeface="Wingdings" pitchFamily="2" charset="2"/>
              <a:buNone/>
              <a:defRPr/>
            </a:pPr>
            <a:r>
              <a:rPr lang="en-GB" altLang="en-US" sz="2400" dirty="0"/>
              <a:t>These stretch receptors are nerve</a:t>
            </a:r>
          </a:p>
          <a:p>
            <a:pPr eaLnBrk="1" fontAlgn="auto" hangingPunct="1">
              <a:lnSpc>
                <a:spcPct val="80000"/>
              </a:lnSpc>
              <a:spcAft>
                <a:spcPts val="0"/>
              </a:spcAft>
              <a:buFont typeface="Wingdings" pitchFamily="2" charset="2"/>
              <a:buNone/>
              <a:defRPr/>
            </a:pPr>
            <a:r>
              <a:rPr lang="en-GB" altLang="en-US" sz="2400" dirty="0"/>
              <a:t>endings (dendrites) intertwined with</a:t>
            </a:r>
          </a:p>
          <a:p>
            <a:pPr eaLnBrk="1" fontAlgn="auto" hangingPunct="1">
              <a:lnSpc>
                <a:spcPct val="80000"/>
              </a:lnSpc>
              <a:spcAft>
                <a:spcPts val="0"/>
              </a:spcAft>
              <a:buFont typeface="Wingdings" pitchFamily="2" charset="2"/>
              <a:buNone/>
              <a:defRPr/>
            </a:pPr>
            <a:r>
              <a:rPr lang="en-GB" altLang="en-US" sz="2400" dirty="0"/>
              <a:t>bundles of collagen fibres that are</a:t>
            </a:r>
          </a:p>
          <a:p>
            <a:pPr eaLnBrk="1" fontAlgn="auto" hangingPunct="1">
              <a:lnSpc>
                <a:spcPct val="80000"/>
              </a:lnSpc>
              <a:spcAft>
                <a:spcPts val="0"/>
              </a:spcAft>
              <a:buFont typeface="Wingdings" pitchFamily="2" charset="2"/>
              <a:buNone/>
              <a:defRPr/>
            </a:pPr>
            <a:r>
              <a:rPr lang="en-GB" altLang="en-US" sz="2400" dirty="0"/>
              <a:t>integrally connected with the </a:t>
            </a:r>
          </a:p>
          <a:p>
            <a:pPr eaLnBrk="1" fontAlgn="auto" hangingPunct="1">
              <a:lnSpc>
                <a:spcPct val="80000"/>
              </a:lnSpc>
              <a:spcAft>
                <a:spcPts val="0"/>
              </a:spcAft>
              <a:buFont typeface="Wingdings" pitchFamily="2" charset="2"/>
              <a:buNone/>
              <a:defRPr/>
            </a:pPr>
            <a:r>
              <a:rPr lang="en-GB" altLang="en-US" sz="2400" dirty="0"/>
              <a:t>collagen of the dermis.  </a:t>
            </a:r>
          </a:p>
          <a:p>
            <a:pPr eaLnBrk="1" fontAlgn="auto" hangingPunct="1">
              <a:lnSpc>
                <a:spcPct val="80000"/>
              </a:lnSpc>
              <a:spcAft>
                <a:spcPts val="0"/>
              </a:spcAft>
              <a:buFont typeface="Wingdings" pitchFamily="2" charset="2"/>
              <a:buNone/>
              <a:defRPr/>
            </a:pPr>
            <a:endParaRPr lang="en-GB" altLang="en-US" sz="2400" dirty="0"/>
          </a:p>
          <a:p>
            <a:pPr algn="ctr" eaLnBrk="1" fontAlgn="auto" hangingPunct="1">
              <a:lnSpc>
                <a:spcPct val="80000"/>
              </a:lnSpc>
              <a:spcAft>
                <a:spcPts val="0"/>
              </a:spcAft>
              <a:buFont typeface="Wingdings" pitchFamily="2" charset="2"/>
              <a:buNone/>
              <a:defRPr/>
            </a:pPr>
            <a:r>
              <a:rPr lang="en-GB" altLang="en-US" sz="2400" dirty="0">
                <a:solidFill>
                  <a:srgbClr val="00B050"/>
                </a:solidFill>
              </a:rPr>
              <a:t>Any tugging or stretching of</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the dermis will set them off,</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and they will continue to send</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nerve impulses until the</a:t>
            </a:r>
          </a:p>
          <a:p>
            <a:pPr algn="ctr" eaLnBrk="1" fontAlgn="auto" hangingPunct="1">
              <a:lnSpc>
                <a:spcPct val="80000"/>
              </a:lnSpc>
              <a:spcAft>
                <a:spcPts val="0"/>
              </a:spcAft>
              <a:buFont typeface="Wingdings" pitchFamily="2" charset="2"/>
              <a:buNone/>
              <a:defRPr/>
            </a:pPr>
            <a:r>
              <a:rPr lang="en-GB" altLang="en-US" sz="2400" dirty="0">
                <a:solidFill>
                  <a:srgbClr val="00B050"/>
                </a:solidFill>
              </a:rPr>
              <a:t>pressure is relieved.</a:t>
            </a:r>
          </a:p>
        </p:txBody>
      </p:sp>
      <p:sp>
        <p:nvSpPr>
          <p:cNvPr id="38916" name="Rectangle 6">
            <a:extLst>
              <a:ext uri="{FF2B5EF4-FFF2-40B4-BE49-F238E27FC236}">
                <a16:creationId xmlns:a16="http://schemas.microsoft.com/office/drawing/2014/main" id="{C1B33066-095D-10AF-EBFD-47F901E7155A}"/>
              </a:ext>
            </a:extLst>
          </p:cNvPr>
          <p:cNvSpPr>
            <a:spLocks noGrp="1"/>
          </p:cNvSpPr>
          <p:nvPr>
            <p:ph sz="half" idx="2"/>
          </p:nvPr>
        </p:nvSpPr>
        <p:spPr/>
        <p:txBody>
          <a:bodyPr/>
          <a:lstStyle/>
          <a:p>
            <a:pPr eaLnBrk="1" hangingPunct="1">
              <a:lnSpc>
                <a:spcPct val="80000"/>
              </a:lnSpc>
            </a:pPr>
            <a:endParaRPr lang="en-US" altLang="en-US" sz="2000"/>
          </a:p>
        </p:txBody>
      </p:sp>
      <p:pic>
        <p:nvPicPr>
          <p:cNvPr id="38917" name="Picture 8" descr="ruffini.gif (43089 bytes)">
            <a:extLst>
              <a:ext uri="{FF2B5EF4-FFF2-40B4-BE49-F238E27FC236}">
                <a16:creationId xmlns:a16="http://schemas.microsoft.com/office/drawing/2014/main" id="{AEE20FCA-B249-787F-2DDC-09ECD2927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1916113"/>
            <a:ext cx="4032250" cy="3684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66C76D3-F20F-1E7F-CE87-438C852CE352}"/>
              </a:ext>
            </a:extLst>
          </p:cNvPr>
          <p:cNvSpPr>
            <a:spLocks noGrp="1"/>
          </p:cNvSpPr>
          <p:nvPr>
            <p:ph type="title"/>
          </p:nvPr>
        </p:nvSpPr>
        <p:spPr/>
        <p:txBody>
          <a:bodyPr/>
          <a:lstStyle/>
          <a:p>
            <a:pPr eaLnBrk="1" hangingPunct="1"/>
            <a:r>
              <a:rPr lang="en-GB" altLang="en-US"/>
              <a:t>Ruffini Endings</a:t>
            </a:r>
          </a:p>
        </p:txBody>
      </p:sp>
      <p:sp>
        <p:nvSpPr>
          <p:cNvPr id="39939" name="Rectangle 3">
            <a:extLst>
              <a:ext uri="{FF2B5EF4-FFF2-40B4-BE49-F238E27FC236}">
                <a16:creationId xmlns:a16="http://schemas.microsoft.com/office/drawing/2014/main" id="{7E14573B-2ACD-D7E3-2AF5-22E02C14219F}"/>
              </a:ext>
            </a:extLst>
          </p:cNvPr>
          <p:cNvSpPr>
            <a:spLocks noGrp="1"/>
          </p:cNvSpPr>
          <p:nvPr>
            <p:ph idx="1"/>
          </p:nvPr>
        </p:nvSpPr>
        <p:spPr/>
        <p:txBody>
          <a:bodyPr/>
          <a:lstStyle/>
          <a:p>
            <a:pPr marL="0" indent="0" eaLnBrk="1" hangingPunct="1">
              <a:buFont typeface="Arial" panose="020B0604020202020204" pitchFamily="34" charset="0"/>
              <a:buNone/>
            </a:pPr>
            <a:r>
              <a:rPr lang="en-US" altLang="en-US"/>
              <a:t>Each Ruffini receptor monitors a specific region of the joint range of movement and  are stimulated by sudden joint movements and are sensitive to change of as little as </a:t>
            </a:r>
            <a:r>
              <a:rPr lang="en-US" altLang="en-US">
                <a:solidFill>
                  <a:srgbClr val="FF0000"/>
                </a:solidFill>
              </a:rPr>
              <a:t>two degrees</a:t>
            </a:r>
            <a:r>
              <a:rPr lang="en-US" altLang="en-US"/>
              <a:t>. </a:t>
            </a:r>
          </a:p>
          <a:p>
            <a:pPr marL="0" indent="0" eaLnBrk="1" hangingPunct="1">
              <a:buFont typeface="Arial" panose="020B0604020202020204" pitchFamily="34" charset="0"/>
              <a:buNone/>
            </a:pPr>
            <a:endParaRPr lang="en-US" altLang="en-US"/>
          </a:p>
          <a:p>
            <a:pPr marL="0" indent="0" eaLnBrk="1" hangingPunct="1">
              <a:buFont typeface="Arial" panose="020B0604020202020204" pitchFamily="34" charset="0"/>
              <a:buNone/>
            </a:pPr>
            <a:r>
              <a:rPr lang="en-US" altLang="en-US"/>
              <a:t>Thus the feedback from these receptors tell the brain exactly how far the joint is bent.</a:t>
            </a:r>
            <a:r>
              <a:rPr lang="en-GB" altLang="en-US"/>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214</TotalTime>
  <Words>1682</Words>
  <Application>Microsoft Office PowerPoint</Application>
  <PresentationFormat>On-screen Show (4:3)</PresentationFormat>
  <Paragraphs>217</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 Unicode MS</vt:lpstr>
      <vt:lpstr>Arial</vt:lpstr>
      <vt:lpstr>Calibri</vt:lpstr>
      <vt:lpstr>Symbol</vt:lpstr>
      <vt:lpstr>Wingdings</vt:lpstr>
      <vt:lpstr>Office Theme</vt:lpstr>
      <vt:lpstr>Balance, Stability &amp; Centre of Mass</vt:lpstr>
      <vt:lpstr>Balance, Stability and Centre of Mass</vt:lpstr>
      <vt:lpstr>Research Questions</vt:lpstr>
      <vt:lpstr>Line of Gravity</vt:lpstr>
      <vt:lpstr>PowerPoint Presentation</vt:lpstr>
      <vt:lpstr>The Centre of Gravity / Centre of Mass</vt:lpstr>
      <vt:lpstr>Center of Gravity</vt:lpstr>
      <vt:lpstr>Determining Centre of Mass</vt:lpstr>
      <vt:lpstr>Center of Mass of a System of Particles in one / two Dimension</vt:lpstr>
      <vt:lpstr>Moment forces</vt:lpstr>
      <vt:lpstr>Stability</vt:lpstr>
      <vt:lpstr>Stability and Equilibrium</vt:lpstr>
      <vt:lpstr>How to improve Stability</vt:lpstr>
      <vt:lpstr>Centre of Pressure</vt:lpstr>
      <vt:lpstr>Base of support</vt:lpstr>
      <vt:lpstr>Base of Support and Squat</vt:lpstr>
      <vt:lpstr>Base of Support &amp; Movement</vt:lpstr>
      <vt:lpstr>Consider</vt:lpstr>
      <vt:lpstr>Base of Support and Line of Gravity in walking and running</vt:lpstr>
      <vt:lpstr>Receptors of the Body</vt:lpstr>
      <vt:lpstr>Exteroceptors </vt:lpstr>
      <vt:lpstr>Interoceptors</vt:lpstr>
      <vt:lpstr>Muscle Proprioceptors</vt:lpstr>
      <vt:lpstr>Proprioceptors</vt:lpstr>
      <vt:lpstr>Muscle spindles</vt:lpstr>
      <vt:lpstr>Muscle Spindles</vt:lpstr>
      <vt:lpstr>Annulospiral and Flowerspray Endings</vt:lpstr>
      <vt:lpstr>Golgi Tendon Organ</vt:lpstr>
      <vt:lpstr>Golgi Tendon Organ (GTO)</vt:lpstr>
      <vt:lpstr>Proprioceptors providing feedback on pressure and changes in pressure</vt:lpstr>
      <vt:lpstr> Skin and joint Receptors (Pacinian corpuscles and Raffini endings) </vt:lpstr>
      <vt:lpstr>Pacinian Corpusles</vt:lpstr>
      <vt:lpstr>Ruffini Endings / Corpusles</vt:lpstr>
      <vt:lpstr>Ruffini Endings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Centre of Gravity / Centre of Mass</dc:title>
  <dc:creator>Administrator</dc:creator>
  <cp:lastModifiedBy>Dylan Blain</cp:lastModifiedBy>
  <cp:revision>16</cp:revision>
  <dcterms:created xsi:type="dcterms:W3CDTF">2018-02-12T19:51:35Z</dcterms:created>
  <dcterms:modified xsi:type="dcterms:W3CDTF">2026-02-24T14:19:30Z</dcterms:modified>
</cp:coreProperties>
</file>