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3" autoAdjust="0"/>
    <p:restoredTop sz="94673" autoAdjust="0"/>
  </p:normalViewPr>
  <p:slideViewPr>
    <p:cSldViewPr>
      <p:cViewPr varScale="1">
        <p:scale>
          <a:sx n="83" d="100"/>
          <a:sy n="83" d="100"/>
        </p:scale>
        <p:origin x="-878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2C2794A-D3DE-4300-956F-3A56518D94E3}" type="datetimeFigureOut">
              <a:rPr lang="en-US" smtClean="0"/>
              <a:pPr/>
              <a:t>1/17/2019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47FA13C-CAC8-46C3-8E47-3DA4E1A6BFA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7290" y="500042"/>
            <a:ext cx="7572428" cy="785819"/>
          </a:xfrm>
        </p:spPr>
        <p:txBody>
          <a:bodyPr>
            <a:noAutofit/>
          </a:bodyPr>
          <a:lstStyle/>
          <a:p>
            <a:r>
              <a:rPr lang="en-GB" sz="4700" dirty="0" smtClean="0"/>
              <a:t>The Impact of Social Isolation</a:t>
            </a:r>
            <a:endParaRPr lang="en-GB" sz="47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1538" y="6429372"/>
            <a:ext cx="8072462" cy="428628"/>
          </a:xfrm>
        </p:spPr>
        <p:txBody>
          <a:bodyPr>
            <a:normAutofit/>
          </a:bodyPr>
          <a:lstStyle/>
          <a:p>
            <a:r>
              <a:rPr lang="en-GB" sz="1400" i="1" dirty="0" smtClean="0"/>
              <a:t>SJSS4002: The Caring Society                                                                                      Student I.D. – 1603130</a:t>
            </a:r>
            <a:endParaRPr lang="en-GB" sz="1400" i="1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142976" y="5105400"/>
            <a:ext cx="7406640" cy="1752600"/>
          </a:xfrm>
          <a:prstGeom prst="rect">
            <a:avLst/>
          </a:prstGeom>
        </p:spPr>
        <p:txBody>
          <a:bodyPr tIns="0">
            <a:normAutofit/>
          </a:bodyPr>
          <a:lstStyle/>
          <a:p>
            <a:pPr marL="27432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9" descr="Empty Chair (Adobe Stock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857496"/>
            <a:ext cx="6870700" cy="304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58082" y="5857892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(Conti, 2018)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857356" y="1500174"/>
            <a:ext cx="635798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i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“</a:t>
            </a:r>
            <a:r>
              <a:rPr kumimoji="0" lang="en-GB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Perceived social isolation represents a mismatch between an individual's social needs and the provisions the social environment offers or is perceived to offer” </a:t>
            </a:r>
            <a:r>
              <a:rPr kumimoji="0" lang="en-GB" sz="14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GB" sz="1400" b="0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Hawkley</a:t>
            </a:r>
            <a:r>
              <a:rPr kumimoji="0" lang="en-GB" sz="14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and </a:t>
            </a:r>
            <a:r>
              <a:rPr kumimoji="0" lang="en-GB" sz="1400" b="0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Capitanio</a:t>
            </a:r>
            <a:r>
              <a:rPr kumimoji="0" lang="en-GB" sz="14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, 2015).</a:t>
            </a:r>
            <a:endParaRPr kumimoji="0" lang="en-GB" sz="14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nely or Isolated (British Red Cross) 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4" y="4071942"/>
            <a:ext cx="6786610" cy="2624509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357290" y="357166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GB" sz="43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Defining</a:t>
            </a:r>
            <a:r>
              <a:rPr kumimoji="0" lang="en-GB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GB" sz="4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Isolation</a:t>
            </a:r>
            <a:endParaRPr kumimoji="0" lang="en-GB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6286512" y="6357958"/>
            <a:ext cx="2143108" cy="35719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en-GB" sz="1400" b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cs typeface="Calibri" pitchFamily="34" charset="0"/>
              </a:rPr>
              <a:t>(</a:t>
            </a:r>
            <a:r>
              <a:rPr lang="en-GB" sz="14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British Red Cross</a:t>
            </a:r>
            <a:r>
              <a:rPr kumimoji="0" lang="en-GB" sz="1400" b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cs typeface="Calibri" pitchFamily="34" charset="0"/>
              </a:rPr>
              <a:t>, 2016)</a:t>
            </a:r>
            <a:endParaRPr kumimoji="0" lang="en-GB" sz="1400" b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00166" y="1357298"/>
            <a:ext cx="6357982" cy="2749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Isolated or Lonely?</a:t>
            </a: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Isolation as a Choice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(Age UK, 2018).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A Lack of Belonging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(Larson, 2019). 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Poor Attachment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Bogaerts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, 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Vanheule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and 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Desmet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, 2006).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498080" cy="1143000"/>
          </a:xfrm>
        </p:spPr>
        <p:txBody>
          <a:bodyPr/>
          <a:lstStyle/>
          <a:p>
            <a:r>
              <a:rPr lang="en-GB" dirty="0" smtClean="0"/>
              <a:t>The Effects of Isolation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428728" y="1428736"/>
            <a:ext cx="7279942" cy="2010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Impact on Systolic Blood Pressure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Hawkley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et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al., 2010), (NHS, 2010).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Cardiovascular Disease and Morbidity Rates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Valtorta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et al. 2016).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err="1" smtClean="0">
                <a:solidFill>
                  <a:srgbClr val="002060"/>
                </a:solidFill>
              </a:rPr>
              <a:t>Altzeimer’s</a:t>
            </a:r>
            <a:r>
              <a:rPr lang="en-GB" sz="2400" dirty="0" smtClean="0">
                <a:solidFill>
                  <a:srgbClr val="002060"/>
                </a:solidFill>
              </a:rPr>
              <a:t>, </a:t>
            </a:r>
            <a:r>
              <a:rPr lang="en-GB" sz="2400" dirty="0" smtClean="0">
                <a:solidFill>
                  <a:srgbClr val="002060"/>
                </a:solidFill>
              </a:rPr>
              <a:t>Cholesterol and Stress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Hawkley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and 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Cacioppo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, 2010).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lonely-diagram_496x300.jpg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50000"/>
          </a:blip>
          <a:stretch>
            <a:fillRect/>
          </a:stretch>
        </p:blipFill>
        <p:spPr>
          <a:xfrm>
            <a:off x="2357422" y="3500438"/>
            <a:ext cx="5314988" cy="321471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43702" y="6286520"/>
            <a:ext cx="1045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(Mind, 2013)</a:t>
            </a:r>
            <a:endParaRPr lang="en-GB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heor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28" y="4572008"/>
            <a:ext cx="7294146" cy="16776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49808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Theories of Isolation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428728" y="1500174"/>
            <a:ext cx="58579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err="1" smtClean="0">
                <a:solidFill>
                  <a:srgbClr val="002060"/>
                </a:solidFill>
              </a:rPr>
              <a:t>Interactionalism</a:t>
            </a: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Peplau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and Perlman, 1982).</a:t>
            </a:r>
            <a:endParaRPr lang="en-GB" sz="24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Therapeutic Intervention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(Hart, 2009).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err="1" smtClean="0">
                <a:solidFill>
                  <a:srgbClr val="002060"/>
                </a:solidFill>
              </a:rPr>
              <a:t>Bowlby</a:t>
            </a:r>
            <a:r>
              <a:rPr lang="en-GB" sz="2400" dirty="0" smtClean="0">
                <a:solidFill>
                  <a:srgbClr val="002060"/>
                </a:solidFill>
              </a:rPr>
              <a:t> and Attachment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(Holmes, 1993).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Maternal Deprivation Hypotheses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Bowlby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, 1953).  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72396" y="5929330"/>
            <a:ext cx="12858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(Open-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i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, no date)</a:t>
            </a:r>
            <a:endParaRPr lang="en-GB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49808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Looked After Children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428728" y="1357298"/>
            <a:ext cx="54280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Looked After Children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(Action for Children, 2017).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Social Media – Cause or Cure? </a:t>
            </a: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Adverse Childhood Experiences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(Hughes, 2017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).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header-loneliness-and-isolation_15.06.12_1494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298" y="3500438"/>
            <a:ext cx="5072098" cy="285305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86512" y="6429396"/>
            <a:ext cx="14287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Childline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, no date)</a:t>
            </a:r>
            <a:endParaRPr lang="en-GB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428604"/>
            <a:ext cx="7498080" cy="1143000"/>
          </a:xfrm>
        </p:spPr>
        <p:txBody>
          <a:bodyPr/>
          <a:lstStyle/>
          <a:p>
            <a:r>
              <a:rPr lang="en-GB" dirty="0" smtClean="0"/>
              <a:t>Isolation in Wales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428728" y="1714488"/>
            <a:ext cx="52232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Well-being Initiatives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Irranca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-Davies, 2018a). 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GB" sz="2400" dirty="0" smtClean="0">
              <a:solidFill>
                <a:srgbClr val="00206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400" dirty="0" smtClean="0">
                <a:solidFill>
                  <a:srgbClr val="002060"/>
                </a:solidFill>
              </a:rPr>
              <a:t> </a:t>
            </a:r>
            <a:r>
              <a:rPr lang="en-GB" sz="2400" dirty="0" smtClean="0">
                <a:solidFill>
                  <a:srgbClr val="002060"/>
                </a:solidFill>
              </a:rPr>
              <a:t>National Survey for Wales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Irranca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-Davies, 2018a). </a:t>
            </a:r>
            <a:endParaRPr lang="en-GB" sz="1200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national-survey-for-wales-201718-headline-results-10-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3071810"/>
            <a:ext cx="4861560" cy="36499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500826" y="6215082"/>
            <a:ext cx="13063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Slideshare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, 2018)</a:t>
            </a:r>
            <a:endParaRPr lang="en-GB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nely-diagram_496x300.jpg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42000"/>
          </a:blip>
          <a:stretch>
            <a:fillRect/>
          </a:stretch>
        </p:blipFill>
        <p:spPr>
          <a:xfrm>
            <a:off x="2357422" y="2857496"/>
            <a:ext cx="5143536" cy="32147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428604"/>
            <a:ext cx="7498080" cy="1143000"/>
          </a:xfrm>
        </p:spPr>
        <p:txBody>
          <a:bodyPr/>
          <a:lstStyle/>
          <a:p>
            <a:r>
              <a:rPr lang="en-GB" dirty="0" smtClean="0"/>
              <a:t>Conclusion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428728" y="1714488"/>
            <a:ext cx="70605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i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“Young or old, loneliness doesn’t discriminate.” </a:t>
            </a:r>
            <a:endParaRPr lang="en-GB" sz="2800" i="1" dirty="0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                                                                                                                                      (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Action for Children, 2017, p2).</a:t>
            </a:r>
          </a:p>
          <a:p>
            <a:endParaRPr lang="en-GB" sz="2400" dirty="0" smtClean="0">
              <a:solidFill>
                <a:srgbClr val="00206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00826" y="6072206"/>
            <a:ext cx="1112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</a:t>
            </a:r>
            <a:r>
              <a:rPr lang="en-GB" sz="1200" dirty="0" err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Slikker</a:t>
            </a:r>
            <a:r>
              <a:rPr lang="en-GB" sz="1200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, 2018)</a:t>
            </a:r>
            <a:endParaRPr lang="en-GB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7498080" cy="6572296"/>
          </a:xfrm>
        </p:spPr>
        <p:txBody>
          <a:bodyPr>
            <a:noAutofit/>
          </a:bodyPr>
          <a:lstStyle/>
          <a:p>
            <a:r>
              <a:rPr lang="en-GB" sz="1200" b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References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Action for Children (2017)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It Starts With Hello: A report looking into the impact of loneliness in children, young people and families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Available at: https://www.actionforchildren.org.uk/media/9724/action_for_children_it_starts_with_hello_report__november_2017_lowres.pdf [Accessed 16 Jan. 2019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Age UK (2018)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Loneliness and isolation – understanding the difference and why it matters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Available at: https://www.ageuk.org.uk/our-impact/policy-research/loneliness-research-and-resources/loneliness-isolation-understanding-the-difference-why-it-matters/ [Accessed 14 Jan. 2019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Bogaerts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S., </a:t>
            </a: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Vanheule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S. and </a:t>
            </a: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Desmet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M. (2006) ‘Feelings of Subjective Emotional Loneliness: An Exploration of Attachment’.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Social </a:t>
            </a:r>
            <a:r>
              <a:rPr lang="en-GB" sz="1200" i="1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Behavior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and Personality: an international journal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34(7), pp.797-812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Bowlby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J. (1953)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Child care and the growth of love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London: Penguin Books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Childline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(no date)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Loneliness and isolation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Available at: https://www.childline.org.uk/info-advice/your-feelings/feelings-emotions/loneliness-isolation/ [Accessed 18 Jan. 2019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Conti, C. (2018)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alone woman sitting next to her lover's empty chair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Adobe Stock. Available at: https://stock.adobe.com/images/alone-woman-sitting-next-to-her-lover-s-empty-chair/181951973 [Accessed 11 Dec. 2018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Hart, R. (2009) ‘Child refugees, trauma and education: </a:t>
            </a: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interactionist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considerations on social and emotional needs and development’.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Educational Psychology in Practice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25(4), pp.351-368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Hawkley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L. and </a:t>
            </a: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Cacioppo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J. (2010) ‘Loneliness Matters: A Theoretical and Empirical Review of Consequences and Mechanisms’.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Annals of </a:t>
            </a:r>
            <a:r>
              <a:rPr lang="en-GB" sz="1200" i="1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Behavioral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Medicine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40(2), pp.218-227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Hawkley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L. and </a:t>
            </a:r>
            <a:r>
              <a:rPr lang="en-GB" sz="12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Capitanio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J. (2015) ‘Perceived social isolation, evolutionary fitness and health outcomes: a lifespan approach’. </a:t>
            </a:r>
            <a:r>
              <a:rPr lang="en-GB" sz="12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Philosophical Transactions of the Royal Society B: Biological Sciences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370(1669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).</a:t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200" dirty="0" err="1" smtClean="0">
                <a:effectLst/>
                <a:latin typeface="Calibri" pitchFamily="34" charset="0"/>
                <a:cs typeface="Calibri" pitchFamily="34" charset="0"/>
              </a:rPr>
              <a:t>Hawkley</a:t>
            </a:r>
            <a:r>
              <a:rPr lang="en-GB" sz="1200" dirty="0" smtClean="0">
                <a:effectLst/>
                <a:latin typeface="Calibri" pitchFamily="34" charset="0"/>
                <a:cs typeface="Calibri" pitchFamily="34" charset="0"/>
              </a:rPr>
              <a:t>, L. et al. (2010) ‘Loneliness predicts increased blood pressure: 5-year cross-lagged analyses in middle-aged and older adults’. </a:t>
            </a:r>
            <a:r>
              <a:rPr lang="en-GB" sz="1200" i="1" dirty="0" smtClean="0">
                <a:effectLst/>
                <a:latin typeface="Calibri" pitchFamily="34" charset="0"/>
                <a:cs typeface="Calibri" pitchFamily="34" charset="0"/>
              </a:rPr>
              <a:t>Psychology and Aging</a:t>
            </a:r>
            <a:r>
              <a:rPr lang="en-GB" sz="1200" dirty="0" smtClean="0">
                <a:effectLst/>
                <a:latin typeface="Calibri" pitchFamily="34" charset="0"/>
                <a:cs typeface="Calibri" pitchFamily="34" charset="0"/>
              </a:rPr>
              <a:t>, 25(1), pp.132-141. </a:t>
            </a:r>
            <a: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2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endParaRPr lang="en-GB" sz="1200" dirty="0">
              <a:solidFill>
                <a:srgbClr val="002060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142852"/>
            <a:ext cx="7576398" cy="6572296"/>
          </a:xfrm>
        </p:spPr>
        <p:txBody>
          <a:bodyPr>
            <a:normAutofit fontScale="90000"/>
          </a:bodyPr>
          <a:lstStyle/>
          <a:p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Holmes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J. (1993)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John </a:t>
            </a:r>
            <a:r>
              <a:rPr lang="en-GB" sz="1300" i="1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Bowlby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and Attachment Theory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London: </a:t>
            </a: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Routledge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Irranca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-Davies, H. (2018a)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Tackling loneliness and isolation in Wales is a national priority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Welsh Government. Available at: https://gov.wales/newsroom/health-and-social-services/2018/isolation/?lang=en [Accessed 17 Jan. 2019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Irrana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-Davies, H. (2018b)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Loneliness and social isolation is a growing threat to public health: We must tackle it together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Welsh Government. Available at: https://gov.wales/newsroom/health-and-social-services/2018/loneliness/?lang=en [Accessed 17 Jan. 2019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Larsen, P. (2019) </a:t>
            </a:r>
            <a:r>
              <a:rPr lang="en-GB" sz="1300" i="1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Lubkin's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Chronic Illness: Impact and Intervention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10th ed. Burlington: Jones &amp; Bartlett Learning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Mind (2013)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Loneliness | Mind, the mental health charity - help for mental health problems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Available at: https://www.mind.org.uk/information-support/tips-for-everyday-living/loneliness/#.XEGjx_Z2tPY [Accessed 18 Jan. 2019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NHS (2010)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Loneliness and high blood pressure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Available at: https://www.nhs.uk/news/heart-and-lungs/loneliness-and-high-blood-pressure/ [Accessed 16 Jan. 2019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Open-</a:t>
            </a: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i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(no date)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A discrepancy model of loneliness adapted from Perlman | Open-</a:t>
            </a:r>
            <a:r>
              <a:rPr lang="en-GB" sz="1300" i="1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i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Available at: https://openi.nlm.nih.gov/detailedresult.php?img=PMC3968864_geronb_gbt121_f0001&amp;req=4 [Accessed 18 Jan. 2019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Peplau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L. and Perlman, D. (1982)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Loneliness: A Sourcebook of Current Theory, Research and Therapy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New York: Wiley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Slideshare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 (2018)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National Survey for Wales, 2017-18: Headline results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Available at: https://www.slideshare.net/StatisticsWales/national-survey-for-wales-201718-headline-results [Accessed 18 Jan. 2019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Slikker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D. (2018)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Social Isolation is the Absence of Social Relationships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[online] Dorothy </a:t>
            </a: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Slikker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. Available at: http://www.authordorothyslikker.com/social-isolation-absence-social-relationships/ [Accessed 18 Jan. 2019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].</a:t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/>
            </a:r>
            <a:b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</a:br>
            <a:r>
              <a:rPr lang="en-GB" sz="1300" dirty="0" err="1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Valtorta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N. et al. (2016) ‘Loneliness and social isolation as risk factors for coronary heart disease and stroke: systematic review and meta-analysis of longitudinal observational studies’. </a:t>
            </a:r>
            <a:r>
              <a:rPr lang="en-GB" sz="1300" i="1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BMJ Journals</a:t>
            </a:r>
            <a:r>
              <a:rPr lang="en-GB" sz="1300" dirty="0" smtClean="0">
                <a:solidFill>
                  <a:srgbClr val="002060"/>
                </a:solidFill>
                <a:effectLst/>
                <a:latin typeface="Calibri" pitchFamily="34" charset="0"/>
                <a:cs typeface="Calibri" pitchFamily="34" charset="0"/>
              </a:rPr>
              <a:t>, 102(13), pp.1009-1016.</a:t>
            </a:r>
            <a:r>
              <a:rPr lang="en-GB" sz="1200" dirty="0" smtClean="0"/>
              <a:t/>
            </a:r>
            <a:br>
              <a:rPr lang="en-GB" sz="1200" dirty="0" smtClean="0"/>
            </a:br>
            <a:endParaRPr lang="en-GB" sz="1200" strike="sngStrike" dirty="0">
              <a:effectLst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Urban">
    <a:dk1>
      <a:sysClr val="windowText" lastClr="000000"/>
    </a:dk1>
    <a:lt1>
      <a:sysClr val="window" lastClr="FFFFFF"/>
    </a:lt1>
    <a:dk2>
      <a:srgbClr val="424456"/>
    </a:dk2>
    <a:lt2>
      <a:srgbClr val="DEDEDE"/>
    </a:lt2>
    <a:accent1>
      <a:srgbClr val="53548A"/>
    </a:accent1>
    <a:accent2>
      <a:srgbClr val="438086"/>
    </a:accent2>
    <a:accent3>
      <a:srgbClr val="A04DA3"/>
    </a:accent3>
    <a:accent4>
      <a:srgbClr val="C4652D"/>
    </a:accent4>
    <a:accent5>
      <a:srgbClr val="8B5D3D"/>
    </a:accent5>
    <a:accent6>
      <a:srgbClr val="5C92B5"/>
    </a:accent6>
    <a:hlink>
      <a:srgbClr val="67AFBD"/>
    </a:hlink>
    <a:folHlink>
      <a:srgbClr val="C2A87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2711</TotalTime>
  <Words>304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Solstice</vt:lpstr>
      <vt:lpstr>The Impact of Social Isolation</vt:lpstr>
      <vt:lpstr>Slide 2</vt:lpstr>
      <vt:lpstr>The Effects of Isolation</vt:lpstr>
      <vt:lpstr>Theories of Isolation</vt:lpstr>
      <vt:lpstr>Looked After Children</vt:lpstr>
      <vt:lpstr>Isolation in Wales</vt:lpstr>
      <vt:lpstr>Conclusion</vt:lpstr>
      <vt:lpstr>References  Action for Children (2017) It Starts With Hello: A report looking into the impact of loneliness in children, young people and families. [online] Available at: https://www.actionforchildren.org.uk/media/9724/action_for_children_it_starts_with_hello_report__november_2017_lowres.pdf [Accessed 16 Jan. 2019].  Age UK (2018) Loneliness and isolation – understanding the difference and why it matters. [online] Available at: https://www.ageuk.org.uk/our-impact/policy-research/loneliness-research-and-resources/loneliness-isolation-understanding-the-difference-why-it-matters/ [Accessed 14 Jan. 2019].  Bogaerts, S., Vanheule, S. and Desmet, M. (2006) ‘Feelings of Subjective Emotional Loneliness: An Exploration of Attachment’. Social Behavior and Personality: an international journal, 34(7), pp.797-812.  Bowlby, J. (1953) Child care and the growth of love. London: Penguin Books.  Childline (no date) Loneliness and isolation. [online] Available at: https://www.childline.org.uk/info-advice/your-feelings/feelings-emotions/loneliness-isolation/ [Accessed 18 Jan. 2019].  Conti, C. (2018) alone woman sitting next to her lover's empty chair. [online] Adobe Stock. Available at: https://stock.adobe.com/images/alone-woman-sitting-next-to-her-lover-s-empty-chair/181951973 [Accessed 11 Dec. 2018].  Hart, R. (2009) ‘Child refugees, trauma and education: interactionist considerations on social and emotional needs and development’. Educational Psychology in Practice, 25(4), pp.351-368.  Hawkley, L. and Cacioppo, J. (2010) ‘Loneliness Matters: A Theoretical and Empirical Review of Consequences and Mechanisms’. Annals of Behavioral Medicine, 40(2), pp.218-227.  Hawkley, L. and Capitanio, J. (2015) ‘Perceived social isolation, evolutionary fitness and health outcomes: a lifespan approach’. Philosophical Transactions of the Royal Society B: Biological Sciences, 370(1669).  Hawkley, L. et al. (2010) ‘Loneliness predicts increased blood pressure: 5-year cross-lagged analyses in middle-aged and older adults’. Psychology and Aging, 25(1), pp.132-141.  </vt:lpstr>
      <vt:lpstr>Holmes, J. (1993) John Bowlby and Attachment Theory. London: Routledge.  Irranca-Davies, H. (2018a) Tackling loneliness and isolation in Wales is a national priority. [online] Welsh Government. Available at: https://gov.wales/newsroom/health-and-social-services/2018/isolation/?lang=en [Accessed 17 Jan. 2019].  Irrana-Davies, H. (2018b) Loneliness and social isolation is a growing threat to public health: We must tackle it together. [online] Welsh Government. Available at: https://gov.wales/newsroom/health-and-social-services/2018/loneliness/?lang=en [Accessed 17 Jan. 2019].  Larsen, P. (2019) Lubkin's Chronic Illness: Impact and Intervention. 10th ed. Burlington: Jones &amp; Bartlett Learning.  Mind (2013) Loneliness | Mind, the mental health charity - help for mental health problems. [online] Available at: https://www.mind.org.uk/information-support/tips-for-everyday-living/loneliness/#.XEGjx_Z2tPY [Accessed 18 Jan. 2019].  NHS (2010) Loneliness and high blood pressure. [online] Available at: https://www.nhs.uk/news/heart-and-lungs/loneliness-and-high-blood-pressure/ [Accessed 16 Jan. 2019].  Open-i (no date) A discrepancy model of loneliness adapted from Perlman | Open-i. [online] Available at: https://openi.nlm.nih.gov/detailedresult.php?img=PMC3968864_geronb_gbt121_f0001&amp;req=4 [Accessed 18 Jan. 2019].  Peplau, L. and Perlman, D. (1982) Loneliness: A Sourcebook of Current Theory, Research and Therapy. New York: Wiley.  Slideshare (2018) National Survey for Wales, 2017-18: Headline results. [online] Available at: https://www.slideshare.net/StatisticsWales/national-survey-for-wales-201718-headline-results [Accessed 18 Jan. 2019].  Slikker, D. (2018) Social Isolation is the Absence of Social Relationships. [online] Dorothy Slikker. Available at: http://www.authordorothyslikker.com/social-isolation-absence-social-relationships/ [Accessed 18 Jan. 2019].  Valtorta, N. et al. (2016) ‘Loneliness and social isolation as risk factors for coronary heart disease and stroke: systematic review and meta-analysis of longitudinal observational studies’. BMJ Journals, 102(13), pp.1009-1016. </vt:lpstr>
    </vt:vector>
  </TitlesOfParts>
  <Company>BLACK EDITION - tum0r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Concept of Social Welfare</dc:title>
  <dc:creator>Graham Nash</dc:creator>
  <cp:lastModifiedBy>Graham Nash</cp:lastModifiedBy>
  <cp:revision>66</cp:revision>
  <dcterms:created xsi:type="dcterms:W3CDTF">2018-12-08T11:27:47Z</dcterms:created>
  <dcterms:modified xsi:type="dcterms:W3CDTF">2019-01-18T12:36:46Z</dcterms:modified>
</cp:coreProperties>
</file>