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1"/>
  </p:notesMasterIdLst>
  <p:handoutMasterIdLst>
    <p:handoutMasterId r:id="rId42"/>
  </p:handoutMasterIdLst>
  <p:sldIdLst>
    <p:sldId id="256" r:id="rId2"/>
    <p:sldId id="317" r:id="rId3"/>
    <p:sldId id="320" r:id="rId4"/>
    <p:sldId id="348" r:id="rId5"/>
    <p:sldId id="349" r:id="rId6"/>
    <p:sldId id="347" r:id="rId7"/>
    <p:sldId id="315" r:id="rId8"/>
    <p:sldId id="353" r:id="rId9"/>
    <p:sldId id="354" r:id="rId10"/>
    <p:sldId id="355" r:id="rId11"/>
    <p:sldId id="299" r:id="rId12"/>
    <p:sldId id="316" r:id="rId13"/>
    <p:sldId id="302" r:id="rId14"/>
    <p:sldId id="301" r:id="rId15"/>
    <p:sldId id="313" r:id="rId16"/>
    <p:sldId id="314" r:id="rId17"/>
    <p:sldId id="323" r:id="rId18"/>
    <p:sldId id="324" r:id="rId19"/>
    <p:sldId id="325" r:id="rId20"/>
    <p:sldId id="294" r:id="rId21"/>
    <p:sldId id="303" r:id="rId22"/>
    <p:sldId id="307" r:id="rId23"/>
    <p:sldId id="344" r:id="rId24"/>
    <p:sldId id="327" r:id="rId25"/>
    <p:sldId id="328" r:id="rId26"/>
    <p:sldId id="329" r:id="rId27"/>
    <p:sldId id="332" r:id="rId28"/>
    <p:sldId id="333" r:id="rId29"/>
    <p:sldId id="334" r:id="rId30"/>
    <p:sldId id="335" r:id="rId31"/>
    <p:sldId id="336" r:id="rId32"/>
    <p:sldId id="337" r:id="rId33"/>
    <p:sldId id="338" r:id="rId34"/>
    <p:sldId id="339" r:id="rId35"/>
    <p:sldId id="356" r:id="rId36"/>
    <p:sldId id="357" r:id="rId37"/>
    <p:sldId id="358" r:id="rId38"/>
    <p:sldId id="359" r:id="rId39"/>
    <p:sldId id="360"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957" y="48"/>
      </p:cViewPr>
      <p:guideLst>
        <p:guide orient="horz" pos="2160"/>
        <p:guide pos="288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BB6B1CF-DD70-46E5-AFF6-99E85A57F19B}" type="datetimeFigureOut">
              <a:rPr lang="en-GB" smtClean="0"/>
              <a:t>23/09/2019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B4AA095-A193-464E-BC5E-146DE07ED572}" type="slidenum">
              <a:rPr lang="en-GB" smtClean="0"/>
              <a:t>‹#›</a:t>
            </a:fld>
            <a:endParaRPr lang="en-GB"/>
          </a:p>
        </p:txBody>
      </p:sp>
    </p:spTree>
    <p:extLst>
      <p:ext uri="{BB962C8B-B14F-4D97-AF65-F5344CB8AC3E}">
        <p14:creationId xmlns:p14="http://schemas.microsoft.com/office/powerpoint/2010/main" val="34007442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55F375CD-395E-4BDF-9243-4C21C1322958}" type="datetimeFigureOut">
              <a:rPr lang="en-GB" smtClean="0"/>
              <a:t>23/09/2019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570CAB09-53B7-4322-AAE7-17C6F2324778}" type="slidenum">
              <a:rPr lang="en-GB" smtClean="0"/>
              <a:t>‹#›</a:t>
            </a:fld>
            <a:endParaRPr lang="en-GB"/>
          </a:p>
        </p:txBody>
      </p:sp>
    </p:spTree>
    <p:extLst>
      <p:ext uri="{BB962C8B-B14F-4D97-AF65-F5344CB8AC3E}">
        <p14:creationId xmlns:p14="http://schemas.microsoft.com/office/powerpoint/2010/main" val="1361635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FE496FF-4427-48BB-9D14-A4434F6EF74E}"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E496FF-4427-48BB-9D14-A4434F6EF74E}"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E496FF-4427-48BB-9D14-A4434F6EF74E}"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E496FF-4427-48BB-9D14-A4434F6EF74E}"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FE496FF-4427-48BB-9D14-A4434F6EF74E}" type="datetimeFigureOut">
              <a:rPr lang="en-GB" smtClean="0"/>
              <a:t>23/09/2019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449020-569C-4FC4-A7F8-8C8F66A75F13}" type="slidenum">
              <a:rPr lang="en-GB" smtClean="0"/>
              <a:t>‹#›</a:t>
            </a:fld>
            <a:endParaRPr lang="en-GB"/>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FE496FF-4427-48BB-9D14-A4434F6EF74E}" type="datetimeFigureOut">
              <a:rPr lang="en-GB" smtClean="0"/>
              <a:t>23/09/2019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E496FF-4427-48BB-9D14-A4434F6EF74E}" type="datetimeFigureOut">
              <a:rPr lang="en-GB" smtClean="0"/>
              <a:t>23/09/2019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US" smtClean="0"/>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E496FF-4427-48BB-9D14-A4434F6EF74E}"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US" smtClean="0"/>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E496FF-4427-48BB-9D14-A4434F6EF74E}"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E496FF-4427-48BB-9D14-A4434F6EF74E}"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E496FF-4427-48BB-9D14-A4434F6EF74E}"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3FE496FF-4427-48BB-9D14-A4434F6EF74E}" type="datetimeFigureOut">
              <a:rPr lang="en-GB" smtClean="0"/>
              <a:t>23/09/2019</a:t>
            </a:fld>
            <a:endParaRPr lang="en-GB"/>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GB"/>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AB449020-569C-4FC4-A7F8-8C8F66A75F13}" type="slidenum">
              <a:rPr lang="en-GB" smtClean="0"/>
              <a:t>‹#›</a:t>
            </a:fld>
            <a:endParaRPr lang="en-GB"/>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1646" y="2132855"/>
            <a:ext cx="7543800" cy="851928"/>
          </a:xfrm>
        </p:spPr>
        <p:txBody>
          <a:bodyPr/>
          <a:lstStyle/>
          <a:p>
            <a:pPr algn="ctr"/>
            <a:endParaRPr lang="en-GB" sz="3600" dirty="0"/>
          </a:p>
        </p:txBody>
      </p:sp>
      <p:pic>
        <p:nvPicPr>
          <p:cNvPr id="5" name="Picture 4" descr="discover psychology logo.png"/>
          <p:cNvPicPr>
            <a:picLocks noChangeAspect="1"/>
          </p:cNvPicPr>
          <p:nvPr/>
        </p:nvPicPr>
        <p:blipFill>
          <a:blip r:embed="rId2" cstate="print"/>
          <a:stretch>
            <a:fillRect/>
          </a:stretch>
        </p:blipFill>
        <p:spPr>
          <a:xfrm>
            <a:off x="753029" y="713242"/>
            <a:ext cx="4683068" cy="1419613"/>
          </a:xfrm>
          <a:prstGeom prst="rect">
            <a:avLst/>
          </a:prstGeom>
          <a:solidFill>
            <a:schemeClr val="tx2">
              <a:lumMod val="25000"/>
            </a:schemeClr>
          </a:solidFill>
        </p:spPr>
      </p:pic>
      <p:pic>
        <p:nvPicPr>
          <p:cNvPr id="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1360" y="713243"/>
            <a:ext cx="2952328" cy="141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4"/>
          <p:cNvSpPr txBox="1">
            <a:spLocks noChangeArrowheads="1"/>
          </p:cNvSpPr>
          <p:nvPr/>
        </p:nvSpPr>
        <p:spPr>
          <a:xfrm>
            <a:off x="-26221" y="4005064"/>
            <a:ext cx="9144000" cy="1470025"/>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US" sz="2400" dirty="0" smtClean="0">
              <a:solidFill>
                <a:schemeClr val="tx1"/>
              </a:solidFill>
            </a:endParaRPr>
          </a:p>
        </p:txBody>
      </p:sp>
      <p:sp>
        <p:nvSpPr>
          <p:cNvPr id="8" name="Subtitle 2"/>
          <p:cNvSpPr>
            <a:spLocks noGrp="1"/>
          </p:cNvSpPr>
          <p:nvPr>
            <p:ph type="subTitle" idx="1"/>
          </p:nvPr>
        </p:nvSpPr>
        <p:spPr>
          <a:xfrm>
            <a:off x="99539" y="3763896"/>
            <a:ext cx="8892480" cy="990600"/>
          </a:xfrm>
        </p:spPr>
        <p:txBody>
          <a:bodyPr>
            <a:noAutofit/>
          </a:bodyPr>
          <a:lstStyle/>
          <a:p>
            <a:r>
              <a:rPr lang="en-GB" sz="3200" b="1" dirty="0" smtClean="0">
                <a:latin typeface="Arial" pitchFamily="34" charset="0"/>
                <a:cs typeface="Arial" pitchFamily="34" charset="0"/>
              </a:rPr>
              <a:t>MSc Applied Social and Health Psychology</a:t>
            </a:r>
          </a:p>
          <a:p>
            <a:endParaRPr lang="en-GB" sz="3200" b="1" dirty="0">
              <a:latin typeface="Arial" pitchFamily="34" charset="0"/>
              <a:cs typeface="Arial" pitchFamily="34" charset="0"/>
            </a:endParaRPr>
          </a:p>
          <a:p>
            <a:pPr algn="ctr"/>
            <a:r>
              <a:rPr lang="en-GB" sz="3200" b="1" dirty="0">
                <a:latin typeface="Arial" pitchFamily="34" charset="0"/>
                <a:cs typeface="Arial" pitchFamily="34" charset="0"/>
              </a:rPr>
              <a:t> </a:t>
            </a:r>
            <a:r>
              <a:rPr lang="en-GB" sz="2400" b="1" dirty="0" smtClean="0">
                <a:latin typeface="Arial" pitchFamily="34" charset="0"/>
                <a:cs typeface="Arial" pitchFamily="34" charset="0"/>
              </a:rPr>
              <a:t>Welcome &amp; Programme Induction </a:t>
            </a:r>
            <a:endParaRPr lang="en-GB" sz="2400" b="1" dirty="0" smtClean="0">
              <a:latin typeface="Arial" pitchFamily="34" charset="0"/>
              <a:cs typeface="Arial" pitchFamily="34" charset="0"/>
            </a:endParaRPr>
          </a:p>
          <a:p>
            <a:pPr algn="ctr"/>
            <a:r>
              <a:rPr lang="en-GB" sz="2400" b="1" dirty="0" smtClean="0">
                <a:latin typeface="Arial" pitchFamily="34" charset="0"/>
                <a:cs typeface="Arial" pitchFamily="34" charset="0"/>
              </a:rPr>
              <a:t>Thurs 26</a:t>
            </a:r>
            <a:r>
              <a:rPr lang="en-GB" sz="2400" b="1" baseline="30000" dirty="0" smtClean="0">
                <a:latin typeface="Arial" pitchFamily="34" charset="0"/>
                <a:cs typeface="Arial" pitchFamily="34" charset="0"/>
              </a:rPr>
              <a:t>th</a:t>
            </a:r>
            <a:r>
              <a:rPr lang="en-GB" sz="2400" b="1" dirty="0" smtClean="0">
                <a:latin typeface="Arial" pitchFamily="34" charset="0"/>
                <a:cs typeface="Arial" pitchFamily="34" charset="0"/>
              </a:rPr>
              <a:t> October 2019 </a:t>
            </a:r>
            <a:endParaRPr lang="en-GB" sz="2400" b="1" dirty="0" smtClean="0">
              <a:latin typeface="Arial" pitchFamily="34" charset="0"/>
              <a:cs typeface="Arial" pitchFamily="34" charset="0"/>
            </a:endParaRPr>
          </a:p>
          <a:p>
            <a:endParaRPr lang="en-GB" sz="3200" b="1" dirty="0" smtClean="0">
              <a:latin typeface="Arial" pitchFamily="34" charset="0"/>
              <a:cs typeface="Arial" pitchFamily="34" charset="0"/>
            </a:endParaRPr>
          </a:p>
        </p:txBody>
      </p:sp>
    </p:spTree>
    <p:extLst>
      <p:ext uri="{BB962C8B-B14F-4D97-AF65-F5344CB8AC3E}">
        <p14:creationId xmlns:p14="http://schemas.microsoft.com/office/powerpoint/2010/main" val="861816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a:p>
            <a:pPr marL="0" indent="0">
              <a:buFont typeface="Arial" pitchFamily="34" charset="0"/>
              <a:buNone/>
            </a:pPr>
            <a:endParaRPr lang="en-GB" dirty="0" smtClean="0"/>
          </a:p>
        </p:txBody>
      </p:sp>
      <p:sp>
        <p:nvSpPr>
          <p:cNvPr id="6" name="Title 1"/>
          <p:cNvSpPr txBox="1">
            <a:spLocks/>
          </p:cNvSpPr>
          <p:nvPr/>
        </p:nvSpPr>
        <p:spPr>
          <a:xfrm>
            <a:off x="1475656" y="593605"/>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Welcome and overview of session </a:t>
            </a:r>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graphicFrame>
        <p:nvGraphicFramePr>
          <p:cNvPr id="2" name="Table 1"/>
          <p:cNvGraphicFramePr>
            <a:graphicFrameLocks noGrp="1"/>
          </p:cNvGraphicFramePr>
          <p:nvPr>
            <p:extLst>
              <p:ext uri="{D42A27DB-BD31-4B8C-83A1-F6EECF244321}">
                <p14:modId xmlns:p14="http://schemas.microsoft.com/office/powerpoint/2010/main" val="415230811"/>
              </p:ext>
            </p:extLst>
          </p:nvPr>
        </p:nvGraphicFramePr>
        <p:xfrm>
          <a:off x="1524000" y="1397000"/>
          <a:ext cx="6096000" cy="3731189"/>
        </p:xfrm>
        <a:graphic>
          <a:graphicData uri="http://schemas.openxmlformats.org/drawingml/2006/table">
            <a:tbl>
              <a:tblPr firstRow="1" bandRow="1">
                <a:tableStyleId>{5C22544A-7EE6-4342-B048-85BDC9FD1C3A}</a:tableStyleId>
              </a:tblPr>
              <a:tblGrid>
                <a:gridCol w="1247800">
                  <a:extLst>
                    <a:ext uri="{9D8B030D-6E8A-4147-A177-3AD203B41FA5}">
                      <a16:colId xmlns:a16="http://schemas.microsoft.com/office/drawing/2014/main" val="926742680"/>
                    </a:ext>
                  </a:extLst>
                </a:gridCol>
                <a:gridCol w="4848200">
                  <a:extLst>
                    <a:ext uri="{9D8B030D-6E8A-4147-A177-3AD203B41FA5}">
                      <a16:colId xmlns:a16="http://schemas.microsoft.com/office/drawing/2014/main" val="970367092"/>
                    </a:ext>
                  </a:extLst>
                </a:gridCol>
              </a:tblGrid>
              <a:tr h="436945">
                <a:tc>
                  <a:txBody>
                    <a:bodyPr/>
                    <a:lstStyle/>
                    <a:p>
                      <a:endParaRPr lang="en-GB" dirty="0"/>
                    </a:p>
                  </a:txBody>
                  <a:tcPr/>
                </a:tc>
                <a:tc>
                  <a:txBody>
                    <a:bodyPr/>
                    <a:lstStyle/>
                    <a:p>
                      <a:endParaRPr lang="en-GB"/>
                    </a:p>
                  </a:txBody>
                  <a:tcPr/>
                </a:tc>
                <a:extLst>
                  <a:ext uri="{0D108BD9-81ED-4DB2-BD59-A6C34878D82A}">
                    <a16:rowId xmlns:a16="http://schemas.microsoft.com/office/drawing/2014/main" val="3518087462"/>
                  </a:ext>
                </a:extLst>
              </a:tr>
              <a:tr h="754179">
                <a:tc>
                  <a:txBody>
                    <a:bodyPr/>
                    <a:lstStyle/>
                    <a:p>
                      <a:r>
                        <a:rPr lang="en-GB" dirty="0" smtClean="0"/>
                        <a:t>2pm – </a:t>
                      </a:r>
                      <a:r>
                        <a:rPr lang="en-GB" dirty="0" smtClean="0"/>
                        <a:t>3pm</a:t>
                      </a:r>
                      <a:r>
                        <a:rPr lang="en-GB" baseline="0" dirty="0" smtClean="0"/>
                        <a:t> </a:t>
                      </a:r>
                      <a:endParaRPr lang="en-GB" dirty="0"/>
                    </a:p>
                  </a:txBody>
                  <a:tcPr/>
                </a:tc>
                <a:tc>
                  <a:txBody>
                    <a:bodyPr/>
                    <a:lstStyle/>
                    <a:p>
                      <a:r>
                        <a:rPr lang="en-GB" dirty="0" smtClean="0"/>
                        <a:t>Welcome and Introductions</a:t>
                      </a:r>
                      <a:r>
                        <a:rPr lang="en-GB" baseline="0" dirty="0" smtClean="0"/>
                        <a:t> </a:t>
                      </a:r>
                      <a:endParaRPr lang="en-GB" baseline="0" dirty="0" smtClean="0"/>
                    </a:p>
                    <a:p>
                      <a:r>
                        <a:rPr lang="en-GB" baseline="0" dirty="0" smtClean="0"/>
                        <a:t>Meet the team</a:t>
                      </a:r>
                      <a:endParaRPr lang="en-GB" dirty="0"/>
                    </a:p>
                  </a:txBody>
                  <a:tcPr/>
                </a:tc>
                <a:extLst>
                  <a:ext uri="{0D108BD9-81ED-4DB2-BD59-A6C34878D82A}">
                    <a16:rowId xmlns:a16="http://schemas.microsoft.com/office/drawing/2014/main" val="186412294"/>
                  </a:ext>
                </a:extLst>
              </a:tr>
              <a:tr h="436945">
                <a:tc>
                  <a:txBody>
                    <a:bodyPr/>
                    <a:lstStyle/>
                    <a:p>
                      <a:r>
                        <a:rPr lang="en-GB" dirty="0" smtClean="0"/>
                        <a:t>3pm </a:t>
                      </a:r>
                      <a:r>
                        <a:rPr lang="en-GB" dirty="0" smtClean="0"/>
                        <a:t>– </a:t>
                      </a:r>
                      <a:r>
                        <a:rPr lang="en-GB" dirty="0" smtClean="0"/>
                        <a:t>4pm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HWB</a:t>
                      </a:r>
                      <a:r>
                        <a:rPr lang="en-GB" baseline="0" dirty="0" smtClean="0"/>
                        <a:t>, Moodle and Enrolment check </a:t>
                      </a:r>
                      <a:endParaRPr lang="en-GB" dirty="0" smtClean="0"/>
                    </a:p>
                    <a:p>
                      <a:endParaRPr lang="en-GB" dirty="0" smtClean="0"/>
                    </a:p>
                    <a:p>
                      <a:r>
                        <a:rPr lang="en-GB" dirty="0" smtClean="0"/>
                        <a:t>Tour/Break </a:t>
                      </a:r>
                      <a:endParaRPr lang="en-GB" dirty="0" smtClean="0"/>
                    </a:p>
                    <a:p>
                      <a:endParaRPr lang="en-GB" dirty="0"/>
                    </a:p>
                  </a:txBody>
                  <a:tcPr/>
                </a:tc>
                <a:extLst>
                  <a:ext uri="{0D108BD9-81ED-4DB2-BD59-A6C34878D82A}">
                    <a16:rowId xmlns:a16="http://schemas.microsoft.com/office/drawing/2014/main" val="933913182"/>
                  </a:ext>
                </a:extLst>
              </a:tr>
              <a:tr h="436945">
                <a:tc>
                  <a:txBody>
                    <a:bodyPr/>
                    <a:lstStyle/>
                    <a:p>
                      <a:r>
                        <a:rPr lang="en-GB" dirty="0" smtClean="0"/>
                        <a:t>4pm </a:t>
                      </a:r>
                      <a:r>
                        <a:rPr lang="en-GB" dirty="0" smtClean="0"/>
                        <a:t>– </a:t>
                      </a:r>
                      <a:r>
                        <a:rPr lang="en-GB" dirty="0" smtClean="0"/>
                        <a:t>5.30pm</a:t>
                      </a:r>
                    </a:p>
                    <a:p>
                      <a:r>
                        <a:rPr lang="en-GB" dirty="0" smtClean="0"/>
                        <a:t>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Programme</a:t>
                      </a:r>
                      <a:r>
                        <a:rPr lang="en-GB" baseline="0" dirty="0" smtClean="0"/>
                        <a:t> overview</a:t>
                      </a:r>
                      <a:endParaRPr lang="en-GB" dirty="0" smtClean="0"/>
                    </a:p>
                    <a:p>
                      <a:r>
                        <a:rPr lang="en-GB" dirty="0" smtClean="0"/>
                        <a:t> </a:t>
                      </a:r>
                      <a:r>
                        <a:rPr lang="en-GB" dirty="0" smtClean="0"/>
                        <a:t>Standards at Master’s level </a:t>
                      </a:r>
                    </a:p>
                    <a:p>
                      <a:endParaRPr lang="en-GB" dirty="0"/>
                    </a:p>
                  </a:txBody>
                  <a:tcPr/>
                </a:tc>
                <a:extLst>
                  <a:ext uri="{0D108BD9-81ED-4DB2-BD59-A6C34878D82A}">
                    <a16:rowId xmlns:a16="http://schemas.microsoft.com/office/drawing/2014/main" val="2728507186"/>
                  </a:ext>
                </a:extLst>
              </a:tr>
              <a:tr h="436945">
                <a:tc>
                  <a:txBody>
                    <a:bodyPr/>
                    <a:lstStyle/>
                    <a:p>
                      <a:r>
                        <a:rPr lang="en-GB" dirty="0" smtClean="0"/>
                        <a:t>5.30 - 6pm </a:t>
                      </a:r>
                      <a:endParaRPr lang="en-GB" dirty="0"/>
                    </a:p>
                  </a:txBody>
                  <a:tcPr/>
                </a:tc>
                <a:tc>
                  <a:txBody>
                    <a:bodyPr/>
                    <a:lstStyle/>
                    <a:p>
                      <a:r>
                        <a:rPr lang="en-GB" dirty="0" smtClean="0"/>
                        <a:t>Individual queries/enrolment</a:t>
                      </a:r>
                      <a:r>
                        <a:rPr lang="en-GB" baseline="0" dirty="0" smtClean="0"/>
                        <a:t> issues </a:t>
                      </a:r>
                      <a:endParaRPr lang="en-GB" dirty="0"/>
                    </a:p>
                  </a:txBody>
                  <a:tcPr/>
                </a:tc>
                <a:extLst>
                  <a:ext uri="{0D108BD9-81ED-4DB2-BD59-A6C34878D82A}">
                    <a16:rowId xmlns:a16="http://schemas.microsoft.com/office/drawing/2014/main" val="2166336046"/>
                  </a:ext>
                </a:extLst>
              </a:tr>
            </a:tbl>
          </a:graphicData>
        </a:graphic>
      </p:graphicFrame>
    </p:spTree>
    <p:extLst>
      <p:ext uri="{BB962C8B-B14F-4D97-AF65-F5344CB8AC3E}">
        <p14:creationId xmlns:p14="http://schemas.microsoft.com/office/powerpoint/2010/main" val="19903974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620688"/>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smtClean="0">
                <a:solidFill>
                  <a:schemeClr val="tx1"/>
                </a:solidFill>
              </a:rPr>
              <a:t>MSc Applied Social and Health Psychology</a:t>
            </a:r>
            <a:endParaRPr lang="en-GB" sz="3200" dirty="0"/>
          </a:p>
        </p:txBody>
      </p:sp>
      <p:sp>
        <p:nvSpPr>
          <p:cNvPr id="4" name="Content Placeholder 3"/>
          <p:cNvSpPr>
            <a:spLocks noGrp="1"/>
          </p:cNvSpPr>
          <p:nvPr>
            <p:ph idx="1"/>
          </p:nvPr>
        </p:nvSpPr>
        <p:spPr>
          <a:xfrm>
            <a:off x="539552" y="1472616"/>
            <a:ext cx="7543800" cy="4896544"/>
          </a:xfrm>
        </p:spPr>
        <p:txBody>
          <a:bodyPr>
            <a:normAutofit/>
          </a:bodyPr>
          <a:lstStyle/>
          <a:p>
            <a:pPr>
              <a:buFont typeface="Wingdings" panose="05000000000000000000" pitchFamily="2" charset="2"/>
              <a:buChar char="Ø"/>
            </a:pPr>
            <a:r>
              <a:rPr lang="en-GB" dirty="0" smtClean="0"/>
              <a:t> Development of higher level academic knowledge, research and evaluation skills</a:t>
            </a:r>
          </a:p>
          <a:p>
            <a:pPr>
              <a:buFont typeface="Wingdings" panose="05000000000000000000" pitchFamily="2" charset="2"/>
              <a:buChar char="Ø"/>
            </a:pPr>
            <a:endParaRPr lang="en-GB" dirty="0"/>
          </a:p>
          <a:p>
            <a:pPr>
              <a:buFont typeface="Wingdings" panose="05000000000000000000" pitchFamily="2" charset="2"/>
              <a:buChar char="Ø"/>
            </a:pPr>
            <a:r>
              <a:rPr lang="en-GB" dirty="0" smtClean="0"/>
              <a:t> Critical understanding of the ways in which social and health psychology can be applied to contemporary real-world issues</a:t>
            </a:r>
          </a:p>
          <a:p>
            <a:pPr>
              <a:buFont typeface="Wingdings" panose="05000000000000000000" pitchFamily="2" charset="2"/>
              <a:buChar char="Ø"/>
            </a:pPr>
            <a:endParaRPr lang="en-GB" dirty="0"/>
          </a:p>
          <a:p>
            <a:pPr>
              <a:buFont typeface="Wingdings" panose="05000000000000000000" pitchFamily="2" charset="2"/>
              <a:buChar char="Ø"/>
            </a:pPr>
            <a:r>
              <a:rPr lang="en-GB" dirty="0" smtClean="0"/>
              <a:t>Strong focus on development of wider professional &amp; research skills</a:t>
            </a:r>
          </a:p>
          <a:p>
            <a:pPr>
              <a:buFont typeface="Wingdings" panose="05000000000000000000" pitchFamily="2" charset="2"/>
              <a:buChar char="Ø"/>
            </a:pPr>
            <a:endParaRPr lang="en-GB" dirty="0"/>
          </a:p>
          <a:p>
            <a:pPr lvl="1">
              <a:buFont typeface="Wingdings" panose="05000000000000000000" pitchFamily="2" charset="2"/>
              <a:buChar char="Ø"/>
            </a:pPr>
            <a:r>
              <a:rPr lang="en-GB" b="1" dirty="0" smtClean="0"/>
              <a:t>PDP and mentor review process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8167825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3568" y="40466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smtClean="0"/>
              <a:t>PROGRAMME AIMS</a:t>
            </a:r>
            <a:endParaRPr lang="en-GB" sz="3200" dirty="0"/>
          </a:p>
        </p:txBody>
      </p:sp>
      <p:sp>
        <p:nvSpPr>
          <p:cNvPr id="4" name="Content Placeholder 3"/>
          <p:cNvSpPr>
            <a:spLocks noGrp="1"/>
          </p:cNvSpPr>
          <p:nvPr>
            <p:ph idx="1"/>
          </p:nvPr>
        </p:nvSpPr>
        <p:spPr>
          <a:xfrm>
            <a:off x="539552" y="1256592"/>
            <a:ext cx="7543800" cy="5112568"/>
          </a:xfrm>
        </p:spPr>
        <p:txBody>
          <a:bodyPr>
            <a:noAutofit/>
          </a:bodyPr>
          <a:lstStyle/>
          <a:p>
            <a:pPr lvl="0"/>
            <a:r>
              <a:rPr lang="en-GB" sz="1800" dirty="0" smtClean="0">
                <a:latin typeface="Arial" panose="020B0604020202020204" pitchFamily="34" charset="0"/>
                <a:cs typeface="Arial" panose="020B0604020202020204" pitchFamily="34" charset="0"/>
              </a:rPr>
              <a:t>produce </a:t>
            </a:r>
            <a:r>
              <a:rPr lang="en-GB" sz="1800" dirty="0">
                <a:latin typeface="Arial" panose="020B0604020202020204" pitchFamily="34" charset="0"/>
                <a:cs typeface="Arial" panose="020B0604020202020204" pitchFamily="34" charset="0"/>
              </a:rPr>
              <a:t>a </a:t>
            </a:r>
            <a:r>
              <a:rPr lang="en-GB" sz="1800" b="1" dirty="0">
                <a:latin typeface="Arial" panose="020B0604020202020204" pitchFamily="34" charset="0"/>
                <a:cs typeface="Arial" panose="020B0604020202020204" pitchFamily="34" charset="0"/>
              </a:rPr>
              <a:t>critical</a:t>
            </a:r>
            <a:r>
              <a:rPr lang="en-GB" sz="1800" dirty="0">
                <a:latin typeface="Arial" panose="020B0604020202020204" pitchFamily="34" charset="0"/>
                <a:cs typeface="Arial" panose="020B0604020202020204" pitchFamily="34" charset="0"/>
              </a:rPr>
              <a:t> scientific understanding of </a:t>
            </a:r>
            <a:r>
              <a:rPr lang="en-GB" sz="1800" b="1" dirty="0">
                <a:latin typeface="Arial" panose="020B0604020202020204" pitchFamily="34" charset="0"/>
                <a:cs typeface="Arial" panose="020B0604020202020204" pitchFamily="34" charset="0"/>
              </a:rPr>
              <a:t>the role of psychological research and theory in understanding, explaining and improving human behaviour at an individual, organisational, and societal level.</a:t>
            </a:r>
            <a:r>
              <a:rPr lang="en-GB" sz="1800" dirty="0">
                <a:latin typeface="Arial" panose="020B0604020202020204" pitchFamily="34" charset="0"/>
                <a:cs typeface="Arial" panose="020B0604020202020204" pitchFamily="34" charset="0"/>
              </a:rPr>
              <a:t> </a:t>
            </a:r>
          </a:p>
          <a:p>
            <a:pPr marL="0" indent="0">
              <a:buNone/>
            </a:pPr>
            <a:r>
              <a:rPr lang="en-GB" sz="1800" dirty="0">
                <a:latin typeface="Arial" panose="020B0604020202020204" pitchFamily="34" charset="0"/>
                <a:cs typeface="Arial" panose="020B0604020202020204" pitchFamily="34" charset="0"/>
              </a:rPr>
              <a:t> </a:t>
            </a:r>
          </a:p>
          <a:p>
            <a:pPr lvl="0"/>
            <a:r>
              <a:rPr lang="en-GB" sz="1800" dirty="0">
                <a:latin typeface="Arial" panose="020B0604020202020204" pitchFamily="34" charset="0"/>
                <a:cs typeface="Arial" panose="020B0604020202020204" pitchFamily="34" charset="0"/>
              </a:rPr>
              <a:t>present multiple </a:t>
            </a:r>
            <a:r>
              <a:rPr lang="en-GB" sz="1800" b="1" dirty="0">
                <a:latin typeface="Arial" panose="020B0604020202020204" pitchFamily="34" charset="0"/>
                <a:cs typeface="Arial" panose="020B0604020202020204" pitchFamily="34" charset="0"/>
              </a:rPr>
              <a:t>research paradigms for exploring individual, organisational, and societal behaviours</a:t>
            </a:r>
            <a:r>
              <a:rPr lang="en-GB" sz="1800" dirty="0">
                <a:latin typeface="Arial" panose="020B0604020202020204" pitchFamily="34" charset="0"/>
                <a:cs typeface="Arial" panose="020B0604020202020204" pitchFamily="34" charset="0"/>
              </a:rPr>
              <a:t> in a way that fosters critical evaluation</a:t>
            </a:r>
          </a:p>
          <a:p>
            <a:pPr marL="0" indent="0">
              <a:buNone/>
            </a:pPr>
            <a:r>
              <a:rPr lang="en-GB" sz="1800" dirty="0">
                <a:latin typeface="Arial" panose="020B0604020202020204" pitchFamily="34" charset="0"/>
                <a:cs typeface="Arial" panose="020B0604020202020204" pitchFamily="34" charset="0"/>
              </a:rPr>
              <a:t> </a:t>
            </a:r>
          </a:p>
          <a:p>
            <a:pPr lvl="0"/>
            <a:r>
              <a:rPr lang="en-GB" sz="1800" dirty="0">
                <a:latin typeface="Arial" panose="020B0604020202020204" pitchFamily="34" charset="0"/>
                <a:cs typeface="Arial" panose="020B0604020202020204" pitchFamily="34" charset="0"/>
              </a:rPr>
              <a:t>lead to a </a:t>
            </a:r>
            <a:r>
              <a:rPr lang="en-GB" sz="1800" b="1" dirty="0">
                <a:latin typeface="Arial" panose="020B0604020202020204" pitchFamily="34" charset="0"/>
                <a:cs typeface="Arial" panose="020B0604020202020204" pitchFamily="34" charset="0"/>
              </a:rPr>
              <a:t>critical and in-depth</a:t>
            </a:r>
            <a:r>
              <a:rPr lang="en-GB" sz="1800" dirty="0">
                <a:latin typeface="Arial" panose="020B0604020202020204" pitchFamily="34" charset="0"/>
                <a:cs typeface="Arial" panose="020B0604020202020204" pitchFamily="34" charset="0"/>
              </a:rPr>
              <a:t> understanding of real life applications of </a:t>
            </a:r>
            <a:r>
              <a:rPr lang="en-GB" sz="1800" b="1" dirty="0">
                <a:latin typeface="Arial" panose="020B0604020202020204" pitchFamily="34" charset="0"/>
                <a:cs typeface="Arial" panose="020B0604020202020204" pitchFamily="34" charset="0"/>
              </a:rPr>
              <a:t>theory-based research </a:t>
            </a:r>
            <a:r>
              <a:rPr lang="en-GB" sz="1800" dirty="0">
                <a:latin typeface="Arial" panose="020B0604020202020204" pitchFamily="34" charset="0"/>
                <a:cs typeface="Arial" panose="020B0604020202020204" pitchFamily="34" charset="0"/>
              </a:rPr>
              <a:t>to a range of human experience and behaviour.</a:t>
            </a:r>
          </a:p>
          <a:p>
            <a:pPr marL="0" indent="0">
              <a:buNone/>
            </a:pPr>
            <a:r>
              <a:rPr lang="en-GB" sz="1200" dirty="0">
                <a:latin typeface="Arial" panose="020B0604020202020204" pitchFamily="34" charset="0"/>
                <a:cs typeface="Arial" panose="020B0604020202020204" pitchFamily="34" charset="0"/>
              </a:rPr>
              <a:t> </a:t>
            </a:r>
          </a:p>
          <a:p>
            <a:pPr lvl="0"/>
            <a:endParaRPr lang="en-GB" sz="12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25308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3568" y="40466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smtClean="0"/>
              <a:t>PROGRAMME AIMS</a:t>
            </a:r>
            <a:endParaRPr lang="en-GB" sz="3200" dirty="0"/>
          </a:p>
        </p:txBody>
      </p:sp>
      <p:sp>
        <p:nvSpPr>
          <p:cNvPr id="4" name="Content Placeholder 3"/>
          <p:cNvSpPr>
            <a:spLocks noGrp="1"/>
          </p:cNvSpPr>
          <p:nvPr>
            <p:ph idx="1"/>
          </p:nvPr>
        </p:nvSpPr>
        <p:spPr>
          <a:xfrm>
            <a:off x="539552" y="980728"/>
            <a:ext cx="7543800" cy="5112568"/>
          </a:xfrm>
        </p:spPr>
        <p:txBody>
          <a:bodyPr>
            <a:noAutofit/>
          </a:bodyPr>
          <a:lstStyle/>
          <a:p>
            <a:pPr marL="0" indent="0">
              <a:buNone/>
            </a:pPr>
            <a:r>
              <a:rPr lang="en-GB" sz="1800" dirty="0">
                <a:latin typeface="Arial" panose="020B0604020202020204" pitchFamily="34" charset="0"/>
                <a:cs typeface="Arial" panose="020B0604020202020204" pitchFamily="34" charset="0"/>
              </a:rPr>
              <a:t> </a:t>
            </a:r>
          </a:p>
          <a:p>
            <a:pPr lvl="0"/>
            <a:r>
              <a:rPr lang="en-GB" sz="1800" dirty="0">
                <a:latin typeface="Arial" panose="020B0604020202020204" pitchFamily="34" charset="0"/>
                <a:cs typeface="Arial" panose="020B0604020202020204" pitchFamily="34" charset="0"/>
              </a:rPr>
              <a:t>develop a </a:t>
            </a:r>
            <a:r>
              <a:rPr lang="en-GB" sz="1800" b="1" dirty="0">
                <a:latin typeface="Arial" panose="020B0604020202020204" pitchFamily="34" charset="0"/>
                <a:cs typeface="Arial" panose="020B0604020202020204" pitchFamily="34" charset="0"/>
              </a:rPr>
              <a:t>critical scientific understanding</a:t>
            </a:r>
            <a:r>
              <a:rPr lang="en-GB" sz="1800" dirty="0">
                <a:latin typeface="Arial" panose="020B0604020202020204" pitchFamily="34" charset="0"/>
                <a:cs typeface="Arial" panose="020B0604020202020204" pitchFamily="34" charset="0"/>
              </a:rPr>
              <a:t> of the role of empirical evidence in the creation and constraint of specific theories </a:t>
            </a:r>
            <a:r>
              <a:rPr lang="en-GB" sz="1800" b="1" dirty="0">
                <a:latin typeface="Arial" panose="020B0604020202020204" pitchFamily="34" charset="0"/>
                <a:cs typeface="Arial" panose="020B0604020202020204" pitchFamily="34" charset="0"/>
              </a:rPr>
              <a:t>and paradigms,</a:t>
            </a:r>
            <a:r>
              <a:rPr lang="en-GB" sz="1800" dirty="0">
                <a:latin typeface="Arial" panose="020B0604020202020204" pitchFamily="34" charset="0"/>
                <a:cs typeface="Arial" panose="020B0604020202020204" pitchFamily="34" charset="0"/>
              </a:rPr>
              <a:t> and how these guide the collection and interpretation of empirical data</a:t>
            </a:r>
          </a:p>
          <a:p>
            <a:pPr marL="0" indent="0">
              <a:buNone/>
            </a:pPr>
            <a:r>
              <a:rPr lang="en-GB" sz="1800" dirty="0">
                <a:latin typeface="Arial" panose="020B0604020202020204" pitchFamily="34" charset="0"/>
                <a:cs typeface="Arial" panose="020B0604020202020204" pitchFamily="34" charset="0"/>
              </a:rPr>
              <a:t> </a:t>
            </a:r>
          </a:p>
          <a:p>
            <a:pPr lvl="0"/>
            <a:r>
              <a:rPr lang="en-GB" sz="1800" dirty="0">
                <a:latin typeface="Arial" panose="020B0604020202020204" pitchFamily="34" charset="0"/>
                <a:cs typeface="Arial" panose="020B0604020202020204" pitchFamily="34" charset="0"/>
              </a:rPr>
              <a:t> provide opportunities to develop a range of </a:t>
            </a:r>
            <a:r>
              <a:rPr lang="en-GB" sz="1800" b="1" dirty="0">
                <a:latin typeface="Arial" panose="020B0604020202020204" pitchFamily="34" charset="0"/>
                <a:cs typeface="Arial" panose="020B0604020202020204" pitchFamily="34" charset="0"/>
              </a:rPr>
              <a:t>in-depth independent research skills and methods</a:t>
            </a:r>
            <a:r>
              <a:rPr lang="en-GB" sz="1800" dirty="0">
                <a:latin typeface="Arial" panose="020B0604020202020204" pitchFamily="34" charset="0"/>
                <a:cs typeface="Arial" panose="020B0604020202020204" pitchFamily="34" charset="0"/>
              </a:rPr>
              <a:t> for </a:t>
            </a:r>
            <a:r>
              <a:rPr lang="en-GB" sz="1800" b="1" dirty="0">
                <a:latin typeface="Arial" panose="020B0604020202020204" pitchFamily="34" charset="0"/>
                <a:cs typeface="Arial" panose="020B0604020202020204" pitchFamily="34" charset="0"/>
              </a:rPr>
              <a:t>investigating and analysing</a:t>
            </a:r>
            <a:r>
              <a:rPr lang="en-GB" sz="1800" dirty="0">
                <a:latin typeface="Arial" panose="020B0604020202020204" pitchFamily="34" charset="0"/>
                <a:cs typeface="Arial" panose="020B0604020202020204" pitchFamily="34" charset="0"/>
              </a:rPr>
              <a:t> applied experience and behaviour, </a:t>
            </a:r>
            <a:r>
              <a:rPr lang="en-GB" sz="1800" b="1" dirty="0">
                <a:latin typeface="Arial" panose="020B0604020202020204" pitchFamily="34" charset="0"/>
                <a:cs typeface="Arial" panose="020B0604020202020204" pitchFamily="34" charset="0"/>
              </a:rPr>
              <a:t>underpinned by a critical understanding of ethical and research governance processes</a:t>
            </a:r>
            <a:r>
              <a:rPr lang="en-GB" sz="1800" b="1" dirty="0" smtClean="0">
                <a:latin typeface="Arial" panose="020B0604020202020204" pitchFamily="34" charset="0"/>
                <a:cs typeface="Arial" panose="020B0604020202020204" pitchFamily="34" charset="0"/>
              </a:rPr>
              <a:t>.</a:t>
            </a:r>
          </a:p>
          <a:p>
            <a:pPr lvl="0"/>
            <a:endParaRPr lang="en-GB" sz="1800" dirty="0">
              <a:latin typeface="Arial" panose="020B0604020202020204" pitchFamily="34" charset="0"/>
              <a:cs typeface="Arial" panose="020B0604020202020204" pitchFamily="34" charset="0"/>
            </a:endParaRPr>
          </a:p>
          <a:p>
            <a:pPr lvl="0"/>
            <a:r>
              <a:rPr lang="en-GB" sz="1800" dirty="0" smtClean="0">
                <a:latin typeface="Arial" panose="020B0604020202020204" pitchFamily="34" charset="0"/>
                <a:cs typeface="Arial" panose="020B0604020202020204" pitchFamily="34" charset="0"/>
              </a:rPr>
              <a:t>develop </a:t>
            </a:r>
            <a:r>
              <a:rPr lang="en-GB" sz="1800" dirty="0">
                <a:latin typeface="Arial" panose="020B0604020202020204" pitchFamily="34" charset="0"/>
                <a:cs typeface="Arial" panose="020B0604020202020204" pitchFamily="34" charset="0"/>
              </a:rPr>
              <a:t>in-depth knowledge </a:t>
            </a:r>
            <a:r>
              <a:rPr lang="en-GB" sz="1800" b="1" dirty="0">
                <a:latin typeface="Arial" panose="020B0604020202020204" pitchFamily="34" charset="0"/>
                <a:cs typeface="Arial" panose="020B0604020202020204" pitchFamily="34" charset="0"/>
              </a:rPr>
              <a:t>of a specific area of</a:t>
            </a:r>
            <a:r>
              <a:rPr lang="en-GB" sz="1800" dirty="0">
                <a:latin typeface="Arial" panose="020B0604020202020204" pitchFamily="34" charset="0"/>
                <a:cs typeface="Arial" panose="020B0604020202020204" pitchFamily="34" charset="0"/>
              </a:rPr>
              <a:t> research, leading to an ability to critically evaluate theory, research findings, and applications, and to </a:t>
            </a:r>
            <a:r>
              <a:rPr lang="en-GB" sz="1800" b="1" dirty="0">
                <a:latin typeface="Arial" panose="020B0604020202020204" pitchFamily="34" charset="0"/>
                <a:cs typeface="Arial" panose="020B0604020202020204" pitchFamily="34" charset="0"/>
              </a:rPr>
              <a:t>develop scientifically rigorous and ethically sound research proposals</a:t>
            </a:r>
            <a:r>
              <a:rPr lang="en-GB" sz="1800" b="1" dirty="0" smtClean="0">
                <a:latin typeface="Arial" panose="020B0604020202020204" pitchFamily="34" charset="0"/>
                <a:cs typeface="Arial" panose="020B0604020202020204" pitchFamily="34" charset="0"/>
              </a:rPr>
              <a:t>.</a:t>
            </a:r>
          </a:p>
          <a:p>
            <a:pPr lvl="0"/>
            <a:endParaRPr lang="en-GB" sz="12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5024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620688"/>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smtClean="0">
                <a:solidFill>
                  <a:schemeClr val="tx1"/>
                </a:solidFill>
              </a:rPr>
              <a:t>MSc Applied Social and Health Psychology</a:t>
            </a:r>
            <a:endParaRPr lang="en-GB" sz="3200" dirty="0"/>
          </a:p>
        </p:txBody>
      </p:sp>
      <p:sp>
        <p:nvSpPr>
          <p:cNvPr id="3" name="Content Placeholder 2"/>
          <p:cNvSpPr>
            <a:spLocks noGrp="1"/>
          </p:cNvSpPr>
          <p:nvPr>
            <p:ph idx="1"/>
          </p:nvPr>
        </p:nvSpPr>
        <p:spPr>
          <a:xfrm>
            <a:off x="762000" y="685800"/>
            <a:ext cx="7543800" cy="1087016"/>
          </a:xfrm>
        </p:spPr>
        <p:txBody>
          <a:bodyPr/>
          <a:lstStyle/>
          <a:p>
            <a:endParaRPr lang="en-GB" dirty="0" smtClean="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142988362"/>
              </p:ext>
            </p:extLst>
          </p:nvPr>
        </p:nvGraphicFramePr>
        <p:xfrm>
          <a:off x="827584" y="1787652"/>
          <a:ext cx="7200799" cy="3585564"/>
        </p:xfrm>
        <a:graphic>
          <a:graphicData uri="http://schemas.openxmlformats.org/drawingml/2006/table">
            <a:tbl>
              <a:tblPr firstRow="1" firstCol="1" lastRow="1" lastCol="1" bandRow="1" bandCol="1">
                <a:tableStyleId>{5C22544A-7EE6-4342-B048-85BDC9FD1C3A}</a:tableStyleId>
              </a:tblPr>
              <a:tblGrid>
                <a:gridCol w="1268180">
                  <a:extLst>
                    <a:ext uri="{9D8B030D-6E8A-4147-A177-3AD203B41FA5}">
                      <a16:colId xmlns:a16="http://schemas.microsoft.com/office/drawing/2014/main" val="20000"/>
                    </a:ext>
                  </a:extLst>
                </a:gridCol>
                <a:gridCol w="4854514">
                  <a:extLst>
                    <a:ext uri="{9D8B030D-6E8A-4147-A177-3AD203B41FA5}">
                      <a16:colId xmlns:a16="http://schemas.microsoft.com/office/drawing/2014/main" val="20001"/>
                    </a:ext>
                  </a:extLst>
                </a:gridCol>
                <a:gridCol w="1078105">
                  <a:extLst>
                    <a:ext uri="{9D8B030D-6E8A-4147-A177-3AD203B41FA5}">
                      <a16:colId xmlns:a16="http://schemas.microsoft.com/office/drawing/2014/main" val="20002"/>
                    </a:ext>
                  </a:extLst>
                </a:gridCol>
              </a:tblGrid>
              <a:tr h="373452">
                <a:tc>
                  <a:txBody>
                    <a:bodyPr/>
                    <a:lstStyle/>
                    <a:p>
                      <a:pPr algn="just">
                        <a:lnSpc>
                          <a:spcPct val="115000"/>
                        </a:lnSpc>
                        <a:spcAft>
                          <a:spcPts val="1000"/>
                        </a:spcAft>
                        <a:tabLst>
                          <a:tab pos="-914400" algn="l"/>
                        </a:tabLst>
                      </a:pPr>
                      <a:r>
                        <a:rPr lang="en-GB" sz="1400" dirty="0">
                          <a:effectLst/>
                        </a:rPr>
                        <a:t>Module Code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dirty="0">
                          <a:effectLst/>
                        </a:rPr>
                        <a:t>Module title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a:effectLst/>
                        </a:rPr>
                        <a:t>Credits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73452">
                <a:tc>
                  <a:txBody>
                    <a:bodyPr/>
                    <a:lstStyle/>
                    <a:p>
                      <a:pPr algn="just">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dirty="0">
                          <a:effectLst/>
                        </a:rPr>
                        <a:t>Part One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10868">
                <a:tc>
                  <a:txBody>
                    <a:bodyPr/>
                    <a:lstStyle/>
                    <a:p>
                      <a:pPr>
                        <a:lnSpc>
                          <a:spcPct val="115000"/>
                        </a:lnSpc>
                        <a:spcAft>
                          <a:spcPts val="1000"/>
                        </a:spcAft>
                        <a:tabLst>
                          <a:tab pos="-914400" algn="l"/>
                        </a:tabLst>
                      </a:pPr>
                      <a:r>
                        <a:rPr lang="en-US" sz="1800">
                          <a:effectLst/>
                        </a:rPr>
                        <a:t>M7X01449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Applied Research, Ethics &amp; Analysis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a:effectLst/>
                        </a:rPr>
                        <a:t>40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10868">
                <a:tc>
                  <a:txBody>
                    <a:bodyPr/>
                    <a:lstStyle/>
                    <a:p>
                      <a:pPr>
                        <a:lnSpc>
                          <a:spcPct val="115000"/>
                        </a:lnSpc>
                        <a:spcAft>
                          <a:spcPts val="1000"/>
                        </a:spcAft>
                        <a:tabLst>
                          <a:tab pos="-914400" algn="l"/>
                        </a:tabLst>
                      </a:pPr>
                      <a:r>
                        <a:rPr lang="en-US" sz="1800" dirty="0" smtClean="0">
                          <a:effectLst/>
                        </a:rPr>
                        <a:t>M7X02155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Society and Psychology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10868">
                <a:tc>
                  <a:txBody>
                    <a:bodyPr/>
                    <a:lstStyle/>
                    <a:p>
                      <a:pPr>
                        <a:lnSpc>
                          <a:spcPct val="115000"/>
                        </a:lnSpc>
                        <a:spcAft>
                          <a:spcPts val="1000"/>
                        </a:spcAft>
                        <a:tabLst>
                          <a:tab pos="-914400" algn="l"/>
                        </a:tabLst>
                      </a:pPr>
                      <a:r>
                        <a:rPr lang="en-US" sz="1800">
                          <a:effectLst/>
                        </a:rPr>
                        <a:t>M7X01445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Professional Research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10868">
                <a:tc>
                  <a:txBody>
                    <a:bodyPr/>
                    <a:lstStyle/>
                    <a:p>
                      <a:pPr>
                        <a:lnSpc>
                          <a:spcPct val="115000"/>
                        </a:lnSpc>
                        <a:spcAft>
                          <a:spcPts val="1000"/>
                        </a:spcAft>
                        <a:tabLst>
                          <a:tab pos="-914400" algn="l"/>
                        </a:tabLst>
                      </a:pPr>
                      <a:r>
                        <a:rPr lang="en-US" sz="1800">
                          <a:effectLst/>
                        </a:rPr>
                        <a:t>M7X01446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Psychology and Health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10868">
                <a:tc>
                  <a:txBody>
                    <a:bodyPr/>
                    <a:lstStyle/>
                    <a:p>
                      <a:pPr>
                        <a:lnSpc>
                          <a:spcPct val="115000"/>
                        </a:lnSpc>
                        <a:spcAft>
                          <a:spcPts val="1000"/>
                        </a:spcAft>
                        <a:tabLst>
                          <a:tab pos="-914400" algn="l"/>
                        </a:tabLst>
                      </a:pPr>
                      <a:r>
                        <a:rPr lang="en-US" sz="1800">
                          <a:effectLst/>
                        </a:rPr>
                        <a:t>M7X01447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Applying Social Psychology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373452">
                <a:tc>
                  <a:txBody>
                    <a:bodyPr/>
                    <a:lstStyle/>
                    <a:p>
                      <a:pPr>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Part Two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410868">
                <a:tc>
                  <a:txBody>
                    <a:bodyPr/>
                    <a:lstStyle/>
                    <a:p>
                      <a:pPr>
                        <a:lnSpc>
                          <a:spcPct val="115000"/>
                        </a:lnSpc>
                        <a:spcAft>
                          <a:spcPts val="1000"/>
                        </a:spcAft>
                        <a:tabLst>
                          <a:tab pos="-914400" algn="l"/>
                        </a:tabLst>
                      </a:pPr>
                      <a:r>
                        <a:rPr lang="en-US" sz="1800">
                          <a:effectLst/>
                        </a:rPr>
                        <a:t>M7X01448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Applied Psychology Research Dissertation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dirty="0">
                          <a:effectLst/>
                        </a:rPr>
                        <a:t>60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9425991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p:txBody>
      </p:sp>
      <p:sp>
        <p:nvSpPr>
          <p:cNvPr id="6" name="Title 1"/>
          <p:cNvSpPr txBox="1">
            <a:spLocks/>
          </p:cNvSpPr>
          <p:nvPr/>
        </p:nvSpPr>
        <p:spPr>
          <a:xfrm>
            <a:off x="395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Programme Team </a:t>
            </a:r>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8" name="Content Placeholder 7"/>
          <p:cNvSpPr>
            <a:spLocks noGrp="1"/>
          </p:cNvSpPr>
          <p:nvPr>
            <p:ph idx="1"/>
          </p:nvPr>
        </p:nvSpPr>
        <p:spPr>
          <a:xfrm>
            <a:off x="527071" y="1571192"/>
            <a:ext cx="7543800" cy="3886200"/>
          </a:xfrm>
        </p:spPr>
        <p:txBody>
          <a:bodyPr>
            <a:normAutofit lnSpcReduction="10000"/>
          </a:bodyPr>
          <a:lstStyle/>
          <a:p>
            <a:r>
              <a:rPr lang="en-GB" dirty="0" smtClean="0"/>
              <a:t>Dr Ceri Phelps – Programme Director</a:t>
            </a:r>
          </a:p>
          <a:p>
            <a:endParaRPr lang="en-GB" dirty="0"/>
          </a:p>
          <a:p>
            <a:r>
              <a:rPr lang="en-GB" dirty="0" smtClean="0"/>
              <a:t>Dr Paul Hutchings  – Module leader</a:t>
            </a:r>
          </a:p>
          <a:p>
            <a:endParaRPr lang="en-GB" dirty="0" smtClean="0"/>
          </a:p>
          <a:p>
            <a:r>
              <a:rPr lang="en-GB" dirty="0"/>
              <a:t>Dr Kate Williams – Module Leader</a:t>
            </a:r>
          </a:p>
          <a:p>
            <a:endParaRPr lang="en-GB" dirty="0"/>
          </a:p>
          <a:p>
            <a:r>
              <a:rPr lang="en-GB" dirty="0" smtClean="0"/>
              <a:t>Dr Lymarie Rodriquez – Lecturer </a:t>
            </a:r>
          </a:p>
          <a:p>
            <a:pPr marL="0" indent="0">
              <a:buNone/>
            </a:pPr>
            <a:endParaRPr lang="en-GB" dirty="0" smtClean="0"/>
          </a:p>
          <a:p>
            <a:r>
              <a:rPr lang="en-GB" dirty="0" smtClean="0"/>
              <a:t>Dr Judith Marshall - Lecturer</a:t>
            </a:r>
          </a:p>
        </p:txBody>
      </p:sp>
    </p:spTree>
    <p:extLst>
      <p:ext uri="{BB962C8B-B14F-4D97-AF65-F5344CB8AC3E}">
        <p14:creationId xmlns:p14="http://schemas.microsoft.com/office/powerpoint/2010/main" val="18236454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p:txBody>
      </p:sp>
      <p:sp>
        <p:nvSpPr>
          <p:cNvPr id="6" name="Title 1"/>
          <p:cNvSpPr txBox="1">
            <a:spLocks/>
          </p:cNvSpPr>
          <p:nvPr/>
        </p:nvSpPr>
        <p:spPr>
          <a:xfrm>
            <a:off x="395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2" name="Title 1"/>
          <p:cNvSpPr>
            <a:spLocks noGrp="1"/>
          </p:cNvSpPr>
          <p:nvPr>
            <p:ph type="title"/>
          </p:nvPr>
        </p:nvSpPr>
        <p:spPr>
          <a:xfrm>
            <a:off x="929072" y="2060848"/>
            <a:ext cx="6781800" cy="1600200"/>
          </a:xfrm>
        </p:spPr>
        <p:txBody>
          <a:bodyPr>
            <a:noAutofit/>
          </a:bodyPr>
          <a:lstStyle/>
          <a:p>
            <a:pPr algn="ctr"/>
            <a:r>
              <a:rPr lang="en-GB" dirty="0" smtClean="0"/>
              <a:t>Assessment</a:t>
            </a:r>
            <a:endParaRPr lang="en-GB" dirty="0"/>
          </a:p>
        </p:txBody>
      </p:sp>
    </p:spTree>
    <p:extLst>
      <p:ext uri="{BB962C8B-B14F-4D97-AF65-F5344CB8AC3E}">
        <p14:creationId xmlns:p14="http://schemas.microsoft.com/office/powerpoint/2010/main" val="32786911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744" y="1311084"/>
            <a:ext cx="8127679" cy="4608512"/>
          </a:xfrm>
        </p:spPr>
        <p:txBody>
          <a:bodyPr>
            <a:normAutofit/>
          </a:bodyPr>
          <a:lstStyle/>
          <a:p>
            <a:pPr marL="0" indent="0" fontAlgn="base" hangingPunct="0">
              <a:buNone/>
            </a:pPr>
            <a:r>
              <a:rPr lang="en-GB" sz="2800" dirty="0" smtClean="0"/>
              <a:t>Formative and summative</a:t>
            </a:r>
          </a:p>
          <a:p>
            <a:pPr fontAlgn="base" hangingPunct="0"/>
            <a:r>
              <a:rPr lang="en-GB" sz="2800" dirty="0"/>
              <a:t>NO </a:t>
            </a:r>
            <a:r>
              <a:rPr lang="en-GB" sz="2800" dirty="0" smtClean="0"/>
              <a:t>EXAMS!</a:t>
            </a:r>
          </a:p>
          <a:p>
            <a:pPr fontAlgn="base" hangingPunct="0"/>
            <a:r>
              <a:rPr lang="en-GB" sz="2800" i="1" dirty="0" smtClean="0"/>
              <a:t>Portfolio of research competencies</a:t>
            </a:r>
          </a:p>
          <a:p>
            <a:pPr fontAlgn="base" hangingPunct="0"/>
            <a:r>
              <a:rPr lang="en-GB" sz="2800" i="1" dirty="0"/>
              <a:t>Practical skills Assessment (research, statistics, analysis</a:t>
            </a:r>
            <a:r>
              <a:rPr lang="en-GB" sz="2800" i="1" dirty="0" smtClean="0"/>
              <a:t>)</a:t>
            </a:r>
          </a:p>
          <a:p>
            <a:pPr fontAlgn="base" hangingPunct="0"/>
            <a:r>
              <a:rPr lang="en-GB" sz="2800" dirty="0" smtClean="0"/>
              <a:t>Written essays</a:t>
            </a:r>
          </a:p>
          <a:p>
            <a:pPr fontAlgn="base" hangingPunct="0"/>
            <a:r>
              <a:rPr lang="en-GB" sz="2800" dirty="0" smtClean="0"/>
              <a:t>Systematic Literature Review</a:t>
            </a:r>
          </a:p>
          <a:p>
            <a:pPr fontAlgn="base" hangingPunct="0"/>
            <a:r>
              <a:rPr lang="en-GB" sz="2800" dirty="0" smtClean="0"/>
              <a:t>Professional presentations</a:t>
            </a:r>
          </a:p>
          <a:p>
            <a:pPr fontAlgn="base" hangingPunct="0"/>
            <a:r>
              <a:rPr lang="en-GB" sz="2800" dirty="0" smtClean="0"/>
              <a:t>Research proposals/papers</a:t>
            </a:r>
          </a:p>
          <a:p>
            <a:pPr fontAlgn="base" hangingPunct="0"/>
            <a:endParaRPr lang="en-GB" sz="2800" dirty="0" smtClean="0"/>
          </a:p>
        </p:txBody>
      </p:sp>
      <p:sp>
        <p:nvSpPr>
          <p:cNvPr id="4" name="Title 1"/>
          <p:cNvSpPr txBox="1">
            <a:spLocks/>
          </p:cNvSpPr>
          <p:nvPr/>
        </p:nvSpPr>
        <p:spPr>
          <a:xfrm>
            <a:off x="253074" y="440092"/>
            <a:ext cx="6781800" cy="870992"/>
          </a:xfrm>
          <a:prstGeom prst="rect">
            <a:avLst/>
          </a:prstGeom>
        </p:spPr>
        <p:txBody>
          <a:bodyPr vert="horz" lIns="91440" tIns="45720" rIns="91440" bIns="45720" rtlCol="0" anchor="b" anchorCtr="0">
            <a:normAutofit fontScale="52500" lnSpcReduction="20000"/>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Assessment strategies </a:t>
            </a:r>
          </a:p>
          <a:p>
            <a:r>
              <a:rPr lang="en-GB" dirty="0" smtClean="0"/>
              <a:t> </a:t>
            </a:r>
            <a:endParaRPr lang="en-GB" dirty="0"/>
          </a:p>
        </p:txBody>
      </p:sp>
    </p:spTree>
    <p:extLst>
      <p:ext uri="{BB962C8B-B14F-4D97-AF65-F5344CB8AC3E}">
        <p14:creationId xmlns:p14="http://schemas.microsoft.com/office/powerpoint/2010/main" val="31329221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p:txBody>
      </p:sp>
      <p:sp>
        <p:nvSpPr>
          <p:cNvPr id="6" name="Title 1"/>
          <p:cNvSpPr txBox="1">
            <a:spLocks/>
          </p:cNvSpPr>
          <p:nvPr/>
        </p:nvSpPr>
        <p:spPr>
          <a:xfrm>
            <a:off x="395536" y="764704"/>
            <a:ext cx="8064896"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Assessment Schedule &amp;  Assessment Info </a:t>
            </a:r>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8" name="Content Placeholder 7"/>
          <p:cNvSpPr>
            <a:spLocks noGrp="1"/>
          </p:cNvSpPr>
          <p:nvPr>
            <p:ph idx="1"/>
          </p:nvPr>
        </p:nvSpPr>
        <p:spPr>
          <a:xfrm>
            <a:off x="397202" y="2348880"/>
            <a:ext cx="7543800" cy="3886200"/>
          </a:xfrm>
        </p:spPr>
        <p:txBody>
          <a:bodyPr/>
          <a:lstStyle/>
          <a:p>
            <a:r>
              <a:rPr lang="en-GB" sz="2800" dirty="0" smtClean="0"/>
              <a:t>On moodle</a:t>
            </a:r>
          </a:p>
          <a:p>
            <a:endParaRPr lang="en-GB" sz="2800" dirty="0"/>
          </a:p>
          <a:p>
            <a:r>
              <a:rPr lang="en-GB" sz="2800" dirty="0" smtClean="0"/>
              <a:t>Assessment </a:t>
            </a:r>
            <a:r>
              <a:rPr lang="en-GB" sz="2800" dirty="0" err="1" smtClean="0"/>
              <a:t>proformas</a:t>
            </a:r>
            <a:endParaRPr lang="en-GB" sz="2800" dirty="0" smtClean="0"/>
          </a:p>
          <a:p>
            <a:endParaRPr lang="en-GB" sz="2800" dirty="0"/>
          </a:p>
          <a:p>
            <a:r>
              <a:rPr lang="en-GB" sz="2800" dirty="0" smtClean="0"/>
              <a:t>Assessment criteria </a:t>
            </a:r>
          </a:p>
          <a:p>
            <a:pPr marL="0" indent="0">
              <a:buNone/>
            </a:pPr>
            <a:endParaRPr lang="en-GB" sz="2800" dirty="0" smtClean="0"/>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26719267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5760640" cy="639762"/>
          </a:xfrm>
        </p:spPr>
        <p:txBody>
          <a:bodyPr/>
          <a:lstStyle/>
          <a:p>
            <a:r>
              <a:rPr lang="en-GB" dirty="0" smtClean="0"/>
              <a:t>Society and Psychology (20 credits)</a:t>
            </a:r>
            <a:endParaRPr lang="en-GB" dirty="0"/>
          </a:p>
        </p:txBody>
      </p:sp>
      <p:sp>
        <p:nvSpPr>
          <p:cNvPr id="4" name="Content Placeholder 3"/>
          <p:cNvSpPr>
            <a:spLocks noGrp="1"/>
          </p:cNvSpPr>
          <p:nvPr>
            <p:ph sz="half" idx="2"/>
          </p:nvPr>
        </p:nvSpPr>
        <p:spPr>
          <a:xfrm>
            <a:off x="611560" y="1412776"/>
            <a:ext cx="7776864" cy="3744416"/>
          </a:xfrm>
        </p:spPr>
        <p:txBody>
          <a:bodyPr>
            <a:normAutofit fontScale="92500"/>
          </a:bodyPr>
          <a:lstStyle/>
          <a:p>
            <a:pPr lvl="0" fontAlgn="base" hangingPunct="0"/>
            <a:r>
              <a:rPr lang="en-GB" sz="2000" dirty="0" smtClean="0"/>
              <a:t>Critical consideration of how current real-world issues can be explored from a psychological perspective</a:t>
            </a:r>
          </a:p>
          <a:p>
            <a:pPr lvl="0" fontAlgn="base" hangingPunct="0"/>
            <a:endParaRPr lang="en-GB" sz="2000" dirty="0" smtClean="0"/>
          </a:p>
          <a:p>
            <a:pPr lvl="0" fontAlgn="base" hangingPunct="0"/>
            <a:r>
              <a:rPr lang="en-GB" sz="2000" dirty="0" smtClean="0"/>
              <a:t>How psychology functions in a local and global political and social landscape </a:t>
            </a:r>
          </a:p>
          <a:p>
            <a:pPr lvl="0" fontAlgn="base" hangingPunct="0"/>
            <a:endParaRPr lang="en-GB" sz="2000" dirty="0" smtClean="0"/>
          </a:p>
          <a:p>
            <a:pPr lvl="0" fontAlgn="base" hangingPunct="0"/>
            <a:r>
              <a:rPr lang="en-GB" sz="2000" dirty="0"/>
              <a:t> </a:t>
            </a:r>
            <a:r>
              <a:rPr lang="en-GB" sz="2000" dirty="0" smtClean="0"/>
              <a:t>The challenges and potential solutions to effectively communicating</a:t>
            </a:r>
            <a:r>
              <a:rPr lang="en-GB" sz="2000" dirty="0"/>
              <a:t> </a:t>
            </a:r>
            <a:r>
              <a:rPr lang="en-GB" sz="2000" dirty="0" smtClean="0"/>
              <a:t>psychological </a:t>
            </a:r>
            <a:r>
              <a:rPr lang="en-GB" sz="2000" dirty="0"/>
              <a:t>concepts and theories appropriately to different populations.</a:t>
            </a:r>
          </a:p>
          <a:p>
            <a:pPr lvl="0" fontAlgn="base" hangingPunct="0"/>
            <a:endParaRPr lang="en-GB" dirty="0" smtClean="0"/>
          </a:p>
          <a:p>
            <a:pPr lvl="0" fontAlgn="base" hangingPunct="0"/>
            <a:r>
              <a:rPr lang="en-GB" sz="2000" dirty="0" smtClean="0"/>
              <a:t>Practical, professional, legal and ethical dilemmas associated with the application of social and health psychology to real-world issues</a:t>
            </a:r>
          </a:p>
          <a:p>
            <a:pPr lvl="0" fontAlgn="base" hangingPunct="0"/>
            <a:endParaRPr lang="en-GB" dirty="0"/>
          </a:p>
        </p:txBody>
      </p:sp>
    </p:spTree>
    <p:extLst>
      <p:ext uri="{BB962C8B-B14F-4D97-AF65-F5344CB8AC3E}">
        <p14:creationId xmlns:p14="http://schemas.microsoft.com/office/powerpoint/2010/main" val="21595464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5760640" cy="639762"/>
          </a:xfrm>
        </p:spPr>
        <p:txBody>
          <a:bodyPr/>
          <a:lstStyle/>
          <a:p>
            <a:r>
              <a:rPr lang="en-GB" dirty="0" smtClean="0"/>
              <a:t>Society and Psychology (20 credits)</a:t>
            </a:r>
            <a:endParaRPr lang="en-GB" dirty="0"/>
          </a:p>
        </p:txBody>
      </p:sp>
      <p:sp>
        <p:nvSpPr>
          <p:cNvPr id="7" name="Content Placeholder 6"/>
          <p:cNvSpPr>
            <a:spLocks noGrp="1"/>
          </p:cNvSpPr>
          <p:nvPr>
            <p:ph sz="quarter" idx="4"/>
          </p:nvPr>
        </p:nvSpPr>
        <p:spPr>
          <a:xfrm>
            <a:off x="323528" y="1412776"/>
            <a:ext cx="8712968" cy="4176464"/>
          </a:xfrm>
        </p:spPr>
        <p:txBody>
          <a:bodyPr>
            <a:normAutofit/>
          </a:bodyPr>
          <a:lstStyle/>
          <a:p>
            <a:pPr marL="0" indent="0">
              <a:buNone/>
            </a:pPr>
            <a:r>
              <a:rPr lang="en-GB" dirty="0" smtClean="0"/>
              <a:t>Assessment: </a:t>
            </a:r>
          </a:p>
          <a:p>
            <a:pPr marL="0" indent="0">
              <a:buNone/>
            </a:pPr>
            <a:endParaRPr lang="en-GB" dirty="0" smtClean="0"/>
          </a:p>
          <a:p>
            <a:r>
              <a:rPr lang="en-GB" dirty="0" smtClean="0"/>
              <a:t>Systematic Literature Review (5,000 words)</a:t>
            </a:r>
          </a:p>
          <a:p>
            <a:endParaRPr lang="en-GB" dirty="0" smtClean="0"/>
          </a:p>
          <a:p>
            <a:r>
              <a:rPr lang="en-GB" sz="2000" i="1" dirty="0"/>
              <a:t>Exemplar: Conduct and report a systematic review of the literature exploring how psychological theories can be used to improve health outcomes of relevance to the current political landscape</a:t>
            </a:r>
            <a:r>
              <a:rPr lang="en-GB" sz="2000" i="1" dirty="0" smtClean="0"/>
              <a:t>.</a:t>
            </a:r>
            <a:endParaRPr lang="en-GB" sz="2000" dirty="0"/>
          </a:p>
          <a:p>
            <a:endParaRPr lang="en-GB" dirty="0"/>
          </a:p>
          <a:p>
            <a:endParaRPr lang="en-GB" dirty="0"/>
          </a:p>
        </p:txBody>
      </p:sp>
    </p:spTree>
    <p:extLst>
      <p:ext uri="{BB962C8B-B14F-4D97-AF65-F5344CB8AC3E}">
        <p14:creationId xmlns:p14="http://schemas.microsoft.com/office/powerpoint/2010/main" val="24569590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653136"/>
            <a:ext cx="6781800" cy="1600200"/>
          </a:xfrm>
        </p:spPr>
        <p:txBody>
          <a:bodyPr/>
          <a:lstStyle/>
          <a:p>
            <a:r>
              <a:rPr lang="en-GB" dirty="0" smtClean="0"/>
              <a:t>Part One</a:t>
            </a:r>
            <a:endParaRPr lang="en-GB" dirty="0"/>
          </a:p>
        </p:txBody>
      </p:sp>
      <p:sp>
        <p:nvSpPr>
          <p:cNvPr id="3" name="Text Placeholder 2"/>
          <p:cNvSpPr>
            <a:spLocks noGrp="1"/>
          </p:cNvSpPr>
          <p:nvPr>
            <p:ph type="body" idx="1"/>
          </p:nvPr>
        </p:nvSpPr>
        <p:spPr>
          <a:xfrm>
            <a:off x="107504" y="548680"/>
            <a:ext cx="5112568" cy="639762"/>
          </a:xfrm>
        </p:spPr>
        <p:txBody>
          <a:bodyPr/>
          <a:lstStyle/>
          <a:p>
            <a:r>
              <a:rPr lang="en-GB" dirty="0" smtClean="0"/>
              <a:t>Psychology &amp; Health [20 credits]</a:t>
            </a:r>
            <a:endParaRPr lang="en-GB" dirty="0"/>
          </a:p>
        </p:txBody>
      </p:sp>
      <p:sp>
        <p:nvSpPr>
          <p:cNvPr id="4" name="Content Placeholder 3"/>
          <p:cNvSpPr>
            <a:spLocks noGrp="1"/>
          </p:cNvSpPr>
          <p:nvPr>
            <p:ph sz="half" idx="2"/>
          </p:nvPr>
        </p:nvSpPr>
        <p:spPr>
          <a:xfrm>
            <a:off x="4748127" y="1772816"/>
            <a:ext cx="3657600" cy="3744416"/>
          </a:xfrm>
        </p:spPr>
        <p:txBody>
          <a:bodyPr>
            <a:normAutofit/>
          </a:bodyPr>
          <a:lstStyle/>
          <a:p>
            <a:pPr marL="0" indent="0" fontAlgn="base" hangingPunct="0">
              <a:buNone/>
            </a:pPr>
            <a:r>
              <a:rPr lang="en-GB" sz="1800" dirty="0"/>
              <a:t> </a:t>
            </a:r>
            <a:endParaRPr lang="en-GB" sz="1800" dirty="0" smtClean="0"/>
          </a:p>
          <a:p>
            <a:pPr marL="0" indent="0" fontAlgn="base" hangingPunct="0">
              <a:buNone/>
            </a:pPr>
            <a:endParaRPr lang="en-GB" sz="1800" dirty="0" smtClean="0"/>
          </a:p>
          <a:p>
            <a:pPr lvl="0" fontAlgn="base" hangingPunct="0"/>
            <a:endParaRPr lang="en-GB" sz="1800" dirty="0"/>
          </a:p>
        </p:txBody>
      </p:sp>
      <p:sp>
        <p:nvSpPr>
          <p:cNvPr id="8" name="Content Placeholder 3"/>
          <p:cNvSpPr>
            <a:spLocks noGrp="1"/>
          </p:cNvSpPr>
          <p:nvPr>
            <p:ph sz="half" idx="2"/>
          </p:nvPr>
        </p:nvSpPr>
        <p:spPr>
          <a:xfrm>
            <a:off x="414416" y="1628800"/>
            <a:ext cx="8118024" cy="3960440"/>
          </a:xfrm>
        </p:spPr>
        <p:txBody>
          <a:bodyPr>
            <a:noAutofit/>
          </a:bodyPr>
          <a:lstStyle/>
          <a:p>
            <a:pPr fontAlgn="base" hangingPunct="0"/>
            <a:r>
              <a:rPr lang="en-GB" sz="1800" dirty="0" smtClean="0"/>
              <a:t>Critical understanding of health from an individual, societal and cultural perspective</a:t>
            </a:r>
          </a:p>
          <a:p>
            <a:pPr fontAlgn="base" hangingPunct="0"/>
            <a:endParaRPr lang="en-GB" sz="1800" dirty="0"/>
          </a:p>
          <a:p>
            <a:pPr fontAlgn="base" hangingPunct="0"/>
            <a:r>
              <a:rPr lang="en-GB" sz="1800" dirty="0" smtClean="0"/>
              <a:t>Health as a multi-faceted concept that differs across culture and time </a:t>
            </a:r>
          </a:p>
          <a:p>
            <a:pPr fontAlgn="base" hangingPunct="0"/>
            <a:endParaRPr lang="en-GB" sz="1800" dirty="0"/>
          </a:p>
          <a:p>
            <a:pPr lvl="0" fontAlgn="base" hangingPunct="0"/>
            <a:r>
              <a:rPr lang="en-GB" sz="1800" dirty="0" smtClean="0"/>
              <a:t>Public health framework and health inequalities in Wales, UK, and globally</a:t>
            </a:r>
          </a:p>
          <a:p>
            <a:pPr lvl="0" fontAlgn="base" hangingPunct="0"/>
            <a:endParaRPr lang="en-GB" sz="1800" dirty="0"/>
          </a:p>
          <a:p>
            <a:pPr lvl="0" fontAlgn="base" hangingPunct="0"/>
            <a:r>
              <a:rPr lang="en-GB" sz="1800" dirty="0" smtClean="0"/>
              <a:t>Predictors and consequences of globally recognised health risk behaviours </a:t>
            </a:r>
          </a:p>
          <a:p>
            <a:pPr lvl="0" fontAlgn="base" hangingPunct="0"/>
            <a:endParaRPr lang="en-GB" sz="1800" dirty="0" smtClean="0"/>
          </a:p>
          <a:p>
            <a:pPr lvl="0" fontAlgn="base" hangingPunct="0"/>
            <a:r>
              <a:rPr lang="en-GB" sz="1800" dirty="0"/>
              <a:t>M</a:t>
            </a:r>
            <a:r>
              <a:rPr lang="en-GB" sz="1800" dirty="0" smtClean="0"/>
              <a:t>odels</a:t>
            </a:r>
            <a:r>
              <a:rPr lang="en-GB" sz="1800" dirty="0"/>
              <a:t>, theories, and approaches </a:t>
            </a:r>
            <a:r>
              <a:rPr lang="en-GB" sz="1800" dirty="0" smtClean="0"/>
              <a:t>underpinning </a:t>
            </a:r>
            <a:r>
              <a:rPr lang="en-GB" sz="1800" dirty="0"/>
              <a:t>intervention development and evaluation in the context of applied health </a:t>
            </a:r>
            <a:r>
              <a:rPr lang="en-GB" sz="1800" dirty="0" smtClean="0"/>
              <a:t>research</a:t>
            </a:r>
            <a:endParaRPr lang="en-GB" sz="1800" dirty="0"/>
          </a:p>
        </p:txBody>
      </p:sp>
    </p:spTree>
    <p:extLst>
      <p:ext uri="{BB962C8B-B14F-4D97-AF65-F5344CB8AC3E}">
        <p14:creationId xmlns:p14="http://schemas.microsoft.com/office/powerpoint/2010/main" val="21984555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5085184"/>
            <a:ext cx="6781800" cy="1600200"/>
          </a:xfrm>
        </p:spPr>
        <p:txBody>
          <a:bodyPr/>
          <a:lstStyle/>
          <a:p>
            <a:r>
              <a:rPr lang="en-GB" dirty="0" smtClean="0"/>
              <a:t>Part One</a:t>
            </a:r>
            <a:endParaRPr lang="en-GB" dirty="0"/>
          </a:p>
        </p:txBody>
      </p:sp>
      <p:sp>
        <p:nvSpPr>
          <p:cNvPr id="3" name="Text Placeholder 2"/>
          <p:cNvSpPr>
            <a:spLocks noGrp="1"/>
          </p:cNvSpPr>
          <p:nvPr>
            <p:ph type="body" idx="1"/>
          </p:nvPr>
        </p:nvSpPr>
        <p:spPr>
          <a:xfrm>
            <a:off x="107504" y="548680"/>
            <a:ext cx="6912768" cy="639762"/>
          </a:xfrm>
        </p:spPr>
        <p:txBody>
          <a:bodyPr/>
          <a:lstStyle/>
          <a:p>
            <a:r>
              <a:rPr lang="en-GB" dirty="0" smtClean="0"/>
              <a:t>Psychology &amp; Health : Assessment</a:t>
            </a:r>
            <a:endParaRPr lang="en-GB" dirty="0"/>
          </a:p>
        </p:txBody>
      </p:sp>
      <p:sp>
        <p:nvSpPr>
          <p:cNvPr id="4" name="Content Placeholder 3"/>
          <p:cNvSpPr>
            <a:spLocks noGrp="1"/>
          </p:cNvSpPr>
          <p:nvPr>
            <p:ph sz="half" idx="2"/>
          </p:nvPr>
        </p:nvSpPr>
        <p:spPr>
          <a:xfrm>
            <a:off x="467544" y="1484784"/>
            <a:ext cx="8280920" cy="4608512"/>
          </a:xfrm>
        </p:spPr>
        <p:txBody>
          <a:bodyPr>
            <a:normAutofit/>
          </a:bodyPr>
          <a:lstStyle/>
          <a:p>
            <a:pPr marL="0" indent="0" fontAlgn="base" hangingPunct="0">
              <a:buNone/>
            </a:pPr>
            <a:r>
              <a:rPr lang="en-GB" b="1" dirty="0"/>
              <a:t>Assessment Component 1: Research proposal </a:t>
            </a:r>
            <a:endParaRPr lang="en-GB" b="1" dirty="0" smtClean="0"/>
          </a:p>
          <a:p>
            <a:pPr marL="0" indent="0" fontAlgn="base" hangingPunct="0">
              <a:buNone/>
            </a:pPr>
            <a:endParaRPr lang="en-GB" sz="1900" b="1" dirty="0" smtClean="0"/>
          </a:p>
          <a:p>
            <a:pPr marL="0" indent="0" fontAlgn="base" hangingPunct="0">
              <a:buNone/>
            </a:pPr>
            <a:r>
              <a:rPr lang="en-GB" sz="1900" i="1" dirty="0" smtClean="0"/>
              <a:t>Exemplar</a:t>
            </a:r>
            <a:r>
              <a:rPr lang="en-GB" sz="1900" i="1" dirty="0"/>
              <a:t>: Prepare a </a:t>
            </a:r>
            <a:r>
              <a:rPr lang="en-GB" sz="1900" i="1" dirty="0" smtClean="0"/>
              <a:t>2,500 </a:t>
            </a:r>
            <a:r>
              <a:rPr lang="en-GB" sz="1900" i="1" dirty="0"/>
              <a:t>word research proposal under the given headings for submission to a hypothetic funding body, addressing the following question: How can we encourage men from socially deprived communities to increase their engagement with health-care services?  </a:t>
            </a:r>
            <a:endParaRPr lang="en-GB" sz="1900" dirty="0"/>
          </a:p>
          <a:p>
            <a:pPr fontAlgn="base" hangingPunct="0"/>
            <a:endParaRPr lang="en-GB" sz="1900" dirty="0"/>
          </a:p>
          <a:p>
            <a:pPr marL="0" indent="0" fontAlgn="base" hangingPunct="0">
              <a:buNone/>
            </a:pPr>
            <a:r>
              <a:rPr lang="en-GB" sz="1900" dirty="0"/>
              <a:t> </a:t>
            </a:r>
            <a:r>
              <a:rPr lang="en-GB" b="1" dirty="0" smtClean="0"/>
              <a:t>Assessment </a:t>
            </a:r>
            <a:r>
              <a:rPr lang="en-GB" b="1" dirty="0"/>
              <a:t>Component 2:  </a:t>
            </a:r>
            <a:r>
              <a:rPr lang="en-GB" b="1" dirty="0" smtClean="0"/>
              <a:t>Written assignment (2,500 words)  </a:t>
            </a:r>
            <a:endParaRPr lang="en-GB" sz="1900" b="1" dirty="0" smtClean="0"/>
          </a:p>
          <a:p>
            <a:pPr marL="0" indent="0" fontAlgn="base" hangingPunct="0">
              <a:buNone/>
            </a:pPr>
            <a:endParaRPr lang="en-GB" sz="1900" b="1" dirty="0" smtClean="0"/>
          </a:p>
          <a:p>
            <a:pPr marL="0" indent="0" fontAlgn="base" hangingPunct="0">
              <a:buNone/>
            </a:pPr>
            <a:r>
              <a:rPr lang="en-US" sz="1800" i="1" dirty="0" smtClean="0"/>
              <a:t>Exemplar</a:t>
            </a:r>
            <a:r>
              <a:rPr lang="en-US" sz="1800" i="1" dirty="0"/>
              <a:t>: Critically discuss </a:t>
            </a:r>
            <a:r>
              <a:rPr lang="en-US" sz="1800" i="1" dirty="0" smtClean="0"/>
              <a:t>whether the Theory of Planned </a:t>
            </a:r>
            <a:r>
              <a:rPr lang="en-US" sz="1800" i="1" dirty="0" err="1" smtClean="0"/>
              <a:t>Behaviour</a:t>
            </a:r>
            <a:r>
              <a:rPr lang="en-US" sz="1800" i="1" dirty="0" smtClean="0"/>
              <a:t> is still a useful model for predicting health-related decision-making in the 21</a:t>
            </a:r>
            <a:r>
              <a:rPr lang="en-US" sz="1800" i="1" baseline="30000" dirty="0" smtClean="0"/>
              <a:t>st</a:t>
            </a:r>
            <a:r>
              <a:rPr lang="en-US" sz="1800" i="1" dirty="0" smtClean="0"/>
              <a:t> century.</a:t>
            </a:r>
            <a:endParaRPr lang="en-GB" sz="1800" dirty="0"/>
          </a:p>
        </p:txBody>
      </p:sp>
    </p:spTree>
    <p:extLst>
      <p:ext uri="{BB962C8B-B14F-4D97-AF65-F5344CB8AC3E}">
        <p14:creationId xmlns:p14="http://schemas.microsoft.com/office/powerpoint/2010/main" val="25325372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653136"/>
            <a:ext cx="6781800" cy="1600200"/>
          </a:xfrm>
        </p:spPr>
        <p:txBody>
          <a:bodyPr/>
          <a:lstStyle/>
          <a:p>
            <a:r>
              <a:rPr lang="en-GB" dirty="0" smtClean="0"/>
              <a:t>Part One</a:t>
            </a:r>
            <a:endParaRPr lang="en-GB" dirty="0"/>
          </a:p>
        </p:txBody>
      </p:sp>
      <p:sp>
        <p:nvSpPr>
          <p:cNvPr id="4" name="Content Placeholder 3"/>
          <p:cNvSpPr>
            <a:spLocks noGrp="1"/>
          </p:cNvSpPr>
          <p:nvPr>
            <p:ph sz="half" idx="2"/>
          </p:nvPr>
        </p:nvSpPr>
        <p:spPr>
          <a:xfrm>
            <a:off x="539552" y="1340768"/>
            <a:ext cx="7992888" cy="4248472"/>
          </a:xfrm>
        </p:spPr>
        <p:txBody>
          <a:bodyPr>
            <a:normAutofit/>
          </a:bodyPr>
          <a:lstStyle/>
          <a:p>
            <a:pPr lvl="0" fontAlgn="base" hangingPunct="0"/>
            <a:r>
              <a:rPr lang="en-GB" sz="1800" dirty="0" smtClean="0"/>
              <a:t>How research in the field of social psychology provides an evidence-based approach to understanding issues in the real world and as a tool for implementing change</a:t>
            </a:r>
          </a:p>
          <a:p>
            <a:pPr lvl="0" fontAlgn="base" hangingPunct="0"/>
            <a:endParaRPr lang="en-GB" sz="1800" dirty="0" smtClean="0"/>
          </a:p>
          <a:p>
            <a:pPr lvl="0" fontAlgn="base" hangingPunct="0"/>
            <a:r>
              <a:rPr lang="en-GB" sz="1800" dirty="0"/>
              <a:t>A</a:t>
            </a:r>
            <a:r>
              <a:rPr lang="en-GB" sz="1800" dirty="0" smtClean="0"/>
              <a:t>ttitude change, influence, and advertising in government policies/campaigns</a:t>
            </a:r>
          </a:p>
          <a:p>
            <a:pPr lvl="0" fontAlgn="base" hangingPunct="0"/>
            <a:endParaRPr lang="en-GB" sz="1800" dirty="0" smtClean="0"/>
          </a:p>
          <a:p>
            <a:pPr lvl="0" fontAlgn="base" hangingPunct="0"/>
            <a:r>
              <a:rPr lang="en-GB" sz="1800" dirty="0" smtClean="0"/>
              <a:t>Decision-making processes involving societal issues (e.g. recycling behaviour)</a:t>
            </a:r>
          </a:p>
          <a:p>
            <a:pPr lvl="0" fontAlgn="base" hangingPunct="0"/>
            <a:endParaRPr lang="en-GB" sz="1800" dirty="0"/>
          </a:p>
          <a:p>
            <a:pPr lvl="0" fontAlgn="base" hangingPunct="0"/>
            <a:r>
              <a:rPr lang="en-GB" sz="1800" dirty="0" smtClean="0"/>
              <a:t>Prejudice and discrimination reduction, conflict resolution </a:t>
            </a:r>
          </a:p>
          <a:p>
            <a:pPr marL="0" lvl="0" indent="0" fontAlgn="base" hangingPunct="0">
              <a:buNone/>
            </a:pPr>
            <a:endParaRPr lang="en-GB" sz="1800" dirty="0" smtClean="0"/>
          </a:p>
          <a:p>
            <a:pPr lvl="0" fontAlgn="base" hangingPunct="0"/>
            <a:r>
              <a:rPr lang="en-GB" sz="1800" dirty="0" smtClean="0"/>
              <a:t>Theory and experimental research underpinning our understanding of societal issues</a:t>
            </a:r>
            <a:endParaRPr lang="en-GB" sz="1800" dirty="0"/>
          </a:p>
          <a:p>
            <a:pPr lvl="0" fontAlgn="base" hangingPunct="0"/>
            <a:endParaRPr lang="en-GB" sz="1800" dirty="0" smtClean="0"/>
          </a:p>
          <a:p>
            <a:pPr fontAlgn="base" hangingPunct="0"/>
            <a:endParaRPr lang="en-GB" sz="1800" dirty="0" smtClean="0"/>
          </a:p>
          <a:p>
            <a:pPr lvl="0" fontAlgn="base" hangingPunct="0"/>
            <a:endParaRPr lang="en-GB" sz="1800" dirty="0"/>
          </a:p>
        </p:txBody>
      </p:sp>
      <p:sp>
        <p:nvSpPr>
          <p:cNvPr id="6" name="Text Placeholder 2"/>
          <p:cNvSpPr>
            <a:spLocks noGrp="1"/>
          </p:cNvSpPr>
          <p:nvPr>
            <p:ph type="body" idx="1"/>
          </p:nvPr>
        </p:nvSpPr>
        <p:spPr>
          <a:xfrm>
            <a:off x="539552" y="620688"/>
            <a:ext cx="6480720" cy="639762"/>
          </a:xfrm>
        </p:spPr>
        <p:txBody>
          <a:bodyPr/>
          <a:lstStyle/>
          <a:p>
            <a:r>
              <a:rPr lang="en-GB" dirty="0" smtClean="0"/>
              <a:t>Applying Social Psychology [20 credits] </a:t>
            </a:r>
            <a:endParaRPr lang="en-GB" dirty="0"/>
          </a:p>
        </p:txBody>
      </p:sp>
    </p:spTree>
    <p:extLst>
      <p:ext uri="{BB962C8B-B14F-4D97-AF65-F5344CB8AC3E}">
        <p14:creationId xmlns:p14="http://schemas.microsoft.com/office/powerpoint/2010/main" val="41037467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725144"/>
            <a:ext cx="6781800" cy="1600200"/>
          </a:xfrm>
        </p:spPr>
        <p:txBody>
          <a:bodyPr/>
          <a:lstStyle/>
          <a:p>
            <a:r>
              <a:rPr lang="en-GB" dirty="0" smtClean="0"/>
              <a:t>Part One</a:t>
            </a:r>
            <a:endParaRPr lang="en-GB" dirty="0"/>
          </a:p>
        </p:txBody>
      </p:sp>
      <p:sp>
        <p:nvSpPr>
          <p:cNvPr id="4" name="Content Placeholder 3"/>
          <p:cNvSpPr>
            <a:spLocks noGrp="1"/>
          </p:cNvSpPr>
          <p:nvPr>
            <p:ph sz="half" idx="2"/>
          </p:nvPr>
        </p:nvSpPr>
        <p:spPr>
          <a:xfrm>
            <a:off x="467544" y="1484784"/>
            <a:ext cx="8280920" cy="4608512"/>
          </a:xfrm>
        </p:spPr>
        <p:txBody>
          <a:bodyPr>
            <a:normAutofit/>
          </a:bodyPr>
          <a:lstStyle/>
          <a:p>
            <a:pPr marL="0" indent="0" fontAlgn="base" hangingPunct="0">
              <a:buNone/>
            </a:pPr>
            <a:r>
              <a:rPr lang="en-GB" b="1" dirty="0"/>
              <a:t>Assessment Component 1: Research proposal </a:t>
            </a:r>
            <a:endParaRPr lang="en-GB" b="1" dirty="0" smtClean="0"/>
          </a:p>
          <a:p>
            <a:pPr marL="0" indent="0" fontAlgn="base" hangingPunct="0">
              <a:buNone/>
            </a:pPr>
            <a:endParaRPr lang="en-GB" sz="1900" b="1" dirty="0" smtClean="0"/>
          </a:p>
          <a:p>
            <a:pPr marL="0" indent="0" fontAlgn="base" hangingPunct="0">
              <a:buNone/>
            </a:pPr>
            <a:r>
              <a:rPr lang="en-GB" sz="1900" i="1" dirty="0" smtClean="0"/>
              <a:t>Exemplar</a:t>
            </a:r>
            <a:r>
              <a:rPr lang="en-GB" sz="1900" i="1" dirty="0"/>
              <a:t>: Prepare a </a:t>
            </a:r>
            <a:r>
              <a:rPr lang="en-GB" sz="1900" i="1" dirty="0" smtClean="0"/>
              <a:t>2,500 </a:t>
            </a:r>
            <a:r>
              <a:rPr lang="en-GB" sz="1900" i="1" dirty="0"/>
              <a:t>word research proposal under the given headings for submission to a hypothetic funding body, addressing the following question: How can we encourage </a:t>
            </a:r>
            <a:r>
              <a:rPr lang="en-GB" sz="1900" i="1" dirty="0" smtClean="0"/>
              <a:t>the use of recycling facilities by the general public?</a:t>
            </a:r>
          </a:p>
          <a:p>
            <a:pPr marL="0" indent="0" fontAlgn="base" hangingPunct="0">
              <a:buNone/>
            </a:pPr>
            <a:endParaRPr lang="en-GB" sz="1900" dirty="0"/>
          </a:p>
          <a:p>
            <a:pPr marL="0" indent="0" fontAlgn="base" hangingPunct="0">
              <a:buNone/>
            </a:pPr>
            <a:r>
              <a:rPr lang="en-GB" sz="1900" dirty="0"/>
              <a:t> </a:t>
            </a:r>
            <a:r>
              <a:rPr lang="en-GB" b="1" dirty="0" smtClean="0"/>
              <a:t>Assessment </a:t>
            </a:r>
            <a:r>
              <a:rPr lang="en-GB" b="1" dirty="0"/>
              <a:t>Component 2:  </a:t>
            </a:r>
            <a:r>
              <a:rPr lang="en-GB" b="1" dirty="0" smtClean="0"/>
              <a:t>Written </a:t>
            </a:r>
            <a:r>
              <a:rPr lang="en-GB" b="1" dirty="0"/>
              <a:t>assignment </a:t>
            </a:r>
            <a:r>
              <a:rPr lang="en-GB" b="1" dirty="0" smtClean="0"/>
              <a:t>(2,500 words)</a:t>
            </a:r>
            <a:endParaRPr lang="en-GB" sz="1900" b="1" dirty="0" smtClean="0"/>
          </a:p>
          <a:p>
            <a:pPr marL="0" indent="0" fontAlgn="base" hangingPunct="0">
              <a:buNone/>
            </a:pPr>
            <a:endParaRPr lang="en-GB" sz="1900" b="1" dirty="0" smtClean="0"/>
          </a:p>
          <a:p>
            <a:pPr marL="0" indent="0" fontAlgn="base" hangingPunct="0">
              <a:buNone/>
            </a:pPr>
            <a:r>
              <a:rPr lang="en-US" sz="1800" i="1" dirty="0" smtClean="0"/>
              <a:t>Exemplar</a:t>
            </a:r>
            <a:r>
              <a:rPr lang="en-US" sz="1800" i="1" dirty="0"/>
              <a:t>: Critically discuss using whether Realistic Conflict Theory (Campbell, 1965) is still a useful model for predicting potential prejudice and discrimination in the 21</a:t>
            </a:r>
            <a:r>
              <a:rPr lang="en-US" sz="1800" i="1" baseline="30000" dirty="0"/>
              <a:t>st</a:t>
            </a:r>
            <a:r>
              <a:rPr lang="en-US" sz="1800" i="1" dirty="0"/>
              <a:t> century.</a:t>
            </a:r>
            <a:endParaRPr lang="en-GB" sz="1800" dirty="0"/>
          </a:p>
          <a:p>
            <a:pPr marL="0" indent="0" fontAlgn="base" hangingPunct="0">
              <a:buNone/>
            </a:pPr>
            <a:endParaRPr lang="en-GB" sz="1800" dirty="0"/>
          </a:p>
        </p:txBody>
      </p:sp>
      <p:sp>
        <p:nvSpPr>
          <p:cNvPr id="6" name="Text Placeholder 2"/>
          <p:cNvSpPr>
            <a:spLocks noGrp="1"/>
          </p:cNvSpPr>
          <p:nvPr>
            <p:ph type="body" idx="1"/>
          </p:nvPr>
        </p:nvSpPr>
        <p:spPr>
          <a:xfrm>
            <a:off x="251520" y="620688"/>
            <a:ext cx="6912768" cy="639762"/>
          </a:xfrm>
        </p:spPr>
        <p:txBody>
          <a:bodyPr/>
          <a:lstStyle/>
          <a:p>
            <a:r>
              <a:rPr lang="en-GB" dirty="0" smtClean="0"/>
              <a:t>Applying Social Psychology: Assessment </a:t>
            </a:r>
            <a:endParaRPr lang="en-GB" dirty="0"/>
          </a:p>
        </p:txBody>
      </p:sp>
    </p:spTree>
    <p:extLst>
      <p:ext uri="{BB962C8B-B14F-4D97-AF65-F5344CB8AC3E}">
        <p14:creationId xmlns:p14="http://schemas.microsoft.com/office/powerpoint/2010/main" val="23647335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81128"/>
            <a:ext cx="6781800" cy="1600200"/>
          </a:xfrm>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7416824" cy="639762"/>
          </a:xfrm>
        </p:spPr>
        <p:txBody>
          <a:bodyPr/>
          <a:lstStyle/>
          <a:p>
            <a:r>
              <a:rPr lang="en-GB" dirty="0" smtClean="0"/>
              <a:t>Professional Research Skills  (20 credits)</a:t>
            </a:r>
            <a:endParaRPr lang="en-GB" dirty="0"/>
          </a:p>
        </p:txBody>
      </p:sp>
      <p:sp>
        <p:nvSpPr>
          <p:cNvPr id="4" name="Content Placeholder 3"/>
          <p:cNvSpPr>
            <a:spLocks noGrp="1"/>
          </p:cNvSpPr>
          <p:nvPr>
            <p:ph sz="half" idx="2"/>
          </p:nvPr>
        </p:nvSpPr>
        <p:spPr>
          <a:xfrm>
            <a:off x="395536" y="1268760"/>
            <a:ext cx="8352928" cy="3744416"/>
          </a:xfrm>
        </p:spPr>
        <p:txBody>
          <a:bodyPr>
            <a:normAutofit lnSpcReduction="10000"/>
          </a:bodyPr>
          <a:lstStyle/>
          <a:p>
            <a:pPr lvl="0" fontAlgn="base" hangingPunct="0"/>
            <a:r>
              <a:rPr lang="en-GB" sz="2000" dirty="0"/>
              <a:t>H</a:t>
            </a:r>
            <a:r>
              <a:rPr lang="en-GB" sz="2000" dirty="0" smtClean="0"/>
              <a:t>ands </a:t>
            </a:r>
            <a:r>
              <a:rPr lang="en-GB" sz="2000" dirty="0"/>
              <a:t>on experience in preparing and applying research materials and working with a range of literature and data.</a:t>
            </a:r>
          </a:p>
          <a:p>
            <a:pPr marL="0" indent="0" fontAlgn="base" hangingPunct="0">
              <a:buNone/>
            </a:pPr>
            <a:endParaRPr lang="en-GB" sz="2000" dirty="0"/>
          </a:p>
          <a:p>
            <a:pPr lvl="0" fontAlgn="base" hangingPunct="0"/>
            <a:r>
              <a:rPr lang="en-GB" sz="2000" dirty="0" smtClean="0"/>
              <a:t>Development of professional, </a:t>
            </a:r>
            <a:r>
              <a:rPr lang="en-GB" sz="2000" dirty="0"/>
              <a:t>reflective, presentation and team-working skills</a:t>
            </a:r>
            <a:r>
              <a:rPr lang="en-GB" sz="2000" dirty="0" smtClean="0"/>
              <a:t>.</a:t>
            </a:r>
          </a:p>
          <a:p>
            <a:pPr lvl="1" fontAlgn="base" hangingPunct="0"/>
            <a:r>
              <a:rPr lang="en-GB" sz="1800" dirty="0" smtClean="0"/>
              <a:t>Questionnaire and scale development</a:t>
            </a:r>
          </a:p>
          <a:p>
            <a:pPr lvl="1" fontAlgn="base" hangingPunct="0"/>
            <a:r>
              <a:rPr lang="en-GB" sz="1800" dirty="0" smtClean="0"/>
              <a:t>Online data collection tools</a:t>
            </a:r>
          </a:p>
          <a:p>
            <a:pPr lvl="1" fontAlgn="base" hangingPunct="0"/>
            <a:r>
              <a:rPr lang="en-GB" sz="1800" dirty="0" smtClean="0"/>
              <a:t>Experimental task creation </a:t>
            </a:r>
          </a:p>
          <a:p>
            <a:pPr lvl="1" fontAlgn="base" hangingPunct="0"/>
            <a:r>
              <a:rPr lang="en-GB" sz="1800" dirty="0" smtClean="0"/>
              <a:t>Interviewing and focus group skills for applied research</a:t>
            </a:r>
          </a:p>
          <a:p>
            <a:pPr lvl="1" fontAlgn="base" hangingPunct="0"/>
            <a:r>
              <a:rPr lang="en-GB" sz="1800" dirty="0" smtClean="0"/>
              <a:t>Data management processes &amp; protocols</a:t>
            </a:r>
          </a:p>
          <a:p>
            <a:pPr lvl="1" fontAlgn="base" hangingPunct="0"/>
            <a:r>
              <a:rPr lang="en-GB" sz="1800" dirty="0" smtClean="0"/>
              <a:t>Applied research ethics </a:t>
            </a:r>
          </a:p>
          <a:p>
            <a:pPr lvl="1" fontAlgn="base" hangingPunct="0"/>
            <a:r>
              <a:rPr lang="en-GB" sz="1800" dirty="0" smtClean="0"/>
              <a:t>Manuscript preparation </a:t>
            </a:r>
            <a:endParaRPr lang="en-GB" sz="1800" dirty="0"/>
          </a:p>
          <a:p>
            <a:pPr lvl="0" fontAlgn="base" hangingPunct="0"/>
            <a:endParaRPr lang="en-GB" sz="2000" dirty="0"/>
          </a:p>
        </p:txBody>
      </p:sp>
    </p:spTree>
    <p:extLst>
      <p:ext uri="{BB962C8B-B14F-4D97-AF65-F5344CB8AC3E}">
        <p14:creationId xmlns:p14="http://schemas.microsoft.com/office/powerpoint/2010/main" val="23761261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81128"/>
            <a:ext cx="6781800" cy="1600200"/>
          </a:xfrm>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7416824" cy="639762"/>
          </a:xfrm>
        </p:spPr>
        <p:txBody>
          <a:bodyPr/>
          <a:lstStyle/>
          <a:p>
            <a:r>
              <a:rPr lang="en-GB" dirty="0" smtClean="0"/>
              <a:t>Professional Research Skills  (20 credits)</a:t>
            </a:r>
            <a:endParaRPr lang="en-GB" dirty="0"/>
          </a:p>
        </p:txBody>
      </p:sp>
      <p:sp>
        <p:nvSpPr>
          <p:cNvPr id="7" name="Content Placeholder 6"/>
          <p:cNvSpPr>
            <a:spLocks noGrp="1"/>
          </p:cNvSpPr>
          <p:nvPr>
            <p:ph sz="quarter" idx="4"/>
          </p:nvPr>
        </p:nvSpPr>
        <p:spPr>
          <a:xfrm>
            <a:off x="251520" y="1412776"/>
            <a:ext cx="4032448" cy="4896544"/>
          </a:xfrm>
        </p:spPr>
        <p:txBody>
          <a:bodyPr>
            <a:noAutofit/>
          </a:bodyPr>
          <a:lstStyle/>
          <a:p>
            <a:pPr marL="0" indent="0">
              <a:buNone/>
            </a:pPr>
            <a:r>
              <a:rPr lang="en-GB" sz="1800" b="1" dirty="0" smtClean="0"/>
              <a:t>Assessment </a:t>
            </a:r>
            <a:r>
              <a:rPr lang="en-GB" sz="1800" b="1" dirty="0"/>
              <a:t>component </a:t>
            </a:r>
            <a:r>
              <a:rPr lang="en-GB" sz="1800" b="1" dirty="0" smtClean="0"/>
              <a:t>1: </a:t>
            </a:r>
            <a:endParaRPr lang="en-GB" sz="1800" b="1" dirty="0"/>
          </a:p>
          <a:p>
            <a:pPr marL="0" indent="0">
              <a:buNone/>
            </a:pPr>
            <a:endParaRPr lang="en-GB" sz="1800" dirty="0" smtClean="0"/>
          </a:p>
          <a:p>
            <a:pPr marL="0" indent="0" fontAlgn="base" hangingPunct="0">
              <a:buNone/>
            </a:pPr>
            <a:r>
              <a:rPr lang="en-GB" sz="1800" b="1" dirty="0" smtClean="0"/>
              <a:t>Portfolio </a:t>
            </a:r>
            <a:r>
              <a:rPr lang="en-GB" sz="1800" b="1" dirty="0"/>
              <a:t>of research </a:t>
            </a:r>
            <a:r>
              <a:rPr lang="en-GB" sz="1800" b="1" dirty="0" smtClean="0"/>
              <a:t>competencies</a:t>
            </a:r>
          </a:p>
          <a:p>
            <a:pPr fontAlgn="base" hangingPunct="0"/>
            <a:endParaRPr lang="en-GB" sz="1800" dirty="0"/>
          </a:p>
          <a:p>
            <a:pPr lvl="0" fontAlgn="base" hangingPunct="0"/>
            <a:r>
              <a:rPr lang="en-GB" sz="1800" dirty="0"/>
              <a:t>An evidence </a:t>
            </a:r>
            <a:r>
              <a:rPr lang="en-GB" sz="1800" dirty="0" smtClean="0"/>
              <a:t>log/professional portfolio </a:t>
            </a:r>
            <a:r>
              <a:rPr lang="en-GB" sz="1800" dirty="0"/>
              <a:t>of materials developed </a:t>
            </a:r>
            <a:r>
              <a:rPr lang="en-GB" sz="1800" dirty="0" smtClean="0"/>
              <a:t>showing </a:t>
            </a:r>
            <a:r>
              <a:rPr lang="en-GB" sz="1800" dirty="0"/>
              <a:t>four research competencies </a:t>
            </a:r>
            <a:r>
              <a:rPr lang="en-GB" sz="1800" dirty="0" smtClean="0"/>
              <a:t>(50%)</a:t>
            </a:r>
          </a:p>
          <a:p>
            <a:pPr lvl="0" fontAlgn="base" hangingPunct="0"/>
            <a:endParaRPr lang="en-GB" sz="1800" dirty="0"/>
          </a:p>
          <a:p>
            <a:pPr lvl="0" fontAlgn="base" hangingPunct="0"/>
            <a:r>
              <a:rPr lang="en-GB" sz="1800" dirty="0"/>
              <a:t>1,500 word reflective written summary </a:t>
            </a:r>
            <a:r>
              <a:rPr lang="en-GB" sz="1800" dirty="0" smtClean="0"/>
              <a:t>(25%)</a:t>
            </a:r>
          </a:p>
          <a:p>
            <a:pPr marL="0" indent="0" fontAlgn="base" hangingPunct="0">
              <a:buNone/>
            </a:pPr>
            <a:endParaRPr lang="en-GB" sz="1800" b="1" dirty="0"/>
          </a:p>
          <a:p>
            <a:pPr marL="0" indent="0">
              <a:buNone/>
            </a:pPr>
            <a:endParaRPr lang="en-GB" sz="1800" dirty="0"/>
          </a:p>
        </p:txBody>
      </p:sp>
      <p:sp>
        <p:nvSpPr>
          <p:cNvPr id="8" name="Content Placeholder 6"/>
          <p:cNvSpPr txBox="1">
            <a:spLocks/>
          </p:cNvSpPr>
          <p:nvPr/>
        </p:nvSpPr>
        <p:spPr>
          <a:xfrm>
            <a:off x="4685570" y="1124744"/>
            <a:ext cx="4032448" cy="4896544"/>
          </a:xfrm>
          <a:prstGeom prst="rect">
            <a:avLst/>
          </a:prstGeom>
        </p:spPr>
        <p:txBody>
          <a:bodyPr vert="horz" lIns="91440" tIns="45720" rIns="91440" bIns="45720" rtlCol="0" anchor="t" anchorCtr="0">
            <a:no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6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fontAlgn="base" hangingPunct="0">
              <a:buFont typeface="Arial" pitchFamily="34" charset="0"/>
              <a:buNone/>
            </a:pPr>
            <a:endParaRPr lang="en-GB" sz="1800" b="1" dirty="0" smtClean="0"/>
          </a:p>
          <a:p>
            <a:pPr marL="0" indent="0" fontAlgn="base" hangingPunct="0">
              <a:buFont typeface="Arial" pitchFamily="34" charset="0"/>
              <a:buNone/>
            </a:pPr>
            <a:r>
              <a:rPr lang="en-GB" sz="1800" b="1" dirty="0" smtClean="0"/>
              <a:t>Assessment component 2: </a:t>
            </a:r>
          </a:p>
          <a:p>
            <a:pPr marL="0" indent="0" fontAlgn="base" hangingPunct="0">
              <a:buFont typeface="Arial" pitchFamily="34" charset="0"/>
              <a:buNone/>
            </a:pPr>
            <a:endParaRPr lang="en-GB" sz="1800" b="1" dirty="0"/>
          </a:p>
          <a:p>
            <a:pPr marL="0" indent="0" fontAlgn="base" hangingPunct="0">
              <a:buFont typeface="Arial" pitchFamily="34" charset="0"/>
              <a:buNone/>
            </a:pPr>
            <a:r>
              <a:rPr lang="en-GB" sz="1800" b="1" dirty="0" smtClean="0"/>
              <a:t>Individual Presentation to class </a:t>
            </a:r>
            <a:endParaRPr lang="en-GB" sz="1800" b="1" dirty="0"/>
          </a:p>
          <a:p>
            <a:pPr marL="0" indent="0" fontAlgn="base" hangingPunct="0">
              <a:buFont typeface="Arial" pitchFamily="34" charset="0"/>
              <a:buNone/>
            </a:pPr>
            <a:r>
              <a:rPr lang="en-GB" sz="1800" dirty="0" smtClean="0"/>
              <a:t>10 minutes (25%)</a:t>
            </a:r>
          </a:p>
          <a:p>
            <a:pPr marL="0" indent="0" fontAlgn="base" hangingPunct="0">
              <a:buFont typeface="Arial" pitchFamily="34" charset="0"/>
              <a:buNone/>
            </a:pPr>
            <a:endParaRPr lang="en-GB" sz="1800" dirty="0"/>
          </a:p>
          <a:p>
            <a:pPr marL="0" indent="0" fontAlgn="base" hangingPunct="0">
              <a:buFont typeface="Arial" pitchFamily="34" charset="0"/>
              <a:buNone/>
            </a:pPr>
            <a:r>
              <a:rPr lang="en-GB" sz="1800" dirty="0" smtClean="0"/>
              <a:t>e.g. </a:t>
            </a:r>
            <a:r>
              <a:rPr lang="en-GB" sz="1800" i="1" dirty="0" smtClean="0"/>
              <a:t>“how the professional skills and empirical knowledge developed through this module could be applied to exploring a real-world issue of your choice”</a:t>
            </a:r>
          </a:p>
          <a:p>
            <a:pPr marL="0" indent="0">
              <a:buFont typeface="Arial" pitchFamily="34" charset="0"/>
              <a:buNone/>
            </a:pPr>
            <a:endParaRPr lang="en-GB" sz="1800" dirty="0"/>
          </a:p>
        </p:txBody>
      </p:sp>
    </p:spTree>
    <p:extLst>
      <p:ext uri="{BB962C8B-B14F-4D97-AF65-F5344CB8AC3E}">
        <p14:creationId xmlns:p14="http://schemas.microsoft.com/office/powerpoint/2010/main" val="16957670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7848872" cy="639762"/>
          </a:xfrm>
        </p:spPr>
        <p:txBody>
          <a:bodyPr/>
          <a:lstStyle/>
          <a:p>
            <a:r>
              <a:rPr lang="en-GB" dirty="0"/>
              <a:t>Applied research, ethics and </a:t>
            </a:r>
            <a:r>
              <a:rPr lang="en-GB" dirty="0" smtClean="0"/>
              <a:t>analysis (40 credits)</a:t>
            </a:r>
            <a:endParaRPr lang="en-GB" dirty="0"/>
          </a:p>
        </p:txBody>
      </p:sp>
      <p:sp>
        <p:nvSpPr>
          <p:cNvPr id="4" name="Content Placeholder 3"/>
          <p:cNvSpPr>
            <a:spLocks noGrp="1"/>
          </p:cNvSpPr>
          <p:nvPr>
            <p:ph sz="half" idx="2"/>
          </p:nvPr>
        </p:nvSpPr>
        <p:spPr>
          <a:xfrm>
            <a:off x="611560" y="1628800"/>
            <a:ext cx="3657600" cy="3240360"/>
          </a:xfrm>
        </p:spPr>
        <p:txBody>
          <a:bodyPr>
            <a:normAutofit fontScale="85000" lnSpcReduction="20000"/>
          </a:bodyPr>
          <a:lstStyle/>
          <a:p>
            <a:pPr lvl="0" fontAlgn="base" hangingPunct="0"/>
            <a:r>
              <a:rPr lang="en-GB" dirty="0"/>
              <a:t>To develop in-depth and critical knowledge of applied research design and associated analytical techniques (both qualitative and quantitative).</a:t>
            </a:r>
          </a:p>
          <a:p>
            <a:pPr fontAlgn="base" hangingPunct="0"/>
            <a:endParaRPr lang="en-GB" dirty="0"/>
          </a:p>
          <a:p>
            <a:pPr lvl="0" fontAlgn="base" hangingPunct="0"/>
            <a:r>
              <a:rPr lang="en-GB" dirty="0"/>
              <a:t>To enhance students’ understanding of applied research ethics and research governance processes in various applied research domains</a:t>
            </a:r>
          </a:p>
        </p:txBody>
      </p:sp>
      <p:sp>
        <p:nvSpPr>
          <p:cNvPr id="7" name="Content Placeholder 6"/>
          <p:cNvSpPr>
            <a:spLocks noGrp="1"/>
          </p:cNvSpPr>
          <p:nvPr>
            <p:ph sz="quarter" idx="4"/>
          </p:nvPr>
        </p:nvSpPr>
        <p:spPr>
          <a:xfrm>
            <a:off x="4788024" y="1484784"/>
            <a:ext cx="3657600" cy="3744416"/>
          </a:xfrm>
        </p:spPr>
        <p:txBody>
          <a:bodyPr>
            <a:normAutofit lnSpcReduction="10000"/>
          </a:bodyPr>
          <a:lstStyle/>
          <a:p>
            <a:pPr marL="0" indent="0">
              <a:buNone/>
            </a:pPr>
            <a:r>
              <a:rPr lang="en-GB" dirty="0" smtClean="0"/>
              <a:t>Assessments include: </a:t>
            </a:r>
          </a:p>
          <a:p>
            <a:pPr marL="0" indent="0">
              <a:buNone/>
            </a:pPr>
            <a:endParaRPr lang="en-GB" dirty="0" smtClean="0"/>
          </a:p>
          <a:p>
            <a:r>
              <a:rPr lang="en-GB" dirty="0" smtClean="0"/>
              <a:t>Graded practical skills assessments</a:t>
            </a:r>
          </a:p>
          <a:p>
            <a:endParaRPr lang="en-GB" dirty="0" smtClean="0"/>
          </a:p>
          <a:p>
            <a:r>
              <a:rPr lang="en-GB" dirty="0" smtClean="0"/>
              <a:t>Worksheets – </a:t>
            </a:r>
            <a:r>
              <a:rPr lang="en-GB" dirty="0" err="1" smtClean="0"/>
              <a:t>qual</a:t>
            </a:r>
            <a:r>
              <a:rPr lang="en-GB" dirty="0" smtClean="0"/>
              <a:t> &amp; quant</a:t>
            </a:r>
          </a:p>
          <a:p>
            <a:endParaRPr lang="en-GB" dirty="0" smtClean="0"/>
          </a:p>
          <a:p>
            <a:r>
              <a:rPr lang="en-GB" dirty="0" smtClean="0"/>
              <a:t>Analysis write-ups</a:t>
            </a:r>
            <a:endParaRPr lang="en-GB" dirty="0"/>
          </a:p>
        </p:txBody>
      </p:sp>
    </p:spTree>
    <p:extLst>
      <p:ext uri="{BB962C8B-B14F-4D97-AF65-F5344CB8AC3E}">
        <p14:creationId xmlns:p14="http://schemas.microsoft.com/office/powerpoint/2010/main" val="18567176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Two</a:t>
            </a:r>
            <a:endParaRPr lang="en-GB" dirty="0"/>
          </a:p>
        </p:txBody>
      </p:sp>
      <p:sp>
        <p:nvSpPr>
          <p:cNvPr id="3" name="Content Placeholder 2"/>
          <p:cNvSpPr>
            <a:spLocks noGrp="1"/>
          </p:cNvSpPr>
          <p:nvPr>
            <p:ph idx="1"/>
          </p:nvPr>
        </p:nvSpPr>
        <p:spPr>
          <a:xfrm>
            <a:off x="659227" y="750269"/>
            <a:ext cx="7543800" cy="4608512"/>
          </a:xfrm>
        </p:spPr>
        <p:txBody>
          <a:bodyPr>
            <a:normAutofit/>
          </a:bodyPr>
          <a:lstStyle/>
          <a:p>
            <a:pPr marL="0" lvl="0" indent="0" fontAlgn="base" hangingPunct="0">
              <a:buNone/>
            </a:pPr>
            <a:endParaRPr lang="en-GB" sz="1800" dirty="0" smtClean="0">
              <a:solidFill>
                <a:schemeClr val="accent1">
                  <a:lumMod val="75000"/>
                </a:schemeClr>
              </a:solidFill>
            </a:endParaRPr>
          </a:p>
          <a:p>
            <a:pPr marL="0" lvl="0" indent="0" fontAlgn="base" hangingPunct="0">
              <a:buNone/>
            </a:pPr>
            <a:r>
              <a:rPr lang="en-GB" sz="1800" dirty="0" smtClean="0">
                <a:solidFill>
                  <a:schemeClr val="accent1">
                    <a:lumMod val="75000"/>
                  </a:schemeClr>
                </a:solidFill>
              </a:rPr>
              <a:t>You will: </a:t>
            </a:r>
          </a:p>
          <a:p>
            <a:pPr marL="0" lvl="0" indent="0" fontAlgn="base" hangingPunct="0">
              <a:buNone/>
            </a:pPr>
            <a:endParaRPr lang="en-GB" sz="1800" dirty="0" smtClean="0">
              <a:solidFill>
                <a:schemeClr val="accent1">
                  <a:lumMod val="75000"/>
                </a:schemeClr>
              </a:solidFill>
            </a:endParaRPr>
          </a:p>
          <a:p>
            <a:pPr lvl="0" fontAlgn="base" hangingPunct="0"/>
            <a:r>
              <a:rPr lang="en-GB" sz="1800" dirty="0" smtClean="0">
                <a:solidFill>
                  <a:schemeClr val="accent1">
                    <a:lumMod val="75000"/>
                  </a:schemeClr>
                </a:solidFill>
              </a:rPr>
              <a:t>identify </a:t>
            </a:r>
            <a:r>
              <a:rPr lang="en-GB" sz="1800" dirty="0">
                <a:solidFill>
                  <a:schemeClr val="accent1">
                    <a:lumMod val="75000"/>
                  </a:schemeClr>
                </a:solidFill>
              </a:rPr>
              <a:t>and </a:t>
            </a:r>
            <a:r>
              <a:rPr lang="en-GB" sz="1800" dirty="0" smtClean="0">
                <a:solidFill>
                  <a:schemeClr val="accent1">
                    <a:lumMod val="75000"/>
                  </a:schemeClr>
                </a:solidFill>
              </a:rPr>
              <a:t>undertake a </a:t>
            </a:r>
            <a:r>
              <a:rPr lang="en-GB" sz="1800" dirty="0">
                <a:solidFill>
                  <a:schemeClr val="accent1">
                    <a:lumMod val="75000"/>
                  </a:schemeClr>
                </a:solidFill>
              </a:rPr>
              <a:t>piece of primary research related to applied psychology which demonstrates scientific and ethical rigour in all respects</a:t>
            </a:r>
          </a:p>
          <a:p>
            <a:pPr fontAlgn="base" hangingPunct="0"/>
            <a:endParaRPr lang="en-GB" sz="1800" dirty="0">
              <a:solidFill>
                <a:schemeClr val="accent1">
                  <a:lumMod val="75000"/>
                </a:schemeClr>
              </a:solidFill>
            </a:endParaRPr>
          </a:p>
          <a:p>
            <a:pPr lvl="0" fontAlgn="base" hangingPunct="0"/>
            <a:r>
              <a:rPr lang="en-GB" sz="1800" dirty="0" smtClean="0">
                <a:solidFill>
                  <a:schemeClr val="accent1">
                    <a:lumMod val="75000"/>
                  </a:schemeClr>
                </a:solidFill>
              </a:rPr>
              <a:t>demonstrate </a:t>
            </a:r>
            <a:r>
              <a:rPr lang="en-GB" sz="1800" dirty="0">
                <a:solidFill>
                  <a:schemeClr val="accent1">
                    <a:lumMod val="75000"/>
                  </a:schemeClr>
                </a:solidFill>
              </a:rPr>
              <a:t>self-direction, autonomy, and originality in identifying, tackling and solving issues of relevance to an applied research question in social and/or health psychology </a:t>
            </a:r>
          </a:p>
          <a:p>
            <a:pPr marL="0" indent="0" fontAlgn="base" hangingPunct="0">
              <a:buNone/>
            </a:pPr>
            <a:r>
              <a:rPr lang="en-GB" sz="1800" b="1" dirty="0">
                <a:solidFill>
                  <a:schemeClr val="accent1">
                    <a:lumMod val="75000"/>
                  </a:schemeClr>
                </a:solidFill>
              </a:rPr>
              <a:t> </a:t>
            </a:r>
            <a:endParaRPr lang="en-GB" sz="1800" dirty="0">
              <a:solidFill>
                <a:schemeClr val="accent1">
                  <a:lumMod val="75000"/>
                </a:schemeClr>
              </a:solidFill>
            </a:endParaRPr>
          </a:p>
          <a:p>
            <a:pPr lvl="0" fontAlgn="base" hangingPunct="0"/>
            <a:r>
              <a:rPr lang="en-GB" sz="1800" dirty="0" smtClean="0">
                <a:solidFill>
                  <a:schemeClr val="accent1">
                    <a:lumMod val="75000"/>
                  </a:schemeClr>
                </a:solidFill>
              </a:rPr>
              <a:t>demonstrate </a:t>
            </a:r>
            <a:r>
              <a:rPr lang="en-GB" sz="1800" dirty="0">
                <a:solidFill>
                  <a:schemeClr val="accent1">
                    <a:lumMod val="75000"/>
                  </a:schemeClr>
                </a:solidFill>
              </a:rPr>
              <a:t>a professional standard of presentation skills through the presentation of their work at an internal conference.</a:t>
            </a:r>
          </a:p>
          <a:p>
            <a:pPr fontAlgn="base" hangingPunct="0"/>
            <a:endParaRPr lang="en-GB" sz="1800" dirty="0"/>
          </a:p>
        </p:txBody>
      </p:sp>
      <p:sp>
        <p:nvSpPr>
          <p:cNvPr id="4" name="Rectangle 3"/>
          <p:cNvSpPr/>
          <p:nvPr/>
        </p:nvSpPr>
        <p:spPr>
          <a:xfrm>
            <a:off x="323528" y="548680"/>
            <a:ext cx="8424936" cy="523220"/>
          </a:xfrm>
          <a:prstGeom prst="rect">
            <a:avLst/>
          </a:prstGeom>
        </p:spPr>
        <p:txBody>
          <a:bodyPr wrap="square">
            <a:spAutoFit/>
          </a:bodyPr>
          <a:lstStyle/>
          <a:p>
            <a:r>
              <a:rPr lang="en-GB" sz="2800" b="1" dirty="0">
                <a:solidFill>
                  <a:schemeClr val="tx2">
                    <a:lumMod val="75000"/>
                  </a:schemeClr>
                </a:solidFill>
              </a:rPr>
              <a:t>Applied P</a:t>
            </a:r>
            <a:r>
              <a:rPr lang="en-GB" sz="2800" b="1" dirty="0" smtClean="0">
                <a:solidFill>
                  <a:schemeClr val="tx2">
                    <a:lumMod val="75000"/>
                  </a:schemeClr>
                </a:solidFill>
              </a:rPr>
              <a:t>sychology </a:t>
            </a:r>
            <a:r>
              <a:rPr lang="en-GB" sz="2800" b="1" dirty="0">
                <a:solidFill>
                  <a:schemeClr val="tx2">
                    <a:lumMod val="75000"/>
                  </a:schemeClr>
                </a:solidFill>
              </a:rPr>
              <a:t>R</a:t>
            </a:r>
            <a:r>
              <a:rPr lang="en-GB" sz="2800" b="1" dirty="0" smtClean="0">
                <a:solidFill>
                  <a:schemeClr val="tx2">
                    <a:lumMod val="75000"/>
                  </a:schemeClr>
                </a:solidFill>
              </a:rPr>
              <a:t>esearch </a:t>
            </a:r>
            <a:r>
              <a:rPr lang="en-GB" sz="2800" b="1" dirty="0">
                <a:solidFill>
                  <a:schemeClr val="tx2">
                    <a:lumMod val="75000"/>
                  </a:schemeClr>
                </a:solidFill>
              </a:rPr>
              <a:t>D</a:t>
            </a:r>
            <a:r>
              <a:rPr lang="en-GB" sz="2800" b="1" dirty="0" smtClean="0">
                <a:solidFill>
                  <a:schemeClr val="tx2">
                    <a:lumMod val="75000"/>
                  </a:schemeClr>
                </a:solidFill>
              </a:rPr>
              <a:t>issertation (60 credits)   </a:t>
            </a:r>
            <a:endParaRPr lang="en-GB" sz="2800" b="1" dirty="0">
              <a:solidFill>
                <a:schemeClr val="tx2">
                  <a:lumMod val="75000"/>
                </a:schemeClr>
              </a:solidFill>
            </a:endParaRPr>
          </a:p>
        </p:txBody>
      </p:sp>
    </p:spTree>
    <p:extLst>
      <p:ext uri="{BB962C8B-B14F-4D97-AF65-F5344CB8AC3E}">
        <p14:creationId xmlns:p14="http://schemas.microsoft.com/office/powerpoint/2010/main" val="24452875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Two</a:t>
            </a:r>
            <a:endParaRPr lang="en-GB" dirty="0"/>
          </a:p>
        </p:txBody>
      </p:sp>
      <p:sp>
        <p:nvSpPr>
          <p:cNvPr id="3" name="Content Placeholder 2"/>
          <p:cNvSpPr>
            <a:spLocks noGrp="1"/>
          </p:cNvSpPr>
          <p:nvPr>
            <p:ph idx="1"/>
          </p:nvPr>
        </p:nvSpPr>
        <p:spPr>
          <a:xfrm>
            <a:off x="539552" y="692696"/>
            <a:ext cx="7543800" cy="4608512"/>
          </a:xfrm>
        </p:spPr>
        <p:txBody>
          <a:bodyPr>
            <a:normAutofit fontScale="92500" lnSpcReduction="20000"/>
          </a:bodyPr>
          <a:lstStyle/>
          <a:p>
            <a:pPr marL="0" indent="0">
              <a:buNone/>
            </a:pPr>
            <a:r>
              <a:rPr lang="en-GB" sz="2800" b="1" dirty="0" smtClean="0"/>
              <a:t>Applied research dissertation</a:t>
            </a:r>
          </a:p>
          <a:p>
            <a:pPr fontAlgn="base" hangingPunct="0"/>
            <a:endParaRPr lang="en-GB" sz="2800" dirty="0"/>
          </a:p>
          <a:p>
            <a:pPr fontAlgn="base" hangingPunct="0"/>
            <a:r>
              <a:rPr lang="en-GB" sz="2800" b="1" dirty="0" smtClean="0"/>
              <a:t>30 </a:t>
            </a:r>
            <a:r>
              <a:rPr lang="en-GB" sz="2800" b="1" dirty="0"/>
              <a:t>minute individual presentation (25</a:t>
            </a:r>
            <a:r>
              <a:rPr lang="en-GB" sz="2800" b="1" dirty="0" smtClean="0"/>
              <a:t>%):</a:t>
            </a:r>
            <a:r>
              <a:rPr lang="en-GB" sz="2800" b="1" dirty="0"/>
              <a:t> </a:t>
            </a:r>
          </a:p>
          <a:p>
            <a:pPr fontAlgn="base" hangingPunct="0"/>
            <a:endParaRPr lang="en-GB" sz="2800" dirty="0" smtClean="0"/>
          </a:p>
          <a:p>
            <a:pPr fontAlgn="base" hangingPunct="0"/>
            <a:r>
              <a:rPr lang="en-GB" sz="2800" b="1" dirty="0" smtClean="0"/>
              <a:t>Written </a:t>
            </a:r>
            <a:r>
              <a:rPr lang="en-GB" sz="2800" b="1" dirty="0"/>
              <a:t>dissertation (75%): </a:t>
            </a:r>
            <a:r>
              <a:rPr lang="en-GB" sz="2800" b="1" dirty="0" smtClean="0"/>
              <a:t>12,000 </a:t>
            </a:r>
            <a:r>
              <a:rPr lang="en-GB" sz="2800" b="1" dirty="0"/>
              <a:t>word written </a:t>
            </a:r>
            <a:r>
              <a:rPr lang="en-GB" sz="2800" b="1" dirty="0" smtClean="0"/>
              <a:t>thesis</a:t>
            </a:r>
            <a:endParaRPr lang="en-GB" sz="2800" b="1" dirty="0"/>
          </a:p>
          <a:p>
            <a:pPr fontAlgn="base" hangingPunct="0"/>
            <a:endParaRPr lang="en-GB" sz="2800" dirty="0"/>
          </a:p>
          <a:p>
            <a:pPr lvl="1" fontAlgn="base" hangingPunct="0"/>
            <a:r>
              <a:rPr lang="en-GB" sz="2600" dirty="0"/>
              <a:t>Executive Summary (500 words)</a:t>
            </a:r>
          </a:p>
          <a:p>
            <a:pPr lvl="1" fontAlgn="base" hangingPunct="0"/>
            <a:r>
              <a:rPr lang="en-GB" sz="2600" dirty="0"/>
              <a:t>Systematic literature review (4,500 words)</a:t>
            </a:r>
          </a:p>
          <a:p>
            <a:pPr lvl="1" fontAlgn="base" hangingPunct="0"/>
            <a:r>
              <a:rPr lang="en-GB" sz="2600" dirty="0"/>
              <a:t>Research paper targeted at appropriate journal  (4,500 words)</a:t>
            </a:r>
          </a:p>
          <a:p>
            <a:pPr lvl="1" fontAlgn="base" hangingPunct="0"/>
            <a:r>
              <a:rPr lang="en-GB" sz="2600" dirty="0"/>
              <a:t>Reflective chapter (2,500 words)</a:t>
            </a:r>
          </a:p>
          <a:p>
            <a:pPr fontAlgn="base" hangingPunct="0"/>
            <a:endParaRPr lang="en-GB" sz="2600" dirty="0"/>
          </a:p>
        </p:txBody>
      </p:sp>
    </p:spTree>
    <p:extLst>
      <p:ext uri="{BB962C8B-B14F-4D97-AF65-F5344CB8AC3E}">
        <p14:creationId xmlns:p14="http://schemas.microsoft.com/office/powerpoint/2010/main" val="171986010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66838" y="332656"/>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Exit Awards</a:t>
            </a:r>
            <a:endParaRPr lang="en-GB" sz="3200" dirty="0"/>
          </a:p>
        </p:txBody>
      </p:sp>
      <p:sp>
        <p:nvSpPr>
          <p:cNvPr id="4" name="Content Placeholder 3"/>
          <p:cNvSpPr>
            <a:spLocks noGrp="1"/>
          </p:cNvSpPr>
          <p:nvPr>
            <p:ph idx="1"/>
          </p:nvPr>
        </p:nvSpPr>
        <p:spPr>
          <a:xfrm>
            <a:off x="683568" y="1122259"/>
            <a:ext cx="7543800" cy="5256584"/>
          </a:xfrm>
        </p:spPr>
        <p:txBody>
          <a:bodyPr>
            <a:normAutofit fontScale="92500" lnSpcReduction="10000"/>
          </a:bodyPr>
          <a:lstStyle/>
          <a:p>
            <a:endParaRPr lang="en-GB" dirty="0"/>
          </a:p>
          <a:p>
            <a:pPr marL="0" indent="0">
              <a:buNone/>
            </a:pPr>
            <a:r>
              <a:rPr lang="en-GB" b="1" dirty="0" smtClean="0"/>
              <a:t>MSc Award with pass/merit/distinction </a:t>
            </a:r>
          </a:p>
          <a:p>
            <a:pPr marL="0" indent="0">
              <a:buNone/>
            </a:pPr>
            <a:endParaRPr lang="en-GB" dirty="0" smtClean="0"/>
          </a:p>
          <a:p>
            <a:r>
              <a:rPr lang="en-GB" b="1" u="sng" dirty="0"/>
              <a:t>5</a:t>
            </a:r>
            <a:r>
              <a:rPr lang="en-GB" b="1" u="sng" dirty="0" smtClean="0"/>
              <a:t>0% pass  </a:t>
            </a:r>
          </a:p>
          <a:p>
            <a:r>
              <a:rPr lang="en-GB" dirty="0"/>
              <a:t>6</a:t>
            </a:r>
            <a:r>
              <a:rPr lang="en-GB" dirty="0" smtClean="0"/>
              <a:t>0-69% = merit</a:t>
            </a:r>
          </a:p>
          <a:p>
            <a:r>
              <a:rPr lang="en-GB" dirty="0" smtClean="0"/>
              <a:t>70+ = distinction </a:t>
            </a:r>
            <a:endParaRPr lang="en-GB" dirty="0"/>
          </a:p>
          <a:p>
            <a:endParaRPr lang="en-GB" dirty="0" smtClean="0"/>
          </a:p>
          <a:p>
            <a:r>
              <a:rPr lang="en-GB" dirty="0" smtClean="0"/>
              <a:t>Part 1 and Part 2 calculated separately </a:t>
            </a:r>
          </a:p>
          <a:p>
            <a:r>
              <a:rPr lang="en-GB" dirty="0" smtClean="0"/>
              <a:t>(cannot progress to Part 2 until Part 1 is complete)</a:t>
            </a:r>
          </a:p>
          <a:p>
            <a:endParaRPr lang="en-GB" dirty="0" smtClean="0"/>
          </a:p>
          <a:p>
            <a:pPr marL="0" indent="0">
              <a:buNone/>
            </a:pPr>
            <a:r>
              <a:rPr lang="en-US" b="1" dirty="0"/>
              <a:t>Postgraduate Diploma in Applied </a:t>
            </a:r>
            <a:r>
              <a:rPr lang="en-US" b="1" dirty="0" smtClean="0"/>
              <a:t>Social &amp; Health Psychology </a:t>
            </a:r>
            <a:endParaRPr lang="en-GB" dirty="0"/>
          </a:p>
          <a:p>
            <a:pPr marL="0" indent="0">
              <a:buNone/>
            </a:pPr>
            <a:endParaRPr lang="en-GB" dirty="0"/>
          </a:p>
          <a:p>
            <a:r>
              <a:rPr lang="en-US" dirty="0"/>
              <a:t>For the Postgraduate Diploma in </a:t>
            </a:r>
            <a:r>
              <a:rPr lang="en-US" dirty="0" smtClean="0"/>
              <a:t>Applied Social and Health Psychology</a:t>
            </a:r>
            <a:r>
              <a:rPr lang="en-US" b="1" dirty="0" smtClean="0"/>
              <a:t> </a:t>
            </a:r>
            <a:r>
              <a:rPr lang="en-US" dirty="0"/>
              <a:t>students must successfully complete 120 credits</a:t>
            </a:r>
          </a:p>
          <a:p>
            <a:endParaRPr lang="en-GB" dirty="0"/>
          </a:p>
          <a:p>
            <a:endParaRPr lang="en-GB" dirty="0" smtClean="0"/>
          </a:p>
          <a:p>
            <a:endParaRPr lang="en-GB" dirty="0"/>
          </a:p>
        </p:txBody>
      </p:sp>
    </p:spTree>
    <p:extLst>
      <p:ext uri="{BB962C8B-B14F-4D97-AF65-F5344CB8AC3E}">
        <p14:creationId xmlns:p14="http://schemas.microsoft.com/office/powerpoint/2010/main" val="20270506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p:txBody>
      </p:sp>
      <p:sp>
        <p:nvSpPr>
          <p:cNvPr id="6" name="Title 1"/>
          <p:cNvSpPr txBox="1">
            <a:spLocks/>
          </p:cNvSpPr>
          <p:nvPr/>
        </p:nvSpPr>
        <p:spPr>
          <a:xfrm>
            <a:off x="395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2" name="Title 1"/>
          <p:cNvSpPr>
            <a:spLocks noGrp="1"/>
          </p:cNvSpPr>
          <p:nvPr>
            <p:ph type="title"/>
          </p:nvPr>
        </p:nvSpPr>
        <p:spPr>
          <a:xfrm>
            <a:off x="785597" y="3140968"/>
            <a:ext cx="6781800" cy="1600200"/>
          </a:xfrm>
        </p:spPr>
        <p:txBody>
          <a:bodyPr>
            <a:noAutofit/>
          </a:bodyPr>
          <a:lstStyle/>
          <a:p>
            <a:pPr algn="ctr"/>
            <a:r>
              <a:rPr lang="en-GB" dirty="0" smtClean="0"/>
              <a:t>Critical thinking </a:t>
            </a:r>
            <a:br>
              <a:rPr lang="en-GB" dirty="0" smtClean="0"/>
            </a:br>
            <a:r>
              <a:rPr lang="en-GB" dirty="0" smtClean="0"/>
              <a:t>and approaches to assessment at Master’s level</a:t>
            </a:r>
            <a:endParaRPr lang="en-GB" dirty="0"/>
          </a:p>
        </p:txBody>
      </p:sp>
    </p:spTree>
    <p:extLst>
      <p:ext uri="{BB962C8B-B14F-4D97-AF65-F5344CB8AC3E}">
        <p14:creationId xmlns:p14="http://schemas.microsoft.com/office/powerpoint/2010/main" val="39788079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23528" y="-99392"/>
            <a:ext cx="8426450" cy="1071563"/>
          </a:xfrm>
        </p:spPr>
        <p:txBody>
          <a:bodyPr>
            <a:normAutofit/>
          </a:bodyPr>
          <a:lstStyle/>
          <a:p>
            <a:pPr eaLnBrk="1" hangingPunct="1"/>
            <a:r>
              <a:rPr lang="en-GB" altLang="en-US" sz="3600" dirty="0" smtClean="0"/>
              <a:t>Academic Levels</a:t>
            </a:r>
            <a:endParaRPr lang="en-US" altLang="en-US" sz="3600" dirty="0" smtClean="0"/>
          </a:p>
        </p:txBody>
      </p:sp>
      <p:graphicFrame>
        <p:nvGraphicFramePr>
          <p:cNvPr id="11288" name="Group 24"/>
          <p:cNvGraphicFramePr>
            <a:graphicFrameLocks noGrp="1"/>
          </p:cNvGraphicFramePr>
          <p:nvPr>
            <p:ph idx="1"/>
            <p:extLst/>
          </p:nvPr>
        </p:nvGraphicFramePr>
        <p:xfrm>
          <a:off x="539552" y="908720"/>
          <a:ext cx="8426450" cy="5670213"/>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1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smtClean="0">
                          <a:ln>
                            <a:noFill/>
                          </a:ln>
                          <a:solidFill>
                            <a:srgbClr val="FFFFFF"/>
                          </a:solidFill>
                          <a:effectLst/>
                          <a:latin typeface="Lucida Sans" pitchFamily="34" charset="0"/>
                          <a:ea typeface="ＭＳ Ｐゴシック" pitchFamily="16" charset="-128"/>
                        </a:rPr>
                        <a:t>Level</a:t>
                      </a:r>
                      <a:endParaRPr kumimoji="0" lang="en-US" altLang="en-US" sz="1800" b="1" i="0" u="none" strike="noStrike" cap="none" normalizeH="0" baseline="0" dirty="0" smtClean="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smtClean="0">
                          <a:ln>
                            <a:noFill/>
                          </a:ln>
                          <a:solidFill>
                            <a:srgbClr val="FFFFFF"/>
                          </a:solidFill>
                          <a:effectLst/>
                          <a:latin typeface="Lucida Sans" pitchFamily="34" charset="0"/>
                          <a:ea typeface="ＭＳ Ｐゴシック" pitchFamily="16" charset="-128"/>
                        </a:rPr>
                        <a:t>What does it look like?</a:t>
                      </a:r>
                      <a:endParaRPr kumimoji="0" lang="en-US" altLang="en-US" sz="1800" b="1" i="0" u="none" strike="noStrike" cap="none" normalizeH="0" baseline="0" smtClean="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9038">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4</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Theories and experiences described</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400">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5</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367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6</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67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7</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dirty="0" smtClean="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11526843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581128"/>
            <a:ext cx="8058472" cy="1600200"/>
          </a:xfrm>
        </p:spPr>
        <p:txBody>
          <a:bodyPr>
            <a:normAutofit/>
          </a:bodyPr>
          <a:lstStyle/>
          <a:p>
            <a:r>
              <a:rPr lang="en-GB" sz="3600" dirty="0" smtClean="0"/>
              <a:t>Differences between MSc and Undergrad</a:t>
            </a:r>
            <a:endParaRPr lang="en-GB" sz="3600" dirty="0"/>
          </a:p>
        </p:txBody>
      </p:sp>
      <p:sp>
        <p:nvSpPr>
          <p:cNvPr id="3" name="Content Placeholder 2"/>
          <p:cNvSpPr>
            <a:spLocks noGrp="1"/>
          </p:cNvSpPr>
          <p:nvPr>
            <p:ph sz="half" idx="1"/>
          </p:nvPr>
        </p:nvSpPr>
        <p:spPr>
          <a:xfrm>
            <a:off x="251520" y="764704"/>
            <a:ext cx="4392488" cy="4979639"/>
          </a:xfrm>
        </p:spPr>
        <p:txBody>
          <a:bodyPr>
            <a:normAutofit fontScale="92500" lnSpcReduction="20000"/>
          </a:bodyPr>
          <a:lstStyle/>
          <a:p>
            <a:r>
              <a:rPr lang="en-GB" dirty="0" smtClean="0"/>
              <a:t>More independent work  </a:t>
            </a:r>
          </a:p>
          <a:p>
            <a:endParaRPr lang="en-GB" dirty="0" smtClean="0"/>
          </a:p>
          <a:p>
            <a:r>
              <a:rPr lang="en-GB" dirty="0" smtClean="0"/>
              <a:t>More interactive workshop-style lectures and seminars</a:t>
            </a:r>
          </a:p>
          <a:p>
            <a:endParaRPr lang="en-GB" dirty="0"/>
          </a:p>
          <a:p>
            <a:r>
              <a:rPr lang="en-GB" dirty="0" smtClean="0"/>
              <a:t>More participation </a:t>
            </a:r>
          </a:p>
          <a:p>
            <a:endParaRPr lang="en-GB" dirty="0"/>
          </a:p>
          <a:p>
            <a:r>
              <a:rPr lang="en-GB" dirty="0" smtClean="0"/>
              <a:t>More in-depth reading </a:t>
            </a:r>
          </a:p>
          <a:p>
            <a:endParaRPr lang="en-GB" dirty="0"/>
          </a:p>
          <a:p>
            <a:r>
              <a:rPr lang="en-GB" dirty="0" smtClean="0"/>
              <a:t>More critical analysis and synthesis </a:t>
            </a:r>
          </a:p>
          <a:p>
            <a:endParaRPr lang="en-GB" dirty="0"/>
          </a:p>
        </p:txBody>
      </p:sp>
      <p:sp>
        <p:nvSpPr>
          <p:cNvPr id="5" name="Content Placeholder 2"/>
          <p:cNvSpPr>
            <a:spLocks noGrp="1"/>
          </p:cNvSpPr>
          <p:nvPr>
            <p:ph sz="half" idx="2"/>
          </p:nvPr>
        </p:nvSpPr>
        <p:spPr>
          <a:xfrm>
            <a:off x="4932040" y="836712"/>
            <a:ext cx="3657600" cy="4762500"/>
          </a:xfrm>
        </p:spPr>
        <p:txBody>
          <a:bodyPr>
            <a:normAutofit fontScale="92500" lnSpcReduction="20000"/>
          </a:bodyPr>
          <a:lstStyle/>
          <a:p>
            <a:r>
              <a:rPr lang="en-GB" dirty="0" smtClean="0"/>
              <a:t>More time management</a:t>
            </a:r>
          </a:p>
          <a:p>
            <a:endParaRPr lang="en-GB" dirty="0" smtClean="0"/>
          </a:p>
          <a:p>
            <a:r>
              <a:rPr lang="en-GB" dirty="0"/>
              <a:t>More preparation</a:t>
            </a:r>
          </a:p>
          <a:p>
            <a:endParaRPr lang="en-GB" dirty="0"/>
          </a:p>
          <a:p>
            <a:r>
              <a:rPr lang="en-GB" dirty="0" smtClean="0"/>
              <a:t>More motivation</a:t>
            </a:r>
          </a:p>
          <a:p>
            <a:endParaRPr lang="en-GB" dirty="0"/>
          </a:p>
          <a:p>
            <a:r>
              <a:rPr lang="en-GB" dirty="0" smtClean="0"/>
              <a:t>More passion</a:t>
            </a:r>
          </a:p>
          <a:p>
            <a:endParaRPr lang="en-GB" dirty="0"/>
          </a:p>
          <a:p>
            <a:r>
              <a:rPr lang="en-GB" dirty="0"/>
              <a:t>More stress management </a:t>
            </a:r>
            <a:endParaRPr lang="en-GB" dirty="0" smtClean="0"/>
          </a:p>
          <a:p>
            <a:endParaRPr lang="en-GB" dirty="0"/>
          </a:p>
          <a:p>
            <a:r>
              <a:rPr lang="en-GB" dirty="0" smtClean="0"/>
              <a:t>More enjoyment!</a:t>
            </a:r>
          </a:p>
          <a:p>
            <a:endParaRPr lang="en-GB" dirty="0"/>
          </a:p>
        </p:txBody>
      </p:sp>
    </p:spTree>
    <p:extLst>
      <p:ext uri="{BB962C8B-B14F-4D97-AF65-F5344CB8AC3E}">
        <p14:creationId xmlns:p14="http://schemas.microsoft.com/office/powerpoint/2010/main" val="2712050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11" y="437068"/>
            <a:ext cx="8837935" cy="5760639"/>
          </a:xfrm>
          <a:prstGeom prst="rect">
            <a:avLst/>
          </a:prstGeom>
          <a:solidFill>
            <a:schemeClr val="bg1"/>
          </a:solidFill>
          <a:ln>
            <a:noFill/>
          </a:ln>
          <a:effectLst/>
        </p:spPr>
      </p:pic>
      <p:sp>
        <p:nvSpPr>
          <p:cNvPr id="3" name="Title 1"/>
          <p:cNvSpPr txBox="1">
            <a:spLocks/>
          </p:cNvSpPr>
          <p:nvPr/>
        </p:nvSpPr>
        <p:spPr>
          <a:xfrm>
            <a:off x="523916" y="6197707"/>
            <a:ext cx="8058472" cy="1600200"/>
          </a:xfrm>
          <a:prstGeom prst="rect">
            <a:avLst/>
          </a:prstGeom>
        </p:spPr>
        <p:txBody>
          <a:bodyPr>
            <a:norm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smtClean="0"/>
              <a:t>Differences between MSc and Undergrad</a:t>
            </a:r>
            <a:endParaRPr lang="en-GB" sz="3600" dirty="0"/>
          </a:p>
        </p:txBody>
      </p:sp>
    </p:spTree>
    <p:extLst>
      <p:ext uri="{BB962C8B-B14F-4D97-AF65-F5344CB8AC3E}">
        <p14:creationId xmlns:p14="http://schemas.microsoft.com/office/powerpoint/2010/main" val="21532114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8841" y="476672"/>
            <a:ext cx="8185720" cy="6063198"/>
          </a:xfrm>
          <a:prstGeom prst="rect">
            <a:avLst/>
          </a:prstGeom>
        </p:spPr>
        <p:txBody>
          <a:bodyPr wrap="square">
            <a:spAutoFit/>
          </a:bodyPr>
          <a:lstStyle/>
          <a:p>
            <a:r>
              <a:rPr lang="en-GB" sz="2800" b="1" dirty="0" smtClean="0"/>
              <a:t>Critical reading </a:t>
            </a:r>
          </a:p>
          <a:p>
            <a:endParaRPr lang="en-GB" sz="2400" dirty="0"/>
          </a:p>
          <a:p>
            <a:r>
              <a:rPr lang="en-GB" sz="2400" dirty="0"/>
              <a:t>As you read your module materials follow these three steps.</a:t>
            </a:r>
          </a:p>
          <a:p>
            <a:endParaRPr lang="en-GB" sz="2400" dirty="0"/>
          </a:p>
          <a:p>
            <a:r>
              <a:rPr lang="en-GB" sz="2400" b="1" dirty="0"/>
              <a:t>Analyse </a:t>
            </a:r>
            <a:r>
              <a:rPr lang="en-GB" sz="2400" dirty="0"/>
              <a:t>- Examine how key components within your module materials fit together and relate to each other</a:t>
            </a:r>
            <a:r>
              <a:rPr lang="en-GB" sz="2400" dirty="0" smtClean="0"/>
              <a:t>.</a:t>
            </a:r>
          </a:p>
          <a:p>
            <a:endParaRPr lang="en-GB" sz="2400" dirty="0"/>
          </a:p>
          <a:p>
            <a:r>
              <a:rPr lang="en-GB" sz="2400" b="1" dirty="0"/>
              <a:t>Compare</a:t>
            </a:r>
            <a:r>
              <a:rPr lang="en-GB" sz="2400" dirty="0"/>
              <a:t> - Explore the similarities and differences between the ideas you are reading about. Do some ideas conflict with or complement each other</a:t>
            </a:r>
            <a:r>
              <a:rPr lang="en-GB" sz="2400" dirty="0" smtClean="0"/>
              <a:t>?</a:t>
            </a:r>
          </a:p>
          <a:p>
            <a:endParaRPr lang="en-GB" sz="2400" dirty="0"/>
          </a:p>
          <a:p>
            <a:r>
              <a:rPr lang="en-GB" sz="2400" b="1" dirty="0"/>
              <a:t>Synthesise </a:t>
            </a:r>
            <a:r>
              <a:rPr lang="en-GB" sz="24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p:txBody>
      </p:sp>
    </p:spTree>
    <p:extLst>
      <p:ext uri="{BB962C8B-B14F-4D97-AF65-F5344CB8AC3E}">
        <p14:creationId xmlns:p14="http://schemas.microsoft.com/office/powerpoint/2010/main" val="297854414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79512" y="620688"/>
            <a:ext cx="8426450" cy="785813"/>
          </a:xfrm>
        </p:spPr>
        <p:txBody>
          <a:bodyPr>
            <a:normAutofit fontScale="90000"/>
          </a:bodyPr>
          <a:lstStyle/>
          <a:p>
            <a:pPr eaLnBrk="1" hangingPunct="1"/>
            <a:r>
              <a:rPr lang="en-GB" altLang="en-US" dirty="0" smtClean="0"/>
              <a:t>Critical Thinking - Analysis</a:t>
            </a:r>
            <a:endParaRPr lang="en-US" altLang="en-US" dirty="0" smtClean="0"/>
          </a:p>
        </p:txBody>
      </p:sp>
      <p:sp>
        <p:nvSpPr>
          <p:cNvPr id="16387" name="Content Placeholder 2"/>
          <p:cNvSpPr>
            <a:spLocks noGrp="1"/>
          </p:cNvSpPr>
          <p:nvPr>
            <p:ph idx="1"/>
          </p:nvPr>
        </p:nvSpPr>
        <p:spPr>
          <a:xfrm>
            <a:off x="179512" y="1340768"/>
            <a:ext cx="8426450" cy="5072062"/>
          </a:xfrm>
        </p:spPr>
        <p:txBody>
          <a:bodyPr/>
          <a:lstStyle/>
          <a:p>
            <a:pPr eaLnBrk="1" hangingPunct="1"/>
            <a:r>
              <a:rPr lang="en-GB" altLang="en-US" sz="2800" dirty="0" smtClean="0">
                <a:solidFill>
                  <a:schemeClr val="accent4">
                    <a:lumMod val="25000"/>
                  </a:schemeClr>
                </a:solidFill>
              </a:rPr>
              <a:t>‘Detailed examination of elements’ </a:t>
            </a:r>
            <a:endParaRPr lang="en-GB" altLang="en-US" sz="2800" dirty="0">
              <a:solidFill>
                <a:schemeClr val="accent4">
                  <a:lumMod val="25000"/>
                </a:schemeClr>
              </a:solidFill>
            </a:endParaRPr>
          </a:p>
          <a:p>
            <a:pPr eaLnBrk="1" hangingPunct="1"/>
            <a:r>
              <a:rPr lang="en-GB" altLang="en-US" sz="2800" dirty="0" smtClean="0">
                <a:solidFill>
                  <a:schemeClr val="accent4">
                    <a:lumMod val="25000"/>
                  </a:schemeClr>
                </a:solidFill>
              </a:rPr>
              <a:t>Critiquing different viewpoints – other people’s positions, arguments and conclusions</a:t>
            </a:r>
          </a:p>
          <a:p>
            <a:pPr eaLnBrk="1" hangingPunct="1"/>
            <a:r>
              <a:rPr lang="en-GB" altLang="en-US" sz="2800" dirty="0" smtClean="0">
                <a:solidFill>
                  <a:schemeClr val="accent4">
                    <a:lumMod val="25000"/>
                  </a:schemeClr>
                </a:solidFill>
              </a:rPr>
              <a:t>Evaluating the reliability and validity of the literature/evidence</a:t>
            </a:r>
          </a:p>
          <a:p>
            <a:pPr eaLnBrk="1" hangingPunct="1"/>
            <a:r>
              <a:rPr lang="en-GB" altLang="en-US" sz="2800" dirty="0" smtClean="0">
                <a:solidFill>
                  <a:schemeClr val="accent4">
                    <a:lumMod val="25000"/>
                  </a:schemeClr>
                </a:solidFill>
              </a:rPr>
              <a:t>Viewing everything you read critically – not taking anything at face value</a:t>
            </a:r>
          </a:p>
          <a:p>
            <a:pPr eaLnBrk="1" hangingPunct="1"/>
            <a:r>
              <a:rPr lang="en-GB" altLang="en-US" sz="2800" dirty="0" smtClean="0">
                <a:solidFill>
                  <a:schemeClr val="accent4">
                    <a:lumMod val="25000"/>
                  </a:schemeClr>
                </a:solidFill>
              </a:rPr>
              <a:t>Weighing up opposing arguments</a:t>
            </a:r>
          </a:p>
          <a:p>
            <a:pPr eaLnBrk="1" hangingPunct="1"/>
            <a:r>
              <a:rPr lang="en-GB" altLang="en-US" sz="2800" dirty="0" smtClean="0">
                <a:solidFill>
                  <a:schemeClr val="accent4">
                    <a:lumMod val="25000"/>
                  </a:schemeClr>
                </a:solidFill>
              </a:rPr>
              <a:t>Structured reflection on personal experience</a:t>
            </a:r>
            <a:endParaRPr lang="en-US" altLang="en-US" dirty="0" smtClean="0">
              <a:solidFill>
                <a:schemeClr val="accent4">
                  <a:lumMod val="25000"/>
                </a:schemeClr>
              </a:solidFill>
            </a:endParaRPr>
          </a:p>
        </p:txBody>
      </p:sp>
    </p:spTree>
    <p:extLst>
      <p:ext uri="{BB962C8B-B14F-4D97-AF65-F5344CB8AC3E}">
        <p14:creationId xmlns:p14="http://schemas.microsoft.com/office/powerpoint/2010/main" val="327674033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251520" y="548680"/>
            <a:ext cx="8426450" cy="928688"/>
          </a:xfrm>
        </p:spPr>
        <p:txBody>
          <a:bodyPr/>
          <a:lstStyle/>
          <a:p>
            <a:pPr eaLnBrk="1" hangingPunct="1"/>
            <a:r>
              <a:rPr lang="en-GB" altLang="en-US" dirty="0" smtClean="0"/>
              <a:t>Critical Thinking - Synthesis</a:t>
            </a:r>
            <a:endParaRPr lang="en-US" altLang="en-US" dirty="0" smtClean="0"/>
          </a:p>
        </p:txBody>
      </p:sp>
      <p:sp>
        <p:nvSpPr>
          <p:cNvPr id="22531" name="Content Placeholder 2"/>
          <p:cNvSpPr>
            <a:spLocks noGrp="1"/>
          </p:cNvSpPr>
          <p:nvPr>
            <p:ph idx="1"/>
          </p:nvPr>
        </p:nvSpPr>
        <p:spPr>
          <a:xfrm>
            <a:off x="251520" y="1214438"/>
            <a:ext cx="8426450" cy="5643562"/>
          </a:xfrm>
        </p:spPr>
        <p:txBody>
          <a:bodyPr/>
          <a:lstStyle/>
          <a:p>
            <a:pPr eaLnBrk="1" hangingPunct="1"/>
            <a:r>
              <a:rPr lang="en-GB" altLang="en-US" sz="2800" dirty="0" smtClean="0">
                <a:solidFill>
                  <a:schemeClr val="accent4">
                    <a:lumMod val="25000"/>
                  </a:schemeClr>
                </a:solidFill>
              </a:rPr>
              <a:t>Combining elements into a whole</a:t>
            </a:r>
          </a:p>
          <a:p>
            <a:pPr eaLnBrk="1" hangingPunct="1"/>
            <a:r>
              <a:rPr lang="en-GB" altLang="en-US" sz="2800" dirty="0" smtClean="0">
                <a:solidFill>
                  <a:schemeClr val="accent4">
                    <a:lumMod val="25000"/>
                  </a:schemeClr>
                </a:solidFill>
              </a:rPr>
              <a:t>Drawing conclusions about whether arguments put forward are valid, evidence based and justifiable  </a:t>
            </a:r>
          </a:p>
          <a:p>
            <a:pPr eaLnBrk="1" hangingPunct="1"/>
            <a:r>
              <a:rPr lang="en-GB" altLang="en-US" sz="2800" dirty="0" smtClean="0">
                <a:solidFill>
                  <a:schemeClr val="accent4">
                    <a:lumMod val="25000"/>
                  </a:schemeClr>
                </a:solidFill>
              </a:rPr>
              <a:t>Consider whether arguments are realistic</a:t>
            </a:r>
          </a:p>
          <a:p>
            <a:pPr eaLnBrk="1" hangingPunct="1"/>
            <a:r>
              <a:rPr lang="en-GB" altLang="en-US" sz="2800" dirty="0" smtClean="0">
                <a:solidFill>
                  <a:schemeClr val="accent4">
                    <a:lumMod val="25000"/>
                  </a:schemeClr>
                </a:solidFill>
              </a:rPr>
              <a:t>Deciding based on the argument, the evidence and the practice context what your point of view is or what you will recommend</a:t>
            </a:r>
          </a:p>
          <a:p>
            <a:pPr eaLnBrk="1" hangingPunct="1"/>
            <a:r>
              <a:rPr lang="en-GB" altLang="en-US" sz="2800" dirty="0" smtClean="0">
                <a:solidFill>
                  <a:schemeClr val="accent4">
                    <a:lumMod val="25000"/>
                  </a:schemeClr>
                </a:solidFill>
              </a:rPr>
              <a:t>Present your point of view in a clear, well reasoned way </a:t>
            </a:r>
            <a:r>
              <a:rPr lang="en-GB" altLang="en-US" sz="2800" i="1" dirty="0" smtClean="0">
                <a:solidFill>
                  <a:schemeClr val="accent4">
                    <a:lumMod val="25000"/>
                  </a:schemeClr>
                </a:solidFill>
              </a:rPr>
              <a:t>with justification</a:t>
            </a:r>
            <a:endParaRPr lang="en-GB" altLang="en-US" sz="1800" dirty="0" smtClean="0">
              <a:solidFill>
                <a:schemeClr val="accent4">
                  <a:lumMod val="25000"/>
                </a:schemeClr>
              </a:solidFill>
            </a:endParaRPr>
          </a:p>
        </p:txBody>
      </p:sp>
    </p:spTree>
    <p:extLst>
      <p:ext uri="{BB962C8B-B14F-4D97-AF65-F5344CB8AC3E}">
        <p14:creationId xmlns:p14="http://schemas.microsoft.com/office/powerpoint/2010/main" val="39158857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58775" y="0"/>
            <a:ext cx="8426450" cy="1285875"/>
          </a:xfrm>
        </p:spPr>
        <p:txBody>
          <a:bodyPr>
            <a:normAutofit fontScale="90000"/>
          </a:bodyPr>
          <a:lstStyle/>
          <a:p>
            <a:pPr eaLnBrk="1" hangingPunct="1"/>
            <a:r>
              <a:rPr lang="en-GB" altLang="en-US" smtClean="0"/>
              <a:t>Characteristics of an Argument</a:t>
            </a:r>
            <a:endParaRPr lang="en-US" altLang="en-US" smtClean="0"/>
          </a:p>
        </p:txBody>
      </p:sp>
      <p:sp>
        <p:nvSpPr>
          <p:cNvPr id="27651" name="Content Placeholder 2"/>
          <p:cNvSpPr>
            <a:spLocks noGrp="1"/>
          </p:cNvSpPr>
          <p:nvPr>
            <p:ph idx="1"/>
          </p:nvPr>
        </p:nvSpPr>
        <p:spPr>
          <a:xfrm>
            <a:off x="251520" y="1412776"/>
            <a:ext cx="8426450" cy="4702175"/>
          </a:xfrm>
        </p:spPr>
        <p:txBody>
          <a:bodyPr/>
          <a:lstStyle/>
          <a:p>
            <a:pPr eaLnBrk="1" hangingPunct="1"/>
            <a:r>
              <a:rPr lang="en-GB" altLang="en-US" sz="2400" b="1" dirty="0" smtClean="0">
                <a:solidFill>
                  <a:schemeClr val="accent4">
                    <a:lumMod val="25000"/>
                  </a:schemeClr>
                </a:solidFill>
              </a:rPr>
              <a:t>Position</a:t>
            </a:r>
            <a:r>
              <a:rPr lang="en-GB" altLang="en-US" sz="2400" dirty="0" smtClean="0">
                <a:solidFill>
                  <a:schemeClr val="accent4">
                    <a:lumMod val="25000"/>
                  </a:schemeClr>
                </a:solidFill>
              </a:rPr>
              <a:t> – author has a position that they want the audience to accept (may or may not be stated at the beginning)</a:t>
            </a:r>
          </a:p>
          <a:p>
            <a:pPr eaLnBrk="1" hangingPunct="1"/>
            <a:r>
              <a:rPr lang="en-GB" altLang="en-US" sz="2400" b="1" dirty="0" smtClean="0">
                <a:solidFill>
                  <a:schemeClr val="accent4">
                    <a:lumMod val="25000"/>
                  </a:schemeClr>
                </a:solidFill>
              </a:rPr>
              <a:t>Reasons</a:t>
            </a:r>
            <a:r>
              <a:rPr lang="en-GB" altLang="en-US" sz="2400" dirty="0" smtClean="0">
                <a:solidFill>
                  <a:schemeClr val="accent4">
                    <a:lumMod val="25000"/>
                  </a:schemeClr>
                </a:solidFill>
              </a:rPr>
              <a:t> (propositions) are given to support (justify) the author’s position</a:t>
            </a:r>
          </a:p>
          <a:p>
            <a:pPr eaLnBrk="1" hangingPunct="1"/>
            <a:r>
              <a:rPr lang="en-GB" altLang="en-US" sz="2400" b="1" dirty="0" smtClean="0">
                <a:solidFill>
                  <a:schemeClr val="accent4">
                    <a:lumMod val="25000"/>
                  </a:schemeClr>
                </a:solidFill>
              </a:rPr>
              <a:t>Line of reasoning </a:t>
            </a:r>
            <a:r>
              <a:rPr lang="en-GB" altLang="en-US" sz="2400" dirty="0" smtClean="0">
                <a:solidFill>
                  <a:schemeClr val="accent4">
                    <a:lumMod val="25000"/>
                  </a:schemeClr>
                </a:solidFill>
              </a:rPr>
              <a:t>is the logical ‘unpacking’ of the reasons why ‘on balance’, considering everything, this argument (viewpoint) is justifiable</a:t>
            </a:r>
          </a:p>
          <a:p>
            <a:pPr eaLnBrk="1" hangingPunct="1"/>
            <a:r>
              <a:rPr lang="en-GB" altLang="en-US" sz="2400" b="1" dirty="0" smtClean="0">
                <a:solidFill>
                  <a:schemeClr val="accent4">
                    <a:lumMod val="25000"/>
                  </a:schemeClr>
                </a:solidFill>
              </a:rPr>
              <a:t>Conclusions</a:t>
            </a:r>
            <a:r>
              <a:rPr lang="en-GB" altLang="en-US" sz="2400" dirty="0" smtClean="0">
                <a:solidFill>
                  <a:schemeClr val="accent4">
                    <a:lumMod val="25000"/>
                  </a:schemeClr>
                </a:solidFill>
              </a:rPr>
              <a:t> – not just a summary of the essay but makes the author’s position clear. You will often have several smaller arguments/conclusions, leading to one overall conclusion</a:t>
            </a:r>
            <a:endParaRPr lang="en-US" altLang="en-US" sz="1600" dirty="0" smtClean="0">
              <a:solidFill>
                <a:schemeClr val="accent4">
                  <a:lumMod val="25000"/>
                </a:schemeClr>
              </a:solidFill>
            </a:endParaRPr>
          </a:p>
        </p:txBody>
      </p:sp>
    </p:spTree>
    <p:extLst>
      <p:ext uri="{BB962C8B-B14F-4D97-AF65-F5344CB8AC3E}">
        <p14:creationId xmlns:p14="http://schemas.microsoft.com/office/powerpoint/2010/main" val="22174156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r>
              <a:rPr lang="en-GB" altLang="en-US" smtClean="0"/>
              <a:t>What is Good Evidence?</a:t>
            </a:r>
            <a:endParaRPr lang="en-US" altLang="en-US" smtClean="0"/>
          </a:p>
        </p:txBody>
      </p:sp>
      <p:sp>
        <p:nvSpPr>
          <p:cNvPr id="28675" name="Content Placeholder 2"/>
          <p:cNvSpPr>
            <a:spLocks noGrp="1"/>
          </p:cNvSpPr>
          <p:nvPr>
            <p:ph idx="1"/>
          </p:nvPr>
        </p:nvSpPr>
        <p:spPr>
          <a:xfrm>
            <a:off x="539552" y="-22448"/>
            <a:ext cx="8426450" cy="5808117"/>
          </a:xfrm>
        </p:spPr>
        <p:txBody>
          <a:bodyPr/>
          <a:lstStyle/>
          <a:p>
            <a:pPr eaLnBrk="1" hangingPunct="1"/>
            <a:r>
              <a:rPr lang="en-GB" altLang="en-US" dirty="0" smtClean="0">
                <a:solidFill>
                  <a:schemeClr val="accent4">
                    <a:lumMod val="25000"/>
                  </a:schemeClr>
                </a:solidFill>
              </a:rPr>
              <a:t>Contemporary research evidence – valid and reliable</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Seminal research evidence</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Published in peer reviewed journals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Primary research as opposed to secondary citation </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But don’t overlook the value of other forms of evidence.....</a:t>
            </a:r>
          </a:p>
        </p:txBody>
      </p:sp>
    </p:spTree>
    <p:extLst>
      <p:ext uri="{BB962C8B-B14F-4D97-AF65-F5344CB8AC3E}">
        <p14:creationId xmlns:p14="http://schemas.microsoft.com/office/powerpoint/2010/main" val="148875931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251520" y="4572000"/>
            <a:ext cx="8640960" cy="1600200"/>
          </a:xfrm>
        </p:spPr>
        <p:txBody>
          <a:bodyPr>
            <a:normAutofit fontScale="90000"/>
          </a:bodyPr>
          <a:lstStyle/>
          <a:p>
            <a:pPr eaLnBrk="1" hangingPunct="1"/>
            <a:r>
              <a:rPr lang="en-GB" altLang="en-US" dirty="0" smtClean="0"/>
              <a:t>Evidence is more than research....</a:t>
            </a:r>
            <a:endParaRPr lang="en-US" altLang="en-US" dirty="0" smtClean="0"/>
          </a:p>
        </p:txBody>
      </p:sp>
      <p:sp>
        <p:nvSpPr>
          <p:cNvPr id="29699" name="Content Placeholder 2"/>
          <p:cNvSpPr>
            <a:spLocks noGrp="1"/>
          </p:cNvSpPr>
          <p:nvPr>
            <p:ph idx="1"/>
          </p:nvPr>
        </p:nvSpPr>
        <p:spPr>
          <a:xfrm>
            <a:off x="459931" y="260648"/>
            <a:ext cx="8426450" cy="4502150"/>
          </a:xfrm>
        </p:spPr>
        <p:txBody>
          <a:bodyPr/>
          <a:lstStyle/>
          <a:p>
            <a:r>
              <a:rPr lang="en-GB" altLang="en-US" dirty="0" smtClean="0">
                <a:solidFill>
                  <a:schemeClr val="accent4">
                    <a:lumMod val="25000"/>
                  </a:schemeClr>
                </a:solidFill>
              </a:rPr>
              <a:t>Expert opinion – so some ‘opinion pieces’ may be ‘good evidence</a:t>
            </a:r>
          </a:p>
          <a:p>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Patient/client/carer perspectives</a:t>
            </a:r>
          </a:p>
          <a:p>
            <a:pPr eaLnBrk="1" hangingPunct="1"/>
            <a:endParaRPr lang="en-GB" altLang="en-US" dirty="0">
              <a:solidFill>
                <a:schemeClr val="accent4">
                  <a:lumMod val="25000"/>
                </a:schemeClr>
              </a:solidFill>
            </a:endParaRPr>
          </a:p>
          <a:p>
            <a:pPr eaLnBrk="1" hangingPunct="1"/>
            <a:r>
              <a:rPr lang="en-GB" altLang="en-US" dirty="0" smtClean="0">
                <a:solidFill>
                  <a:schemeClr val="accent4">
                    <a:lumMod val="25000"/>
                  </a:schemeClr>
                </a:solidFill>
              </a:rPr>
              <a:t>Own professional/personal experiences?</a:t>
            </a:r>
          </a:p>
        </p:txBody>
      </p:sp>
    </p:spTree>
    <p:extLst>
      <p:ext uri="{BB962C8B-B14F-4D97-AF65-F5344CB8AC3E}">
        <p14:creationId xmlns:p14="http://schemas.microsoft.com/office/powerpoint/2010/main" val="32330506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58775" y="0"/>
            <a:ext cx="8426450" cy="1143000"/>
          </a:xfrm>
        </p:spPr>
        <p:txBody>
          <a:bodyPr/>
          <a:lstStyle/>
          <a:p>
            <a:pPr eaLnBrk="1" hangingPunct="1"/>
            <a:r>
              <a:rPr lang="en-GB" altLang="en-US" dirty="0" smtClean="0"/>
              <a:t>Barriers to Critical Thinking</a:t>
            </a:r>
            <a:endParaRPr lang="en-US" altLang="en-US" dirty="0" smtClean="0"/>
          </a:p>
        </p:txBody>
      </p:sp>
      <p:sp>
        <p:nvSpPr>
          <p:cNvPr id="32771" name="Content Placeholder 2"/>
          <p:cNvSpPr>
            <a:spLocks noGrp="1"/>
          </p:cNvSpPr>
          <p:nvPr>
            <p:ph idx="1"/>
          </p:nvPr>
        </p:nvSpPr>
        <p:spPr>
          <a:xfrm>
            <a:off x="323528" y="1484784"/>
            <a:ext cx="8426450" cy="4845050"/>
          </a:xfrm>
        </p:spPr>
        <p:txBody>
          <a:bodyPr/>
          <a:lstStyle/>
          <a:p>
            <a:pPr eaLnBrk="1" hangingPunct="1"/>
            <a:r>
              <a:rPr lang="en-GB" altLang="en-US" dirty="0" smtClean="0">
                <a:solidFill>
                  <a:schemeClr val="accent4">
                    <a:lumMod val="25000"/>
                  </a:schemeClr>
                </a:solidFill>
              </a:rPr>
              <a:t>Reluctance to critique experts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Mistaking critical analysis for ‘just commenting on the bad points’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Assuming teachers and experts always ‘have the answers’. Critical thinking means pursuing your own answers.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Our own assumptions, preconceptions, biases, experiences, beliefs etc.</a:t>
            </a:r>
          </a:p>
          <a:p>
            <a:pPr eaLnBrk="1" hangingPunct="1"/>
            <a:endParaRPr lang="en-GB" altLang="en-US" dirty="0" smtClean="0">
              <a:solidFill>
                <a:schemeClr val="accent4">
                  <a:lumMod val="25000"/>
                </a:schemeClr>
              </a:solidFill>
            </a:endParaRPr>
          </a:p>
          <a:p>
            <a:pPr eaLnBrk="1" hangingPunct="1"/>
            <a:endParaRPr lang="en-US" altLang="en-US" dirty="0" smtClean="0">
              <a:solidFill>
                <a:schemeClr val="accent4">
                  <a:lumMod val="25000"/>
                </a:schemeClr>
              </a:solidFill>
            </a:endParaRPr>
          </a:p>
        </p:txBody>
      </p:sp>
    </p:spTree>
    <p:extLst>
      <p:ext uri="{BB962C8B-B14F-4D97-AF65-F5344CB8AC3E}">
        <p14:creationId xmlns:p14="http://schemas.microsoft.com/office/powerpoint/2010/main" val="121458059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normAutofit/>
          </a:bodyPr>
          <a:lstStyle/>
          <a:p>
            <a:r>
              <a:rPr lang="en-GB" sz="4800" b="1" dirty="0" smtClean="0"/>
              <a:t>APA Style – always!</a:t>
            </a:r>
            <a:endParaRPr lang="en-GB" sz="4800" b="1" dirty="0"/>
          </a:p>
        </p:txBody>
      </p:sp>
    </p:spTree>
    <p:extLst>
      <p:ext uri="{BB962C8B-B14F-4D97-AF65-F5344CB8AC3E}">
        <p14:creationId xmlns:p14="http://schemas.microsoft.com/office/powerpoint/2010/main" val="144362891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40466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smtClean="0">
                <a:solidFill>
                  <a:schemeClr val="tx1"/>
                </a:solidFill>
              </a:rPr>
              <a:t>MSc Applied Social and Health Psychology</a:t>
            </a:r>
            <a:endParaRPr lang="en-GB" sz="3200" dirty="0"/>
          </a:p>
        </p:txBody>
      </p:sp>
      <p:pic>
        <p:nvPicPr>
          <p:cNvPr id="1026" name="Picture 2" descr="C:\Users\Advent\AppData\Local\Microsoft\Windows\Temporary Internet Files\Content.IE5\JWMRE4Y8\confusion-311388_64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92" y="1256592"/>
            <a:ext cx="4975626" cy="5296777"/>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a:off x="4975448" y="1556792"/>
            <a:ext cx="3813154" cy="36724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t>The PDP Mentor Review Process</a:t>
            </a:r>
            <a:endParaRPr lang="en-GB" sz="4400" dirty="0"/>
          </a:p>
        </p:txBody>
      </p:sp>
    </p:spTree>
    <p:extLst>
      <p:ext uri="{BB962C8B-B14F-4D97-AF65-F5344CB8AC3E}">
        <p14:creationId xmlns:p14="http://schemas.microsoft.com/office/powerpoint/2010/main" val="9452989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40466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Your first task……….</a:t>
            </a:r>
            <a:endParaRPr lang="en-GB" sz="3200" dirty="0"/>
          </a:p>
        </p:txBody>
      </p:sp>
      <p:pic>
        <p:nvPicPr>
          <p:cNvPr id="1026" name="Picture 2" descr="C:\Users\Advent\AppData\Local\Microsoft\Windows\Temporary Internet Files\Content.IE5\JWMRE4Y8\confusion-311388_64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8764" y="1072726"/>
            <a:ext cx="6096000" cy="53911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970905" y="4869160"/>
            <a:ext cx="2448272"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t>Why? </a:t>
            </a:r>
            <a:endParaRPr lang="en-GB" sz="4400" dirty="0"/>
          </a:p>
        </p:txBody>
      </p:sp>
      <p:sp>
        <p:nvSpPr>
          <p:cNvPr id="4" name="Oval Callout 3"/>
          <p:cNvSpPr/>
          <p:nvPr/>
        </p:nvSpPr>
        <p:spPr>
          <a:xfrm>
            <a:off x="3923928" y="1340768"/>
            <a:ext cx="4896544" cy="1596344"/>
          </a:xfrm>
          <a:prstGeom prst="wedgeEllipseCallout">
            <a:avLst>
              <a:gd name="adj1" fmla="val -49921"/>
              <a:gd name="adj2" fmla="val 512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Where will it get </a:t>
            </a:r>
            <a:r>
              <a:rPr lang="en-GB" sz="3600" b="1" u="sng" dirty="0" smtClean="0"/>
              <a:t>me?  </a:t>
            </a:r>
            <a:endParaRPr lang="en-GB" sz="3600" b="1" u="sng" dirty="0"/>
          </a:p>
        </p:txBody>
      </p:sp>
    </p:spTree>
    <p:extLst>
      <p:ext uri="{BB962C8B-B14F-4D97-AF65-F5344CB8AC3E}">
        <p14:creationId xmlns:p14="http://schemas.microsoft.com/office/powerpoint/2010/main" val="2144763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Users\Advent\AppData\Local\Microsoft\Windows\Temporary Internet Files\Content.IE5\JWMRE4Y8\confusion-311388_640[1].png"/>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98000" contrast="100000"/>
                    </a14:imgEffect>
                  </a14:imgLayer>
                </a14:imgProps>
              </a:ext>
              <a:ext uri="{28A0092B-C50C-407E-A947-70E740481C1C}">
                <a14:useLocalDpi xmlns:a14="http://schemas.microsoft.com/office/drawing/2010/main" val="0"/>
              </a:ext>
            </a:extLst>
          </a:blip>
          <a:srcRect/>
          <a:stretch>
            <a:fillRect/>
          </a:stretch>
        </p:blipFill>
        <p:spPr bwMode="auto">
          <a:xfrm>
            <a:off x="5317144" y="1556792"/>
            <a:ext cx="3826856" cy="3384376"/>
          </a:xfrm>
          <a:prstGeom prst="rect">
            <a:avLst/>
          </a:prstGeom>
          <a:noFill/>
          <a:effectLst>
            <a:outerShdw blurRad="1270000" dist="2540000" sx="1000" sy="1000" algn="ctr" rotWithShape="0">
              <a:srgbClr val="000000">
                <a:alpha val="0"/>
              </a:srgbClr>
            </a:outerShdw>
          </a:effectLst>
          <a:extLst>
            <a:ext uri="{909E8E84-426E-40DD-AFC4-6F175D3DCCD1}">
              <a14:hiddenFill xmlns:a14="http://schemas.microsoft.com/office/drawing/2010/main">
                <a:solidFill>
                  <a:srgbClr val="FFFFFF"/>
                </a:solidFill>
              </a14:hiddenFill>
            </a:ext>
          </a:extLst>
        </p:spPr>
      </p:pic>
      <p:sp>
        <p:nvSpPr>
          <p:cNvPr id="29699" name="Content Placeholder 2"/>
          <p:cNvSpPr>
            <a:spLocks noGrp="1"/>
          </p:cNvSpPr>
          <p:nvPr>
            <p:ph idx="1"/>
          </p:nvPr>
        </p:nvSpPr>
        <p:spPr>
          <a:xfrm>
            <a:off x="179512" y="476672"/>
            <a:ext cx="8052951" cy="6381328"/>
          </a:xfrm>
        </p:spPr>
        <p:txBody>
          <a:bodyPr>
            <a:normAutofit fontScale="70000" lnSpcReduction="20000"/>
          </a:bodyPr>
          <a:lstStyle/>
          <a:p>
            <a:pPr eaLnBrk="1" hangingPunct="1">
              <a:buFont typeface="Arial" charset="0"/>
              <a:buChar char="•"/>
            </a:pPr>
            <a:endParaRPr lang="en-GB" sz="1300" dirty="0" smtClean="0">
              <a:latin typeface="Arial" charset="0"/>
              <a:cs typeface="Arial" charset="0"/>
            </a:endParaRPr>
          </a:p>
          <a:p>
            <a:pPr eaLnBrk="1" hangingPunct="1">
              <a:buFont typeface="Arial" charset="0"/>
              <a:buChar char="•"/>
            </a:pPr>
            <a:r>
              <a:rPr lang="en-GB" sz="2600" dirty="0" smtClean="0">
                <a:solidFill>
                  <a:schemeClr val="tx1"/>
                </a:solidFill>
                <a:latin typeface="Arial" charset="0"/>
                <a:cs typeface="Arial" charset="0"/>
              </a:rPr>
              <a:t>MPhil/PhD (funded or self-funded) in Psychology or related area</a:t>
            </a:r>
          </a:p>
          <a:p>
            <a:pPr marL="0" indent="0" eaLnBrk="1" hangingPunct="1">
              <a:buNone/>
            </a:pPr>
            <a:endParaRPr lang="en-GB" sz="2600" dirty="0" smtClean="0">
              <a:solidFill>
                <a:schemeClr val="tx1"/>
              </a:solidFill>
              <a:latin typeface="Arial" charset="0"/>
              <a:cs typeface="Arial" charset="0"/>
            </a:endParaRPr>
          </a:p>
          <a:p>
            <a:pPr>
              <a:buFont typeface="Arial" charset="0"/>
              <a:buChar char="•"/>
            </a:pPr>
            <a:r>
              <a:rPr lang="en-GB" sz="2600" dirty="0">
                <a:solidFill>
                  <a:schemeClr val="tx1"/>
                </a:solidFill>
                <a:latin typeface="Arial" charset="0"/>
                <a:cs typeface="Arial" charset="0"/>
              </a:rPr>
              <a:t>Teaching, Lecturing, Academic </a:t>
            </a:r>
            <a:r>
              <a:rPr lang="en-GB" sz="2600" dirty="0" smtClean="0">
                <a:solidFill>
                  <a:schemeClr val="tx1"/>
                </a:solidFill>
                <a:latin typeface="Arial" charset="0"/>
                <a:cs typeface="Arial" charset="0"/>
              </a:rPr>
              <a:t>Research in Psychology </a:t>
            </a:r>
          </a:p>
          <a:p>
            <a:pPr>
              <a:buFont typeface="Arial" charset="0"/>
              <a:buChar char="•"/>
            </a:pPr>
            <a:endParaRPr lang="en-GB" sz="2600" dirty="0">
              <a:solidFill>
                <a:schemeClr val="tx1"/>
              </a:solidFill>
              <a:latin typeface="Arial" charset="0"/>
              <a:cs typeface="Arial" charset="0"/>
            </a:endParaRPr>
          </a:p>
          <a:p>
            <a:pPr>
              <a:buFont typeface="Arial" charset="0"/>
              <a:buChar char="•"/>
            </a:pPr>
            <a:r>
              <a:rPr lang="en-GB" sz="2600" dirty="0" smtClean="0">
                <a:solidFill>
                  <a:schemeClr val="tx1"/>
                </a:solidFill>
                <a:latin typeface="Arial" charset="0"/>
                <a:cs typeface="Arial" charset="0"/>
              </a:rPr>
              <a:t>Public Service (fast-track in many cases)</a:t>
            </a:r>
          </a:p>
          <a:p>
            <a:pPr lvl="1">
              <a:buFont typeface="Arial" charset="0"/>
              <a:buChar char="•"/>
            </a:pPr>
            <a:r>
              <a:rPr lang="en-GB" dirty="0" smtClean="0">
                <a:solidFill>
                  <a:schemeClr val="tx1"/>
                </a:solidFill>
                <a:latin typeface="Arial" charset="0"/>
                <a:cs typeface="Arial" charset="0"/>
              </a:rPr>
              <a:t>Social services</a:t>
            </a:r>
          </a:p>
          <a:p>
            <a:pPr lvl="1">
              <a:buFont typeface="Arial" charset="0"/>
              <a:buChar char="•"/>
            </a:pPr>
            <a:r>
              <a:rPr lang="en-GB" dirty="0" smtClean="0">
                <a:solidFill>
                  <a:schemeClr val="tx1"/>
                </a:solidFill>
                <a:latin typeface="Arial" charset="0"/>
                <a:cs typeface="Arial" charset="0"/>
              </a:rPr>
              <a:t>Police </a:t>
            </a:r>
          </a:p>
          <a:p>
            <a:pPr lvl="1">
              <a:buFont typeface="Arial" charset="0"/>
              <a:buChar char="•"/>
            </a:pPr>
            <a:r>
              <a:rPr lang="en-GB" dirty="0" smtClean="0">
                <a:solidFill>
                  <a:schemeClr val="tx1"/>
                </a:solidFill>
                <a:latin typeface="Arial" charset="0"/>
                <a:cs typeface="Arial" charset="0"/>
              </a:rPr>
              <a:t>Schools</a:t>
            </a:r>
          </a:p>
          <a:p>
            <a:pPr lvl="1">
              <a:buFont typeface="Arial" charset="0"/>
              <a:buChar char="•"/>
            </a:pPr>
            <a:endParaRPr lang="en-GB" sz="2600" dirty="0" smtClean="0">
              <a:solidFill>
                <a:schemeClr val="tx1"/>
              </a:solidFill>
              <a:latin typeface="Arial" charset="0"/>
              <a:cs typeface="Arial" charset="0"/>
            </a:endParaRPr>
          </a:p>
          <a:p>
            <a:pPr eaLnBrk="1" hangingPunct="1">
              <a:buFont typeface="Arial" charset="0"/>
              <a:buChar char="•"/>
            </a:pPr>
            <a:r>
              <a:rPr lang="en-GB" sz="2600" dirty="0" smtClean="0">
                <a:solidFill>
                  <a:schemeClr val="tx1"/>
                </a:solidFill>
                <a:latin typeface="Arial" charset="0"/>
                <a:cs typeface="Arial" charset="0"/>
              </a:rPr>
              <a:t>Project management/Data Analysis</a:t>
            </a:r>
          </a:p>
          <a:p>
            <a:pPr lvl="1">
              <a:buFont typeface="Arial" charset="0"/>
              <a:buChar char="•"/>
            </a:pPr>
            <a:r>
              <a:rPr lang="en-GB" dirty="0" smtClean="0">
                <a:solidFill>
                  <a:schemeClr val="tx1"/>
                </a:solidFill>
                <a:latin typeface="Arial" charset="0"/>
                <a:cs typeface="Arial" charset="0"/>
              </a:rPr>
              <a:t>Office for National Statistics</a:t>
            </a:r>
          </a:p>
          <a:p>
            <a:pPr lvl="1">
              <a:buFont typeface="Arial" charset="0"/>
              <a:buChar char="•"/>
            </a:pPr>
            <a:r>
              <a:rPr lang="en-GB" dirty="0" smtClean="0">
                <a:solidFill>
                  <a:schemeClr val="tx1"/>
                </a:solidFill>
                <a:latin typeface="Arial" charset="0"/>
                <a:cs typeface="Arial" charset="0"/>
              </a:rPr>
              <a:t>IPSOS MORI</a:t>
            </a:r>
          </a:p>
          <a:p>
            <a:pPr lvl="1">
              <a:buFont typeface="Arial" charset="0"/>
              <a:buChar char="•"/>
            </a:pPr>
            <a:r>
              <a:rPr lang="en-GB" dirty="0" smtClean="0">
                <a:solidFill>
                  <a:schemeClr val="tx1"/>
                </a:solidFill>
                <a:latin typeface="Arial" charset="0"/>
                <a:cs typeface="Arial" charset="0"/>
              </a:rPr>
              <a:t>Charity/Voluntary sector </a:t>
            </a:r>
          </a:p>
          <a:p>
            <a:pPr lvl="1">
              <a:buFont typeface="Arial" charset="0"/>
              <a:buChar char="•"/>
            </a:pPr>
            <a:endParaRPr lang="en-GB" dirty="0" smtClean="0">
              <a:solidFill>
                <a:schemeClr val="tx1"/>
              </a:solidFill>
              <a:latin typeface="Arial" charset="0"/>
              <a:cs typeface="Arial" charset="0"/>
            </a:endParaRPr>
          </a:p>
          <a:p>
            <a:pPr eaLnBrk="1" hangingPunct="1">
              <a:buFont typeface="Arial" charset="0"/>
              <a:buChar char="•"/>
            </a:pPr>
            <a:r>
              <a:rPr lang="en-GB" sz="2600" dirty="0" smtClean="0">
                <a:solidFill>
                  <a:schemeClr val="tx1"/>
                </a:solidFill>
                <a:latin typeface="Arial" charset="0"/>
                <a:cs typeface="Arial" charset="0"/>
              </a:rPr>
              <a:t>Government Agencies e.g., </a:t>
            </a:r>
          </a:p>
          <a:p>
            <a:pPr lvl="1">
              <a:buFont typeface="Arial" charset="0"/>
              <a:buChar char="•"/>
            </a:pPr>
            <a:r>
              <a:rPr lang="en-GB" dirty="0" smtClean="0">
                <a:solidFill>
                  <a:schemeClr val="tx1"/>
                </a:solidFill>
                <a:latin typeface="Arial" charset="0"/>
                <a:cs typeface="Arial" charset="0"/>
              </a:rPr>
              <a:t>Ministry of Defence (research) </a:t>
            </a:r>
          </a:p>
          <a:p>
            <a:pPr lvl="1">
              <a:buFont typeface="Arial" charset="0"/>
              <a:buChar char="•"/>
            </a:pPr>
            <a:r>
              <a:rPr lang="en-GB" dirty="0" smtClean="0">
                <a:solidFill>
                  <a:schemeClr val="tx1"/>
                </a:solidFill>
                <a:latin typeface="Arial" charset="0"/>
                <a:cs typeface="Arial" charset="0"/>
              </a:rPr>
              <a:t>Health &amp; Safety Executive (specialist inspector)</a:t>
            </a:r>
          </a:p>
          <a:p>
            <a:pPr lvl="1">
              <a:buFont typeface="Arial" charset="0"/>
              <a:buChar char="•"/>
            </a:pPr>
            <a:r>
              <a:rPr lang="en-GB" dirty="0" smtClean="0">
                <a:solidFill>
                  <a:schemeClr val="tx1"/>
                </a:solidFill>
                <a:latin typeface="Arial" charset="0"/>
                <a:cs typeface="Arial" charset="0"/>
              </a:rPr>
              <a:t>Health &amp; Safety Laboratory (</a:t>
            </a:r>
            <a:r>
              <a:rPr lang="en-GB" dirty="0">
                <a:solidFill>
                  <a:schemeClr val="tx1"/>
                </a:solidFill>
                <a:latin typeface="Arial" charset="0"/>
                <a:cs typeface="Arial" charset="0"/>
              </a:rPr>
              <a:t>research &amp; consultancy</a:t>
            </a:r>
            <a:endParaRPr lang="en-GB" dirty="0" smtClean="0">
              <a:solidFill>
                <a:schemeClr val="tx1"/>
              </a:solidFill>
              <a:latin typeface="Arial" charset="0"/>
              <a:cs typeface="Arial" charset="0"/>
            </a:endParaRPr>
          </a:p>
          <a:p>
            <a:pPr eaLnBrk="1" hangingPunct="1">
              <a:buFont typeface="Arial" charset="0"/>
              <a:buChar char="•"/>
            </a:pPr>
            <a:endParaRPr lang="en-GB" sz="1300" dirty="0" smtClean="0">
              <a:solidFill>
                <a:schemeClr val="tx1"/>
              </a:solidFill>
              <a:latin typeface="Arial" charset="0"/>
              <a:cs typeface="Arial" charset="0"/>
            </a:endParaRPr>
          </a:p>
          <a:p>
            <a:pPr eaLnBrk="1" hangingPunct="1">
              <a:buFont typeface="Arial" charset="0"/>
              <a:buChar char="•"/>
            </a:pPr>
            <a:r>
              <a:rPr lang="en-GB" sz="2600" dirty="0" smtClean="0">
                <a:solidFill>
                  <a:schemeClr val="tx1"/>
                </a:solidFill>
                <a:latin typeface="Arial" charset="0"/>
                <a:cs typeface="Arial" charset="0"/>
              </a:rPr>
              <a:t>National Health Service e.g.,</a:t>
            </a:r>
          </a:p>
          <a:p>
            <a:pPr lvl="1">
              <a:buFont typeface="Arial" charset="0"/>
              <a:buChar char="•"/>
            </a:pPr>
            <a:r>
              <a:rPr lang="en-GB" dirty="0" smtClean="0">
                <a:solidFill>
                  <a:schemeClr val="tx1"/>
                </a:solidFill>
                <a:latin typeface="Arial" charset="0"/>
                <a:cs typeface="Arial" charset="0"/>
              </a:rPr>
              <a:t> Research and Development</a:t>
            </a:r>
          </a:p>
          <a:p>
            <a:pPr eaLnBrk="1" hangingPunct="1">
              <a:buFont typeface="Arial" charset="0"/>
              <a:buChar char="•"/>
            </a:pPr>
            <a:endParaRPr lang="en-GB" sz="1300" dirty="0" smtClean="0">
              <a:solidFill>
                <a:schemeClr val="tx1"/>
              </a:solidFill>
              <a:latin typeface="Arial" charset="0"/>
              <a:cs typeface="Arial" charset="0"/>
            </a:endParaRPr>
          </a:p>
          <a:p>
            <a:pPr eaLnBrk="1" hangingPunct="1">
              <a:buFont typeface="Arial" charset="0"/>
              <a:buChar char="•"/>
            </a:pPr>
            <a:endParaRPr lang="en-GB" sz="1300" dirty="0" smtClean="0">
              <a:solidFill>
                <a:schemeClr val="tx1"/>
              </a:solidFill>
              <a:latin typeface="Arial" charset="0"/>
              <a:cs typeface="Arial" charset="0"/>
            </a:endParaRPr>
          </a:p>
          <a:p>
            <a:pPr eaLnBrk="1" hangingPunct="1">
              <a:buFont typeface="Arial" charset="0"/>
              <a:buChar char="•"/>
            </a:pPr>
            <a:endParaRPr lang="en-GB" sz="1300" dirty="0" smtClean="0">
              <a:solidFill>
                <a:schemeClr val="tx1"/>
              </a:solidFill>
              <a:latin typeface="Arial" charset="0"/>
              <a:cs typeface="Arial" charset="0"/>
            </a:endParaRPr>
          </a:p>
          <a:p>
            <a:pPr eaLnBrk="1" hangingPunct="1">
              <a:buFont typeface="Arial" charset="0"/>
              <a:buChar char="•"/>
            </a:pPr>
            <a:r>
              <a:rPr lang="en-GB" sz="2600" dirty="0" smtClean="0">
                <a:solidFill>
                  <a:schemeClr val="tx1"/>
                </a:solidFill>
                <a:latin typeface="Arial" charset="0"/>
                <a:cs typeface="Arial" charset="0"/>
              </a:rPr>
              <a:t>Human Resources/Personnel (recruitment &amp; selection)</a:t>
            </a:r>
          </a:p>
          <a:p>
            <a:pPr eaLnBrk="1" hangingPunct="1">
              <a:buFont typeface="Arial" charset="0"/>
              <a:buChar char="•"/>
            </a:pPr>
            <a:endParaRPr lang="en-GB" sz="1000" dirty="0" smtClean="0">
              <a:latin typeface="Arial" charset="0"/>
              <a:cs typeface="Arial" charset="0"/>
            </a:endParaRPr>
          </a:p>
          <a:p>
            <a:pPr eaLnBrk="1" hangingPunct="1">
              <a:buFont typeface="Arial" charset="0"/>
              <a:buChar char="•"/>
            </a:pPr>
            <a:endParaRPr lang="en-GB" sz="1000" dirty="0" smtClean="0">
              <a:latin typeface="Arial" charset="0"/>
              <a:cs typeface="Arial" charset="0"/>
            </a:endParaRPr>
          </a:p>
          <a:p>
            <a:pPr eaLnBrk="1" hangingPunct="1"/>
            <a:endParaRPr lang="en-GB" sz="2400" dirty="0" smtClean="0"/>
          </a:p>
        </p:txBody>
      </p:sp>
      <p:pic>
        <p:nvPicPr>
          <p:cNvPr id="2970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025" y="188913"/>
            <a:ext cx="2243138" cy="944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335721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40466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Your second task……….</a:t>
            </a:r>
            <a:endParaRPr lang="en-GB" sz="3200" dirty="0"/>
          </a:p>
        </p:txBody>
      </p:sp>
      <p:pic>
        <p:nvPicPr>
          <p:cNvPr id="1026" name="Picture 2" descr="C:\Users\Advent\AppData\Local\Microsoft\Windows\Temporary Internet Files\Content.IE5\JWMRE4Y8\confusion-311388_64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8764" y="1057237"/>
            <a:ext cx="6096000" cy="5391150"/>
          </a:xfrm>
          <a:prstGeom prst="rect">
            <a:avLst/>
          </a:prstGeom>
          <a:noFill/>
          <a:extLst>
            <a:ext uri="{909E8E84-426E-40DD-AFC4-6F175D3DCCD1}">
              <a14:hiddenFill xmlns:a14="http://schemas.microsoft.com/office/drawing/2010/main">
                <a:solidFill>
                  <a:srgbClr val="FFFFFF"/>
                </a:solidFill>
              </a14:hiddenFill>
            </a:ext>
          </a:extLst>
        </p:spPr>
      </p:pic>
      <p:sp>
        <p:nvSpPr>
          <p:cNvPr id="4" name="Oval Callout 3"/>
          <p:cNvSpPr/>
          <p:nvPr/>
        </p:nvSpPr>
        <p:spPr>
          <a:xfrm>
            <a:off x="3923928" y="1340768"/>
            <a:ext cx="4896544" cy="1596344"/>
          </a:xfrm>
          <a:prstGeom prst="wedgeEllipseCallout">
            <a:avLst>
              <a:gd name="adj1" fmla="val -49921"/>
              <a:gd name="adj2" fmla="val 512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What challenges will </a:t>
            </a:r>
            <a:r>
              <a:rPr lang="en-GB" sz="3600" b="1" u="sng" dirty="0" smtClean="0"/>
              <a:t>I</a:t>
            </a:r>
            <a:r>
              <a:rPr lang="en-GB" sz="3600" dirty="0" smtClean="0"/>
              <a:t> face?</a:t>
            </a:r>
            <a:endParaRPr lang="en-GB" sz="3600" dirty="0"/>
          </a:p>
        </p:txBody>
      </p:sp>
    </p:spTree>
    <p:extLst>
      <p:ext uri="{BB962C8B-B14F-4D97-AF65-F5344CB8AC3E}">
        <p14:creationId xmlns:p14="http://schemas.microsoft.com/office/powerpoint/2010/main" val="1403917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40466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Your second task……….</a:t>
            </a:r>
            <a:endParaRPr lang="en-GB" sz="3200" dirty="0"/>
          </a:p>
        </p:txBody>
      </p:sp>
      <p:pic>
        <p:nvPicPr>
          <p:cNvPr id="1026" name="Picture 2" descr="C:\Users\Advent\AppData\Local\Microsoft\Windows\Temporary Internet Files\Content.IE5\JWMRE4Y8\confusion-311388_64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8764" y="1057237"/>
            <a:ext cx="6096000" cy="5391150"/>
          </a:xfrm>
          <a:prstGeom prst="rect">
            <a:avLst/>
          </a:prstGeom>
          <a:noFill/>
          <a:extLst>
            <a:ext uri="{909E8E84-426E-40DD-AFC4-6F175D3DCCD1}">
              <a14:hiddenFill xmlns:a14="http://schemas.microsoft.com/office/drawing/2010/main">
                <a:solidFill>
                  <a:srgbClr val="FFFFFF"/>
                </a:solidFill>
              </a14:hiddenFill>
            </a:ext>
          </a:extLst>
        </p:spPr>
      </p:pic>
      <p:sp>
        <p:nvSpPr>
          <p:cNvPr id="4" name="Oval Callout 3"/>
          <p:cNvSpPr/>
          <p:nvPr/>
        </p:nvSpPr>
        <p:spPr>
          <a:xfrm>
            <a:off x="3923928" y="1340768"/>
            <a:ext cx="4896544" cy="1596344"/>
          </a:xfrm>
          <a:prstGeom prst="wedgeEllipseCallout">
            <a:avLst>
              <a:gd name="adj1" fmla="val -49921"/>
              <a:gd name="adj2" fmla="val 512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What challenges will </a:t>
            </a:r>
            <a:r>
              <a:rPr lang="en-GB" sz="3600" b="1" u="sng" dirty="0" smtClean="0"/>
              <a:t>I</a:t>
            </a:r>
            <a:r>
              <a:rPr lang="en-GB" sz="3600" dirty="0" smtClean="0"/>
              <a:t> face?</a:t>
            </a:r>
            <a:endParaRPr lang="en-GB" sz="3600" dirty="0"/>
          </a:p>
        </p:txBody>
      </p:sp>
      <p:sp>
        <p:nvSpPr>
          <p:cNvPr id="5" name="Oval Callout 4"/>
          <p:cNvSpPr/>
          <p:nvPr/>
        </p:nvSpPr>
        <p:spPr>
          <a:xfrm>
            <a:off x="4076328" y="4149080"/>
            <a:ext cx="4896544" cy="2160240"/>
          </a:xfrm>
          <a:prstGeom prst="wedgeEllipseCallout">
            <a:avLst>
              <a:gd name="adj1" fmla="val -53599"/>
              <a:gd name="adj2" fmla="val -993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What strategies will </a:t>
            </a:r>
            <a:r>
              <a:rPr lang="en-GB" sz="3600" b="1" u="sng" dirty="0" smtClean="0"/>
              <a:t>I</a:t>
            </a:r>
            <a:r>
              <a:rPr lang="en-GB" sz="3600" dirty="0" smtClean="0"/>
              <a:t> put in place to manage these?</a:t>
            </a:r>
            <a:endParaRPr lang="en-GB" sz="3600" dirty="0"/>
          </a:p>
        </p:txBody>
      </p:sp>
    </p:spTree>
    <p:extLst>
      <p:ext uri="{BB962C8B-B14F-4D97-AF65-F5344CB8AC3E}">
        <p14:creationId xmlns:p14="http://schemas.microsoft.com/office/powerpoint/2010/main" val="79133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Newsprint</Template>
  <TotalTime>711</TotalTime>
  <Words>1680</Words>
  <Application>Microsoft Office PowerPoint</Application>
  <PresentationFormat>On-screen Show (4:3)</PresentationFormat>
  <Paragraphs>363</Paragraphs>
  <Slides>39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ＭＳ Ｐゴシック</vt:lpstr>
      <vt:lpstr>Arial</vt:lpstr>
      <vt:lpstr>Calibri</vt:lpstr>
      <vt:lpstr>Impact</vt:lpstr>
      <vt:lpstr>Lucida Sans</vt:lpstr>
      <vt:lpstr>Times New Roman</vt:lpstr>
      <vt:lpstr>Wingdings</vt:lpstr>
      <vt:lpstr>NewsPrint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Assessment</vt:lpstr>
      <vt:lpstr>PowerPoint Presentation</vt:lpstr>
      <vt:lpstr>PowerPoint Presentation</vt:lpstr>
      <vt:lpstr>Part One</vt:lpstr>
      <vt:lpstr>Part One</vt:lpstr>
      <vt:lpstr>Part One</vt:lpstr>
      <vt:lpstr>Part One</vt:lpstr>
      <vt:lpstr>Part One</vt:lpstr>
      <vt:lpstr>Part One</vt:lpstr>
      <vt:lpstr>Part One</vt:lpstr>
      <vt:lpstr>Part One</vt:lpstr>
      <vt:lpstr>Part One</vt:lpstr>
      <vt:lpstr>Part Two</vt:lpstr>
      <vt:lpstr>Part Two</vt:lpstr>
      <vt:lpstr>PowerPoint Presentation</vt:lpstr>
      <vt:lpstr>Critical thinking  and approaches to assessment at Master’s level</vt:lpstr>
      <vt:lpstr>Academic Levels</vt:lpstr>
      <vt:lpstr>Differences between MSc and Undergrad</vt:lpstr>
      <vt:lpstr>PowerPoint Presentation</vt:lpstr>
      <vt:lpstr>PowerPoint Presentation</vt:lpstr>
      <vt:lpstr>Critical Thinking - Analysis</vt:lpstr>
      <vt:lpstr>Critical Thinking - Synthesis</vt:lpstr>
      <vt:lpstr>Characteristics of an Argument</vt:lpstr>
      <vt:lpstr>What is Good Evidence?</vt:lpstr>
      <vt:lpstr>Evidence is more than research....</vt:lpstr>
      <vt:lpstr>Barriers to Critical Thinking</vt:lpstr>
      <vt:lpstr>Referencing</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BSc(Hons) Psychology</dc:title>
  <dc:creator>edu-sc</dc:creator>
  <cp:lastModifiedBy>Ceri Phelps</cp:lastModifiedBy>
  <cp:revision>125</cp:revision>
  <cp:lastPrinted>2017-10-05T12:06:48Z</cp:lastPrinted>
  <dcterms:created xsi:type="dcterms:W3CDTF">2014-11-21T11:17:45Z</dcterms:created>
  <dcterms:modified xsi:type="dcterms:W3CDTF">2019-09-23T11:47:38Z</dcterms:modified>
</cp:coreProperties>
</file>