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0" r:id="rId1"/>
  </p:sldMasterIdLst>
  <p:sldIdLst>
    <p:sldId id="256" r:id="rId2"/>
    <p:sldId id="257" r:id="rId3"/>
    <p:sldId id="258" r:id="rId4"/>
    <p:sldId id="259" r:id="rId5"/>
    <p:sldId id="260" r:id="rId6"/>
    <p:sldId id="275" r:id="rId7"/>
    <p:sldId id="261" r:id="rId8"/>
    <p:sldId id="269" r:id="rId9"/>
    <p:sldId id="270" r:id="rId10"/>
    <p:sldId id="271" r:id="rId11"/>
    <p:sldId id="272" r:id="rId12"/>
    <p:sldId id="274" r:id="rId13"/>
    <p:sldId id="276" r:id="rId14"/>
    <p:sldId id="277" r:id="rId15"/>
    <p:sldId id="290" r:id="rId16"/>
    <p:sldId id="262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86" r:id="rId25"/>
    <p:sldId id="287" r:id="rId26"/>
    <p:sldId id="288" r:id="rId27"/>
    <p:sldId id="289" r:id="rId28"/>
    <p:sldId id="263" r:id="rId29"/>
    <p:sldId id="264" r:id="rId30"/>
    <p:sldId id="265" r:id="rId31"/>
    <p:sldId id="291" r:id="rId32"/>
    <p:sldId id="266" r:id="rId33"/>
    <p:sldId id="268" r:id="rId34"/>
    <p:sldId id="292" r:id="rId35"/>
    <p:sldId id="293" r:id="rId36"/>
    <p:sldId id="294" r:id="rId3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ink/ink1.xml><?xml version="1.0" encoding="utf-8"?>
<inkml:ink xmlns:inkml="http://www.w3.org/2003/InkML">
  <inkml:definitions/>
</inkml:ink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 descr="H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8" name="Picture 17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6796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smtClean="0"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588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8892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3/15/2019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8145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1100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1499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237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148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35939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80794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85631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74429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09209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88634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76634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91719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5872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8" name="Picture 7" descr="HD-PanelContent-V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3/15/2019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713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  <p:sldLayoutId id="2147483684" r:id="rId14"/>
    <p:sldLayoutId id="2147483685" r:id="rId15"/>
    <p:sldLayoutId id="2147483686" r:id="rId16"/>
    <p:sldLayoutId id="214748368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hyperlink" Target="http://www.oecd.org/social/inequality.htm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jhssnet.com/journals/Vol._1_No._6;_June_2011/24.pdf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jstor-org.ezproxy.uwtsd.ac.uk/stable/pdf/2945989.pdf?refreqid=excelsior%3A7bc28d0d70af3c39470abffee1d2b607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oughtco.com/cultural-hegemony-3026121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hal-sciencespo.archives-ouvertes.fr/hal-01022655/document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journals.sagepub.com/doi/pdf/10.1177/1078087408321496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ecd.org/insights/37966934.pdf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pro-classic.com/ethnicgv/SN/SC/paper-final-041605.pdf" TargetMode="External"/><Relationship Id="rId4" Type="http://schemas.openxmlformats.org/officeDocument/2006/relationships/hyperlink" Target="https://www.jstor.org/stable/pdf/2654086.pdf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lobalpolicy.org/globalization/globalization-of-the-economy-2-1.html" TargetMode="External"/><Relationship Id="rId2" Type="http://schemas.openxmlformats.org/officeDocument/2006/relationships/hyperlink" Target="http://www.globalpolicy.org/globalization/globalization-of-culture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investorwords.com/2182/globalization.html" TargetMode="Externa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03120" y="1871131"/>
            <a:ext cx="7889966" cy="1515533"/>
          </a:xfrm>
        </p:spPr>
        <p:txBody>
          <a:bodyPr/>
          <a:lstStyle/>
          <a:p>
            <a:r>
              <a:rPr lang="en-GB" dirty="0" smtClean="0"/>
              <a:t>SJSS5001</a:t>
            </a:r>
            <a:br>
              <a:rPr lang="en-GB" dirty="0" smtClean="0"/>
            </a:br>
            <a:r>
              <a:rPr lang="en-GB" dirty="0" smtClean="0"/>
              <a:t>Theories to Underpin Ass: 1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Caroline Lohmann-Hancock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56941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SJSI5001 Assignment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Critically examine the quote below in regards to </a:t>
            </a:r>
            <a:r>
              <a:rPr lang="en-GB" altLang="en-US" dirty="0">
                <a:solidFill>
                  <a:srgbClr val="00B05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equality</a:t>
            </a:r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within the </a:t>
            </a:r>
            <a:r>
              <a:rPr lang="en-GB" altLang="en-US" dirty="0">
                <a:solidFill>
                  <a:srgbClr val="00B05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modern globalised world</a:t>
            </a:r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altLang="en-US" sz="20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200" i="1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"We have reached a tipping point. </a:t>
            </a:r>
            <a:r>
              <a:rPr lang="en-GB" altLang="en-US" sz="2200" i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Inequality can no longer be treated as an afterthought</a:t>
            </a:r>
            <a:r>
              <a:rPr lang="en-GB" altLang="en-US" sz="2200" i="1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We need to focus the debate on </a:t>
            </a:r>
            <a:r>
              <a:rPr lang="en-GB" altLang="en-US" sz="2200" i="1" dirty="0">
                <a:solidFill>
                  <a:srgbClr val="00B05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how the benefits of growth are distributed</a:t>
            </a:r>
            <a:r>
              <a:rPr lang="en-GB" altLang="en-US" sz="2200" i="1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 Our report </a:t>
            </a:r>
            <a:r>
              <a:rPr lang="en-GB" altLang="en-US" sz="2200" i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‘In it Together’</a:t>
            </a:r>
            <a:r>
              <a:rPr lang="en-GB" altLang="en-US" sz="2200" i="1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and our work on inclusive growth have clearly shown that there doesn’t have to be a trade-off between growth and equality. On the contrary, the opening up of opportunity can spur stronger economic performance and improve living standards across the board!" OECD Secretary-General</a:t>
            </a:r>
            <a:endParaRPr lang="en-GB" altLang="en-US" sz="2200" u="sng" dirty="0">
              <a:solidFill>
                <a:srgbClr val="0563C1"/>
              </a:solidFill>
              <a:latin typeface="Arial" panose="020B0604020202020204" pitchFamily="34" charset="0"/>
              <a:ea typeface="Times New Roman" panose="02020603050405020304" pitchFamily="18" charset="0"/>
              <a:hlinkClick r:id="rId2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200" u="sng" dirty="0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http://www.oecd.org/social/inequality.htm</a:t>
            </a:r>
            <a:r>
              <a:rPr lang="en-GB" altLang="en-US" sz="1900" dirty="0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endParaRPr lang="en-GB" altLang="en-US" sz="35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0" name="Rectangle 11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058" name="Ink 2"/>
              <p14:cNvContentPartPr>
                <a14:cpLocks xmlns:a14="http://schemas.microsoft.com/office/drawing/2010/main" noRot="1" noChangeAspect="1" noEditPoints="1" noChangeArrowheads="1" noChangeShapeType="1"/>
              </p14:cNvContentPartPr>
              <p14:nvPr/>
            </p14:nvContentPartPr>
            <p14:xfrm>
              <a:off x="52388" y="457200"/>
              <a:ext cx="33337" cy="33338"/>
            </p14:xfrm>
          </p:contentPart>
        </mc:Choice>
        <mc:Fallback xmlns="">
          <p:pic>
            <p:nvPicPr>
              <p:cNvPr id="2058" name="Ink 2"/>
              <p:cNvPicPr>
                <a:picLocks noRot="1" noChangeAspect="1" noEditPoints="1" noChangeArrowheads="1" noChangeShapeType="1"/>
              </p:cNvPicPr>
              <p:nvPr/>
            </p:nvPicPr>
            <p:blipFill>
              <a:blip/>
              <a:stretch>
                <a:fillRect/>
              </a:stretch>
            </p:blipFill>
            <p:spPr>
              <a:xfrm>
                <a:off x="0" y="0"/>
                <a:ext cx="0" cy="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8757161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Introduction:</a:t>
            </a:r>
          </a:p>
          <a:p>
            <a:pPr lvl="1"/>
            <a:r>
              <a:rPr lang="en-GB" dirty="0" smtClean="0"/>
              <a:t>The quote above explores </a:t>
            </a:r>
            <a:r>
              <a:rPr lang="en-GB" dirty="0" err="1" smtClean="0"/>
              <a:t>adl;fkjasdl;kfjasdl;kfjal;sdfjakl;sdfj</a:t>
            </a:r>
            <a:endParaRPr lang="en-GB" dirty="0" smtClean="0"/>
          </a:p>
          <a:p>
            <a:pPr lvl="1"/>
            <a:r>
              <a:rPr lang="en-GB" dirty="0" smtClean="0"/>
              <a:t>Global inequality is increasing in the world today; with xxxxx people having xxxxx of the worlds money and resources (REF). to explore this issue the quote from OECD will be critiqued through focusing on</a:t>
            </a:r>
          </a:p>
          <a:p>
            <a:pPr lvl="1"/>
            <a:r>
              <a:rPr lang="en-GB" dirty="0" smtClean="0"/>
              <a:t>Tell us how you are going to tackle the question.</a:t>
            </a:r>
          </a:p>
          <a:p>
            <a:pPr lvl="1"/>
            <a:r>
              <a:rPr lang="en-GB" dirty="0" smtClean="0"/>
              <a:t>Frame what’s in and what’s out of the answer you are going to write. 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048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Main Body of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Main Body:</a:t>
            </a:r>
          </a:p>
          <a:p>
            <a:pPr lvl="1"/>
            <a:r>
              <a:rPr lang="en-GB" dirty="0" smtClean="0"/>
              <a:t>Key Definitions:</a:t>
            </a:r>
          </a:p>
          <a:p>
            <a:pPr lvl="1"/>
            <a:r>
              <a:rPr lang="en-GB" dirty="0" smtClean="0"/>
              <a:t>Define inequality/equality</a:t>
            </a:r>
          </a:p>
          <a:p>
            <a:pPr lvl="1"/>
            <a:r>
              <a:rPr lang="en-GB" dirty="0" smtClean="0"/>
              <a:t>Globalisation in the modern world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Key </a:t>
            </a:r>
            <a:r>
              <a:rPr lang="en-GB" dirty="0" smtClean="0"/>
              <a:t>Discussion Points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Do we have equality in the globalised world?</a:t>
            </a:r>
          </a:p>
          <a:p>
            <a:pPr lvl="2"/>
            <a:r>
              <a:rPr lang="en-GB" dirty="0"/>
              <a:t>What does it look like today?</a:t>
            </a:r>
          </a:p>
          <a:p>
            <a:pPr lvl="1"/>
            <a:r>
              <a:rPr lang="en-GB" dirty="0"/>
              <a:t>Would equality for all benefit the world?</a:t>
            </a:r>
          </a:p>
          <a:p>
            <a:pPr lvl="2"/>
            <a:r>
              <a:rPr lang="en-GB" dirty="0"/>
              <a:t>How would it benefit the world?</a:t>
            </a:r>
          </a:p>
          <a:p>
            <a:pPr lvl="1"/>
            <a:r>
              <a:rPr lang="en-GB" dirty="0"/>
              <a:t>Is there a simple way of doing this? </a:t>
            </a:r>
          </a:p>
          <a:p>
            <a:pPr lvl="2"/>
            <a:r>
              <a:rPr lang="en-GB" dirty="0"/>
              <a:t>What needs to be done?</a:t>
            </a:r>
          </a:p>
        </p:txBody>
      </p:sp>
    </p:spTree>
    <p:extLst>
      <p:ext uri="{BB962C8B-B14F-4D97-AF65-F5344CB8AC3E}">
        <p14:creationId xmlns:p14="http://schemas.microsoft.com/office/powerpoint/2010/main" val="757242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Conclusion:</a:t>
            </a:r>
          </a:p>
          <a:p>
            <a:r>
              <a:rPr lang="en-GB" dirty="0" smtClean="0"/>
              <a:t>So </a:t>
            </a:r>
            <a:r>
              <a:rPr lang="en-GB" dirty="0"/>
              <a:t>what? </a:t>
            </a:r>
            <a:endParaRPr lang="en-GB" dirty="0" smtClean="0"/>
          </a:p>
          <a:p>
            <a:pPr lvl="1"/>
            <a:r>
              <a:rPr lang="en-GB" dirty="0" smtClean="0"/>
              <a:t>So </a:t>
            </a:r>
            <a:r>
              <a:rPr lang="en-GB" dirty="0"/>
              <a:t>what have you learnt?</a:t>
            </a:r>
          </a:p>
          <a:p>
            <a:r>
              <a:rPr lang="en-GB" dirty="0"/>
              <a:t>Who cares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Who </a:t>
            </a:r>
            <a:r>
              <a:rPr lang="en-GB" dirty="0"/>
              <a:t>does it impact upon?</a:t>
            </a:r>
          </a:p>
          <a:p>
            <a:r>
              <a:rPr lang="en-GB" dirty="0"/>
              <a:t>What next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What </a:t>
            </a:r>
            <a:r>
              <a:rPr lang="en-GB" dirty="0"/>
              <a:t>needs to change?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</a:p>
          <a:p>
            <a:pPr lvl="1"/>
            <a:r>
              <a:rPr lang="en-GB" dirty="0" smtClean="0"/>
              <a:t>Alphabetical order by surname</a:t>
            </a:r>
          </a:p>
          <a:p>
            <a:r>
              <a:rPr lang="en-GB" dirty="0" smtClean="0"/>
              <a:t>Appendices if needed</a:t>
            </a:r>
          </a:p>
          <a:p>
            <a:pPr lvl="1"/>
            <a:r>
              <a:rPr lang="en-GB" dirty="0" smtClean="0"/>
              <a:t>These must be refereed to in your text e.g. </a:t>
            </a:r>
          </a:p>
          <a:p>
            <a:pPr lvl="1"/>
            <a:r>
              <a:rPr lang="en-GB" dirty="0" err="1" smtClean="0"/>
              <a:t>A;flkdsjf;lakj</a:t>
            </a:r>
            <a:r>
              <a:rPr lang="en-GB" dirty="0" smtClean="0"/>
              <a:t> </a:t>
            </a:r>
            <a:r>
              <a:rPr lang="en-GB" dirty="0" err="1" smtClean="0"/>
              <a:t>l;dksfj</a:t>
            </a:r>
            <a:r>
              <a:rPr lang="en-GB" dirty="0" smtClean="0"/>
              <a:t> </a:t>
            </a:r>
            <a:r>
              <a:rPr lang="en-GB" dirty="0" err="1" smtClean="0"/>
              <a:t>lkadjf</a:t>
            </a:r>
            <a:r>
              <a:rPr lang="en-GB" dirty="0" smtClean="0"/>
              <a:t> ;</a:t>
            </a:r>
            <a:r>
              <a:rPr lang="en-GB" dirty="0" err="1" smtClean="0"/>
              <a:t>lkadsj</a:t>
            </a:r>
            <a:r>
              <a:rPr lang="en-GB" dirty="0" smtClean="0"/>
              <a:t> </a:t>
            </a:r>
            <a:r>
              <a:rPr lang="en-GB" dirty="0" err="1" smtClean="0"/>
              <a:t>lkasdjf</a:t>
            </a:r>
            <a:r>
              <a:rPr lang="en-GB" dirty="0" smtClean="0"/>
              <a:t>  (Appendix 2).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98504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7132320" y="6139981"/>
            <a:ext cx="495438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hlinkClick r:id="rId3"/>
              </a:rPr>
              <a:t>http://www.ijhssnet.com/journals/Vol._1_No._6;_</a:t>
            </a:r>
            <a:r>
              <a:rPr lang="en-GB" dirty="0" smtClean="0">
                <a:solidFill>
                  <a:srgbClr val="FF0000"/>
                </a:solidFill>
                <a:hlinkClick r:id="rId3"/>
              </a:rPr>
              <a:t>June_2011/24.pdf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81940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Globalisation: Strong Liberal Globalisation</a:t>
            </a:r>
            <a:br>
              <a:rPr lang="en-GB" smtClean="0"/>
            </a:br>
            <a:r>
              <a:rPr lang="en-GB" smtClean="0"/>
              <a:t>Economic Globalisation from Below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endParaRPr lang="en-GB" dirty="0" smtClean="0"/>
          </a:p>
          <a:p>
            <a:r>
              <a:rPr lang="en-GB" sz="2000" dirty="0" smtClean="0"/>
              <a:t>Increased mobility of capital and trans-nationalisation of production and services</a:t>
            </a:r>
            <a:endParaRPr lang="en-GB" sz="2000" dirty="0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The Four ‘I’s:</a:t>
            </a:r>
          </a:p>
          <a:p>
            <a:pPr lvl="1"/>
            <a:r>
              <a:rPr lang="en-GB" b="1" dirty="0" smtClean="0"/>
              <a:t>Investment</a:t>
            </a:r>
            <a:r>
              <a:rPr lang="en-GB" dirty="0" smtClean="0"/>
              <a:t> – driven by intentional capital markets</a:t>
            </a:r>
          </a:p>
          <a:p>
            <a:pPr lvl="1"/>
            <a:r>
              <a:rPr lang="en-GB" b="1" dirty="0" smtClean="0"/>
              <a:t>Industry</a:t>
            </a:r>
            <a:r>
              <a:rPr lang="en-GB" dirty="0" smtClean="0"/>
              <a:t> – in the form of transnational companies in search for sites of resources and markets globally</a:t>
            </a:r>
          </a:p>
          <a:p>
            <a:endParaRPr lang="en-GB" dirty="0"/>
          </a:p>
        </p:txBody>
      </p:sp>
      <p:sp>
        <p:nvSpPr>
          <p:cNvPr id="24" name="Text Placeholder 23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5257642" cy="576262"/>
          </a:xfrm>
        </p:spPr>
        <p:txBody>
          <a:bodyPr/>
          <a:lstStyle/>
          <a:p>
            <a:r>
              <a:rPr lang="en-GB" sz="2000" dirty="0"/>
              <a:t>Globalisation from Below through Private investment decisions by international </a:t>
            </a:r>
            <a:r>
              <a:rPr lang="en-GB" sz="2000" dirty="0" smtClean="0"/>
              <a:t>market </a:t>
            </a:r>
            <a:r>
              <a:rPr lang="en-GB" sz="2000" dirty="0"/>
              <a:t>actors</a:t>
            </a:r>
            <a:endParaRPr lang="en-GB" sz="2000" dirty="0"/>
          </a:p>
        </p:txBody>
      </p:sp>
      <p:sp>
        <p:nvSpPr>
          <p:cNvPr id="14" name="Content Placeholder 1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lvl="1"/>
            <a:endParaRPr lang="en-GB" dirty="0" smtClean="0"/>
          </a:p>
          <a:p>
            <a:pPr lvl="1"/>
            <a:r>
              <a:rPr lang="en-GB" b="1" dirty="0" smtClean="0"/>
              <a:t>Information Technology </a:t>
            </a:r>
            <a:r>
              <a:rPr lang="en-GB" dirty="0" smtClean="0"/>
              <a:t>– allows fro transnational organizations and co-ordination of production</a:t>
            </a:r>
          </a:p>
          <a:p>
            <a:pPr lvl="1"/>
            <a:r>
              <a:rPr lang="en-GB" b="1" dirty="0" smtClean="0"/>
              <a:t>Individual Consumers </a:t>
            </a:r>
            <a:r>
              <a:rPr lang="en-GB" dirty="0" smtClean="0"/>
              <a:t>– in pursuit of the best and cheapest products globally  (</a:t>
            </a:r>
            <a:r>
              <a:rPr lang="en-GB" dirty="0" err="1" smtClean="0"/>
              <a:t>Ohmae</a:t>
            </a:r>
            <a:r>
              <a:rPr lang="en-GB" dirty="0" smtClean="0"/>
              <a:t>, 1995)</a:t>
            </a:r>
            <a:endParaRPr lang="en-GB" dirty="0"/>
          </a:p>
        </p:txBody>
      </p:sp>
      <p:sp>
        <p:nvSpPr>
          <p:cNvPr id="10" name="Rectangle 1"/>
          <p:cNvSpPr>
            <a:spLocks noChangeArrowheads="1"/>
          </p:cNvSpPr>
          <p:nvPr/>
        </p:nvSpPr>
        <p:spPr bwMode="auto">
          <a:xfrm>
            <a:off x="2366963" y="371475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en-US" altLang="en-US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2109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Globalisation: Globalisation Scepticism</a:t>
            </a:r>
            <a:endParaRPr lang="en-GB" dirty="0"/>
          </a:p>
        </p:txBody>
      </p:sp>
      <p:sp>
        <p:nvSpPr>
          <p:cNvPr id="12" name="Content Placeholder 1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Developed in opposition to liberal globalisation theory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Weiss (1997) argues that globalisation sceptic position that questions the empirical degree of globalisation implicitly accepts the liberal globalist assumption that  a great scope of economic globalisation will </a:t>
            </a:r>
            <a:r>
              <a:rPr lang="en-GB" dirty="0" err="1" smtClean="0"/>
              <a:t>corode</a:t>
            </a:r>
            <a:r>
              <a:rPr lang="en-GB" dirty="0" smtClean="0"/>
              <a:t> state power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24031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Globalisation: Globalisation </a:t>
            </a:r>
            <a:r>
              <a:rPr lang="en-GB" dirty="0" smtClean="0"/>
              <a:t>Scepticism</a:t>
            </a:r>
            <a:br>
              <a:rPr lang="en-GB" dirty="0" smtClean="0"/>
            </a:br>
            <a:r>
              <a:rPr lang="en-GB" i="1" dirty="0"/>
              <a:t>Emphasis three </a:t>
            </a:r>
            <a:r>
              <a:rPr lang="en-GB" i="1" dirty="0" smtClean="0"/>
              <a:t>points</a:t>
            </a:r>
            <a:endParaRPr lang="en-GB" i="1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scope of economic globalisation is exaggerated by liberal </a:t>
            </a:r>
            <a:r>
              <a:rPr lang="en-GB" dirty="0" smtClean="0"/>
              <a:t>globalists (</a:t>
            </a:r>
            <a:r>
              <a:rPr lang="en-GB" dirty="0" err="1" smtClean="0"/>
              <a:t>Hirst</a:t>
            </a:r>
            <a:r>
              <a:rPr lang="en-GB" dirty="0" smtClean="0"/>
              <a:t> &amp; Thompson, 1999; Wade 1996)</a:t>
            </a:r>
            <a:endParaRPr lang="en-GB" dirty="0"/>
          </a:p>
          <a:p>
            <a:r>
              <a:rPr lang="en-GB" dirty="0"/>
              <a:t>The effects of globalisation on states are exaggerated or misconceived by liberal globalists, irrespective of the scope of </a:t>
            </a:r>
            <a:r>
              <a:rPr lang="en-GB" dirty="0" smtClean="0"/>
              <a:t>globalisation </a:t>
            </a:r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External pressure with regard to adjustment of national policies and institutions does not stem from anonymous market forces, but is an effect of asymmetric interstate power relations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6457406" y="5117515"/>
            <a:ext cx="44391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http://eatonak.org/IPE501/downloads/files/Hirst_and_Thompson.pdf</a:t>
            </a:r>
          </a:p>
        </p:txBody>
      </p:sp>
    </p:spTree>
    <p:extLst>
      <p:ext uri="{BB962C8B-B14F-4D97-AF65-F5344CB8AC3E}">
        <p14:creationId xmlns:p14="http://schemas.microsoft.com/office/powerpoint/2010/main" val="13945891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Globalisation: Marxist Globalisation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Marxist social theory contains a wide range of views on the issues of globalisation and the state</a:t>
            </a:r>
          </a:p>
          <a:p>
            <a:pPr lvl="1"/>
            <a:r>
              <a:rPr lang="en-GB" smtClean="0"/>
              <a:t>Ranging from ‘strong globalist posotions</a:t>
            </a:r>
          </a:p>
          <a:p>
            <a:pPr lvl="1"/>
            <a:r>
              <a:rPr lang="en-GB" smtClean="0"/>
              <a:t>To variations of globalisation secptiscism (Gowen)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7351590" y="5506536"/>
            <a:ext cx="38634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http://pubs.iied.org/pdfs/9308IIED.pdf</a:t>
            </a:r>
          </a:p>
        </p:txBody>
      </p:sp>
    </p:spTree>
    <p:extLst>
      <p:ext uri="{BB962C8B-B14F-4D97-AF65-F5344CB8AC3E}">
        <p14:creationId xmlns:p14="http://schemas.microsoft.com/office/powerpoint/2010/main" val="12530871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Globalisation: Marxist Globalisation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 err="1" smtClean="0"/>
              <a:t>Statis</a:t>
            </a:r>
            <a:r>
              <a:rPr lang="en-GB" b="1" i="1" dirty="0" smtClean="0"/>
              <a:t> or Neo-Statist Globalisation:</a:t>
            </a:r>
          </a:p>
          <a:p>
            <a:pPr lvl="1"/>
            <a:r>
              <a:rPr lang="en-GB" dirty="0" smtClean="0"/>
              <a:t>The state as a group of actors and a set of institutions with monopoly of coercion that exercise authority over a given territory</a:t>
            </a:r>
          </a:p>
          <a:p>
            <a:pPr lvl="1"/>
            <a:r>
              <a:rPr lang="en-GB" dirty="0" smtClean="0"/>
              <a:t>Relationships between ‘market’ (economics) and the states (political) </a:t>
            </a:r>
          </a:p>
          <a:p>
            <a:pPr lvl="1"/>
            <a:r>
              <a:rPr lang="en-GB" dirty="0" smtClean="0"/>
              <a:t>Linked with capitalism (Weber, 1978; </a:t>
            </a:r>
            <a:r>
              <a:rPr lang="en-GB" dirty="0" err="1" smtClean="0"/>
              <a:t>Nordhaug</a:t>
            </a:r>
            <a:r>
              <a:rPr lang="en-GB" dirty="0" smtClean="0"/>
              <a:t>, 2002).</a:t>
            </a:r>
          </a:p>
        </p:txBody>
      </p:sp>
      <p:sp>
        <p:nvSpPr>
          <p:cNvPr id="4" name="Rectangle 3"/>
          <p:cNvSpPr/>
          <p:nvPr/>
        </p:nvSpPr>
        <p:spPr>
          <a:xfrm>
            <a:off x="5281749" y="4952538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https://web-b-ebscohost-com.ezproxy.uwtsd.ac.uk/ehost/pdfviewer/pdfviewer?vid=1&amp;sid=5368b40a-8c93-47d4-9c17-2897ce686f5a%40sessionmgr102</a:t>
            </a:r>
          </a:p>
        </p:txBody>
      </p:sp>
    </p:spTree>
    <p:extLst>
      <p:ext uri="{BB962C8B-B14F-4D97-AF65-F5344CB8AC3E}">
        <p14:creationId xmlns:p14="http://schemas.microsoft.com/office/powerpoint/2010/main" val="37722835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Globalisation: Moderate Marxist Globalisation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Internatinoalisation</a:t>
            </a:r>
            <a:r>
              <a:rPr lang="en-GB" dirty="0" smtClean="0"/>
              <a:t> of the state:</a:t>
            </a:r>
          </a:p>
          <a:p>
            <a:pPr lvl="1"/>
            <a:r>
              <a:rPr lang="en-GB" dirty="0" smtClean="0"/>
              <a:t>A process in which the state apparatus becomes increasingly oriented towards facilitating capital accumulation for the most internationalised investors, regardless of their nationality (Glassman, 1999).</a:t>
            </a:r>
          </a:p>
          <a:p>
            <a:pPr lvl="1"/>
            <a:r>
              <a:rPr lang="en-GB" dirty="0" smtClean="0"/>
              <a:t>Thus states adjust to neo-liberal policies</a:t>
            </a:r>
          </a:p>
          <a:p>
            <a:pPr lvl="1"/>
            <a:r>
              <a:rPr lang="en-GB" dirty="0" smtClean="0"/>
              <a:t>Foreign direct investment</a:t>
            </a:r>
          </a:p>
          <a:p>
            <a:pPr lvl="1"/>
            <a:r>
              <a:rPr lang="en-GB" dirty="0" smtClean="0"/>
              <a:t>Capitalists across the world work together to ‘make money’ despite different nationalities</a:t>
            </a:r>
          </a:p>
          <a:p>
            <a:pPr lvl="1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000206" y="5500470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http://www.fb03.uni-frankfurt.de/59057355/Ebner_2015_Exploring-RvoC.pdf</a:t>
            </a:r>
          </a:p>
        </p:txBody>
      </p:sp>
    </p:spTree>
    <p:extLst>
      <p:ext uri="{BB962C8B-B14F-4D97-AF65-F5344CB8AC3E}">
        <p14:creationId xmlns:p14="http://schemas.microsoft.com/office/powerpoint/2010/main" val="26106825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886" y="982132"/>
            <a:ext cx="3063194" cy="287866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World Systems Theory (</a:t>
            </a:r>
            <a:r>
              <a:rPr lang="en-GB" dirty="0" err="1" smtClean="0"/>
              <a:t>Wallerstein’s</a:t>
            </a:r>
            <a:r>
              <a:rPr lang="en-GB" dirty="0" smtClean="0"/>
              <a:t>, 1982)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166280" y="0"/>
            <a:ext cx="8025720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53143" y="5173507"/>
            <a:ext cx="330993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>
                <a:hlinkClick r:id="rId3"/>
              </a:rPr>
              <a:t>Click link for PDF</a:t>
            </a:r>
          </a:p>
          <a:p>
            <a:r>
              <a:rPr lang="en-GB" sz="1600" dirty="0" smtClean="0">
                <a:hlinkClick r:id="rId3"/>
              </a:rPr>
              <a:t>https</a:t>
            </a:r>
            <a:r>
              <a:rPr lang="en-GB" sz="1600" dirty="0">
                <a:hlinkClick r:id="rId3"/>
              </a:rPr>
              <a:t>://</a:t>
            </a:r>
            <a:r>
              <a:rPr lang="en-GB" sz="1600" dirty="0" smtClean="0">
                <a:hlinkClick r:id="rId3"/>
              </a:rPr>
              <a:t>www-jstor-org.ezproxy.uwtsd.ac.uk/stable/pdf/2945989.pdf?refreqid=excelsior%3A7bc28d0d70af3c39470abffee1d2b607</a:t>
            </a:r>
            <a:endParaRPr lang="en-GB" sz="1600" dirty="0" smtClean="0"/>
          </a:p>
          <a:p>
            <a:endParaRPr lang="en-GB" sz="1600" dirty="0"/>
          </a:p>
        </p:txBody>
      </p:sp>
      <p:sp>
        <p:nvSpPr>
          <p:cNvPr id="6" name="Rectangle 5"/>
          <p:cNvSpPr/>
          <p:nvPr/>
        </p:nvSpPr>
        <p:spPr>
          <a:xfrm>
            <a:off x="653143" y="4332487"/>
            <a:ext cx="351313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http://web.mit.edu/esd.83/www/notebook/WorldSystem.pdf</a:t>
            </a:r>
          </a:p>
        </p:txBody>
      </p:sp>
    </p:spTree>
    <p:extLst>
      <p:ext uri="{BB962C8B-B14F-4D97-AF65-F5344CB8AC3E}">
        <p14:creationId xmlns:p14="http://schemas.microsoft.com/office/powerpoint/2010/main" val="1040709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Theories of Inequality:</a:t>
            </a:r>
            <a:br>
              <a:rPr lang="en-GB" smtClean="0"/>
            </a:br>
            <a:r>
              <a:rPr lang="en-GB" smtClean="0"/>
              <a:t>Conflict Theorists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View inequality as resulting from </a:t>
            </a:r>
          </a:p>
          <a:p>
            <a:pPr lvl="1"/>
            <a:r>
              <a:rPr lang="en-GB" smtClean="0"/>
              <a:t>groups with power dominating less powerful groups</a:t>
            </a:r>
          </a:p>
          <a:p>
            <a:pPr lvl="1"/>
            <a:r>
              <a:rPr lang="en-GB" smtClean="0"/>
              <a:t>social inequality prevents and hinders societal progress</a:t>
            </a:r>
          </a:p>
          <a:p>
            <a:pPr lvl="1"/>
            <a:r>
              <a:rPr lang="en-GB" smtClean="0"/>
              <a:t>as those in power repress the powerless people to maintain the status quo</a:t>
            </a:r>
          </a:p>
          <a:p>
            <a:endParaRPr lang="en-GB" smtClean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This work of domination is achieved primarily through </a:t>
            </a:r>
          </a:p>
          <a:p>
            <a:r>
              <a:rPr lang="en-GB" dirty="0" smtClean="0"/>
              <a:t>the power of ideology</a:t>
            </a:r>
          </a:p>
          <a:p>
            <a:pPr lvl="1"/>
            <a:r>
              <a:rPr lang="en-GB" dirty="0" smtClean="0"/>
              <a:t>our thoughts, values, beliefs, worldviews, norms, and expectations, </a:t>
            </a:r>
          </a:p>
          <a:p>
            <a:r>
              <a:rPr lang="en-GB" dirty="0" smtClean="0"/>
              <a:t>Through Cultural Hegemony </a:t>
            </a:r>
            <a:r>
              <a:rPr lang="en-GB" dirty="0" smtClean="0">
                <a:hlinkClick r:id="rId2"/>
              </a:rPr>
              <a:t>Cultural Hegemony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6335486" y="5501116"/>
            <a:ext cx="48537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http://people.duke.edu/~dainotto/Texts/boothman.pdf</a:t>
            </a:r>
          </a:p>
        </p:txBody>
      </p:sp>
    </p:spTree>
    <p:extLst>
      <p:ext uri="{BB962C8B-B14F-4D97-AF65-F5344CB8AC3E}">
        <p14:creationId xmlns:p14="http://schemas.microsoft.com/office/powerpoint/2010/main" val="1899291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Hegemony: Antonio Gramsci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Cultural </a:t>
            </a:r>
            <a:r>
              <a:rPr lang="en-GB" dirty="0" smtClean="0"/>
              <a:t>Hegemony </a:t>
            </a:r>
            <a:r>
              <a:rPr lang="en-GB" dirty="0"/>
              <a:t>is most strongly manifested when </a:t>
            </a:r>
            <a:endParaRPr lang="en-GB" dirty="0" smtClean="0"/>
          </a:p>
          <a:p>
            <a:pPr lvl="1"/>
            <a:r>
              <a:rPr lang="en-GB" dirty="0" smtClean="0"/>
              <a:t>those </a:t>
            </a:r>
            <a:r>
              <a:rPr lang="en-GB" dirty="0"/>
              <a:t>ruled by the dominant group </a:t>
            </a:r>
            <a:endParaRPr lang="en-GB" dirty="0" smtClean="0"/>
          </a:p>
          <a:p>
            <a:pPr lvl="1"/>
            <a:r>
              <a:rPr lang="en-GB" dirty="0" smtClean="0"/>
              <a:t>come </a:t>
            </a:r>
            <a:r>
              <a:rPr lang="en-GB" dirty="0"/>
              <a:t>to believe that the economic and social conditions of their society </a:t>
            </a:r>
            <a:endParaRPr lang="en-GB" dirty="0" smtClean="0"/>
          </a:p>
          <a:p>
            <a:pPr lvl="1"/>
            <a:r>
              <a:rPr lang="en-GB" dirty="0" smtClean="0"/>
              <a:t>are </a:t>
            </a:r>
            <a:r>
              <a:rPr lang="en-GB" dirty="0"/>
              <a:t>natural and </a:t>
            </a:r>
            <a:r>
              <a:rPr lang="en-GB" dirty="0" smtClean="0"/>
              <a:t>inevitable</a:t>
            </a:r>
          </a:p>
        </p:txBody>
      </p:sp>
      <p:sp>
        <p:nvSpPr>
          <p:cNvPr id="5" name="AutoShape 2" descr="https://www.thoughtco.com/thmb/RhasM3lgkDHXsuqhsQzA_nZeilM=/3816x0/filters:no_upscale():max_bytes(150000):strip_icc():format(webp)/GettyImages-691248029-5c4d170846e0fb00018dea2a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6" descr="Antonio Gramsci (1891-1937), politician; before adhering to the Socialist Party, then one of the founders of the Italian Communist Party in 1921"/>
          <p:cNvSpPr>
            <a:spLocks noGrp="1" noChangeAspect="1" noChangeArrowheads="1"/>
          </p:cNvSpPr>
          <p:nvPr>
            <p:ph sz="half" idx="2"/>
          </p:nvPr>
        </p:nvSpPr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GB" dirty="0" smtClean="0"/>
              <a:t>Rather </a:t>
            </a:r>
            <a:r>
              <a:rPr lang="en-GB" dirty="0"/>
              <a:t>than </a:t>
            </a:r>
            <a:endParaRPr lang="en-GB" dirty="0" smtClean="0"/>
          </a:p>
          <a:p>
            <a:pPr lvl="1"/>
            <a:r>
              <a:rPr lang="en-GB" dirty="0" smtClean="0"/>
              <a:t>created </a:t>
            </a:r>
            <a:r>
              <a:rPr lang="en-GB" dirty="0"/>
              <a:t>by people </a:t>
            </a:r>
            <a:endParaRPr lang="en-GB" dirty="0" smtClean="0"/>
          </a:p>
          <a:p>
            <a:pPr lvl="1"/>
            <a:r>
              <a:rPr lang="en-GB" dirty="0" smtClean="0"/>
              <a:t>with </a:t>
            </a:r>
            <a:r>
              <a:rPr lang="en-GB" dirty="0"/>
              <a:t>a vested interest </a:t>
            </a:r>
            <a:endParaRPr lang="en-GB" dirty="0" smtClean="0"/>
          </a:p>
          <a:p>
            <a:pPr lvl="1"/>
            <a:r>
              <a:rPr lang="en-GB" dirty="0" smtClean="0"/>
              <a:t>in </a:t>
            </a:r>
            <a:r>
              <a:rPr lang="en-GB" dirty="0"/>
              <a:t>particular social, economic, and political </a:t>
            </a:r>
            <a:r>
              <a:rPr lang="en-GB" dirty="0" smtClean="0"/>
              <a:t>orders</a:t>
            </a:r>
            <a:endParaRPr lang="en-GB" dirty="0"/>
          </a:p>
          <a:p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5040931" y="5295202"/>
            <a:ext cx="52974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http://people.duke.edu/~dainotto/Texts/boothman.pdf</a:t>
            </a:r>
          </a:p>
        </p:txBody>
      </p:sp>
    </p:spTree>
    <p:extLst>
      <p:ext uri="{BB962C8B-B14F-4D97-AF65-F5344CB8AC3E}">
        <p14:creationId xmlns:p14="http://schemas.microsoft.com/office/powerpoint/2010/main" val="19569716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Theories of Inequality:</a:t>
            </a:r>
            <a:br>
              <a:rPr lang="en-GB" dirty="0" smtClean="0"/>
            </a:br>
            <a:r>
              <a:rPr lang="en-GB" dirty="0" smtClean="0"/>
              <a:t>Functionalist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Theorists believe that inequality is </a:t>
            </a:r>
          </a:p>
          <a:p>
            <a:pPr lvl="1"/>
            <a:r>
              <a:rPr lang="en-GB" dirty="0" smtClean="0"/>
              <a:t>inevitable </a:t>
            </a:r>
          </a:p>
          <a:p>
            <a:pPr lvl="1"/>
            <a:r>
              <a:rPr lang="en-GB" dirty="0" smtClean="0"/>
              <a:t>desirable </a:t>
            </a:r>
          </a:p>
          <a:p>
            <a:pPr lvl="1"/>
            <a:r>
              <a:rPr lang="en-GB" dirty="0" smtClean="0"/>
              <a:t>plays an important function in society. 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/>
            <a:r>
              <a:rPr lang="en-GB" dirty="0"/>
              <a:t>Important positions in society </a:t>
            </a:r>
          </a:p>
          <a:p>
            <a:pPr lvl="2"/>
            <a:r>
              <a:rPr lang="en-GB" dirty="0"/>
              <a:t>require more training</a:t>
            </a:r>
          </a:p>
          <a:p>
            <a:pPr lvl="2"/>
            <a:r>
              <a:rPr lang="en-GB" dirty="0"/>
              <a:t>should receive more rewards. </a:t>
            </a:r>
          </a:p>
          <a:p>
            <a:pPr lvl="1"/>
            <a:r>
              <a:rPr lang="en-GB" dirty="0"/>
              <a:t>Social inequality and social stratification, </a:t>
            </a:r>
          </a:p>
          <a:p>
            <a:pPr lvl="2"/>
            <a:r>
              <a:rPr lang="en-GB" dirty="0"/>
              <a:t>according to this view</a:t>
            </a:r>
          </a:p>
          <a:p>
            <a:pPr lvl="2"/>
            <a:r>
              <a:rPr lang="en-GB" dirty="0"/>
              <a:t>lead to a meritocracy based on ability.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944880" y="5224117"/>
            <a:ext cx="5071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https://journals.sagepub.com/doi/pdf/10.1177/1088767906292642</a:t>
            </a:r>
          </a:p>
        </p:txBody>
      </p:sp>
    </p:spTree>
    <p:extLst>
      <p:ext uri="{BB962C8B-B14F-4D97-AF65-F5344CB8AC3E}">
        <p14:creationId xmlns:p14="http://schemas.microsoft.com/office/powerpoint/2010/main" val="220766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Social Mobility Discourse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mtClean="0"/>
              <a:t>Within the UK meritocracy is </a:t>
            </a:r>
          </a:p>
          <a:p>
            <a:pPr lvl="1"/>
            <a:r>
              <a:rPr lang="en-GB" smtClean="0"/>
              <a:t>socially constructed through cultural capital in favour of the wealthy elite</a:t>
            </a:r>
          </a:p>
          <a:p>
            <a:pPr lvl="1"/>
            <a:r>
              <a:rPr lang="en-GB" smtClean="0"/>
              <a:t>and is not based purely upon equal access to education</a:t>
            </a:r>
          </a:p>
          <a:p>
            <a:r>
              <a:rPr lang="en-GB" smtClean="0"/>
              <a:t>In turn Social mobility is considered a result of meritocracy within society which . . </a:t>
            </a:r>
          </a:p>
          <a:p>
            <a:pPr lvl="1"/>
            <a:r>
              <a:rPr lang="en-GB" smtClean="0"/>
              <a:t>far from being a form of egalitarian opportunity to reward the able and willing </a:t>
            </a:r>
          </a:p>
          <a:p>
            <a:pPr lvl="1"/>
            <a:r>
              <a:rPr lang="en-GB" smtClean="0"/>
              <a:t>rather is a loaded dice that again benefits the elite even when they may present as an ‘average pupil’ in a private school</a:t>
            </a:r>
          </a:p>
          <a:p>
            <a:pPr lvl="1"/>
            <a:endParaRPr lang="en-GB" smtClean="0"/>
          </a:p>
          <a:p>
            <a:pPr lvl="1"/>
            <a:r>
              <a:rPr lang="en-GB" smtClean="0"/>
              <a:t>(Bourdieu, 1977, 1984, 1986; Cosin, 1997: 122)</a:t>
            </a:r>
          </a:p>
          <a:p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6273722" y="5691202"/>
            <a:ext cx="51309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http://openaccess.city.ac.uk/4167/1/nf8081_littler.pdf</a:t>
            </a:r>
          </a:p>
        </p:txBody>
      </p:sp>
    </p:spTree>
    <p:extLst>
      <p:ext uri="{BB962C8B-B14F-4D97-AF65-F5344CB8AC3E}">
        <p14:creationId xmlns:p14="http://schemas.microsoft.com/office/powerpoint/2010/main" val="3451765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mtClean="0"/>
              <a:t>Meritocracy </a:t>
            </a:r>
            <a:br>
              <a:rPr lang="en-GB" altLang="en-US" smtClean="0"/>
            </a:br>
            <a:r>
              <a:rPr lang="en-GB" altLang="en-US" smtClean="0"/>
              <a:t>the Life Blood of Social Mobility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mtClean="0"/>
              <a:t>Young (1958) The Rise of the Meritocracy </a:t>
            </a:r>
          </a:p>
          <a:p>
            <a:pPr lvl="1"/>
            <a:r>
              <a:rPr lang="en-GB" smtClean="0"/>
              <a:t>satirical novel describes a dystopian society in a future UK in which intelligence and merit have become the central tenet of society, replacing previous divisions of social class and creating a society stratified between a merited power holding elite and a disenfranchised underclass of the less merited. </a:t>
            </a:r>
          </a:p>
          <a:p>
            <a:r>
              <a:rPr lang="en-GB" smtClean="0"/>
              <a:t>He warned against a system in which </a:t>
            </a:r>
          </a:p>
          <a:p>
            <a:pPr lvl="1"/>
            <a:r>
              <a:rPr lang="en-GB" smtClean="0"/>
              <a:t>elites use the concept of ‘merit’ </a:t>
            </a:r>
          </a:p>
          <a:p>
            <a:pPr lvl="1"/>
            <a:r>
              <a:rPr lang="en-GB" smtClean="0"/>
              <a:t>to reproduce Status </a:t>
            </a:r>
          </a:p>
          <a:p>
            <a:pPr lvl="1"/>
            <a:r>
              <a:rPr lang="en-GB" smtClean="0"/>
              <a:t>and hence to sustain Inequality in Society</a:t>
            </a:r>
          </a:p>
          <a:p>
            <a:pPr lvl="1"/>
            <a:endParaRPr lang="en-GB" smtClean="0"/>
          </a:p>
          <a:p>
            <a:r>
              <a:rPr lang="en-GB" smtClean="0"/>
              <a:t>(Young, 1958)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589418" y="5229537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https://www.tandfonline.com/doi/full/10.1080/00071005.2011.582852</a:t>
            </a:r>
          </a:p>
        </p:txBody>
      </p:sp>
    </p:spTree>
    <p:extLst>
      <p:ext uri="{BB962C8B-B14F-4D97-AF65-F5344CB8AC3E}">
        <p14:creationId xmlns:p14="http://schemas.microsoft.com/office/powerpoint/2010/main" val="12079034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Meritocracy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Ability + Effort =  Merit</a:t>
            </a:r>
          </a:p>
          <a:p>
            <a:endParaRPr lang="en-US" smtClean="0"/>
          </a:p>
          <a:p>
            <a:r>
              <a:rPr lang="en-GB" smtClean="0"/>
              <a:t>What has Meritocracy </a:t>
            </a:r>
            <a:br>
              <a:rPr lang="en-GB" smtClean="0"/>
            </a:br>
            <a:r>
              <a:rPr lang="en-GB" smtClean="0"/>
              <a:t>got to do with Social Mobility?</a:t>
            </a:r>
          </a:p>
          <a:p>
            <a:pPr lvl="1"/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800597" y="5229537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https://www.tandfonline.com/doi/full/10.1080/00071005.2011.582852</a:t>
            </a:r>
          </a:p>
        </p:txBody>
      </p:sp>
    </p:spTree>
    <p:extLst>
      <p:ext uri="{BB962C8B-B14F-4D97-AF65-F5344CB8AC3E}">
        <p14:creationId xmlns:p14="http://schemas.microsoft.com/office/powerpoint/2010/main" val="18457065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What is Social Mobility?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‘The transition between income classes’ (Atkinson, 1981). </a:t>
            </a:r>
          </a:p>
          <a:p>
            <a:endParaRPr lang="en-GB" dirty="0" smtClean="0"/>
          </a:p>
          <a:p>
            <a:r>
              <a:rPr lang="en-GB" dirty="0" smtClean="0"/>
              <a:t>‘Higher social mobility implies that children born to poor families are more likely to be rich regardless of their family background’ (Uchida, 2017) </a:t>
            </a:r>
          </a:p>
          <a:p>
            <a:endParaRPr lang="en-GB" dirty="0" smtClean="0"/>
          </a:p>
          <a:p>
            <a:r>
              <a:rPr lang="en-GB" dirty="0" smtClean="0"/>
              <a:t>UK (DBIS 2013), based on the presumption that increased educational qualifications will result in increased upward social mobility (</a:t>
            </a:r>
            <a:r>
              <a:rPr lang="en-GB" dirty="0" err="1" smtClean="0"/>
              <a:t>Bathmaker</a:t>
            </a:r>
            <a:r>
              <a:rPr lang="en-GB" dirty="0" smtClean="0"/>
              <a:t>, Ingram, and Waller 2013).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177246" y="5500470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https://www.tandfonline.com/doi/abs/10.1080/01425692.2013.816035</a:t>
            </a:r>
          </a:p>
        </p:txBody>
      </p:sp>
    </p:spTree>
    <p:extLst>
      <p:ext uri="{BB962C8B-B14F-4D97-AF65-F5344CB8AC3E}">
        <p14:creationId xmlns:p14="http://schemas.microsoft.com/office/powerpoint/2010/main" val="18872992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Social Mobility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Social mobility describes the movement or opportunities for movement between</a:t>
            </a:r>
          </a:p>
          <a:p>
            <a:pPr lvl="1"/>
            <a:r>
              <a:rPr lang="en-GB" smtClean="0"/>
              <a:t>Different social groups</a:t>
            </a:r>
          </a:p>
          <a:p>
            <a:r>
              <a:rPr lang="en-GB" smtClean="0"/>
              <a:t>The advantages and disadvantages that go with this in terms of </a:t>
            </a:r>
          </a:p>
          <a:p>
            <a:pPr lvl="1"/>
            <a:r>
              <a:rPr lang="en-GB" smtClean="0"/>
              <a:t>income</a:t>
            </a:r>
          </a:p>
          <a:p>
            <a:pPr lvl="1"/>
            <a:r>
              <a:rPr lang="en-GB" smtClean="0"/>
              <a:t>security of employment</a:t>
            </a:r>
          </a:p>
          <a:p>
            <a:pPr lvl="1"/>
            <a:r>
              <a:rPr lang="en-GB" smtClean="0"/>
              <a:t>opportunities for advancement (DBIS, 2011)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0469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mtClean="0"/>
              <a:t>Social Mobility</a:t>
            </a:r>
            <a:br>
              <a:rPr lang="en-GB" altLang="en-US" smtClean="0"/>
            </a:br>
            <a:r>
              <a:rPr lang="en-GB" altLang="en-US" smtClean="0"/>
              <a:t>The Reward for Engaging with Meritocracy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mtClean="0"/>
              <a:t>Current UK policy contests that Social Mobility </a:t>
            </a:r>
          </a:p>
          <a:p>
            <a:pPr lvl="1"/>
            <a:r>
              <a:rPr lang="en-GB" smtClean="0"/>
              <a:t>is the reward for those able to engage with </a:t>
            </a:r>
          </a:p>
          <a:p>
            <a:r>
              <a:rPr lang="en-GB" smtClean="0"/>
              <a:t>Meritocracy through </a:t>
            </a:r>
          </a:p>
          <a:p>
            <a:pPr lvl="2"/>
            <a:r>
              <a:rPr lang="en-GB" smtClean="0"/>
              <a:t>Intellectual Ability</a:t>
            </a:r>
          </a:p>
          <a:p>
            <a:pPr lvl="2"/>
            <a:r>
              <a:rPr lang="en-GB" smtClean="0"/>
              <a:t>High Levels of Motivation </a:t>
            </a:r>
          </a:p>
          <a:p>
            <a:r>
              <a:rPr lang="en-GB" smtClean="0"/>
              <a:t>Such individuals are considered as </a:t>
            </a:r>
          </a:p>
          <a:p>
            <a:pPr lvl="1"/>
            <a:r>
              <a:rPr lang="en-GB" smtClean="0"/>
              <a:t>deserving of success</a:t>
            </a:r>
          </a:p>
          <a:p>
            <a:pPr lvl="1"/>
            <a:r>
              <a:rPr lang="en-GB" smtClean="0"/>
              <a:t>(Cosin &amp; Hale, 1997: 122)</a:t>
            </a:r>
          </a:p>
          <a:p>
            <a:pPr lvl="1"/>
            <a:endParaRPr lang="en-GB" smtClean="0"/>
          </a:p>
          <a:p>
            <a:endParaRPr lang="en-GB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11296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The Meritocratic Vision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Assumes that:</a:t>
            </a:r>
          </a:p>
          <a:p>
            <a:pPr lvl="1"/>
            <a:r>
              <a:rPr lang="en-GB" smtClean="0"/>
              <a:t>society as a whole benefits from a system wherein </a:t>
            </a:r>
          </a:p>
          <a:p>
            <a:pPr lvl="1"/>
            <a:r>
              <a:rPr lang="en-GB" smtClean="0"/>
              <a:t>individuals are matched to employment </a:t>
            </a:r>
          </a:p>
          <a:p>
            <a:pPr lvl="1"/>
            <a:r>
              <a:rPr lang="en-GB" smtClean="0"/>
              <a:t>based on their abilities</a:t>
            </a:r>
          </a:p>
          <a:p>
            <a:pPr lvl="1"/>
            <a:r>
              <a:rPr lang="en-GB" smtClean="0"/>
              <a:t>with the most talented </a:t>
            </a:r>
          </a:p>
          <a:p>
            <a:pPr lvl="1"/>
            <a:r>
              <a:rPr lang="en-GB" smtClean="0"/>
              <a:t>taking the most highly skilled and/or powerful jobs</a:t>
            </a:r>
          </a:p>
          <a:p>
            <a:pPr lvl="1"/>
            <a:r>
              <a:rPr lang="en-GB" smtClean="0"/>
              <a:t>(Francis &amp; Wong, 2013)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038423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The Meritocratic Reality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mtClean="0"/>
              <a:t>A system in which rewards are distributed based on the ‘concept’ of individual merit </a:t>
            </a:r>
          </a:p>
          <a:p>
            <a:pPr lvl="1"/>
            <a:r>
              <a:rPr lang="en-GB" smtClean="0"/>
              <a:t>Where merit is socially constructed</a:t>
            </a:r>
          </a:p>
          <a:p>
            <a:pPr lvl="1"/>
            <a:endParaRPr lang="en-GB" smtClean="0"/>
          </a:p>
          <a:p>
            <a:r>
              <a:rPr lang="en-GB" smtClean="0"/>
              <a:t>In this way it serves to legitimise the status hierarchy in modern capitalist democracies</a:t>
            </a:r>
          </a:p>
          <a:p>
            <a:pPr lvl="1"/>
            <a:r>
              <a:rPr lang="en-GB" smtClean="0"/>
              <a:t>This ‘concept’ of ‘merit’ is not value free</a:t>
            </a:r>
          </a:p>
          <a:p>
            <a:pPr lvl="1"/>
            <a:r>
              <a:rPr lang="en-GB" smtClean="0"/>
              <a:t>Statistics indicate that ‘merit’ in this context merely reflects the unequal ‘starting point’ for pupils</a:t>
            </a:r>
          </a:p>
          <a:p>
            <a:pPr lvl="1"/>
            <a:r>
              <a:rPr lang="en-GB" smtClean="0"/>
              <a:t> (Young, 1958; Weber, 1968; Bourdieu &amp; Passeron, 1977)</a:t>
            </a:r>
          </a:p>
          <a:p>
            <a:pPr lvl="1"/>
            <a:endParaRPr lang="en-GB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2873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mtClean="0"/>
              <a:t>Gladwell (2008) argues that rather than natural talent, </a:t>
            </a:r>
          </a:p>
          <a:p>
            <a:pPr lvl="1"/>
            <a:r>
              <a:rPr lang="en-GB" smtClean="0"/>
              <a:t>it is practice (the 10,000 hour rule), </a:t>
            </a:r>
          </a:p>
          <a:p>
            <a:pPr lvl="1"/>
            <a:r>
              <a:rPr lang="en-GB" smtClean="0"/>
              <a:t>social position, </a:t>
            </a:r>
          </a:p>
          <a:p>
            <a:pPr lvl="1"/>
            <a:r>
              <a:rPr lang="en-GB" smtClean="0"/>
              <a:t>available opportunity, </a:t>
            </a:r>
          </a:p>
          <a:p>
            <a:pPr lvl="1"/>
            <a:r>
              <a:rPr lang="en-GB" smtClean="0"/>
              <a:t>being in the right place at the right time, </a:t>
            </a:r>
          </a:p>
          <a:p>
            <a:pPr lvl="1"/>
            <a:r>
              <a:rPr lang="en-GB" smtClean="0"/>
              <a:t>and other features of happenstance, that account for success in various endeavours.</a:t>
            </a:r>
          </a:p>
          <a:p>
            <a:endParaRPr lang="en-GB" smtClean="0"/>
          </a:p>
          <a:p>
            <a:r>
              <a:rPr lang="en-GB" smtClean="0"/>
              <a:t>Terman (1959) after collecting data over a period of time to prove the link between IQ and natural intellectual talent </a:t>
            </a:r>
          </a:p>
          <a:p>
            <a:pPr lvl="1"/>
            <a:r>
              <a:rPr lang="en-GB" smtClean="0"/>
              <a:t>revealed that IQ had little power to predict success beyond what </a:t>
            </a:r>
          </a:p>
          <a:p>
            <a:pPr lvl="1"/>
            <a:r>
              <a:rPr lang="en-GB" smtClean="0"/>
              <a:t>family background alone could predict (Friedman &amp; Martin, 2011).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6309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Motivation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mtClean="0"/>
              <a:t>Distributing children’s educational opportunities on the basis of their motivation . . . serves to rationalize a process that coincides with, and reproduces, class-based educational inequality (Brighouse, 2010)</a:t>
            </a:r>
          </a:p>
          <a:p>
            <a:endParaRPr lang="en-GB" smtClean="0"/>
          </a:p>
          <a:p>
            <a:r>
              <a:rPr lang="en-GB" smtClean="0"/>
              <a:t>Statistics indicate that to some degree ability is linked to social economic status, cultural capital and status</a:t>
            </a:r>
          </a:p>
          <a:p>
            <a:endParaRPr lang="en-GB" smtClean="0"/>
          </a:p>
          <a:p>
            <a:r>
              <a:rPr lang="en-GB" smtClean="0"/>
              <a:t>Motivation is also a socially constructed concept</a:t>
            </a:r>
          </a:p>
          <a:p>
            <a:pPr lvl="1"/>
            <a:r>
              <a:rPr lang="en-GB" smtClean="0"/>
              <a:t>Where parents and families ‘demonstrate’ what, how and why hard work and effort are so important</a:t>
            </a:r>
          </a:p>
          <a:p>
            <a:pPr lvl="1"/>
            <a:r>
              <a:rPr lang="en-GB" smtClean="0"/>
              <a:t>(Anders, 2012)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9577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Social Mobility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mtClean="0"/>
              <a:t>A hierarchical separation between strata in society is essential for the process of social mobility . . .</a:t>
            </a:r>
          </a:p>
          <a:p>
            <a:endParaRPr lang="en-GB" smtClean="0"/>
          </a:p>
          <a:p>
            <a:r>
              <a:rPr lang="en-GB" smtClean="0"/>
              <a:t>Thus </a:t>
            </a:r>
          </a:p>
          <a:p>
            <a:r>
              <a:rPr lang="en-GB" smtClean="0"/>
              <a:t>‘social mobility would not matter </a:t>
            </a:r>
          </a:p>
          <a:p>
            <a:r>
              <a:rPr lang="en-GB" smtClean="0"/>
              <a:t>in a society </a:t>
            </a:r>
          </a:p>
          <a:p>
            <a:r>
              <a:rPr lang="en-GB" smtClean="0"/>
              <a:t>in which there was no inequality’  </a:t>
            </a:r>
          </a:p>
          <a:p>
            <a:r>
              <a:rPr lang="en-GB" smtClean="0"/>
              <a:t>(Beller &amp; Hout, 2006: 20).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77696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Capital Theories:</a:t>
            </a:r>
            <a:br>
              <a:rPr lang="en-GB" dirty="0" smtClean="0"/>
            </a:br>
            <a:r>
              <a:rPr lang="en-GB" dirty="0" smtClean="0"/>
              <a:t> Overview</a:t>
            </a:r>
            <a:endParaRPr lang="en-GB" dirty="0"/>
          </a:p>
        </p:txBody>
      </p:sp>
      <p:pic>
        <p:nvPicPr>
          <p:cNvPr id="4098" name="Picture 2" descr="Image result for social capital theory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95402" y="2285999"/>
            <a:ext cx="9368442" cy="4572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39877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Human Capital</a:t>
            </a:r>
            <a:endParaRPr lang="en-GB" dirty="0"/>
          </a:p>
        </p:txBody>
      </p:sp>
      <p:pic>
        <p:nvPicPr>
          <p:cNvPr id="17" name="Content Placeholder 1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8532" y="2560638"/>
            <a:ext cx="4398135" cy="3309937"/>
          </a:xfrm>
        </p:spPr>
      </p:pic>
      <p:sp>
        <p:nvSpPr>
          <p:cNvPr id="23" name="Content Placeholder 2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Experience</a:t>
            </a:r>
          </a:p>
          <a:p>
            <a:r>
              <a:rPr lang="en-GB" dirty="0" smtClean="0"/>
              <a:t>Education</a:t>
            </a:r>
          </a:p>
          <a:p>
            <a:r>
              <a:rPr lang="en-GB" dirty="0" smtClean="0"/>
              <a:t>Skills</a:t>
            </a:r>
            <a:endParaRPr lang="en-GB" dirty="0"/>
          </a:p>
          <a:p>
            <a:r>
              <a:rPr lang="en-GB" dirty="0"/>
              <a:t>Knowledge</a:t>
            </a:r>
          </a:p>
          <a:p>
            <a:r>
              <a:rPr lang="en-GB" dirty="0" smtClean="0"/>
              <a:t>Ideas</a:t>
            </a:r>
            <a:endParaRPr lang="en-GB" dirty="0"/>
          </a:p>
          <a:p>
            <a:endParaRPr lang="en-GB" dirty="0"/>
          </a:p>
        </p:txBody>
      </p:sp>
      <p:sp>
        <p:nvSpPr>
          <p:cNvPr id="24" name="Rectangle 23"/>
          <p:cNvSpPr/>
          <p:nvPr/>
        </p:nvSpPr>
        <p:spPr>
          <a:xfrm>
            <a:off x="789508" y="805994"/>
            <a:ext cx="3429795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hal-sciencespo.archives-ouvertes.fr/hal-01022655/document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journals.sagepub.com/doi/pdf/10.1177/1078087408321496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20898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Social Capital (Bourdieu, 1986; Putnam,</a:t>
            </a:r>
            <a:endParaRPr lang="en-GB" dirty="0"/>
          </a:p>
        </p:txBody>
      </p:sp>
      <p:pic>
        <p:nvPicPr>
          <p:cNvPr id="5" name="Content Placeholder 18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8575" y="2784359"/>
            <a:ext cx="4718050" cy="2862494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hlinkClick r:id="rId3"/>
              </a:rPr>
              <a:t> https://www.oecd.org/insights/37966934.pdf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6324762" y="4628997"/>
            <a:ext cx="473960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  <a:hlinkClick r:id="rId4"/>
              </a:rPr>
              <a:t>https://</a:t>
            </a:r>
            <a:r>
              <a:rPr lang="en-GB" dirty="0" smtClean="0">
                <a:solidFill>
                  <a:srgbClr val="FF0000"/>
                </a:solidFill>
                <a:hlinkClick r:id="rId4"/>
              </a:rPr>
              <a:t>www.jstor.org/stable/pdf/2654086.pdf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  <a:hlinkClick r:id="rId5"/>
              </a:rPr>
              <a:t>http://</a:t>
            </a:r>
            <a:r>
              <a:rPr lang="en-GB" dirty="0" smtClean="0">
                <a:solidFill>
                  <a:srgbClr val="FF0000"/>
                </a:solidFill>
                <a:hlinkClick r:id="rId5"/>
              </a:rPr>
              <a:t>www.pro-classic.com/ethnicgv/SN/SC/paper-final-041605.pdf</a:t>
            </a:r>
            <a:endParaRPr lang="en-GB" dirty="0" smtClean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3153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Capital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Bonding: </a:t>
            </a:r>
            <a:endParaRPr lang="en-GB" dirty="0" smtClean="0"/>
          </a:p>
          <a:p>
            <a:pPr lvl="1"/>
            <a:r>
              <a:rPr lang="en-GB" dirty="0" smtClean="0"/>
              <a:t>Links </a:t>
            </a:r>
            <a:r>
              <a:rPr lang="en-GB" dirty="0"/>
              <a:t>to people based on a sense of common identity (“people like us”) – such as family, close friends and people who share our culture or ethnicity.</a:t>
            </a:r>
          </a:p>
          <a:p>
            <a:r>
              <a:rPr lang="en-GB" dirty="0"/>
              <a:t>Bridging: </a:t>
            </a:r>
            <a:endParaRPr lang="en-GB" dirty="0" smtClean="0"/>
          </a:p>
          <a:p>
            <a:pPr lvl="1"/>
            <a:r>
              <a:rPr lang="en-GB" dirty="0" smtClean="0"/>
              <a:t>Links </a:t>
            </a:r>
            <a:r>
              <a:rPr lang="en-GB" dirty="0"/>
              <a:t>that stretch beyond a shared sense of identity, for example to distant friends, colleagues and associates. </a:t>
            </a:r>
          </a:p>
          <a:p>
            <a:r>
              <a:rPr lang="en-GB" dirty="0"/>
              <a:t>Linking: </a:t>
            </a:r>
            <a:endParaRPr lang="en-GB" dirty="0" smtClean="0"/>
          </a:p>
          <a:p>
            <a:pPr lvl="1"/>
            <a:r>
              <a:rPr lang="en-GB" dirty="0" smtClean="0"/>
              <a:t>Links </a:t>
            </a:r>
            <a:r>
              <a:rPr lang="en-GB" dirty="0"/>
              <a:t>to people or groups further up or lower down the social ladder.</a:t>
            </a:r>
          </a:p>
        </p:txBody>
      </p:sp>
    </p:spTree>
    <p:extLst>
      <p:ext uri="{BB962C8B-B14F-4D97-AF65-F5344CB8AC3E}">
        <p14:creationId xmlns:p14="http://schemas.microsoft.com/office/powerpoint/2010/main" val="196633458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Financial Capital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Finical Capital is extremely mobile in a global world</a:t>
            </a:r>
          </a:p>
          <a:p>
            <a:r>
              <a:rPr lang="en-GB" dirty="0" smtClean="0"/>
              <a:t>Financial </a:t>
            </a:r>
            <a:r>
              <a:rPr lang="en-GB" dirty="0"/>
              <a:t>Capital represents resources that are liquid:</a:t>
            </a:r>
          </a:p>
          <a:p>
            <a:pPr lvl="1"/>
            <a:r>
              <a:rPr lang="en-GB" dirty="0"/>
              <a:t>Having the ability to be turned into other assets</a:t>
            </a:r>
          </a:p>
          <a:p>
            <a:pPr lvl="1"/>
            <a:r>
              <a:rPr lang="en-GB" dirty="0"/>
              <a:t>Common forms of FC are:</a:t>
            </a:r>
          </a:p>
          <a:p>
            <a:pPr lvl="1"/>
            <a:r>
              <a:rPr lang="en-GB" dirty="0"/>
              <a:t>Stocks</a:t>
            </a:r>
          </a:p>
          <a:p>
            <a:pPr lvl="1"/>
            <a:r>
              <a:rPr lang="en-GB" dirty="0"/>
              <a:t>Bonds</a:t>
            </a:r>
          </a:p>
          <a:p>
            <a:pPr lvl="1"/>
            <a:r>
              <a:rPr lang="en-GB" dirty="0"/>
              <a:t>Market futures,</a:t>
            </a:r>
          </a:p>
          <a:p>
            <a:pPr lvl="1"/>
            <a:r>
              <a:rPr lang="en-GB" dirty="0"/>
              <a:t>Letters of credit</a:t>
            </a:r>
          </a:p>
          <a:p>
            <a:pPr lvl="1"/>
            <a:r>
              <a:rPr lang="en-GB" dirty="0"/>
              <a:t>money</a:t>
            </a:r>
            <a:endParaRPr lang="en-GB" dirty="0"/>
          </a:p>
        </p:txBody>
      </p:sp>
      <p:pic>
        <p:nvPicPr>
          <p:cNvPr id="6146" name="Picture 2" descr="Our key financial capital stakeholder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1137" y="2560638"/>
            <a:ext cx="3299225" cy="3309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211137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en-GB" dirty="0"/>
              <a:t> </a:t>
            </a:r>
          </a:p>
          <a:p>
            <a:pPr lvl="0"/>
            <a:r>
              <a:rPr lang="en-GB" dirty="0"/>
              <a:t>Atkinson, AB (1981) ‘On intergenerational income mobility in Britain. Journal of Post Keynesian Economics. Vol.3, pp.194–218.</a:t>
            </a:r>
          </a:p>
          <a:p>
            <a:pPr lvl="0"/>
            <a:r>
              <a:rPr lang="en-GB" dirty="0" err="1"/>
              <a:t>Bathmaker</a:t>
            </a:r>
            <a:r>
              <a:rPr lang="en-GB" dirty="0"/>
              <a:t>, A.-M., N. Ingram, and R. Waller. 2013. “Higher Education, Social Class and the Mobilisation of Capitals.” British Journal Sociology of Education 34 (5–6): 723–743.</a:t>
            </a:r>
          </a:p>
          <a:p>
            <a:pPr lvl="0"/>
            <a:r>
              <a:rPr lang="en-GB" dirty="0"/>
              <a:t>Belk, R.W., 1996. </a:t>
            </a:r>
            <a:r>
              <a:rPr lang="en-GB" dirty="0" err="1"/>
              <a:t>Hyperreality</a:t>
            </a:r>
            <a:r>
              <a:rPr lang="en-GB" dirty="0"/>
              <a:t> and globalization: culture in the age of Ronald McDonald. Journal of International Consumer Marketing 8 (3–4), 23–37. </a:t>
            </a:r>
          </a:p>
          <a:p>
            <a:pPr lvl="0"/>
            <a:r>
              <a:rPr lang="en-GB" dirty="0" err="1"/>
              <a:t>Beller</a:t>
            </a:r>
            <a:r>
              <a:rPr lang="en-GB" dirty="0"/>
              <a:t> E, </a:t>
            </a:r>
            <a:r>
              <a:rPr lang="en-GB" dirty="0" err="1"/>
              <a:t>Hout</a:t>
            </a:r>
            <a:r>
              <a:rPr lang="en-GB" dirty="0"/>
              <a:t> M. ‘Intergenerational social mobility: the united states in comparative perspective’. Future Child. 2006;16(2):19–36.</a:t>
            </a:r>
          </a:p>
          <a:p>
            <a:pPr lvl="0"/>
            <a:r>
              <a:rPr lang="en-GB" dirty="0"/>
              <a:t>Bourdieu, P. (1977) Reproduction in Education, Society, Culture, London: Sage.</a:t>
            </a:r>
          </a:p>
          <a:p>
            <a:pPr lvl="0"/>
            <a:r>
              <a:rPr lang="en-GB" dirty="0"/>
              <a:t>Bourdieu, P. (1984) Distinction. A Social Critique of the Judgement of Taste, Harvard: Harvard University Press, </a:t>
            </a:r>
          </a:p>
          <a:p>
            <a:pPr lvl="0"/>
            <a:r>
              <a:rPr lang="en-GB" dirty="0"/>
              <a:t>Bourdieu, P. (1986) ‘The Forms of Capital’, pp.241-258 in The Sociology of Education. J.G. Richardson (Ed), Santa Barbara, CA: Greenwood Press.</a:t>
            </a:r>
          </a:p>
          <a:p>
            <a:pPr lvl="0"/>
            <a:r>
              <a:rPr lang="en-GB" dirty="0"/>
              <a:t>Bourdieu, P. and Passeron, J. C. (1977) Reproduction in Education, Society and Culture. Beverly Hills: Sage. </a:t>
            </a:r>
          </a:p>
        </p:txBody>
      </p:sp>
    </p:spTree>
    <p:extLst>
      <p:ext uri="{BB962C8B-B14F-4D97-AF65-F5344CB8AC3E}">
        <p14:creationId xmlns:p14="http://schemas.microsoft.com/office/powerpoint/2010/main" val="411326230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lvl="0"/>
            <a:r>
              <a:rPr lang="en-GB" dirty="0" err="1"/>
              <a:t>Braman</a:t>
            </a:r>
            <a:r>
              <a:rPr lang="en-GB" dirty="0"/>
              <a:t>, S., &amp; </a:t>
            </a:r>
            <a:r>
              <a:rPr lang="en-GB" dirty="0" err="1"/>
              <a:t>Statan</a:t>
            </a:r>
            <a:r>
              <a:rPr lang="en-GB" dirty="0"/>
              <a:t>, C. V. (2000). Globalization and culture. Study guide for Unit 12 of the Postgraduate Diploma in Telecommunications and Information Policy. </a:t>
            </a:r>
          </a:p>
          <a:p>
            <a:pPr lvl="0"/>
            <a:r>
              <a:rPr lang="en-GB" dirty="0"/>
              <a:t>Brighouse, H, Howe, KR &amp; </a:t>
            </a:r>
            <a:r>
              <a:rPr lang="en-GB" dirty="0" err="1"/>
              <a:t>Tooley</a:t>
            </a:r>
            <a:r>
              <a:rPr lang="en-GB" dirty="0"/>
              <a:t>, J (2010) Educational Equality, London: Continuum International Publishing Group.</a:t>
            </a:r>
          </a:p>
          <a:p>
            <a:pPr lvl="0"/>
            <a:r>
              <a:rPr lang="en-GB" dirty="0" err="1"/>
              <a:t>Clurk</a:t>
            </a:r>
            <a:r>
              <a:rPr lang="en-GB" dirty="0"/>
              <a:t> &amp; Lund, 2000, Globalization of a commercial property market: the case of Copenhagen, </a:t>
            </a:r>
            <a:r>
              <a:rPr lang="en-GB" dirty="0" err="1"/>
              <a:t>Geoforum</a:t>
            </a:r>
            <a:r>
              <a:rPr lang="en-GB" dirty="0"/>
              <a:t> 31 (2000) 467±475 </a:t>
            </a:r>
          </a:p>
          <a:p>
            <a:pPr lvl="0"/>
            <a:r>
              <a:rPr lang="en-GB" dirty="0" err="1"/>
              <a:t>Cosin</a:t>
            </a:r>
            <a:r>
              <a:rPr lang="en-GB" dirty="0"/>
              <a:t>, B. &amp; Hales, M. (1997) Families, Education, and Social Differences, Abingdon, Berks: Routledge.</a:t>
            </a:r>
          </a:p>
          <a:p>
            <a:pPr lvl="0"/>
            <a:r>
              <a:rPr lang="en-GB" dirty="0" err="1"/>
              <a:t>DfE</a:t>
            </a:r>
            <a:r>
              <a:rPr lang="en-GB" dirty="0"/>
              <a:t> (2016) Widening Participation in Higher Education, England, 2013/14 age cohort, London: </a:t>
            </a:r>
            <a:r>
              <a:rPr lang="en-GB" dirty="0" err="1"/>
              <a:t>DfE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Dweck C (2000) Self0Theories: Their Role in Motivation, Personality, and Development: Essays in Social Psychology, Psychology Press.</a:t>
            </a:r>
          </a:p>
          <a:p>
            <a:pPr lvl="0"/>
            <a:r>
              <a:rPr lang="en-GB" dirty="0"/>
              <a:t>Dweck C (2017) Mind-set – Updated Edition: Changing the Way you Think to Fulfil Your Potential, Robinson.</a:t>
            </a:r>
          </a:p>
          <a:p>
            <a:pPr lvl="0"/>
            <a:r>
              <a:rPr lang="en-GB" dirty="0"/>
              <a:t>Featherstone, M., 1990. Global Culture: Nationalism, Globalization, and Modernity. Sage Publications, London. </a:t>
            </a:r>
          </a:p>
          <a:p>
            <a:pPr lvl="0"/>
            <a:r>
              <a:rPr lang="en-GB" dirty="0"/>
              <a:t>Featherstone, M., 1995. Undoing Culture: Globalization, Postmodernism and Identity. Sage Publications, London. </a:t>
            </a:r>
          </a:p>
          <a:p>
            <a:pPr lvl="0"/>
            <a:r>
              <a:rPr lang="en-GB" dirty="0"/>
              <a:t>Francis, B.&amp;  Wong, B. (2013) What is preventing social mobility? A review of the evidence, London: King’s College.</a:t>
            </a:r>
          </a:p>
          <a:p>
            <a:pPr lvl="0"/>
            <a:r>
              <a:rPr lang="en-GB" dirty="0"/>
              <a:t>Friedman HS &amp; Martin LR (2011) The Longevity Project: Surprising Discoveries for Health and Long Life from the Landmark Eight-Decade Study, New York, NY: Hudson Street Press.</a:t>
            </a:r>
          </a:p>
          <a:p>
            <a:pPr lvl="0"/>
            <a:r>
              <a:rPr lang="en-GB" dirty="0" err="1"/>
              <a:t>Ger</a:t>
            </a:r>
            <a:r>
              <a:rPr lang="en-GB" dirty="0"/>
              <a:t>, G., Belk, R.W., 1996. I‘d like to buy the world a coke: consumptions capes of the ‗‗less affluent world‘‘. Journal of Consumer Policy 19, 271–304. </a:t>
            </a:r>
          </a:p>
          <a:p>
            <a:pPr lvl="0"/>
            <a:r>
              <a:rPr lang="en-GB" dirty="0"/>
              <a:t>Gladwell M (2008) Outliers: The Story of Success, Boston, MA: Little, Brown and Company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948767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lvl="0"/>
            <a:r>
              <a:rPr lang="en-GB" dirty="0"/>
              <a:t>Global Policy Forum, (2011), available online at: Global Policy, 2009, globalization of culture, available online at: </a:t>
            </a:r>
            <a:r>
              <a:rPr lang="en-GB" u="sng" dirty="0">
                <a:hlinkClick r:id="rId2"/>
              </a:rPr>
              <a:t>http://www.globalpolicy.org/globalization/globalization-of-culture.html</a:t>
            </a:r>
            <a:r>
              <a:rPr lang="en-GB" dirty="0"/>
              <a:t> </a:t>
            </a:r>
          </a:p>
          <a:p>
            <a:pPr lvl="0"/>
            <a:r>
              <a:rPr lang="en-GB" dirty="0"/>
              <a:t>Global Policy.org, 2005, globalization of the economy. Available online at: </a:t>
            </a:r>
            <a:r>
              <a:rPr lang="en-GB" u="sng" dirty="0">
                <a:hlinkClick r:id="rId3"/>
              </a:rPr>
              <a:t>http://www.globalpolicy.org/globalization/globalization-of-the-economy-2-1.html</a:t>
            </a:r>
            <a:r>
              <a:rPr lang="en-GB" dirty="0"/>
              <a:t> </a:t>
            </a:r>
          </a:p>
          <a:p>
            <a:pPr lvl="0"/>
            <a:r>
              <a:rPr lang="en-GB" dirty="0"/>
              <a:t>Globalization, 2005, globalization, available online at: www. Globalization/globalization.html </a:t>
            </a:r>
          </a:p>
          <a:p>
            <a:pPr lvl="0"/>
            <a:r>
              <a:rPr lang="en-GB" dirty="0"/>
              <a:t>Globalization, 2005, globalization, available online at: www. Globalization/globalization-of-politics.html </a:t>
            </a:r>
          </a:p>
          <a:p>
            <a:pPr lvl="0"/>
            <a:r>
              <a:rPr lang="en-GB" dirty="0"/>
              <a:t>Globalization, 2010, Stanford </a:t>
            </a:r>
            <a:r>
              <a:rPr lang="en-GB" dirty="0" err="1"/>
              <a:t>encyclopedia</a:t>
            </a:r>
            <a:r>
              <a:rPr lang="en-GB" dirty="0"/>
              <a:t> of philosophy, available online at: http://plato.stanford.edu/ http://www.globalpolicy.org/globalization/defining-globalization.html </a:t>
            </a:r>
            <a:r>
              <a:rPr lang="en-GB" u="sng" dirty="0">
                <a:hlinkClick r:id="rId4"/>
              </a:rPr>
              <a:t>http://www.investorwords.com/2182/globalization.html</a:t>
            </a:r>
            <a:r>
              <a:rPr lang="en-GB" dirty="0"/>
              <a:t> </a:t>
            </a:r>
          </a:p>
          <a:p>
            <a:pPr lvl="0"/>
            <a:r>
              <a:rPr lang="en-GB" dirty="0"/>
              <a:t>Gorard, S., </a:t>
            </a:r>
            <a:r>
              <a:rPr lang="en-GB" dirty="0" err="1"/>
              <a:t>Adnett</a:t>
            </a:r>
            <a:r>
              <a:rPr lang="en-GB" dirty="0"/>
              <a:t>, N., May, H., Smith, E. and Thomas, L. (2007) Overcoming the Barriers to Higher Education. UK: Trentham Books. </a:t>
            </a:r>
          </a:p>
          <a:p>
            <a:pPr lvl="0"/>
            <a:r>
              <a:rPr lang="en-GB" dirty="0" err="1"/>
              <a:t>Hallqvist</a:t>
            </a:r>
            <a:r>
              <a:rPr lang="en-GB" dirty="0"/>
              <a:t>, J., Lynch, J., Bartley, M., Lang, T., &amp; Blane, D. (2004). Can we disentangle life course processes of accumulation, critical period and social mobility? An analysis of disadvantaged socio-economic positions and myocardial infarction in the Stockholm Heart Epidemiology Program. Social Science &amp; Medicine, 58, 1555-1562.</a:t>
            </a:r>
          </a:p>
          <a:p>
            <a:pPr lvl="0"/>
            <a:r>
              <a:rPr lang="en-GB" dirty="0" err="1"/>
              <a:t>Hirst</a:t>
            </a:r>
            <a:r>
              <a:rPr lang="en-GB" dirty="0"/>
              <a:t> P &amp; Thompson G (2002) ‘The Future of Globalisation’, </a:t>
            </a:r>
            <a:r>
              <a:rPr lang="en-GB" i="1" dirty="0"/>
              <a:t>Cooperation and Conflict: Journal of the Nordic International Studies Association</a:t>
            </a:r>
            <a:r>
              <a:rPr lang="en-GB" dirty="0"/>
              <a:t> Vol. 37(3): 247–265. </a:t>
            </a:r>
          </a:p>
          <a:p>
            <a:pPr lvl="0"/>
            <a:r>
              <a:rPr lang="en-GB" dirty="0" err="1"/>
              <a:t>Liebes</a:t>
            </a:r>
            <a:r>
              <a:rPr lang="en-GB" dirty="0"/>
              <a:t>, T., 2003. American Dreams, Hebrew Subtitles: Globalization from the Receiving End. Hampton Press, Cresskill, NJ. </a:t>
            </a:r>
          </a:p>
          <a:p>
            <a:pPr lvl="0"/>
            <a:r>
              <a:rPr lang="en-GB" dirty="0" err="1"/>
              <a:t>Liebes</a:t>
            </a:r>
            <a:r>
              <a:rPr lang="en-GB" dirty="0"/>
              <a:t>, T., Katz, E., 1993. The Export of Meaning: Cross-cultural Readings of Dallas, second ed. Polity Press, Cambridge. </a:t>
            </a:r>
          </a:p>
          <a:p>
            <a:pPr lvl="0"/>
            <a:r>
              <a:rPr lang="en-GB" dirty="0" err="1"/>
              <a:t>Matei</a:t>
            </a:r>
            <a:r>
              <a:rPr lang="en-GB" dirty="0"/>
              <a:t>, S.A. / (2006), Globalization and </a:t>
            </a:r>
            <a:r>
              <a:rPr lang="en-GB" dirty="0" err="1"/>
              <a:t>heterogenization</a:t>
            </a:r>
            <a:r>
              <a:rPr lang="en-GB" dirty="0"/>
              <a:t>: Cultural and civilizational clustering in </a:t>
            </a:r>
            <a:r>
              <a:rPr lang="en-GB" dirty="0" err="1"/>
              <a:t>telecommunicative</a:t>
            </a:r>
            <a:r>
              <a:rPr lang="en-GB" dirty="0"/>
              <a:t> space (1989–1999) Telematics and Informatics 23 (2006) 316–331 </a:t>
            </a:r>
          </a:p>
          <a:p>
            <a:pPr lvl="0"/>
            <a:r>
              <a:rPr lang="en-GB" dirty="0" err="1"/>
              <a:t>Nilson</a:t>
            </a:r>
            <a:r>
              <a:rPr lang="en-GB" dirty="0"/>
              <a:t>, </a:t>
            </a:r>
            <a:r>
              <a:rPr lang="en-GB" dirty="0" err="1"/>
              <a:t>Theresse</a:t>
            </a:r>
            <a:r>
              <a:rPr lang="en-GB" dirty="0"/>
              <a:t>, (2010), Good for Living? On the Relationship between Globalization and Life Expectancy, World Development Vol. 38, No. 9, pp. 1191–1203, 2010 </a:t>
            </a:r>
          </a:p>
        </p:txBody>
      </p:sp>
    </p:spTree>
    <p:extLst>
      <p:ext uri="{BB962C8B-B14F-4D97-AF65-F5344CB8AC3E}">
        <p14:creationId xmlns:p14="http://schemas.microsoft.com/office/powerpoint/2010/main" val="132421203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en-GB" dirty="0" err="1"/>
              <a:t>Noruzi</a:t>
            </a:r>
            <a:r>
              <a:rPr lang="en-GB" dirty="0"/>
              <a:t>, Mohammad Reza; Jonathan H. Westover (2010), A Short Study of Iranian Organizations' Needs in the Area of Globalization: Opportunities, Challenges and Relative Advantages, Cross-cultural Communication Vol.6 No.3, 2010 </a:t>
            </a:r>
          </a:p>
          <a:p>
            <a:pPr lvl="0"/>
            <a:r>
              <a:rPr lang="en-GB" dirty="0" err="1"/>
              <a:t>Ohmae</a:t>
            </a:r>
            <a:r>
              <a:rPr lang="en-GB" dirty="0"/>
              <a:t>, Kenichi (1995) </a:t>
            </a:r>
            <a:r>
              <a:rPr lang="en-GB" i="1" dirty="0"/>
              <a:t>The End of the Nation State: The Rise of Regional Economies. </a:t>
            </a:r>
            <a:r>
              <a:rPr lang="en-GB" dirty="0"/>
              <a:t>London: HarperCollins.</a:t>
            </a:r>
          </a:p>
          <a:p>
            <a:pPr lvl="0"/>
            <a:r>
              <a:rPr lang="en-GB" dirty="0" err="1"/>
              <a:t>Politzer</a:t>
            </a:r>
            <a:r>
              <a:rPr lang="en-GB" dirty="0"/>
              <a:t>, </a:t>
            </a:r>
            <a:r>
              <a:rPr lang="en-GB" dirty="0" err="1"/>
              <a:t>Malia</a:t>
            </a:r>
            <a:r>
              <a:rPr lang="en-GB" dirty="0"/>
              <a:t>, (2008) "China and Africa: Stronger Economic Ties Mean More Migration". By </a:t>
            </a:r>
            <a:r>
              <a:rPr lang="en-GB" dirty="0" err="1"/>
              <a:t>Malia</a:t>
            </a:r>
            <a:r>
              <a:rPr lang="en-GB" dirty="0"/>
              <a:t> </a:t>
            </a:r>
            <a:r>
              <a:rPr lang="en-GB" dirty="0" err="1"/>
              <a:t>Politzer</a:t>
            </a:r>
            <a:r>
              <a:rPr lang="en-GB" dirty="0"/>
              <a:t>, Migration Information Source. August 2008. Pretoria: UNISA </a:t>
            </a:r>
          </a:p>
          <a:p>
            <a:pPr lvl="0"/>
            <a:r>
              <a:rPr lang="en-GB" dirty="0"/>
              <a:t>Rawls, J. (1971) A Theory of Justice, Cambridge: Belknap Press of Harvard University Press.</a:t>
            </a:r>
          </a:p>
          <a:p>
            <a:pPr lvl="0"/>
            <a:r>
              <a:rPr lang="en-GB" dirty="0"/>
              <a:t>Robertson, R., 1992. Globalization: Social Theory and Global Culture. Sage, London. </a:t>
            </a:r>
            <a:r>
              <a:rPr lang="en-GB" dirty="0" err="1"/>
              <a:t>Sklair</a:t>
            </a:r>
            <a:r>
              <a:rPr lang="en-GB" dirty="0"/>
              <a:t>, L., 2002. Globalization: Capitalism and Its Alternatives, third ed. Oxford University Press, Oxford, UK. </a:t>
            </a:r>
          </a:p>
          <a:p>
            <a:pPr lvl="0"/>
            <a:r>
              <a:rPr lang="en-GB" dirty="0" err="1"/>
              <a:t>Teitel</a:t>
            </a:r>
            <a:r>
              <a:rPr lang="en-GB" dirty="0"/>
              <a:t>, S. (2005). Globalization and its disconnects. Journal of Socio-Economics, 34, 444–470. </a:t>
            </a:r>
          </a:p>
          <a:p>
            <a:pPr lvl="0"/>
            <a:r>
              <a:rPr lang="en-GB" dirty="0" err="1"/>
              <a:t>Terman</a:t>
            </a:r>
            <a:r>
              <a:rPr lang="en-GB" dirty="0"/>
              <a:t>, LM (1959) Genetic studies of Genius, Vol. V The Gifted group at mid-life, Palo Alto, CA: Stanford University Press.</a:t>
            </a:r>
          </a:p>
          <a:p>
            <a:pPr lvl="0"/>
            <a:r>
              <a:rPr lang="en-GB" dirty="0"/>
              <a:t>Waters, M., 1995. Globalization. Routledge, London.</a:t>
            </a:r>
          </a:p>
          <a:p>
            <a:pPr lvl="0"/>
            <a:r>
              <a:rPr lang="en-GB" dirty="0"/>
              <a:t>Weiss, L (1997) ‘Globalization and the Myth of the Powerless State’, New Left Review (1997). 225(1): 3-27</a:t>
            </a:r>
          </a:p>
          <a:p>
            <a:pPr lvl="0"/>
            <a:r>
              <a:rPr lang="en-GB" dirty="0"/>
              <a:t>Young, M. D. (1958) The rise of the meritocracy, 1870–2033: An essay on education and equality, London: Thames and Hudson.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5050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102</TotalTime>
  <Words>2589</Words>
  <Application>Microsoft Office PowerPoint</Application>
  <PresentationFormat>Widescreen</PresentationFormat>
  <Paragraphs>285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Arial</vt:lpstr>
      <vt:lpstr>Garamond</vt:lpstr>
      <vt:lpstr>Times New Roman</vt:lpstr>
      <vt:lpstr>Organic</vt:lpstr>
      <vt:lpstr>SJSS5001 Theories to Underpin Ass: 1</vt:lpstr>
      <vt:lpstr>SJSI5001 Assignment 1</vt:lpstr>
      <vt:lpstr>Introduction </vt:lpstr>
      <vt:lpstr>Main Body of Assignment</vt:lpstr>
      <vt:lpstr>Conclusion</vt:lpstr>
      <vt:lpstr>PowerPoint Presentation</vt:lpstr>
      <vt:lpstr>Globalisation: Strong Liberal Globalisation Economic Globalisation from Below</vt:lpstr>
      <vt:lpstr>Globalisation: Globalisation Scepticism</vt:lpstr>
      <vt:lpstr>Globalisation: Globalisation Scepticism Emphasis three points</vt:lpstr>
      <vt:lpstr>Globalisation: Marxist Globalisation</vt:lpstr>
      <vt:lpstr>Globalisation: Marxist Globalisation</vt:lpstr>
      <vt:lpstr>Globalisation: Moderate Marxist Globalisation</vt:lpstr>
      <vt:lpstr>World Systems Theory (Wallerstein’s, 1982)</vt:lpstr>
      <vt:lpstr>Theories of Inequality: Conflict Theorists</vt:lpstr>
      <vt:lpstr>Cultural Hegemony: Antonio Gramsci</vt:lpstr>
      <vt:lpstr>Theories of Inequality: Functionalist</vt:lpstr>
      <vt:lpstr>The Social Mobility Discourse</vt:lpstr>
      <vt:lpstr>Meritocracy  the Life Blood of Social Mobility</vt:lpstr>
      <vt:lpstr>Meritocracy </vt:lpstr>
      <vt:lpstr>What is Social Mobility?</vt:lpstr>
      <vt:lpstr>Social Mobility</vt:lpstr>
      <vt:lpstr>Social Mobility The Reward for Engaging with Meritocracy</vt:lpstr>
      <vt:lpstr>The Meritocratic Vision</vt:lpstr>
      <vt:lpstr>The Meritocratic Reality</vt:lpstr>
      <vt:lpstr>Ability</vt:lpstr>
      <vt:lpstr>Motivation</vt:lpstr>
      <vt:lpstr>Social Mobility</vt:lpstr>
      <vt:lpstr>Capital Theories:  Overview</vt:lpstr>
      <vt:lpstr>Human Capital</vt:lpstr>
      <vt:lpstr>Social Capital (Bourdieu, 1986; Putnam,</vt:lpstr>
      <vt:lpstr>Social Capital</vt:lpstr>
      <vt:lpstr>Financial Capital</vt:lpstr>
      <vt:lpstr>Reference List</vt:lpstr>
      <vt:lpstr>Reference List</vt:lpstr>
      <vt:lpstr>Reference List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SJSS5001 Theories to Underpin Ass: 1</dc:title>
  <dc:creator>Caroline Lohmann-Hancock</dc:creator>
  <cp:lastModifiedBy>Caroline Lohmann-Hancock</cp:lastModifiedBy>
  <cp:revision>12</cp:revision>
  <dcterms:created xsi:type="dcterms:W3CDTF">2019-03-11T11:20:33Z</dcterms:created>
  <dcterms:modified xsi:type="dcterms:W3CDTF">2019-03-15T16:21:02Z</dcterms:modified>
</cp:coreProperties>
</file>