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notesMasterIdLst>
    <p:notesMasterId r:id="rId39"/>
  </p:notesMasterIdLst>
  <p:handoutMasterIdLst>
    <p:handoutMasterId r:id="rId40"/>
  </p:handoutMasterIdLst>
  <p:sldIdLst>
    <p:sldId id="256" r:id="rId2"/>
    <p:sldId id="309" r:id="rId3"/>
    <p:sldId id="310" r:id="rId4"/>
    <p:sldId id="311" r:id="rId5"/>
    <p:sldId id="317" r:id="rId6"/>
    <p:sldId id="279" r:id="rId7"/>
    <p:sldId id="325" r:id="rId8"/>
    <p:sldId id="326" r:id="rId9"/>
    <p:sldId id="328" r:id="rId10"/>
    <p:sldId id="349" r:id="rId11"/>
    <p:sldId id="352" r:id="rId12"/>
    <p:sldId id="350" r:id="rId13"/>
    <p:sldId id="344" r:id="rId14"/>
    <p:sldId id="320" r:id="rId15"/>
    <p:sldId id="329" r:id="rId16"/>
    <p:sldId id="331" r:id="rId17"/>
    <p:sldId id="330" r:id="rId18"/>
    <p:sldId id="332" r:id="rId19"/>
    <p:sldId id="341" r:id="rId20"/>
    <p:sldId id="342" r:id="rId21"/>
    <p:sldId id="333" r:id="rId22"/>
    <p:sldId id="348" r:id="rId23"/>
    <p:sldId id="343" r:id="rId24"/>
    <p:sldId id="335" r:id="rId25"/>
    <p:sldId id="336" r:id="rId26"/>
    <p:sldId id="337" r:id="rId27"/>
    <p:sldId id="339" r:id="rId28"/>
    <p:sldId id="345" r:id="rId29"/>
    <p:sldId id="346" r:id="rId30"/>
    <p:sldId id="338" r:id="rId31"/>
    <p:sldId id="353" r:id="rId32"/>
    <p:sldId id="354" r:id="rId33"/>
    <p:sldId id="356" r:id="rId34"/>
    <p:sldId id="358" r:id="rId35"/>
    <p:sldId id="359" r:id="rId36"/>
    <p:sldId id="360" r:id="rId37"/>
    <p:sldId id="355" r:id="rId38"/>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A90278-3457-48FA-9EC8-B23BE4C80FFF}" v="6" dt="2025-03-06T15:36:37.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24" autoAdjust="0"/>
    <p:restoredTop sz="94626"/>
  </p:normalViewPr>
  <p:slideViewPr>
    <p:cSldViewPr snapToGrid="0" snapToObjects="1">
      <p:cViewPr varScale="1">
        <p:scale>
          <a:sx n="61" d="100"/>
          <a:sy n="61" d="100"/>
        </p:scale>
        <p:origin x="1644"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diagrams/_rels/data7.xml.rels><?xml version="1.0" encoding="UTF-8" standalone="yes"?>
<Relationships xmlns="http://schemas.openxmlformats.org/package/2006/relationships"><Relationship Id="rId2" Type="http://schemas.openxmlformats.org/officeDocument/2006/relationships/hyperlink" Target="http://gov.wales/topics/people-andcommunities/people/children-and-young-people/child-poverty/childrenandfamilies/?lang=en" TargetMode="External"/><Relationship Id="rId1" Type="http://schemas.openxmlformats.org/officeDocument/2006/relationships/hyperlink" Target="http://www.participationworkerswales.org.uk/wp-content/uploads/2014/07/National-Participation-Standards.pdf" TargetMode="External"/></Relationships>
</file>

<file path=ppt/diagrams/_rels/data16.xml.rels><?xml version="1.0" encoding="UTF-8" standalone="yes"?>
<Relationships xmlns="http://schemas.openxmlformats.org/package/2006/relationships"><Relationship Id="rId1" Type="http://schemas.openxmlformats.org/officeDocument/2006/relationships/hyperlink" Target="https://www.phf.org.uk/blog/creating-the-uks-first-campus-for-young-activists/" TargetMode="External"/></Relationships>
</file>

<file path=ppt/diagrams/_rels/data17.xml.rels><?xml version="1.0" encoding="UTF-8" standalone="yes"?>
<Relationships xmlns="http://schemas.openxmlformats.org/package/2006/relationships"><Relationship Id="rId1" Type="http://schemas.openxmlformats.org/officeDocument/2006/relationships/hyperlink" Target="https://youngminds.org.uk/get-involved/join-the-movement/activists/" TargetMode="External"/></Relationships>
</file>

<file path=ppt/diagrams/_rels/drawing7.xml.rels><?xml version="1.0" encoding="UTF-8" standalone="yes"?>
<Relationships xmlns="http://schemas.openxmlformats.org/package/2006/relationships"><Relationship Id="rId2" Type="http://schemas.openxmlformats.org/officeDocument/2006/relationships/hyperlink" Target="http://gov.wales/topics/people-andcommunities/people/children-and-young-people/child-poverty/childrenandfamilies/?lang=en" TargetMode="External"/><Relationship Id="rId1" Type="http://schemas.openxmlformats.org/officeDocument/2006/relationships/hyperlink" Target="http://www.participationworkerswales.org.uk/wp-content/uploads/2014/07/National-Participation-Standards.pdf" TargetMode="External"/></Relationships>
</file>

<file path=ppt/diagrams/_rels/drawing16.xml.rels><?xml version="1.0" encoding="UTF-8" standalone="yes"?>
<Relationships xmlns="http://schemas.openxmlformats.org/package/2006/relationships"><Relationship Id="rId1" Type="http://schemas.openxmlformats.org/officeDocument/2006/relationships/hyperlink" Target="https://www.phf.org.uk/blog/creating-the-uks-first-campus-for-young-activists/" TargetMode="External"/></Relationships>
</file>

<file path=ppt/diagrams/_rels/drawing17.xml.rels><?xml version="1.0" encoding="UTF-8" standalone="yes"?>
<Relationships xmlns="http://schemas.openxmlformats.org/package/2006/relationships"><Relationship Id="rId1" Type="http://schemas.openxmlformats.org/officeDocument/2006/relationships/hyperlink" Target="https://youngminds.org.uk/get-involved/join-the-movement/activists/"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F0009A-80AB-4A95-B3C0-B9ED17EEEBA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D07344E-7AD7-42B2-B25B-67E1FAB83A8A}">
      <dgm:prSet/>
      <dgm:spPr/>
      <dgm:t>
        <a:bodyPr/>
        <a:lstStyle/>
        <a:p>
          <a:pPr rtl="0"/>
          <a:r>
            <a:rPr lang="en-GB"/>
            <a:t>Explore how we can promote change as part of our youth work practice </a:t>
          </a:r>
        </a:p>
      </dgm:t>
    </dgm:pt>
    <dgm:pt modelId="{49AFBA44-A8D7-4104-9EA1-749C161C8C69}" type="parTrans" cxnId="{E49C4367-B21D-47DD-B403-2753372C5472}">
      <dgm:prSet/>
      <dgm:spPr/>
      <dgm:t>
        <a:bodyPr/>
        <a:lstStyle/>
        <a:p>
          <a:endParaRPr lang="en-US"/>
        </a:p>
      </dgm:t>
    </dgm:pt>
    <dgm:pt modelId="{1D0D752F-6E9F-4C16-9865-1597F3D1C4AE}" type="sibTrans" cxnId="{E49C4367-B21D-47DD-B403-2753372C5472}">
      <dgm:prSet/>
      <dgm:spPr/>
      <dgm:t>
        <a:bodyPr/>
        <a:lstStyle/>
        <a:p>
          <a:endParaRPr lang="en-US"/>
        </a:p>
      </dgm:t>
    </dgm:pt>
    <dgm:pt modelId="{B820D389-7234-49F5-AE88-8AC40A66A3BD}">
      <dgm:prSet/>
      <dgm:spPr/>
      <dgm:t>
        <a:bodyPr/>
        <a:lstStyle/>
        <a:p>
          <a:pPr rtl="0"/>
          <a:r>
            <a:rPr lang="en-GB"/>
            <a:t>Discuss your ideas </a:t>
          </a:r>
        </a:p>
      </dgm:t>
    </dgm:pt>
    <dgm:pt modelId="{B3BBF027-F49A-4730-9F19-95F6588E2033}" type="parTrans" cxnId="{C2352744-3CB9-46C3-82C4-8CFFC35F23DE}">
      <dgm:prSet/>
      <dgm:spPr/>
      <dgm:t>
        <a:bodyPr/>
        <a:lstStyle/>
        <a:p>
          <a:endParaRPr lang="en-US"/>
        </a:p>
      </dgm:t>
    </dgm:pt>
    <dgm:pt modelId="{6149AA75-E754-4F0C-A2C2-351E2A54C498}" type="sibTrans" cxnId="{C2352744-3CB9-46C3-82C4-8CFFC35F23DE}">
      <dgm:prSet/>
      <dgm:spPr/>
      <dgm:t>
        <a:bodyPr/>
        <a:lstStyle/>
        <a:p>
          <a:endParaRPr lang="en-US"/>
        </a:p>
      </dgm:t>
    </dgm:pt>
    <dgm:pt modelId="{7A4E565D-24CF-47EB-B723-404AAD7AAA25}" type="pres">
      <dgm:prSet presAssocID="{5DF0009A-80AB-4A95-B3C0-B9ED17EEEBAC}" presName="linear" presStyleCnt="0">
        <dgm:presLayoutVars>
          <dgm:animLvl val="lvl"/>
          <dgm:resizeHandles val="exact"/>
        </dgm:presLayoutVars>
      </dgm:prSet>
      <dgm:spPr/>
    </dgm:pt>
    <dgm:pt modelId="{40EB410A-27B7-4F3B-B344-EC2A589754BD}" type="pres">
      <dgm:prSet presAssocID="{8D07344E-7AD7-42B2-B25B-67E1FAB83A8A}" presName="parentText" presStyleLbl="node1" presStyleIdx="0" presStyleCnt="2">
        <dgm:presLayoutVars>
          <dgm:chMax val="0"/>
          <dgm:bulletEnabled val="1"/>
        </dgm:presLayoutVars>
      </dgm:prSet>
      <dgm:spPr/>
    </dgm:pt>
    <dgm:pt modelId="{CC412BA9-C8DB-440E-B32A-7776BCF1E59B}" type="pres">
      <dgm:prSet presAssocID="{1D0D752F-6E9F-4C16-9865-1597F3D1C4AE}" presName="spacer" presStyleCnt="0"/>
      <dgm:spPr/>
    </dgm:pt>
    <dgm:pt modelId="{D1D20CBA-3C96-4606-AD88-72199A37E8CA}" type="pres">
      <dgm:prSet presAssocID="{B820D389-7234-49F5-AE88-8AC40A66A3BD}" presName="parentText" presStyleLbl="node1" presStyleIdx="1" presStyleCnt="2">
        <dgm:presLayoutVars>
          <dgm:chMax val="0"/>
          <dgm:bulletEnabled val="1"/>
        </dgm:presLayoutVars>
      </dgm:prSet>
      <dgm:spPr/>
    </dgm:pt>
  </dgm:ptLst>
  <dgm:cxnLst>
    <dgm:cxn modelId="{C2352744-3CB9-46C3-82C4-8CFFC35F23DE}" srcId="{5DF0009A-80AB-4A95-B3C0-B9ED17EEEBAC}" destId="{B820D389-7234-49F5-AE88-8AC40A66A3BD}" srcOrd="1" destOrd="0" parTransId="{B3BBF027-F49A-4730-9F19-95F6588E2033}" sibTransId="{6149AA75-E754-4F0C-A2C2-351E2A54C498}"/>
    <dgm:cxn modelId="{E49C4367-B21D-47DD-B403-2753372C5472}" srcId="{5DF0009A-80AB-4A95-B3C0-B9ED17EEEBAC}" destId="{8D07344E-7AD7-42B2-B25B-67E1FAB83A8A}" srcOrd="0" destOrd="0" parTransId="{49AFBA44-A8D7-4104-9EA1-749C161C8C69}" sibTransId="{1D0D752F-6E9F-4C16-9865-1597F3D1C4AE}"/>
    <dgm:cxn modelId="{EF580A4C-42D4-4142-A0C8-00F58E3B8836}" type="presOf" srcId="{5DF0009A-80AB-4A95-B3C0-B9ED17EEEBAC}" destId="{7A4E565D-24CF-47EB-B723-404AAD7AAA25}" srcOrd="0" destOrd="0" presId="urn:microsoft.com/office/officeart/2005/8/layout/vList2"/>
    <dgm:cxn modelId="{F824B373-D918-4244-9DA9-598C0E2F539E}" type="presOf" srcId="{B820D389-7234-49F5-AE88-8AC40A66A3BD}" destId="{D1D20CBA-3C96-4606-AD88-72199A37E8CA}" srcOrd="0" destOrd="0" presId="urn:microsoft.com/office/officeart/2005/8/layout/vList2"/>
    <dgm:cxn modelId="{6ADDAD93-5E04-4AA7-A674-B6A27F831CBD}" type="presOf" srcId="{8D07344E-7AD7-42B2-B25B-67E1FAB83A8A}" destId="{40EB410A-27B7-4F3B-B344-EC2A589754BD}" srcOrd="0" destOrd="0" presId="urn:microsoft.com/office/officeart/2005/8/layout/vList2"/>
    <dgm:cxn modelId="{6FE71345-6B1A-4607-A0BC-7240929B9E5D}" type="presParOf" srcId="{7A4E565D-24CF-47EB-B723-404AAD7AAA25}" destId="{40EB410A-27B7-4F3B-B344-EC2A589754BD}" srcOrd="0" destOrd="0" presId="urn:microsoft.com/office/officeart/2005/8/layout/vList2"/>
    <dgm:cxn modelId="{55FA727C-E684-4D6F-BA45-FDF4ABE262B7}" type="presParOf" srcId="{7A4E565D-24CF-47EB-B723-404AAD7AAA25}" destId="{CC412BA9-C8DB-440E-B32A-7776BCF1E59B}" srcOrd="1" destOrd="0" presId="urn:microsoft.com/office/officeart/2005/8/layout/vList2"/>
    <dgm:cxn modelId="{97AA05F0-7B11-4101-BD03-9D14397549CA}" type="presParOf" srcId="{7A4E565D-24CF-47EB-B723-404AAD7AAA25}" destId="{D1D20CBA-3C96-4606-AD88-72199A37E8C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543873-19AA-44D3-A1A5-52839F608D5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ECA86E7-C23E-4FAD-AD54-726F8034CFAE}">
      <dgm:prSet/>
      <dgm:spPr/>
      <dgm:t>
        <a:bodyPr/>
        <a:lstStyle/>
        <a:p>
          <a:pPr rtl="0"/>
          <a:r>
            <a:rPr lang="en-GB"/>
            <a:t>Can you think of any examples where young people have made a difference locally ?</a:t>
          </a:r>
        </a:p>
      </dgm:t>
    </dgm:pt>
    <dgm:pt modelId="{5DBA16F3-FC98-4B79-923E-4A5F6DBFE927}" type="parTrans" cxnId="{22703139-EF27-4093-BC79-9660958A5B6E}">
      <dgm:prSet/>
      <dgm:spPr/>
      <dgm:t>
        <a:bodyPr/>
        <a:lstStyle/>
        <a:p>
          <a:endParaRPr lang="en-US"/>
        </a:p>
      </dgm:t>
    </dgm:pt>
    <dgm:pt modelId="{076B9D89-CE35-4587-85E9-AC31DC9967D3}" type="sibTrans" cxnId="{22703139-EF27-4093-BC79-9660958A5B6E}">
      <dgm:prSet/>
      <dgm:spPr/>
      <dgm:t>
        <a:bodyPr/>
        <a:lstStyle/>
        <a:p>
          <a:endParaRPr lang="en-US"/>
        </a:p>
      </dgm:t>
    </dgm:pt>
    <dgm:pt modelId="{87685B5B-15C4-48EA-AD94-C20E01B8E966}">
      <dgm:prSet/>
      <dgm:spPr/>
      <dgm:t>
        <a:bodyPr/>
        <a:lstStyle/>
        <a:p>
          <a:pPr rtl="0"/>
          <a:r>
            <a:rPr lang="en-GB"/>
            <a:t>Does not have to be big ?</a:t>
          </a:r>
        </a:p>
      </dgm:t>
    </dgm:pt>
    <dgm:pt modelId="{B588E8FB-9F2B-445B-B17D-615948B2AA78}" type="parTrans" cxnId="{309DEBB6-C5FF-48CC-A63D-7EDA1AEC4459}">
      <dgm:prSet/>
      <dgm:spPr/>
      <dgm:t>
        <a:bodyPr/>
        <a:lstStyle/>
        <a:p>
          <a:endParaRPr lang="en-US"/>
        </a:p>
      </dgm:t>
    </dgm:pt>
    <dgm:pt modelId="{473CAF2F-4640-4F8B-85A9-37EA85C59EC1}" type="sibTrans" cxnId="{309DEBB6-C5FF-48CC-A63D-7EDA1AEC4459}">
      <dgm:prSet/>
      <dgm:spPr/>
      <dgm:t>
        <a:bodyPr/>
        <a:lstStyle/>
        <a:p>
          <a:endParaRPr lang="en-US"/>
        </a:p>
      </dgm:t>
    </dgm:pt>
    <dgm:pt modelId="{6FE84808-F0AC-4DAA-B1FB-C62CD62C64F7}">
      <dgm:prSet/>
      <dgm:spPr/>
      <dgm:t>
        <a:bodyPr/>
        <a:lstStyle/>
        <a:p>
          <a:pPr rtl="0"/>
          <a:r>
            <a:rPr lang="en-GB" dirty="0"/>
            <a:t>Perhaps in your youth work experience? </a:t>
          </a:r>
        </a:p>
      </dgm:t>
    </dgm:pt>
    <dgm:pt modelId="{3FFF09DB-379B-492A-B119-5D5779C2BFB0}" type="parTrans" cxnId="{5CD31641-83A0-4388-850B-4B230F7A1A15}">
      <dgm:prSet/>
      <dgm:spPr/>
      <dgm:t>
        <a:bodyPr/>
        <a:lstStyle/>
        <a:p>
          <a:endParaRPr lang="en-US"/>
        </a:p>
      </dgm:t>
    </dgm:pt>
    <dgm:pt modelId="{2FD24A56-9A30-4ECA-8397-6DABBEAC3886}" type="sibTrans" cxnId="{5CD31641-83A0-4388-850B-4B230F7A1A15}">
      <dgm:prSet/>
      <dgm:spPr/>
      <dgm:t>
        <a:bodyPr/>
        <a:lstStyle/>
        <a:p>
          <a:endParaRPr lang="en-US"/>
        </a:p>
      </dgm:t>
    </dgm:pt>
    <dgm:pt modelId="{CD68B0D8-9847-408B-B2FD-7E8BEC1C9E57}" type="pres">
      <dgm:prSet presAssocID="{B0543873-19AA-44D3-A1A5-52839F608D5D}" presName="linear" presStyleCnt="0">
        <dgm:presLayoutVars>
          <dgm:animLvl val="lvl"/>
          <dgm:resizeHandles val="exact"/>
        </dgm:presLayoutVars>
      </dgm:prSet>
      <dgm:spPr/>
    </dgm:pt>
    <dgm:pt modelId="{5F48BA00-AB97-4FA1-AA6C-5BE7EC8678A3}" type="pres">
      <dgm:prSet presAssocID="{7ECA86E7-C23E-4FAD-AD54-726F8034CFAE}" presName="parentText" presStyleLbl="node1" presStyleIdx="0" presStyleCnt="1">
        <dgm:presLayoutVars>
          <dgm:chMax val="0"/>
          <dgm:bulletEnabled val="1"/>
        </dgm:presLayoutVars>
      </dgm:prSet>
      <dgm:spPr/>
    </dgm:pt>
    <dgm:pt modelId="{CFF39CDD-2E70-44B0-B1A7-1B75896B5031}" type="pres">
      <dgm:prSet presAssocID="{7ECA86E7-C23E-4FAD-AD54-726F8034CFAE}" presName="childText" presStyleLbl="revTx" presStyleIdx="0" presStyleCnt="1">
        <dgm:presLayoutVars>
          <dgm:bulletEnabled val="1"/>
        </dgm:presLayoutVars>
      </dgm:prSet>
      <dgm:spPr/>
    </dgm:pt>
  </dgm:ptLst>
  <dgm:cxnLst>
    <dgm:cxn modelId="{00FF9136-EB16-4553-92EE-59A53568665B}" type="presOf" srcId="{7ECA86E7-C23E-4FAD-AD54-726F8034CFAE}" destId="{5F48BA00-AB97-4FA1-AA6C-5BE7EC8678A3}" srcOrd="0" destOrd="0" presId="urn:microsoft.com/office/officeart/2005/8/layout/vList2"/>
    <dgm:cxn modelId="{22703139-EF27-4093-BC79-9660958A5B6E}" srcId="{B0543873-19AA-44D3-A1A5-52839F608D5D}" destId="{7ECA86E7-C23E-4FAD-AD54-726F8034CFAE}" srcOrd="0" destOrd="0" parTransId="{5DBA16F3-FC98-4B79-923E-4A5F6DBFE927}" sibTransId="{076B9D89-CE35-4587-85E9-AC31DC9967D3}"/>
    <dgm:cxn modelId="{31166660-4D2F-460E-B6AC-566313E83D95}" type="presOf" srcId="{B0543873-19AA-44D3-A1A5-52839F608D5D}" destId="{CD68B0D8-9847-408B-B2FD-7E8BEC1C9E57}" srcOrd="0" destOrd="0" presId="urn:microsoft.com/office/officeart/2005/8/layout/vList2"/>
    <dgm:cxn modelId="{5CD31641-83A0-4388-850B-4B230F7A1A15}" srcId="{7ECA86E7-C23E-4FAD-AD54-726F8034CFAE}" destId="{6FE84808-F0AC-4DAA-B1FB-C62CD62C64F7}" srcOrd="1" destOrd="0" parTransId="{3FFF09DB-379B-492A-B119-5D5779C2BFB0}" sibTransId="{2FD24A56-9A30-4ECA-8397-6DABBEAC3886}"/>
    <dgm:cxn modelId="{7E84C578-2A99-44EE-A58E-E621727C16CF}" type="presOf" srcId="{6FE84808-F0AC-4DAA-B1FB-C62CD62C64F7}" destId="{CFF39CDD-2E70-44B0-B1A7-1B75896B5031}" srcOrd="0" destOrd="1" presId="urn:microsoft.com/office/officeart/2005/8/layout/vList2"/>
    <dgm:cxn modelId="{C2076C94-2B82-4F1C-A761-9A7D0DB8F217}" type="presOf" srcId="{87685B5B-15C4-48EA-AD94-C20E01B8E966}" destId="{CFF39CDD-2E70-44B0-B1A7-1B75896B5031}" srcOrd="0" destOrd="0" presId="urn:microsoft.com/office/officeart/2005/8/layout/vList2"/>
    <dgm:cxn modelId="{309DEBB6-C5FF-48CC-A63D-7EDA1AEC4459}" srcId="{7ECA86E7-C23E-4FAD-AD54-726F8034CFAE}" destId="{87685B5B-15C4-48EA-AD94-C20E01B8E966}" srcOrd="0" destOrd="0" parTransId="{B588E8FB-9F2B-445B-B17D-615948B2AA78}" sibTransId="{473CAF2F-4640-4F8B-85A9-37EA85C59EC1}"/>
    <dgm:cxn modelId="{A392886A-080C-465F-A06D-0EBE209E7BF4}" type="presParOf" srcId="{CD68B0D8-9847-408B-B2FD-7E8BEC1C9E57}" destId="{5F48BA00-AB97-4FA1-AA6C-5BE7EC8678A3}" srcOrd="0" destOrd="0" presId="urn:microsoft.com/office/officeart/2005/8/layout/vList2"/>
    <dgm:cxn modelId="{A1CB0C7C-5771-4AA6-8C78-5E1076C5900E}" type="presParOf" srcId="{CD68B0D8-9847-408B-B2FD-7E8BEC1C9E57}" destId="{CFF39CDD-2E70-44B0-B1A7-1B75896B503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BBF9DF1-2304-474C-904E-96EACD58C93B}"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95D5298-2DA1-42F6-BAAC-969CBAC0A276}">
      <dgm:prSet/>
      <dgm:spPr/>
      <dgm:t>
        <a:bodyPr/>
        <a:lstStyle/>
        <a:p>
          <a:pPr rtl="0"/>
          <a:r>
            <a:rPr lang="en-GB" b="1" dirty="0"/>
            <a:t>What are the pillars of youth work in Wales? </a:t>
          </a:r>
          <a:endParaRPr lang="en-GB" dirty="0"/>
        </a:p>
      </dgm:t>
    </dgm:pt>
    <dgm:pt modelId="{B64BD5CB-35A4-4130-BB97-C71C9C71F35C}" type="parTrans" cxnId="{3CE28487-1CED-48A2-8C19-7B290F163CBD}">
      <dgm:prSet/>
      <dgm:spPr/>
      <dgm:t>
        <a:bodyPr/>
        <a:lstStyle/>
        <a:p>
          <a:endParaRPr lang="en-US"/>
        </a:p>
      </dgm:t>
    </dgm:pt>
    <dgm:pt modelId="{827403E1-65B4-453F-AC99-1826EB796C28}" type="sibTrans" cxnId="{3CE28487-1CED-48A2-8C19-7B290F163CBD}">
      <dgm:prSet/>
      <dgm:spPr/>
      <dgm:t>
        <a:bodyPr/>
        <a:lstStyle/>
        <a:p>
          <a:endParaRPr lang="en-US"/>
        </a:p>
      </dgm:t>
    </dgm:pt>
    <dgm:pt modelId="{55E37901-6323-4CA5-9747-050C7329707B}" type="pres">
      <dgm:prSet presAssocID="{0BBF9DF1-2304-474C-904E-96EACD58C93B}" presName="Name0" presStyleCnt="0">
        <dgm:presLayoutVars>
          <dgm:dir/>
          <dgm:animLvl val="lvl"/>
          <dgm:resizeHandles val="exact"/>
        </dgm:presLayoutVars>
      </dgm:prSet>
      <dgm:spPr/>
    </dgm:pt>
    <dgm:pt modelId="{A300DADB-60AA-4654-9B0E-8EE63371F7B3}" type="pres">
      <dgm:prSet presAssocID="{495D5298-2DA1-42F6-BAAC-969CBAC0A276}" presName="linNode" presStyleCnt="0"/>
      <dgm:spPr/>
    </dgm:pt>
    <dgm:pt modelId="{268FF54B-68E5-4852-A091-D87EA35EF8DA}" type="pres">
      <dgm:prSet presAssocID="{495D5298-2DA1-42F6-BAAC-969CBAC0A276}" presName="parentText" presStyleLbl="node1" presStyleIdx="0" presStyleCnt="1" custScaleX="210642">
        <dgm:presLayoutVars>
          <dgm:chMax val="1"/>
          <dgm:bulletEnabled val="1"/>
        </dgm:presLayoutVars>
      </dgm:prSet>
      <dgm:spPr/>
    </dgm:pt>
  </dgm:ptLst>
  <dgm:cxnLst>
    <dgm:cxn modelId="{4B63771E-F29C-4B8A-80C1-5EF77FE3467E}" type="presOf" srcId="{0BBF9DF1-2304-474C-904E-96EACD58C93B}" destId="{55E37901-6323-4CA5-9747-050C7329707B}" srcOrd="0" destOrd="0" presId="urn:microsoft.com/office/officeart/2005/8/layout/vList5"/>
    <dgm:cxn modelId="{92F7952E-D80A-44B9-AD23-89822243232A}" type="presOf" srcId="{495D5298-2DA1-42F6-BAAC-969CBAC0A276}" destId="{268FF54B-68E5-4852-A091-D87EA35EF8DA}" srcOrd="0" destOrd="0" presId="urn:microsoft.com/office/officeart/2005/8/layout/vList5"/>
    <dgm:cxn modelId="{3CE28487-1CED-48A2-8C19-7B290F163CBD}" srcId="{0BBF9DF1-2304-474C-904E-96EACD58C93B}" destId="{495D5298-2DA1-42F6-BAAC-969CBAC0A276}" srcOrd="0" destOrd="0" parTransId="{B64BD5CB-35A4-4130-BB97-C71C9C71F35C}" sibTransId="{827403E1-65B4-453F-AC99-1826EB796C28}"/>
    <dgm:cxn modelId="{F8966B5F-8F2E-4A4C-B146-25F5386A5381}" type="presParOf" srcId="{55E37901-6323-4CA5-9747-050C7329707B}" destId="{A300DADB-60AA-4654-9B0E-8EE63371F7B3}" srcOrd="0" destOrd="0" presId="urn:microsoft.com/office/officeart/2005/8/layout/vList5"/>
    <dgm:cxn modelId="{03D3986E-FDCC-4C5D-B955-23355B818EFF}" type="presParOf" srcId="{A300DADB-60AA-4654-9B0E-8EE63371F7B3}" destId="{268FF54B-68E5-4852-A091-D87EA35EF8DA}"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0EE8C3-0B91-4755-8A1E-20F8FAB9FFD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9AE156F-4A9A-408A-B208-E7F37595CDCD}">
      <dgm:prSet phldrT="[Text]"/>
      <dgm:spPr/>
      <dgm:t>
        <a:bodyPr/>
        <a:lstStyle/>
        <a:p>
          <a:r>
            <a:rPr lang="en-US" dirty="0"/>
            <a:t>Educative</a:t>
          </a:r>
        </a:p>
      </dgm:t>
    </dgm:pt>
    <dgm:pt modelId="{FA143A72-87E0-4317-9E37-35E4D407FF7A}" type="parTrans" cxnId="{45148B7B-F330-49FD-A26E-0096A993E537}">
      <dgm:prSet/>
      <dgm:spPr/>
      <dgm:t>
        <a:bodyPr/>
        <a:lstStyle/>
        <a:p>
          <a:endParaRPr lang="en-US"/>
        </a:p>
      </dgm:t>
    </dgm:pt>
    <dgm:pt modelId="{6EA38FF6-7788-4D85-B7CD-43C03B9306AC}" type="sibTrans" cxnId="{45148B7B-F330-49FD-A26E-0096A993E537}">
      <dgm:prSet/>
      <dgm:spPr/>
      <dgm:t>
        <a:bodyPr/>
        <a:lstStyle/>
        <a:p>
          <a:endParaRPr lang="en-US"/>
        </a:p>
      </dgm:t>
    </dgm:pt>
    <dgm:pt modelId="{B64447F2-27A3-4692-96B1-6145158B66C0}">
      <dgm:prSet phldrT="[Text]"/>
      <dgm:spPr/>
      <dgm:t>
        <a:bodyPr/>
        <a:lstStyle/>
        <a:p>
          <a:r>
            <a:rPr lang="en-US" dirty="0"/>
            <a:t>Expressive, </a:t>
          </a:r>
        </a:p>
      </dgm:t>
    </dgm:pt>
    <dgm:pt modelId="{96ED8AF8-DD08-4C39-B783-D08788296CF3}" type="parTrans" cxnId="{7895B80F-72C3-4371-99B8-16B6CA0B7A3F}">
      <dgm:prSet/>
      <dgm:spPr/>
      <dgm:t>
        <a:bodyPr/>
        <a:lstStyle/>
        <a:p>
          <a:endParaRPr lang="en-US"/>
        </a:p>
      </dgm:t>
    </dgm:pt>
    <dgm:pt modelId="{BE830464-AEA7-466E-8DF7-5D11A6180F13}" type="sibTrans" cxnId="{7895B80F-72C3-4371-99B8-16B6CA0B7A3F}">
      <dgm:prSet/>
      <dgm:spPr/>
      <dgm:t>
        <a:bodyPr/>
        <a:lstStyle/>
        <a:p>
          <a:endParaRPr lang="en-US"/>
        </a:p>
      </dgm:t>
    </dgm:pt>
    <dgm:pt modelId="{37E89DEA-0B49-4870-9E7C-6803731D738D}">
      <dgm:prSet phldrT="[Text]"/>
      <dgm:spPr/>
      <dgm:t>
        <a:bodyPr/>
        <a:lstStyle/>
        <a:p>
          <a:r>
            <a:rPr lang="en-US" dirty="0"/>
            <a:t>Participative, </a:t>
          </a:r>
        </a:p>
      </dgm:t>
    </dgm:pt>
    <dgm:pt modelId="{A4CB1A9B-BE47-42DC-BBF2-D3738682DFAD}" type="parTrans" cxnId="{8ACD18B4-E094-4335-8F29-2C8CB01AB0DD}">
      <dgm:prSet/>
      <dgm:spPr/>
      <dgm:t>
        <a:bodyPr/>
        <a:lstStyle/>
        <a:p>
          <a:endParaRPr lang="en-US"/>
        </a:p>
      </dgm:t>
    </dgm:pt>
    <dgm:pt modelId="{EA309A1A-E573-45EA-94F4-8780FA915C6F}" type="sibTrans" cxnId="{8ACD18B4-E094-4335-8F29-2C8CB01AB0DD}">
      <dgm:prSet/>
      <dgm:spPr/>
      <dgm:t>
        <a:bodyPr/>
        <a:lstStyle/>
        <a:p>
          <a:endParaRPr lang="en-US"/>
        </a:p>
      </dgm:t>
    </dgm:pt>
    <dgm:pt modelId="{E8FCD720-092B-4654-B23A-F3640F7E9AE5}">
      <dgm:prSet phldrT="[Text]"/>
      <dgm:spPr/>
      <dgm:t>
        <a:bodyPr/>
        <a:lstStyle/>
        <a:p>
          <a:r>
            <a:rPr lang="en-US" dirty="0"/>
            <a:t>Inclusive</a:t>
          </a:r>
        </a:p>
      </dgm:t>
    </dgm:pt>
    <dgm:pt modelId="{35E81827-95CE-4EC2-82B9-D488012722B1}" type="parTrans" cxnId="{F6F8CEBC-F250-4244-8429-72B9E7CE8595}">
      <dgm:prSet/>
      <dgm:spPr/>
      <dgm:t>
        <a:bodyPr/>
        <a:lstStyle/>
        <a:p>
          <a:endParaRPr lang="en-US"/>
        </a:p>
      </dgm:t>
    </dgm:pt>
    <dgm:pt modelId="{A6B7D80A-94D8-4E5F-B35F-5C80247E727E}" type="sibTrans" cxnId="{F6F8CEBC-F250-4244-8429-72B9E7CE8595}">
      <dgm:prSet/>
      <dgm:spPr/>
      <dgm:t>
        <a:bodyPr/>
        <a:lstStyle/>
        <a:p>
          <a:endParaRPr lang="en-US"/>
        </a:p>
      </dgm:t>
    </dgm:pt>
    <dgm:pt modelId="{B1C4289C-4DF8-4557-87FB-B8CA8100A33A}">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t>Empowering </a:t>
          </a:r>
        </a:p>
        <a:p>
          <a:pPr lvl="0" defTabSz="1422400">
            <a:lnSpc>
              <a:spcPct val="90000"/>
            </a:lnSpc>
            <a:spcBef>
              <a:spcPct val="0"/>
            </a:spcBef>
            <a:spcAft>
              <a:spcPct val="35000"/>
            </a:spcAft>
          </a:pPr>
          <a:endParaRPr lang="en-US" dirty="0"/>
        </a:p>
      </dgm:t>
    </dgm:pt>
    <dgm:pt modelId="{DF6E4495-85D9-46B2-85D5-5768A7558A13}" type="parTrans" cxnId="{50ACF9C3-8A0A-458D-AA1C-08DDBA0E4924}">
      <dgm:prSet/>
      <dgm:spPr/>
      <dgm:t>
        <a:bodyPr/>
        <a:lstStyle/>
        <a:p>
          <a:endParaRPr lang="en-US"/>
        </a:p>
      </dgm:t>
    </dgm:pt>
    <dgm:pt modelId="{8A80A1C8-966D-420C-847B-07CBD545EFF3}" type="sibTrans" cxnId="{50ACF9C3-8A0A-458D-AA1C-08DDBA0E4924}">
      <dgm:prSet/>
      <dgm:spPr/>
      <dgm:t>
        <a:bodyPr/>
        <a:lstStyle/>
        <a:p>
          <a:endParaRPr lang="en-US"/>
        </a:p>
      </dgm:t>
    </dgm:pt>
    <dgm:pt modelId="{0D16C17C-9D2E-4D3D-B9B3-ADECFC0504EF}" type="pres">
      <dgm:prSet presAssocID="{830EE8C3-0B91-4755-8A1E-20F8FAB9FFD9}" presName="diagram" presStyleCnt="0">
        <dgm:presLayoutVars>
          <dgm:dir/>
          <dgm:resizeHandles val="exact"/>
        </dgm:presLayoutVars>
      </dgm:prSet>
      <dgm:spPr/>
    </dgm:pt>
    <dgm:pt modelId="{C9A95758-84A0-4E0F-B025-A722FA7C6FC3}" type="pres">
      <dgm:prSet presAssocID="{49AE156F-4A9A-408A-B208-E7F37595CDCD}" presName="node" presStyleLbl="node1" presStyleIdx="0" presStyleCnt="5">
        <dgm:presLayoutVars>
          <dgm:bulletEnabled val="1"/>
        </dgm:presLayoutVars>
      </dgm:prSet>
      <dgm:spPr/>
    </dgm:pt>
    <dgm:pt modelId="{EC9ADE51-4FBF-48E6-AB4B-BA472AF8FFBA}" type="pres">
      <dgm:prSet presAssocID="{6EA38FF6-7788-4D85-B7CD-43C03B9306AC}" presName="sibTrans" presStyleCnt="0"/>
      <dgm:spPr/>
    </dgm:pt>
    <dgm:pt modelId="{D1C6834A-308F-4280-AC79-9669439357B3}" type="pres">
      <dgm:prSet presAssocID="{B64447F2-27A3-4692-96B1-6145158B66C0}" presName="node" presStyleLbl="node1" presStyleIdx="1" presStyleCnt="5">
        <dgm:presLayoutVars>
          <dgm:bulletEnabled val="1"/>
        </dgm:presLayoutVars>
      </dgm:prSet>
      <dgm:spPr/>
    </dgm:pt>
    <dgm:pt modelId="{6B4597E7-25EA-4C4D-996E-ED0A8137279E}" type="pres">
      <dgm:prSet presAssocID="{BE830464-AEA7-466E-8DF7-5D11A6180F13}" presName="sibTrans" presStyleCnt="0"/>
      <dgm:spPr/>
    </dgm:pt>
    <dgm:pt modelId="{67D0D232-8690-4DB5-B18F-F2214FB112D2}" type="pres">
      <dgm:prSet presAssocID="{37E89DEA-0B49-4870-9E7C-6803731D738D}" presName="node" presStyleLbl="node1" presStyleIdx="2" presStyleCnt="5">
        <dgm:presLayoutVars>
          <dgm:bulletEnabled val="1"/>
        </dgm:presLayoutVars>
      </dgm:prSet>
      <dgm:spPr/>
    </dgm:pt>
    <dgm:pt modelId="{4B3A13EF-0470-491B-9067-A9E679678F56}" type="pres">
      <dgm:prSet presAssocID="{EA309A1A-E573-45EA-94F4-8780FA915C6F}" presName="sibTrans" presStyleCnt="0"/>
      <dgm:spPr/>
    </dgm:pt>
    <dgm:pt modelId="{82E383F2-684D-4FB0-880E-DA1908AB3D62}" type="pres">
      <dgm:prSet presAssocID="{E8FCD720-092B-4654-B23A-F3640F7E9AE5}" presName="node" presStyleLbl="node1" presStyleIdx="3" presStyleCnt="5">
        <dgm:presLayoutVars>
          <dgm:bulletEnabled val="1"/>
        </dgm:presLayoutVars>
      </dgm:prSet>
      <dgm:spPr/>
    </dgm:pt>
    <dgm:pt modelId="{A9DE034E-F096-4B88-B128-801BCC31D9E9}" type="pres">
      <dgm:prSet presAssocID="{A6B7D80A-94D8-4E5F-B35F-5C80247E727E}" presName="sibTrans" presStyleCnt="0"/>
      <dgm:spPr/>
    </dgm:pt>
    <dgm:pt modelId="{D748013B-1B2E-40CB-854C-165AAB76CCDF}" type="pres">
      <dgm:prSet presAssocID="{B1C4289C-4DF8-4557-87FB-B8CA8100A33A}" presName="node" presStyleLbl="node1" presStyleIdx="4" presStyleCnt="5">
        <dgm:presLayoutVars>
          <dgm:bulletEnabled val="1"/>
        </dgm:presLayoutVars>
      </dgm:prSet>
      <dgm:spPr/>
    </dgm:pt>
  </dgm:ptLst>
  <dgm:cxnLst>
    <dgm:cxn modelId="{7895B80F-72C3-4371-99B8-16B6CA0B7A3F}" srcId="{830EE8C3-0B91-4755-8A1E-20F8FAB9FFD9}" destId="{B64447F2-27A3-4692-96B1-6145158B66C0}" srcOrd="1" destOrd="0" parTransId="{96ED8AF8-DD08-4C39-B783-D08788296CF3}" sibTransId="{BE830464-AEA7-466E-8DF7-5D11A6180F13}"/>
    <dgm:cxn modelId="{9182D14A-BA20-4446-A4EB-BA0355A213D9}" type="presOf" srcId="{37E89DEA-0B49-4870-9E7C-6803731D738D}" destId="{67D0D232-8690-4DB5-B18F-F2214FB112D2}" srcOrd="0" destOrd="0" presId="urn:microsoft.com/office/officeart/2005/8/layout/default"/>
    <dgm:cxn modelId="{0438CF4D-FC05-4927-B8FC-9077E8B6941F}" type="presOf" srcId="{49AE156F-4A9A-408A-B208-E7F37595CDCD}" destId="{C9A95758-84A0-4E0F-B025-A722FA7C6FC3}" srcOrd="0" destOrd="0" presId="urn:microsoft.com/office/officeart/2005/8/layout/default"/>
    <dgm:cxn modelId="{45148B7B-F330-49FD-A26E-0096A993E537}" srcId="{830EE8C3-0B91-4755-8A1E-20F8FAB9FFD9}" destId="{49AE156F-4A9A-408A-B208-E7F37595CDCD}" srcOrd="0" destOrd="0" parTransId="{FA143A72-87E0-4317-9E37-35E4D407FF7A}" sibTransId="{6EA38FF6-7788-4D85-B7CD-43C03B9306AC}"/>
    <dgm:cxn modelId="{6D721B86-9344-41C8-B83D-7F0B275817F5}" type="presOf" srcId="{B64447F2-27A3-4692-96B1-6145158B66C0}" destId="{D1C6834A-308F-4280-AC79-9669439357B3}" srcOrd="0" destOrd="0" presId="urn:microsoft.com/office/officeart/2005/8/layout/default"/>
    <dgm:cxn modelId="{0F6C9CB2-0478-49D4-9789-D1AB87B45393}" type="presOf" srcId="{830EE8C3-0B91-4755-8A1E-20F8FAB9FFD9}" destId="{0D16C17C-9D2E-4D3D-B9B3-ADECFC0504EF}" srcOrd="0" destOrd="0" presId="urn:microsoft.com/office/officeart/2005/8/layout/default"/>
    <dgm:cxn modelId="{8ACD18B4-E094-4335-8F29-2C8CB01AB0DD}" srcId="{830EE8C3-0B91-4755-8A1E-20F8FAB9FFD9}" destId="{37E89DEA-0B49-4870-9E7C-6803731D738D}" srcOrd="2" destOrd="0" parTransId="{A4CB1A9B-BE47-42DC-BBF2-D3738682DFAD}" sibTransId="{EA309A1A-E573-45EA-94F4-8780FA915C6F}"/>
    <dgm:cxn modelId="{7B5926B8-87C5-4AC5-B438-F12BBA1FA058}" type="presOf" srcId="{E8FCD720-092B-4654-B23A-F3640F7E9AE5}" destId="{82E383F2-684D-4FB0-880E-DA1908AB3D62}" srcOrd="0" destOrd="0" presId="urn:microsoft.com/office/officeart/2005/8/layout/default"/>
    <dgm:cxn modelId="{F6F8CEBC-F250-4244-8429-72B9E7CE8595}" srcId="{830EE8C3-0B91-4755-8A1E-20F8FAB9FFD9}" destId="{E8FCD720-092B-4654-B23A-F3640F7E9AE5}" srcOrd="3" destOrd="0" parTransId="{35E81827-95CE-4EC2-82B9-D488012722B1}" sibTransId="{A6B7D80A-94D8-4E5F-B35F-5C80247E727E}"/>
    <dgm:cxn modelId="{50ACF9C3-8A0A-458D-AA1C-08DDBA0E4924}" srcId="{830EE8C3-0B91-4755-8A1E-20F8FAB9FFD9}" destId="{B1C4289C-4DF8-4557-87FB-B8CA8100A33A}" srcOrd="4" destOrd="0" parTransId="{DF6E4495-85D9-46B2-85D5-5768A7558A13}" sibTransId="{8A80A1C8-966D-420C-847B-07CBD545EFF3}"/>
    <dgm:cxn modelId="{9EB1AFE8-289E-448C-9C65-7C641F2F8C26}" type="presOf" srcId="{B1C4289C-4DF8-4557-87FB-B8CA8100A33A}" destId="{D748013B-1B2E-40CB-854C-165AAB76CCDF}" srcOrd="0" destOrd="0" presId="urn:microsoft.com/office/officeart/2005/8/layout/default"/>
    <dgm:cxn modelId="{982A5BBC-43A0-4337-9310-FB6F11F26F34}" type="presParOf" srcId="{0D16C17C-9D2E-4D3D-B9B3-ADECFC0504EF}" destId="{C9A95758-84A0-4E0F-B025-A722FA7C6FC3}" srcOrd="0" destOrd="0" presId="urn:microsoft.com/office/officeart/2005/8/layout/default"/>
    <dgm:cxn modelId="{D44F25A5-E968-4AD7-A3D0-202BC6F06D83}" type="presParOf" srcId="{0D16C17C-9D2E-4D3D-B9B3-ADECFC0504EF}" destId="{EC9ADE51-4FBF-48E6-AB4B-BA472AF8FFBA}" srcOrd="1" destOrd="0" presId="urn:microsoft.com/office/officeart/2005/8/layout/default"/>
    <dgm:cxn modelId="{05B3B81C-EEEC-471F-8A16-FEACFF76E093}" type="presParOf" srcId="{0D16C17C-9D2E-4D3D-B9B3-ADECFC0504EF}" destId="{D1C6834A-308F-4280-AC79-9669439357B3}" srcOrd="2" destOrd="0" presId="urn:microsoft.com/office/officeart/2005/8/layout/default"/>
    <dgm:cxn modelId="{0B3CD6D9-1B5F-46E3-B22D-7F7093846533}" type="presParOf" srcId="{0D16C17C-9D2E-4D3D-B9B3-ADECFC0504EF}" destId="{6B4597E7-25EA-4C4D-996E-ED0A8137279E}" srcOrd="3" destOrd="0" presId="urn:microsoft.com/office/officeart/2005/8/layout/default"/>
    <dgm:cxn modelId="{0D745037-6B88-4F02-99DA-3D2B707AA8C3}" type="presParOf" srcId="{0D16C17C-9D2E-4D3D-B9B3-ADECFC0504EF}" destId="{67D0D232-8690-4DB5-B18F-F2214FB112D2}" srcOrd="4" destOrd="0" presId="urn:microsoft.com/office/officeart/2005/8/layout/default"/>
    <dgm:cxn modelId="{DF6FD533-9850-4817-BD2C-A84FA93DB6CF}" type="presParOf" srcId="{0D16C17C-9D2E-4D3D-B9B3-ADECFC0504EF}" destId="{4B3A13EF-0470-491B-9067-A9E679678F56}" srcOrd="5" destOrd="0" presId="urn:microsoft.com/office/officeart/2005/8/layout/default"/>
    <dgm:cxn modelId="{C6FDAB5F-8BD0-4C59-9B8B-5112FF158522}" type="presParOf" srcId="{0D16C17C-9D2E-4D3D-B9B3-ADECFC0504EF}" destId="{82E383F2-684D-4FB0-880E-DA1908AB3D62}" srcOrd="6" destOrd="0" presId="urn:microsoft.com/office/officeart/2005/8/layout/default"/>
    <dgm:cxn modelId="{14645667-29A7-4E9A-B515-A13956B397B8}" type="presParOf" srcId="{0D16C17C-9D2E-4D3D-B9B3-ADECFC0504EF}" destId="{A9DE034E-F096-4B88-B128-801BCC31D9E9}" srcOrd="7" destOrd="0" presId="urn:microsoft.com/office/officeart/2005/8/layout/default"/>
    <dgm:cxn modelId="{AA081F72-26E1-47FA-BECA-D5AFE93679B6}" type="presParOf" srcId="{0D16C17C-9D2E-4D3D-B9B3-ADECFC0504EF}" destId="{D748013B-1B2E-40CB-854C-165AAB76CCD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30EE8C3-0B91-4755-8A1E-20F8FAB9FFD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9AE156F-4A9A-408A-B208-E7F37595CDCD}">
      <dgm:prSet phldrT="[Text]"/>
      <dgm:spPr/>
      <dgm:t>
        <a:bodyPr/>
        <a:lstStyle/>
        <a:p>
          <a:r>
            <a:rPr lang="en-US" dirty="0"/>
            <a:t>Educative</a:t>
          </a:r>
        </a:p>
      </dgm:t>
    </dgm:pt>
    <dgm:pt modelId="{FA143A72-87E0-4317-9E37-35E4D407FF7A}" type="parTrans" cxnId="{45148B7B-F330-49FD-A26E-0096A993E537}">
      <dgm:prSet/>
      <dgm:spPr/>
      <dgm:t>
        <a:bodyPr/>
        <a:lstStyle/>
        <a:p>
          <a:endParaRPr lang="en-US"/>
        </a:p>
      </dgm:t>
    </dgm:pt>
    <dgm:pt modelId="{6EA38FF6-7788-4D85-B7CD-43C03B9306AC}" type="sibTrans" cxnId="{45148B7B-F330-49FD-A26E-0096A993E537}">
      <dgm:prSet/>
      <dgm:spPr/>
      <dgm:t>
        <a:bodyPr/>
        <a:lstStyle/>
        <a:p>
          <a:endParaRPr lang="en-US"/>
        </a:p>
      </dgm:t>
    </dgm:pt>
    <dgm:pt modelId="{B64447F2-27A3-4692-96B1-6145158B66C0}">
      <dgm:prSet phldrT="[Text]"/>
      <dgm:spPr/>
      <dgm:t>
        <a:bodyPr/>
        <a:lstStyle/>
        <a:p>
          <a:r>
            <a:rPr lang="en-US" dirty="0"/>
            <a:t>Expressive, </a:t>
          </a:r>
        </a:p>
      </dgm:t>
    </dgm:pt>
    <dgm:pt modelId="{96ED8AF8-DD08-4C39-B783-D08788296CF3}" type="parTrans" cxnId="{7895B80F-72C3-4371-99B8-16B6CA0B7A3F}">
      <dgm:prSet/>
      <dgm:spPr/>
      <dgm:t>
        <a:bodyPr/>
        <a:lstStyle/>
        <a:p>
          <a:endParaRPr lang="en-US"/>
        </a:p>
      </dgm:t>
    </dgm:pt>
    <dgm:pt modelId="{BE830464-AEA7-466E-8DF7-5D11A6180F13}" type="sibTrans" cxnId="{7895B80F-72C3-4371-99B8-16B6CA0B7A3F}">
      <dgm:prSet/>
      <dgm:spPr/>
      <dgm:t>
        <a:bodyPr/>
        <a:lstStyle/>
        <a:p>
          <a:endParaRPr lang="en-US"/>
        </a:p>
      </dgm:t>
    </dgm:pt>
    <dgm:pt modelId="{37E89DEA-0B49-4870-9E7C-6803731D738D}">
      <dgm:prSet phldrT="[Text]"/>
      <dgm:spPr/>
      <dgm:t>
        <a:bodyPr/>
        <a:lstStyle/>
        <a:p>
          <a:r>
            <a:rPr lang="en-US" dirty="0"/>
            <a:t>Participative, </a:t>
          </a:r>
        </a:p>
      </dgm:t>
    </dgm:pt>
    <dgm:pt modelId="{A4CB1A9B-BE47-42DC-BBF2-D3738682DFAD}" type="parTrans" cxnId="{8ACD18B4-E094-4335-8F29-2C8CB01AB0DD}">
      <dgm:prSet/>
      <dgm:spPr/>
      <dgm:t>
        <a:bodyPr/>
        <a:lstStyle/>
        <a:p>
          <a:endParaRPr lang="en-US"/>
        </a:p>
      </dgm:t>
    </dgm:pt>
    <dgm:pt modelId="{EA309A1A-E573-45EA-94F4-8780FA915C6F}" type="sibTrans" cxnId="{8ACD18B4-E094-4335-8F29-2C8CB01AB0DD}">
      <dgm:prSet/>
      <dgm:spPr/>
      <dgm:t>
        <a:bodyPr/>
        <a:lstStyle/>
        <a:p>
          <a:endParaRPr lang="en-US"/>
        </a:p>
      </dgm:t>
    </dgm:pt>
    <dgm:pt modelId="{E8FCD720-092B-4654-B23A-F3640F7E9AE5}">
      <dgm:prSet phldrT="[Text]"/>
      <dgm:spPr/>
      <dgm:t>
        <a:bodyPr/>
        <a:lstStyle/>
        <a:p>
          <a:r>
            <a:rPr lang="en-US" dirty="0"/>
            <a:t>Inclusive</a:t>
          </a:r>
        </a:p>
      </dgm:t>
    </dgm:pt>
    <dgm:pt modelId="{35E81827-95CE-4EC2-82B9-D488012722B1}" type="parTrans" cxnId="{F6F8CEBC-F250-4244-8429-72B9E7CE8595}">
      <dgm:prSet/>
      <dgm:spPr/>
      <dgm:t>
        <a:bodyPr/>
        <a:lstStyle/>
        <a:p>
          <a:endParaRPr lang="en-US"/>
        </a:p>
      </dgm:t>
    </dgm:pt>
    <dgm:pt modelId="{A6B7D80A-94D8-4E5F-B35F-5C80247E727E}" type="sibTrans" cxnId="{F6F8CEBC-F250-4244-8429-72B9E7CE8595}">
      <dgm:prSet/>
      <dgm:spPr/>
      <dgm:t>
        <a:bodyPr/>
        <a:lstStyle/>
        <a:p>
          <a:endParaRPr lang="en-US"/>
        </a:p>
      </dgm:t>
    </dgm:pt>
    <dgm:pt modelId="{B1C4289C-4DF8-4557-87FB-B8CA8100A33A}">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t>Empowering </a:t>
          </a:r>
        </a:p>
        <a:p>
          <a:pPr lvl="0" defTabSz="1422400">
            <a:lnSpc>
              <a:spcPct val="90000"/>
            </a:lnSpc>
            <a:spcBef>
              <a:spcPct val="0"/>
            </a:spcBef>
            <a:spcAft>
              <a:spcPct val="35000"/>
            </a:spcAft>
          </a:pPr>
          <a:endParaRPr lang="en-US" dirty="0"/>
        </a:p>
      </dgm:t>
    </dgm:pt>
    <dgm:pt modelId="{DF6E4495-85D9-46B2-85D5-5768A7558A13}" type="parTrans" cxnId="{50ACF9C3-8A0A-458D-AA1C-08DDBA0E4924}">
      <dgm:prSet/>
      <dgm:spPr/>
      <dgm:t>
        <a:bodyPr/>
        <a:lstStyle/>
        <a:p>
          <a:endParaRPr lang="en-US"/>
        </a:p>
      </dgm:t>
    </dgm:pt>
    <dgm:pt modelId="{8A80A1C8-966D-420C-847B-07CBD545EFF3}" type="sibTrans" cxnId="{50ACF9C3-8A0A-458D-AA1C-08DDBA0E4924}">
      <dgm:prSet/>
      <dgm:spPr/>
      <dgm:t>
        <a:bodyPr/>
        <a:lstStyle/>
        <a:p>
          <a:endParaRPr lang="en-US"/>
        </a:p>
      </dgm:t>
    </dgm:pt>
    <dgm:pt modelId="{0D16C17C-9D2E-4D3D-B9B3-ADECFC0504EF}" type="pres">
      <dgm:prSet presAssocID="{830EE8C3-0B91-4755-8A1E-20F8FAB9FFD9}" presName="diagram" presStyleCnt="0">
        <dgm:presLayoutVars>
          <dgm:dir/>
          <dgm:resizeHandles val="exact"/>
        </dgm:presLayoutVars>
      </dgm:prSet>
      <dgm:spPr/>
    </dgm:pt>
    <dgm:pt modelId="{C9A95758-84A0-4E0F-B025-A722FA7C6FC3}" type="pres">
      <dgm:prSet presAssocID="{49AE156F-4A9A-408A-B208-E7F37595CDCD}" presName="node" presStyleLbl="node1" presStyleIdx="0" presStyleCnt="5">
        <dgm:presLayoutVars>
          <dgm:bulletEnabled val="1"/>
        </dgm:presLayoutVars>
      </dgm:prSet>
      <dgm:spPr/>
    </dgm:pt>
    <dgm:pt modelId="{EC9ADE51-4FBF-48E6-AB4B-BA472AF8FFBA}" type="pres">
      <dgm:prSet presAssocID="{6EA38FF6-7788-4D85-B7CD-43C03B9306AC}" presName="sibTrans" presStyleCnt="0"/>
      <dgm:spPr/>
    </dgm:pt>
    <dgm:pt modelId="{D1C6834A-308F-4280-AC79-9669439357B3}" type="pres">
      <dgm:prSet presAssocID="{B64447F2-27A3-4692-96B1-6145158B66C0}" presName="node" presStyleLbl="node1" presStyleIdx="1" presStyleCnt="5">
        <dgm:presLayoutVars>
          <dgm:bulletEnabled val="1"/>
        </dgm:presLayoutVars>
      </dgm:prSet>
      <dgm:spPr/>
    </dgm:pt>
    <dgm:pt modelId="{6B4597E7-25EA-4C4D-996E-ED0A8137279E}" type="pres">
      <dgm:prSet presAssocID="{BE830464-AEA7-466E-8DF7-5D11A6180F13}" presName="sibTrans" presStyleCnt="0"/>
      <dgm:spPr/>
    </dgm:pt>
    <dgm:pt modelId="{67D0D232-8690-4DB5-B18F-F2214FB112D2}" type="pres">
      <dgm:prSet presAssocID="{37E89DEA-0B49-4870-9E7C-6803731D738D}" presName="node" presStyleLbl="node1" presStyleIdx="2" presStyleCnt="5">
        <dgm:presLayoutVars>
          <dgm:bulletEnabled val="1"/>
        </dgm:presLayoutVars>
      </dgm:prSet>
      <dgm:spPr/>
    </dgm:pt>
    <dgm:pt modelId="{4B3A13EF-0470-491B-9067-A9E679678F56}" type="pres">
      <dgm:prSet presAssocID="{EA309A1A-E573-45EA-94F4-8780FA915C6F}" presName="sibTrans" presStyleCnt="0"/>
      <dgm:spPr/>
    </dgm:pt>
    <dgm:pt modelId="{82E383F2-684D-4FB0-880E-DA1908AB3D62}" type="pres">
      <dgm:prSet presAssocID="{E8FCD720-092B-4654-B23A-F3640F7E9AE5}" presName="node" presStyleLbl="node1" presStyleIdx="3" presStyleCnt="5">
        <dgm:presLayoutVars>
          <dgm:bulletEnabled val="1"/>
        </dgm:presLayoutVars>
      </dgm:prSet>
      <dgm:spPr/>
    </dgm:pt>
    <dgm:pt modelId="{A9DE034E-F096-4B88-B128-801BCC31D9E9}" type="pres">
      <dgm:prSet presAssocID="{A6B7D80A-94D8-4E5F-B35F-5C80247E727E}" presName="sibTrans" presStyleCnt="0"/>
      <dgm:spPr/>
    </dgm:pt>
    <dgm:pt modelId="{D748013B-1B2E-40CB-854C-165AAB76CCDF}" type="pres">
      <dgm:prSet presAssocID="{B1C4289C-4DF8-4557-87FB-B8CA8100A33A}" presName="node" presStyleLbl="node1" presStyleIdx="4" presStyleCnt="5">
        <dgm:presLayoutVars>
          <dgm:bulletEnabled val="1"/>
        </dgm:presLayoutVars>
      </dgm:prSet>
      <dgm:spPr/>
    </dgm:pt>
  </dgm:ptLst>
  <dgm:cxnLst>
    <dgm:cxn modelId="{7895B80F-72C3-4371-99B8-16B6CA0B7A3F}" srcId="{830EE8C3-0B91-4755-8A1E-20F8FAB9FFD9}" destId="{B64447F2-27A3-4692-96B1-6145158B66C0}" srcOrd="1" destOrd="0" parTransId="{96ED8AF8-DD08-4C39-B783-D08788296CF3}" sibTransId="{BE830464-AEA7-466E-8DF7-5D11A6180F13}"/>
    <dgm:cxn modelId="{9182D14A-BA20-4446-A4EB-BA0355A213D9}" type="presOf" srcId="{37E89DEA-0B49-4870-9E7C-6803731D738D}" destId="{67D0D232-8690-4DB5-B18F-F2214FB112D2}" srcOrd="0" destOrd="0" presId="urn:microsoft.com/office/officeart/2005/8/layout/default"/>
    <dgm:cxn modelId="{0438CF4D-FC05-4927-B8FC-9077E8B6941F}" type="presOf" srcId="{49AE156F-4A9A-408A-B208-E7F37595CDCD}" destId="{C9A95758-84A0-4E0F-B025-A722FA7C6FC3}" srcOrd="0" destOrd="0" presId="urn:microsoft.com/office/officeart/2005/8/layout/default"/>
    <dgm:cxn modelId="{45148B7B-F330-49FD-A26E-0096A993E537}" srcId="{830EE8C3-0B91-4755-8A1E-20F8FAB9FFD9}" destId="{49AE156F-4A9A-408A-B208-E7F37595CDCD}" srcOrd="0" destOrd="0" parTransId="{FA143A72-87E0-4317-9E37-35E4D407FF7A}" sibTransId="{6EA38FF6-7788-4D85-B7CD-43C03B9306AC}"/>
    <dgm:cxn modelId="{6D721B86-9344-41C8-B83D-7F0B275817F5}" type="presOf" srcId="{B64447F2-27A3-4692-96B1-6145158B66C0}" destId="{D1C6834A-308F-4280-AC79-9669439357B3}" srcOrd="0" destOrd="0" presId="urn:microsoft.com/office/officeart/2005/8/layout/default"/>
    <dgm:cxn modelId="{0F6C9CB2-0478-49D4-9789-D1AB87B45393}" type="presOf" srcId="{830EE8C3-0B91-4755-8A1E-20F8FAB9FFD9}" destId="{0D16C17C-9D2E-4D3D-B9B3-ADECFC0504EF}" srcOrd="0" destOrd="0" presId="urn:microsoft.com/office/officeart/2005/8/layout/default"/>
    <dgm:cxn modelId="{8ACD18B4-E094-4335-8F29-2C8CB01AB0DD}" srcId="{830EE8C3-0B91-4755-8A1E-20F8FAB9FFD9}" destId="{37E89DEA-0B49-4870-9E7C-6803731D738D}" srcOrd="2" destOrd="0" parTransId="{A4CB1A9B-BE47-42DC-BBF2-D3738682DFAD}" sibTransId="{EA309A1A-E573-45EA-94F4-8780FA915C6F}"/>
    <dgm:cxn modelId="{7B5926B8-87C5-4AC5-B438-F12BBA1FA058}" type="presOf" srcId="{E8FCD720-092B-4654-B23A-F3640F7E9AE5}" destId="{82E383F2-684D-4FB0-880E-DA1908AB3D62}" srcOrd="0" destOrd="0" presId="urn:microsoft.com/office/officeart/2005/8/layout/default"/>
    <dgm:cxn modelId="{F6F8CEBC-F250-4244-8429-72B9E7CE8595}" srcId="{830EE8C3-0B91-4755-8A1E-20F8FAB9FFD9}" destId="{E8FCD720-092B-4654-B23A-F3640F7E9AE5}" srcOrd="3" destOrd="0" parTransId="{35E81827-95CE-4EC2-82B9-D488012722B1}" sibTransId="{A6B7D80A-94D8-4E5F-B35F-5C80247E727E}"/>
    <dgm:cxn modelId="{50ACF9C3-8A0A-458D-AA1C-08DDBA0E4924}" srcId="{830EE8C3-0B91-4755-8A1E-20F8FAB9FFD9}" destId="{B1C4289C-4DF8-4557-87FB-B8CA8100A33A}" srcOrd="4" destOrd="0" parTransId="{DF6E4495-85D9-46B2-85D5-5768A7558A13}" sibTransId="{8A80A1C8-966D-420C-847B-07CBD545EFF3}"/>
    <dgm:cxn modelId="{9EB1AFE8-289E-448C-9C65-7C641F2F8C26}" type="presOf" srcId="{B1C4289C-4DF8-4557-87FB-B8CA8100A33A}" destId="{D748013B-1B2E-40CB-854C-165AAB76CCDF}" srcOrd="0" destOrd="0" presId="urn:microsoft.com/office/officeart/2005/8/layout/default"/>
    <dgm:cxn modelId="{982A5BBC-43A0-4337-9310-FB6F11F26F34}" type="presParOf" srcId="{0D16C17C-9D2E-4D3D-B9B3-ADECFC0504EF}" destId="{C9A95758-84A0-4E0F-B025-A722FA7C6FC3}" srcOrd="0" destOrd="0" presId="urn:microsoft.com/office/officeart/2005/8/layout/default"/>
    <dgm:cxn modelId="{D44F25A5-E968-4AD7-A3D0-202BC6F06D83}" type="presParOf" srcId="{0D16C17C-9D2E-4D3D-B9B3-ADECFC0504EF}" destId="{EC9ADE51-4FBF-48E6-AB4B-BA472AF8FFBA}" srcOrd="1" destOrd="0" presId="urn:microsoft.com/office/officeart/2005/8/layout/default"/>
    <dgm:cxn modelId="{05B3B81C-EEEC-471F-8A16-FEACFF76E093}" type="presParOf" srcId="{0D16C17C-9D2E-4D3D-B9B3-ADECFC0504EF}" destId="{D1C6834A-308F-4280-AC79-9669439357B3}" srcOrd="2" destOrd="0" presId="urn:microsoft.com/office/officeart/2005/8/layout/default"/>
    <dgm:cxn modelId="{0B3CD6D9-1B5F-46E3-B22D-7F7093846533}" type="presParOf" srcId="{0D16C17C-9D2E-4D3D-B9B3-ADECFC0504EF}" destId="{6B4597E7-25EA-4C4D-996E-ED0A8137279E}" srcOrd="3" destOrd="0" presId="urn:microsoft.com/office/officeart/2005/8/layout/default"/>
    <dgm:cxn modelId="{0D745037-6B88-4F02-99DA-3D2B707AA8C3}" type="presParOf" srcId="{0D16C17C-9D2E-4D3D-B9B3-ADECFC0504EF}" destId="{67D0D232-8690-4DB5-B18F-F2214FB112D2}" srcOrd="4" destOrd="0" presId="urn:microsoft.com/office/officeart/2005/8/layout/default"/>
    <dgm:cxn modelId="{DF6FD533-9850-4817-BD2C-A84FA93DB6CF}" type="presParOf" srcId="{0D16C17C-9D2E-4D3D-B9B3-ADECFC0504EF}" destId="{4B3A13EF-0470-491B-9067-A9E679678F56}" srcOrd="5" destOrd="0" presId="urn:microsoft.com/office/officeart/2005/8/layout/default"/>
    <dgm:cxn modelId="{C6FDAB5F-8BD0-4C59-9B8B-5112FF158522}" type="presParOf" srcId="{0D16C17C-9D2E-4D3D-B9B3-ADECFC0504EF}" destId="{82E383F2-684D-4FB0-880E-DA1908AB3D62}" srcOrd="6" destOrd="0" presId="urn:microsoft.com/office/officeart/2005/8/layout/default"/>
    <dgm:cxn modelId="{14645667-29A7-4E9A-B515-A13956B397B8}" type="presParOf" srcId="{0D16C17C-9D2E-4D3D-B9B3-ADECFC0504EF}" destId="{A9DE034E-F096-4B88-B128-801BCC31D9E9}" srcOrd="7" destOrd="0" presId="urn:microsoft.com/office/officeart/2005/8/layout/default"/>
    <dgm:cxn modelId="{AA081F72-26E1-47FA-BECA-D5AFE93679B6}" type="presParOf" srcId="{0D16C17C-9D2E-4D3D-B9B3-ADECFC0504EF}" destId="{D748013B-1B2E-40CB-854C-165AAB76CCD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1F4B05-5664-4B70-BA77-3090E6E9938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78CEC3C-4B9E-4ADE-97C8-D95190CF459D}">
      <dgm:prSet/>
      <dgm:spPr/>
      <dgm:t>
        <a:bodyPr/>
        <a:lstStyle/>
        <a:p>
          <a:pPr rtl="0"/>
          <a:r>
            <a:rPr lang="en-GB" dirty="0"/>
            <a:t>Youth Work in Wales: Principles and Purposes (2013, 2018, 2022) defines participative practice as, </a:t>
          </a:r>
        </a:p>
      </dgm:t>
    </dgm:pt>
    <dgm:pt modelId="{494BE1E2-620A-42F6-901B-5AAB0A1EA320}" type="parTrans" cxnId="{FF6C8C6B-66E5-4F01-9769-0F8FC3C15AD2}">
      <dgm:prSet/>
      <dgm:spPr/>
      <dgm:t>
        <a:bodyPr/>
        <a:lstStyle/>
        <a:p>
          <a:endParaRPr lang="en-US"/>
        </a:p>
      </dgm:t>
    </dgm:pt>
    <dgm:pt modelId="{FC1BAB90-9B76-44AE-B4B6-60FE228A5FF9}" type="sibTrans" cxnId="{FF6C8C6B-66E5-4F01-9769-0F8FC3C15AD2}">
      <dgm:prSet/>
      <dgm:spPr/>
      <dgm:t>
        <a:bodyPr/>
        <a:lstStyle/>
        <a:p>
          <a:endParaRPr lang="en-US"/>
        </a:p>
      </dgm:t>
    </dgm:pt>
    <dgm:pt modelId="{2EFFC40A-DA90-48FB-8140-B1D65F1D2200}">
      <dgm:prSet/>
      <dgm:spPr/>
      <dgm:t>
        <a:bodyPr/>
        <a:lstStyle/>
        <a:p>
          <a:pPr rtl="0"/>
          <a:r>
            <a:rPr lang="en-GB"/>
            <a:t>“Encouraging and supporting young people to become partners in, and share responsibility for, the opportunities, learning processes and decision-making structures which affect their own and other people’s lives and environments.” </a:t>
          </a:r>
        </a:p>
      </dgm:t>
    </dgm:pt>
    <dgm:pt modelId="{E71F6109-0A1B-4B4F-B2AE-067D683681F0}" type="parTrans" cxnId="{9E914C0D-5B83-40B8-999A-BDEB4C5BC2A4}">
      <dgm:prSet/>
      <dgm:spPr/>
      <dgm:t>
        <a:bodyPr/>
        <a:lstStyle/>
        <a:p>
          <a:endParaRPr lang="en-US"/>
        </a:p>
      </dgm:t>
    </dgm:pt>
    <dgm:pt modelId="{44987BA8-D8CC-405A-AA4F-8F477C77773A}" type="sibTrans" cxnId="{9E914C0D-5B83-40B8-999A-BDEB4C5BC2A4}">
      <dgm:prSet/>
      <dgm:spPr/>
      <dgm:t>
        <a:bodyPr/>
        <a:lstStyle/>
        <a:p>
          <a:endParaRPr lang="en-US"/>
        </a:p>
      </dgm:t>
    </dgm:pt>
    <dgm:pt modelId="{D9FEA6BC-49F5-484E-9376-057ACE54648C}">
      <dgm:prSet/>
      <dgm:spPr/>
      <dgm:t>
        <a:bodyPr/>
        <a:lstStyle/>
        <a:p>
          <a:pPr rtl="0"/>
          <a:r>
            <a:rPr lang="en-GB"/>
            <a:t>Young people’s participation in decision making is one of the five pillars that underpin youth work in Wales. </a:t>
          </a:r>
        </a:p>
      </dgm:t>
    </dgm:pt>
    <dgm:pt modelId="{1BFB947C-1F32-4867-BD63-4577FE868F30}" type="parTrans" cxnId="{C96A1478-337D-4B52-ABCF-C8591E8182D9}">
      <dgm:prSet/>
      <dgm:spPr/>
      <dgm:t>
        <a:bodyPr/>
        <a:lstStyle/>
        <a:p>
          <a:endParaRPr lang="en-US"/>
        </a:p>
      </dgm:t>
    </dgm:pt>
    <dgm:pt modelId="{25DA8C0A-34A3-4C28-A60E-525D1466E8B6}" type="sibTrans" cxnId="{C96A1478-337D-4B52-ABCF-C8591E8182D9}">
      <dgm:prSet/>
      <dgm:spPr/>
      <dgm:t>
        <a:bodyPr/>
        <a:lstStyle/>
        <a:p>
          <a:endParaRPr lang="en-US"/>
        </a:p>
      </dgm:t>
    </dgm:pt>
    <dgm:pt modelId="{C8BB8A6B-A500-4163-AFF5-334A8FBFB288}">
      <dgm:prSet/>
      <dgm:spPr/>
      <dgm:t>
        <a:bodyPr/>
        <a:lstStyle/>
        <a:p>
          <a:pPr rtl="0"/>
          <a:r>
            <a:rPr lang="en-GB" dirty="0"/>
            <a:t>Article 12 of the United Nations Convention on the Rights of the Child (UNCRC) states that,</a:t>
          </a:r>
        </a:p>
      </dgm:t>
    </dgm:pt>
    <dgm:pt modelId="{147B8011-1346-41F7-87F8-4FAA1B9BED7A}" type="parTrans" cxnId="{EA4DB122-1D94-4203-8CE3-001ED4D6D040}">
      <dgm:prSet/>
      <dgm:spPr/>
      <dgm:t>
        <a:bodyPr/>
        <a:lstStyle/>
        <a:p>
          <a:endParaRPr lang="en-US"/>
        </a:p>
      </dgm:t>
    </dgm:pt>
    <dgm:pt modelId="{5AB8929F-A7CD-4D96-B0D6-3C045B721F4B}" type="sibTrans" cxnId="{EA4DB122-1D94-4203-8CE3-001ED4D6D040}">
      <dgm:prSet/>
      <dgm:spPr/>
      <dgm:t>
        <a:bodyPr/>
        <a:lstStyle/>
        <a:p>
          <a:endParaRPr lang="en-US"/>
        </a:p>
      </dgm:t>
    </dgm:pt>
    <dgm:pt modelId="{596BF59B-C635-4FE3-8CDA-4770FD8638F4}">
      <dgm:prSet/>
      <dgm:spPr/>
      <dgm:t>
        <a:bodyPr/>
        <a:lstStyle/>
        <a:p>
          <a:pPr rtl="0"/>
          <a:r>
            <a:rPr lang="en-GB"/>
            <a:t>“children have the right to say what they think should happen, when adults are making decisions that affect them, and to have their opinions taken into account.” </a:t>
          </a:r>
        </a:p>
      </dgm:t>
    </dgm:pt>
    <dgm:pt modelId="{559F0301-88D1-4E84-A9DF-EAE72A6D6EEE}" type="parTrans" cxnId="{07CF72B1-1D00-4D04-AA6A-13622E145324}">
      <dgm:prSet/>
      <dgm:spPr/>
      <dgm:t>
        <a:bodyPr/>
        <a:lstStyle/>
        <a:p>
          <a:endParaRPr lang="en-US"/>
        </a:p>
      </dgm:t>
    </dgm:pt>
    <dgm:pt modelId="{550A63E4-A16A-4BFE-9740-8EF4BC2351A6}" type="sibTrans" cxnId="{07CF72B1-1D00-4D04-AA6A-13622E145324}">
      <dgm:prSet/>
      <dgm:spPr/>
      <dgm:t>
        <a:bodyPr/>
        <a:lstStyle/>
        <a:p>
          <a:endParaRPr lang="en-US"/>
        </a:p>
      </dgm:t>
    </dgm:pt>
    <dgm:pt modelId="{AC1EA4D1-A230-4FB2-9E70-C9DC7839AB9A}" type="pres">
      <dgm:prSet presAssocID="{151F4B05-5664-4B70-BA77-3090E6E99387}" presName="linear" presStyleCnt="0">
        <dgm:presLayoutVars>
          <dgm:animLvl val="lvl"/>
          <dgm:resizeHandles val="exact"/>
        </dgm:presLayoutVars>
      </dgm:prSet>
      <dgm:spPr/>
    </dgm:pt>
    <dgm:pt modelId="{8E1FE230-952A-4367-84DB-BF0F757D0D71}" type="pres">
      <dgm:prSet presAssocID="{B78CEC3C-4B9E-4ADE-97C8-D95190CF459D}" presName="parentText" presStyleLbl="node1" presStyleIdx="0" presStyleCnt="3">
        <dgm:presLayoutVars>
          <dgm:chMax val="0"/>
          <dgm:bulletEnabled val="1"/>
        </dgm:presLayoutVars>
      </dgm:prSet>
      <dgm:spPr/>
    </dgm:pt>
    <dgm:pt modelId="{27ABE7FC-DD25-4597-9E4F-EA89041148F1}" type="pres">
      <dgm:prSet presAssocID="{B78CEC3C-4B9E-4ADE-97C8-D95190CF459D}" presName="childText" presStyleLbl="revTx" presStyleIdx="0" presStyleCnt="2">
        <dgm:presLayoutVars>
          <dgm:bulletEnabled val="1"/>
        </dgm:presLayoutVars>
      </dgm:prSet>
      <dgm:spPr/>
    </dgm:pt>
    <dgm:pt modelId="{A28DF7F6-B797-4661-813D-FCC6B2F1D43D}" type="pres">
      <dgm:prSet presAssocID="{D9FEA6BC-49F5-484E-9376-057ACE54648C}" presName="parentText" presStyleLbl="node1" presStyleIdx="1" presStyleCnt="3">
        <dgm:presLayoutVars>
          <dgm:chMax val="0"/>
          <dgm:bulletEnabled val="1"/>
        </dgm:presLayoutVars>
      </dgm:prSet>
      <dgm:spPr/>
    </dgm:pt>
    <dgm:pt modelId="{3DDE9953-79B2-4F76-9224-B26A9B71E32F}" type="pres">
      <dgm:prSet presAssocID="{25DA8C0A-34A3-4C28-A60E-525D1466E8B6}" presName="spacer" presStyleCnt="0"/>
      <dgm:spPr/>
    </dgm:pt>
    <dgm:pt modelId="{8001779A-8786-4253-8527-AB37698F096C}" type="pres">
      <dgm:prSet presAssocID="{C8BB8A6B-A500-4163-AFF5-334A8FBFB288}" presName="parentText" presStyleLbl="node1" presStyleIdx="2" presStyleCnt="3">
        <dgm:presLayoutVars>
          <dgm:chMax val="0"/>
          <dgm:bulletEnabled val="1"/>
        </dgm:presLayoutVars>
      </dgm:prSet>
      <dgm:spPr/>
    </dgm:pt>
    <dgm:pt modelId="{DFF7D565-57BF-4875-B31B-B825B8EB8B6A}" type="pres">
      <dgm:prSet presAssocID="{C8BB8A6B-A500-4163-AFF5-334A8FBFB288}" presName="childText" presStyleLbl="revTx" presStyleIdx="1" presStyleCnt="2">
        <dgm:presLayoutVars>
          <dgm:bulletEnabled val="1"/>
        </dgm:presLayoutVars>
      </dgm:prSet>
      <dgm:spPr/>
    </dgm:pt>
  </dgm:ptLst>
  <dgm:cxnLst>
    <dgm:cxn modelId="{9E914C0D-5B83-40B8-999A-BDEB4C5BC2A4}" srcId="{B78CEC3C-4B9E-4ADE-97C8-D95190CF459D}" destId="{2EFFC40A-DA90-48FB-8140-B1D65F1D2200}" srcOrd="0" destOrd="0" parTransId="{E71F6109-0A1B-4B4F-B2AE-067D683681F0}" sibTransId="{44987BA8-D8CC-405A-AA4F-8F477C77773A}"/>
    <dgm:cxn modelId="{EA4DB122-1D94-4203-8CE3-001ED4D6D040}" srcId="{151F4B05-5664-4B70-BA77-3090E6E99387}" destId="{C8BB8A6B-A500-4163-AFF5-334A8FBFB288}" srcOrd="2" destOrd="0" parTransId="{147B8011-1346-41F7-87F8-4FAA1B9BED7A}" sibTransId="{5AB8929F-A7CD-4D96-B0D6-3C045B721F4B}"/>
    <dgm:cxn modelId="{F0FDC660-0034-46F3-BC3C-5B40EE591129}" type="presOf" srcId="{C8BB8A6B-A500-4163-AFF5-334A8FBFB288}" destId="{8001779A-8786-4253-8527-AB37698F096C}" srcOrd="0" destOrd="0" presId="urn:microsoft.com/office/officeart/2005/8/layout/vList2"/>
    <dgm:cxn modelId="{FF6C8C6B-66E5-4F01-9769-0F8FC3C15AD2}" srcId="{151F4B05-5664-4B70-BA77-3090E6E99387}" destId="{B78CEC3C-4B9E-4ADE-97C8-D95190CF459D}" srcOrd="0" destOrd="0" parTransId="{494BE1E2-620A-42F6-901B-5AAB0A1EA320}" sibTransId="{FC1BAB90-9B76-44AE-B4B6-60FE228A5FF9}"/>
    <dgm:cxn modelId="{C96A1478-337D-4B52-ABCF-C8591E8182D9}" srcId="{151F4B05-5664-4B70-BA77-3090E6E99387}" destId="{D9FEA6BC-49F5-484E-9376-057ACE54648C}" srcOrd="1" destOrd="0" parTransId="{1BFB947C-1F32-4867-BD63-4577FE868F30}" sibTransId="{25DA8C0A-34A3-4C28-A60E-525D1466E8B6}"/>
    <dgm:cxn modelId="{7E40219C-3367-41F7-BC98-B39CAFB4EF87}" type="presOf" srcId="{2EFFC40A-DA90-48FB-8140-B1D65F1D2200}" destId="{27ABE7FC-DD25-4597-9E4F-EA89041148F1}" srcOrd="0" destOrd="0" presId="urn:microsoft.com/office/officeart/2005/8/layout/vList2"/>
    <dgm:cxn modelId="{882BD69E-E361-4109-8CEF-3AFDB7066780}" type="presOf" srcId="{151F4B05-5664-4B70-BA77-3090E6E99387}" destId="{AC1EA4D1-A230-4FB2-9E70-C9DC7839AB9A}" srcOrd="0" destOrd="0" presId="urn:microsoft.com/office/officeart/2005/8/layout/vList2"/>
    <dgm:cxn modelId="{07CF72B1-1D00-4D04-AA6A-13622E145324}" srcId="{C8BB8A6B-A500-4163-AFF5-334A8FBFB288}" destId="{596BF59B-C635-4FE3-8CDA-4770FD8638F4}" srcOrd="0" destOrd="0" parTransId="{559F0301-88D1-4E84-A9DF-EAE72A6D6EEE}" sibTransId="{550A63E4-A16A-4BFE-9740-8EF4BC2351A6}"/>
    <dgm:cxn modelId="{B75876B9-B1A0-4688-AEE4-02631F769702}" type="presOf" srcId="{596BF59B-C635-4FE3-8CDA-4770FD8638F4}" destId="{DFF7D565-57BF-4875-B31B-B825B8EB8B6A}" srcOrd="0" destOrd="0" presId="urn:microsoft.com/office/officeart/2005/8/layout/vList2"/>
    <dgm:cxn modelId="{7D7357BD-1E16-4C1C-B907-FADA0EAEEC88}" type="presOf" srcId="{D9FEA6BC-49F5-484E-9376-057ACE54648C}" destId="{A28DF7F6-B797-4661-813D-FCC6B2F1D43D}" srcOrd="0" destOrd="0" presId="urn:microsoft.com/office/officeart/2005/8/layout/vList2"/>
    <dgm:cxn modelId="{C1D72FE9-A91F-48BC-8AF9-318C76565079}" type="presOf" srcId="{B78CEC3C-4B9E-4ADE-97C8-D95190CF459D}" destId="{8E1FE230-952A-4367-84DB-BF0F757D0D71}" srcOrd="0" destOrd="0" presId="urn:microsoft.com/office/officeart/2005/8/layout/vList2"/>
    <dgm:cxn modelId="{C3E8DBFA-3333-4AC1-B7FB-80B7A4DB7B46}" type="presParOf" srcId="{AC1EA4D1-A230-4FB2-9E70-C9DC7839AB9A}" destId="{8E1FE230-952A-4367-84DB-BF0F757D0D71}" srcOrd="0" destOrd="0" presId="urn:microsoft.com/office/officeart/2005/8/layout/vList2"/>
    <dgm:cxn modelId="{AF447419-86C3-4794-B85E-7DEF796CB2D8}" type="presParOf" srcId="{AC1EA4D1-A230-4FB2-9E70-C9DC7839AB9A}" destId="{27ABE7FC-DD25-4597-9E4F-EA89041148F1}" srcOrd="1" destOrd="0" presId="urn:microsoft.com/office/officeart/2005/8/layout/vList2"/>
    <dgm:cxn modelId="{0AB73029-32F6-471C-9189-582BFAEB9877}" type="presParOf" srcId="{AC1EA4D1-A230-4FB2-9E70-C9DC7839AB9A}" destId="{A28DF7F6-B797-4661-813D-FCC6B2F1D43D}" srcOrd="2" destOrd="0" presId="urn:microsoft.com/office/officeart/2005/8/layout/vList2"/>
    <dgm:cxn modelId="{4A204113-6E22-415E-B642-3A8372E1B76F}" type="presParOf" srcId="{AC1EA4D1-A230-4FB2-9E70-C9DC7839AB9A}" destId="{3DDE9953-79B2-4F76-9224-B26A9B71E32F}" srcOrd="3" destOrd="0" presId="urn:microsoft.com/office/officeart/2005/8/layout/vList2"/>
    <dgm:cxn modelId="{2AD47C74-42C8-44CA-B2D7-E7CA10A3CAAA}" type="presParOf" srcId="{AC1EA4D1-A230-4FB2-9E70-C9DC7839AB9A}" destId="{8001779A-8786-4253-8527-AB37698F096C}" srcOrd="4" destOrd="0" presId="urn:microsoft.com/office/officeart/2005/8/layout/vList2"/>
    <dgm:cxn modelId="{0B148D46-B430-4375-8043-A8F170DAF221}" type="presParOf" srcId="{AC1EA4D1-A230-4FB2-9E70-C9DC7839AB9A}" destId="{DFF7D565-57BF-4875-B31B-B825B8EB8B6A}"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4E8596-DBAB-4A2C-9209-AA7C4341B5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2A85ABA-F001-494B-8077-DF2C20428C2C}">
      <dgm:prSet/>
      <dgm:spPr/>
      <dgm:t>
        <a:bodyPr/>
        <a:lstStyle/>
        <a:p>
          <a:pPr rtl="0"/>
          <a:r>
            <a:rPr lang="en-GB" dirty="0"/>
            <a:t>The involving of young people standard focuses on the quality and impact of young people’s participation in decision making and how well organisations; · </a:t>
          </a:r>
        </a:p>
      </dgm:t>
    </dgm:pt>
    <dgm:pt modelId="{5B3E9C3B-6D04-4FBD-BFA4-BF751BB204A6}" type="parTrans" cxnId="{DE1A1FDC-2B8D-4661-97AB-F074C9C764A5}">
      <dgm:prSet/>
      <dgm:spPr/>
      <dgm:t>
        <a:bodyPr/>
        <a:lstStyle/>
        <a:p>
          <a:endParaRPr lang="en-US"/>
        </a:p>
      </dgm:t>
    </dgm:pt>
    <dgm:pt modelId="{4999C6FA-429E-4981-BDB6-8405661210F5}" type="sibTrans" cxnId="{DE1A1FDC-2B8D-4661-97AB-F074C9C764A5}">
      <dgm:prSet/>
      <dgm:spPr/>
      <dgm:t>
        <a:bodyPr/>
        <a:lstStyle/>
        <a:p>
          <a:endParaRPr lang="en-US"/>
        </a:p>
      </dgm:t>
    </dgm:pt>
    <dgm:pt modelId="{61D3EF81-CC22-4F31-9C9C-443C75A300EF}">
      <dgm:prSet/>
      <dgm:spPr/>
      <dgm:t>
        <a:bodyPr/>
        <a:lstStyle/>
        <a:p>
          <a:pPr rtl="0"/>
          <a:r>
            <a:rPr lang="en-GB"/>
            <a:t>actively listen to young people; </a:t>
          </a:r>
        </a:p>
      </dgm:t>
    </dgm:pt>
    <dgm:pt modelId="{7403D13C-B2C8-44C3-8574-BBF9B5EE2FCC}" type="parTrans" cxnId="{E1122A77-DD07-4219-A2DF-B5C6965D6AF9}">
      <dgm:prSet/>
      <dgm:spPr/>
      <dgm:t>
        <a:bodyPr/>
        <a:lstStyle/>
        <a:p>
          <a:endParaRPr lang="en-US"/>
        </a:p>
      </dgm:t>
    </dgm:pt>
    <dgm:pt modelId="{A295153D-4C7C-437E-B886-542122539C2F}" type="sibTrans" cxnId="{E1122A77-DD07-4219-A2DF-B5C6965D6AF9}">
      <dgm:prSet/>
      <dgm:spPr/>
      <dgm:t>
        <a:bodyPr/>
        <a:lstStyle/>
        <a:p>
          <a:endParaRPr lang="en-US"/>
        </a:p>
      </dgm:t>
    </dgm:pt>
    <dgm:pt modelId="{6D2ECA48-F8D9-4F14-8843-3CECA0F4254A}">
      <dgm:prSet/>
      <dgm:spPr/>
      <dgm:t>
        <a:bodyPr/>
        <a:lstStyle/>
        <a:p>
          <a:pPr rtl="0"/>
          <a:r>
            <a:rPr lang="en-GB"/>
            <a:t>actively involve young people in decision making; </a:t>
          </a:r>
        </a:p>
      </dgm:t>
    </dgm:pt>
    <dgm:pt modelId="{AF15497D-26B0-4481-A19F-051A0795D030}" type="parTrans" cxnId="{1D658628-AF1D-4A52-8090-5ED7FC5D40E0}">
      <dgm:prSet/>
      <dgm:spPr/>
      <dgm:t>
        <a:bodyPr/>
        <a:lstStyle/>
        <a:p>
          <a:endParaRPr lang="en-US"/>
        </a:p>
      </dgm:t>
    </dgm:pt>
    <dgm:pt modelId="{805C7627-7196-4DCF-BB4C-21B973E0710D}" type="sibTrans" cxnId="{1D658628-AF1D-4A52-8090-5ED7FC5D40E0}">
      <dgm:prSet/>
      <dgm:spPr/>
      <dgm:t>
        <a:bodyPr/>
        <a:lstStyle/>
        <a:p>
          <a:endParaRPr lang="en-US"/>
        </a:p>
      </dgm:t>
    </dgm:pt>
    <dgm:pt modelId="{34B89362-91B8-4D3D-BA57-1AA1411E16A0}">
      <dgm:prSet/>
      <dgm:spPr/>
      <dgm:t>
        <a:bodyPr/>
        <a:lstStyle/>
        <a:p>
          <a:pPr rtl="0"/>
          <a:r>
            <a:rPr lang="en-GB"/>
            <a:t>demonstrate how young people’s views and opinions lead to tangible organisational / programme change and improvement;  </a:t>
          </a:r>
        </a:p>
      </dgm:t>
    </dgm:pt>
    <dgm:pt modelId="{DA43223F-8E2B-4C3A-ADB9-37D6043845D1}" type="parTrans" cxnId="{A63AFCA3-4E8C-49A2-8923-5BD6E45E2659}">
      <dgm:prSet/>
      <dgm:spPr/>
      <dgm:t>
        <a:bodyPr/>
        <a:lstStyle/>
        <a:p>
          <a:endParaRPr lang="en-US"/>
        </a:p>
      </dgm:t>
    </dgm:pt>
    <dgm:pt modelId="{FFABC060-7B51-4BB2-AEF9-01DEA06C6273}" type="sibTrans" cxnId="{A63AFCA3-4E8C-49A2-8923-5BD6E45E2659}">
      <dgm:prSet/>
      <dgm:spPr/>
      <dgm:t>
        <a:bodyPr/>
        <a:lstStyle/>
        <a:p>
          <a:endParaRPr lang="en-US"/>
        </a:p>
      </dgm:t>
    </dgm:pt>
    <dgm:pt modelId="{BEFB578A-B1B5-462C-B99B-2AC6E8E0AC82}">
      <dgm:prSet/>
      <dgm:spPr/>
      <dgm:t>
        <a:bodyPr/>
        <a:lstStyle/>
        <a:p>
          <a:pPr rtl="0"/>
          <a:r>
            <a:rPr lang="en-GB" dirty="0"/>
            <a:t>have implemented the National Children and Young People's Participation Standards for Wales (2007) </a:t>
          </a:r>
          <a:r>
            <a:rPr lang="en-GB" dirty="0">
              <a:hlinkClick xmlns:r="http://schemas.openxmlformats.org/officeDocument/2006/relationships" r:id="rId1"/>
            </a:rPr>
            <a:t>http://www.participationworkerswales.org.uk/wp-content/uploads/2014/07/National-Participation-Standards.pdf</a:t>
          </a:r>
          <a:r>
            <a:rPr lang="en-GB" dirty="0"/>
            <a:t> and; · have implemented the Children and Families (Wales) Measure 2010 </a:t>
          </a:r>
          <a:r>
            <a:rPr lang="en-GB" dirty="0">
              <a:hlinkClick xmlns:r="http://schemas.openxmlformats.org/officeDocument/2006/relationships" r:id="rId2"/>
            </a:rPr>
            <a:t>http://gov.wales/topics/people-andcommunities/people/children-and-young-people/child-poverty/childrenandfamilies/?lang=en</a:t>
          </a:r>
          <a:r>
            <a:rPr lang="en-GB" dirty="0"/>
            <a:t>. </a:t>
          </a:r>
        </a:p>
      </dgm:t>
    </dgm:pt>
    <dgm:pt modelId="{50CA4005-E54B-4DD3-AC62-8FF008015D95}" type="parTrans" cxnId="{7E784545-5B28-4FC6-9C1C-4DEF541AD768}">
      <dgm:prSet/>
      <dgm:spPr/>
      <dgm:t>
        <a:bodyPr/>
        <a:lstStyle/>
        <a:p>
          <a:endParaRPr lang="en-US"/>
        </a:p>
      </dgm:t>
    </dgm:pt>
    <dgm:pt modelId="{ADDDC013-F593-4F4B-84EE-3136224401DF}" type="sibTrans" cxnId="{7E784545-5B28-4FC6-9C1C-4DEF541AD768}">
      <dgm:prSet/>
      <dgm:spPr/>
      <dgm:t>
        <a:bodyPr/>
        <a:lstStyle/>
        <a:p>
          <a:endParaRPr lang="en-US"/>
        </a:p>
      </dgm:t>
    </dgm:pt>
    <dgm:pt modelId="{6A742745-B86B-4508-8FCE-F8D32182EB15}" type="pres">
      <dgm:prSet presAssocID="{0E4E8596-DBAB-4A2C-9209-AA7C4341B531}" presName="linear" presStyleCnt="0">
        <dgm:presLayoutVars>
          <dgm:animLvl val="lvl"/>
          <dgm:resizeHandles val="exact"/>
        </dgm:presLayoutVars>
      </dgm:prSet>
      <dgm:spPr/>
    </dgm:pt>
    <dgm:pt modelId="{B9BBAD14-932A-46C6-8FAA-68008640AB6A}" type="pres">
      <dgm:prSet presAssocID="{82A85ABA-F001-494B-8077-DF2C20428C2C}" presName="parentText" presStyleLbl="node1" presStyleIdx="0" presStyleCnt="1">
        <dgm:presLayoutVars>
          <dgm:chMax val="0"/>
          <dgm:bulletEnabled val="1"/>
        </dgm:presLayoutVars>
      </dgm:prSet>
      <dgm:spPr/>
    </dgm:pt>
    <dgm:pt modelId="{F855EFFE-CDBB-418F-9B14-5D0F539A54BB}" type="pres">
      <dgm:prSet presAssocID="{82A85ABA-F001-494B-8077-DF2C20428C2C}" presName="childText" presStyleLbl="revTx" presStyleIdx="0" presStyleCnt="1">
        <dgm:presLayoutVars>
          <dgm:bulletEnabled val="1"/>
        </dgm:presLayoutVars>
      </dgm:prSet>
      <dgm:spPr/>
    </dgm:pt>
  </dgm:ptLst>
  <dgm:cxnLst>
    <dgm:cxn modelId="{185D1E22-B3A7-47C0-BEB6-0E2692E18EF1}" type="presOf" srcId="{0E4E8596-DBAB-4A2C-9209-AA7C4341B531}" destId="{6A742745-B86B-4508-8FCE-F8D32182EB15}" srcOrd="0" destOrd="0" presId="urn:microsoft.com/office/officeart/2005/8/layout/vList2"/>
    <dgm:cxn modelId="{1D658628-AF1D-4A52-8090-5ED7FC5D40E0}" srcId="{82A85ABA-F001-494B-8077-DF2C20428C2C}" destId="{6D2ECA48-F8D9-4F14-8843-3CECA0F4254A}" srcOrd="1" destOrd="0" parTransId="{AF15497D-26B0-4481-A19F-051A0795D030}" sibTransId="{805C7627-7196-4DCF-BB4C-21B973E0710D}"/>
    <dgm:cxn modelId="{546E233F-95B3-476B-A115-C585F95C0063}" type="presOf" srcId="{82A85ABA-F001-494B-8077-DF2C20428C2C}" destId="{B9BBAD14-932A-46C6-8FAA-68008640AB6A}" srcOrd="0" destOrd="0" presId="urn:microsoft.com/office/officeart/2005/8/layout/vList2"/>
    <dgm:cxn modelId="{7E784545-5B28-4FC6-9C1C-4DEF541AD768}" srcId="{82A85ABA-F001-494B-8077-DF2C20428C2C}" destId="{BEFB578A-B1B5-462C-B99B-2AC6E8E0AC82}" srcOrd="3" destOrd="0" parTransId="{50CA4005-E54B-4DD3-AC62-8FF008015D95}" sibTransId="{ADDDC013-F593-4F4B-84EE-3136224401DF}"/>
    <dgm:cxn modelId="{DFA0054D-EFD6-445B-8811-13E0413B2DD5}" type="presOf" srcId="{61D3EF81-CC22-4F31-9C9C-443C75A300EF}" destId="{F855EFFE-CDBB-418F-9B14-5D0F539A54BB}" srcOrd="0" destOrd="0" presId="urn:microsoft.com/office/officeart/2005/8/layout/vList2"/>
    <dgm:cxn modelId="{074EE256-4010-4179-A76A-A71B62FB760F}" type="presOf" srcId="{34B89362-91B8-4D3D-BA57-1AA1411E16A0}" destId="{F855EFFE-CDBB-418F-9B14-5D0F539A54BB}" srcOrd="0" destOrd="2" presId="urn:microsoft.com/office/officeart/2005/8/layout/vList2"/>
    <dgm:cxn modelId="{E1122A77-DD07-4219-A2DF-B5C6965D6AF9}" srcId="{82A85ABA-F001-494B-8077-DF2C20428C2C}" destId="{61D3EF81-CC22-4F31-9C9C-443C75A300EF}" srcOrd="0" destOrd="0" parTransId="{7403D13C-B2C8-44C3-8574-BBF9B5EE2FCC}" sibTransId="{A295153D-4C7C-437E-B886-542122539C2F}"/>
    <dgm:cxn modelId="{95C1F793-C4EC-40CF-ABBB-6B69B5B9F6F5}" type="presOf" srcId="{6D2ECA48-F8D9-4F14-8843-3CECA0F4254A}" destId="{F855EFFE-CDBB-418F-9B14-5D0F539A54BB}" srcOrd="0" destOrd="1" presId="urn:microsoft.com/office/officeart/2005/8/layout/vList2"/>
    <dgm:cxn modelId="{A63AFCA3-4E8C-49A2-8923-5BD6E45E2659}" srcId="{82A85ABA-F001-494B-8077-DF2C20428C2C}" destId="{34B89362-91B8-4D3D-BA57-1AA1411E16A0}" srcOrd="2" destOrd="0" parTransId="{DA43223F-8E2B-4C3A-ADB9-37D6043845D1}" sibTransId="{FFABC060-7B51-4BB2-AEF9-01DEA06C6273}"/>
    <dgm:cxn modelId="{3DBB37C2-C8F6-4EC0-8E70-929E6E9E83C2}" type="presOf" srcId="{BEFB578A-B1B5-462C-B99B-2AC6E8E0AC82}" destId="{F855EFFE-CDBB-418F-9B14-5D0F539A54BB}" srcOrd="0" destOrd="3" presId="urn:microsoft.com/office/officeart/2005/8/layout/vList2"/>
    <dgm:cxn modelId="{DE1A1FDC-2B8D-4661-97AB-F074C9C764A5}" srcId="{0E4E8596-DBAB-4A2C-9209-AA7C4341B531}" destId="{82A85ABA-F001-494B-8077-DF2C20428C2C}" srcOrd="0" destOrd="0" parTransId="{5B3E9C3B-6D04-4FBD-BFA4-BF751BB204A6}" sibTransId="{4999C6FA-429E-4981-BDB6-8405661210F5}"/>
    <dgm:cxn modelId="{54ACA190-D680-4E9E-AC7C-B76BA7425728}" type="presParOf" srcId="{6A742745-B86B-4508-8FCE-F8D32182EB15}" destId="{B9BBAD14-932A-46C6-8FAA-68008640AB6A}" srcOrd="0" destOrd="0" presId="urn:microsoft.com/office/officeart/2005/8/layout/vList2"/>
    <dgm:cxn modelId="{D73B685D-AFC7-43C8-826E-F4BD2758C932}" type="presParOf" srcId="{6A742745-B86B-4508-8FCE-F8D32182EB15}" destId="{F855EFFE-CDBB-418F-9B14-5D0F539A54B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D1F12A0-8FE8-4825-9B49-6485F01D406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5F02C4F-11F3-433F-8E86-26AAF614647F}">
      <dgm:prSet/>
      <dgm:spPr/>
      <dgm:t>
        <a:bodyPr/>
        <a:lstStyle/>
        <a:p>
          <a:pPr rtl="0"/>
          <a:r>
            <a:rPr lang="en-GB" dirty="0"/>
            <a:t>The evidence for the Involving young people standard should demonstrate:</a:t>
          </a:r>
        </a:p>
      </dgm:t>
    </dgm:pt>
    <dgm:pt modelId="{60132F52-131C-46D2-BC1C-853FDAC0BF01}" type="parTrans" cxnId="{2D48DA1D-A481-47D0-8EE3-79C29BB8C08D}">
      <dgm:prSet/>
      <dgm:spPr/>
      <dgm:t>
        <a:bodyPr/>
        <a:lstStyle/>
        <a:p>
          <a:endParaRPr lang="en-US"/>
        </a:p>
      </dgm:t>
    </dgm:pt>
    <dgm:pt modelId="{13C702B5-4B42-4312-B78E-7F3E2AD9C327}" type="sibTrans" cxnId="{2D48DA1D-A481-47D0-8EE3-79C29BB8C08D}">
      <dgm:prSet/>
      <dgm:spPr/>
      <dgm:t>
        <a:bodyPr/>
        <a:lstStyle/>
        <a:p>
          <a:endParaRPr lang="en-US"/>
        </a:p>
      </dgm:t>
    </dgm:pt>
    <dgm:pt modelId="{BDADC886-F88A-4014-A0E3-6BD9A4E1C372}">
      <dgm:prSet/>
      <dgm:spPr/>
      <dgm:t>
        <a:bodyPr/>
        <a:lstStyle/>
        <a:p>
          <a:pPr rtl="0"/>
          <a:r>
            <a:rPr lang="en-GB"/>
            <a:t>a clear strategy for young people’s active involvement;</a:t>
          </a:r>
        </a:p>
      </dgm:t>
    </dgm:pt>
    <dgm:pt modelId="{F5803C6F-B068-476B-8BFC-5E99BDD08A1F}" type="parTrans" cxnId="{5E241209-5A2C-4140-92D6-3108DC843C8F}">
      <dgm:prSet/>
      <dgm:spPr/>
      <dgm:t>
        <a:bodyPr/>
        <a:lstStyle/>
        <a:p>
          <a:endParaRPr lang="en-US"/>
        </a:p>
      </dgm:t>
    </dgm:pt>
    <dgm:pt modelId="{CB6A7835-3BAD-4B7C-8AA4-F2C425378CEC}" type="sibTrans" cxnId="{5E241209-5A2C-4140-92D6-3108DC843C8F}">
      <dgm:prSet/>
      <dgm:spPr/>
      <dgm:t>
        <a:bodyPr/>
        <a:lstStyle/>
        <a:p>
          <a:endParaRPr lang="en-US"/>
        </a:p>
      </dgm:t>
    </dgm:pt>
    <dgm:pt modelId="{D7F9F9F5-A974-4381-83E9-DE8C5A87B1DE}">
      <dgm:prSet/>
      <dgm:spPr/>
      <dgm:t>
        <a:bodyPr/>
        <a:lstStyle/>
        <a:p>
          <a:pPr rtl="0"/>
          <a:r>
            <a:rPr lang="en-GB"/>
            <a:t>young people regularly feedback on the quality and range of the youth work they engage in; </a:t>
          </a:r>
        </a:p>
      </dgm:t>
    </dgm:pt>
    <dgm:pt modelId="{F6FAE782-B281-496A-AF42-8CA47BA410B9}" type="parTrans" cxnId="{391AF952-F99A-4644-908B-F0E3CAB89231}">
      <dgm:prSet/>
      <dgm:spPr/>
      <dgm:t>
        <a:bodyPr/>
        <a:lstStyle/>
        <a:p>
          <a:endParaRPr lang="en-US"/>
        </a:p>
      </dgm:t>
    </dgm:pt>
    <dgm:pt modelId="{925B3F6D-1780-4B1A-B088-39DA8A17B22D}" type="sibTrans" cxnId="{391AF952-F99A-4644-908B-F0E3CAB89231}">
      <dgm:prSet/>
      <dgm:spPr/>
      <dgm:t>
        <a:bodyPr/>
        <a:lstStyle/>
        <a:p>
          <a:endParaRPr lang="en-US"/>
        </a:p>
      </dgm:t>
    </dgm:pt>
    <dgm:pt modelId="{5449A0AA-64DF-458B-B87A-C55B7024C35E}">
      <dgm:prSet/>
      <dgm:spPr/>
      <dgm:t>
        <a:bodyPr/>
        <a:lstStyle/>
        <a:p>
          <a:pPr rtl="0"/>
          <a:r>
            <a:rPr lang="en-GB"/>
            <a:t>young people’s feedback results in changes and improvement;</a:t>
          </a:r>
        </a:p>
      </dgm:t>
    </dgm:pt>
    <dgm:pt modelId="{4CC0142C-1238-41D9-BDC6-5BA45E81AAD2}" type="parTrans" cxnId="{6C754A3C-D9E9-4ACC-88C3-618168E433EC}">
      <dgm:prSet/>
      <dgm:spPr/>
      <dgm:t>
        <a:bodyPr/>
        <a:lstStyle/>
        <a:p>
          <a:endParaRPr lang="en-US"/>
        </a:p>
      </dgm:t>
    </dgm:pt>
    <dgm:pt modelId="{319EAFC8-782B-4154-85A8-7D05B8052EF1}" type="sibTrans" cxnId="{6C754A3C-D9E9-4ACC-88C3-618168E433EC}">
      <dgm:prSet/>
      <dgm:spPr/>
      <dgm:t>
        <a:bodyPr/>
        <a:lstStyle/>
        <a:p>
          <a:endParaRPr lang="en-US"/>
        </a:p>
      </dgm:t>
    </dgm:pt>
    <dgm:pt modelId="{F7395D2D-B1A8-4E3B-A473-11663945A609}">
      <dgm:prSet/>
      <dgm:spPr/>
      <dgm:t>
        <a:bodyPr/>
        <a:lstStyle/>
        <a:p>
          <a:pPr rtl="0"/>
          <a:r>
            <a:rPr lang="en-GB"/>
            <a:t>young people are aware of how their voice resulted in change.</a:t>
          </a:r>
        </a:p>
      </dgm:t>
    </dgm:pt>
    <dgm:pt modelId="{3F61F4E6-FF04-462E-8317-00EF7501C5C0}" type="parTrans" cxnId="{5C1B676C-BF8B-4DD2-8EC8-3F55B611E47F}">
      <dgm:prSet/>
      <dgm:spPr/>
      <dgm:t>
        <a:bodyPr/>
        <a:lstStyle/>
        <a:p>
          <a:endParaRPr lang="en-US"/>
        </a:p>
      </dgm:t>
    </dgm:pt>
    <dgm:pt modelId="{C2D4E47F-E81F-4518-92CD-0367012AC1E8}" type="sibTrans" cxnId="{5C1B676C-BF8B-4DD2-8EC8-3F55B611E47F}">
      <dgm:prSet/>
      <dgm:spPr/>
      <dgm:t>
        <a:bodyPr/>
        <a:lstStyle/>
        <a:p>
          <a:endParaRPr lang="en-US"/>
        </a:p>
      </dgm:t>
    </dgm:pt>
    <dgm:pt modelId="{C8A99A6A-F5CB-43C4-B9DE-C5E7F9E0E4F9}" type="pres">
      <dgm:prSet presAssocID="{0D1F12A0-8FE8-4825-9B49-6485F01D4061}" presName="linear" presStyleCnt="0">
        <dgm:presLayoutVars>
          <dgm:animLvl val="lvl"/>
          <dgm:resizeHandles val="exact"/>
        </dgm:presLayoutVars>
      </dgm:prSet>
      <dgm:spPr/>
    </dgm:pt>
    <dgm:pt modelId="{9F9310FF-B18B-461F-8F94-10032798A7B1}" type="pres">
      <dgm:prSet presAssocID="{F5F02C4F-11F3-433F-8E86-26AAF614647F}" presName="parentText" presStyleLbl="node1" presStyleIdx="0" presStyleCnt="1">
        <dgm:presLayoutVars>
          <dgm:chMax val="0"/>
          <dgm:bulletEnabled val="1"/>
        </dgm:presLayoutVars>
      </dgm:prSet>
      <dgm:spPr/>
    </dgm:pt>
    <dgm:pt modelId="{5AF4227D-5491-45C8-A28F-E4CF52AF013B}" type="pres">
      <dgm:prSet presAssocID="{F5F02C4F-11F3-433F-8E86-26AAF614647F}" presName="childText" presStyleLbl="revTx" presStyleIdx="0" presStyleCnt="1">
        <dgm:presLayoutVars>
          <dgm:bulletEnabled val="1"/>
        </dgm:presLayoutVars>
      </dgm:prSet>
      <dgm:spPr/>
    </dgm:pt>
  </dgm:ptLst>
  <dgm:cxnLst>
    <dgm:cxn modelId="{5E241209-5A2C-4140-92D6-3108DC843C8F}" srcId="{F5F02C4F-11F3-433F-8E86-26AAF614647F}" destId="{BDADC886-F88A-4014-A0E3-6BD9A4E1C372}" srcOrd="0" destOrd="0" parTransId="{F5803C6F-B068-476B-8BFC-5E99BDD08A1F}" sibTransId="{CB6A7835-3BAD-4B7C-8AA4-F2C425378CEC}"/>
    <dgm:cxn modelId="{2D48DA1D-A481-47D0-8EE3-79C29BB8C08D}" srcId="{0D1F12A0-8FE8-4825-9B49-6485F01D4061}" destId="{F5F02C4F-11F3-433F-8E86-26AAF614647F}" srcOrd="0" destOrd="0" parTransId="{60132F52-131C-46D2-BC1C-853FDAC0BF01}" sibTransId="{13C702B5-4B42-4312-B78E-7F3E2AD9C327}"/>
    <dgm:cxn modelId="{6C754A3C-D9E9-4ACC-88C3-618168E433EC}" srcId="{F5F02C4F-11F3-433F-8E86-26AAF614647F}" destId="{5449A0AA-64DF-458B-B87A-C55B7024C35E}" srcOrd="2" destOrd="0" parTransId="{4CC0142C-1238-41D9-BDC6-5BA45E81AAD2}" sibTransId="{319EAFC8-782B-4154-85A8-7D05B8052EF1}"/>
    <dgm:cxn modelId="{5C1B676C-BF8B-4DD2-8EC8-3F55B611E47F}" srcId="{F5F02C4F-11F3-433F-8E86-26AAF614647F}" destId="{F7395D2D-B1A8-4E3B-A473-11663945A609}" srcOrd="3" destOrd="0" parTransId="{3F61F4E6-FF04-462E-8317-00EF7501C5C0}" sibTransId="{C2D4E47F-E81F-4518-92CD-0367012AC1E8}"/>
    <dgm:cxn modelId="{391AF952-F99A-4644-908B-F0E3CAB89231}" srcId="{F5F02C4F-11F3-433F-8E86-26AAF614647F}" destId="{D7F9F9F5-A974-4381-83E9-DE8C5A87B1DE}" srcOrd="1" destOrd="0" parTransId="{F6FAE782-B281-496A-AF42-8CA47BA410B9}" sibTransId="{925B3F6D-1780-4B1A-B088-39DA8A17B22D}"/>
    <dgm:cxn modelId="{CB693C8E-13F2-4C92-A1F2-2A8434DD22D7}" type="presOf" srcId="{5449A0AA-64DF-458B-B87A-C55B7024C35E}" destId="{5AF4227D-5491-45C8-A28F-E4CF52AF013B}" srcOrd="0" destOrd="2" presId="urn:microsoft.com/office/officeart/2005/8/layout/vList2"/>
    <dgm:cxn modelId="{632F24A6-A863-4DFB-9E88-F5BA506E6ABF}" type="presOf" srcId="{D7F9F9F5-A974-4381-83E9-DE8C5A87B1DE}" destId="{5AF4227D-5491-45C8-A28F-E4CF52AF013B}" srcOrd="0" destOrd="1" presId="urn:microsoft.com/office/officeart/2005/8/layout/vList2"/>
    <dgm:cxn modelId="{33D503BB-4060-4325-9628-6FE4BFC27101}" type="presOf" srcId="{BDADC886-F88A-4014-A0E3-6BD9A4E1C372}" destId="{5AF4227D-5491-45C8-A28F-E4CF52AF013B}" srcOrd="0" destOrd="0" presId="urn:microsoft.com/office/officeart/2005/8/layout/vList2"/>
    <dgm:cxn modelId="{D056B0C7-844D-41B0-909E-05973AAAF168}" type="presOf" srcId="{F7395D2D-B1A8-4E3B-A473-11663945A609}" destId="{5AF4227D-5491-45C8-A28F-E4CF52AF013B}" srcOrd="0" destOrd="3" presId="urn:microsoft.com/office/officeart/2005/8/layout/vList2"/>
    <dgm:cxn modelId="{36721FE7-FAF6-49F7-B196-FE055C8207E2}" type="presOf" srcId="{F5F02C4F-11F3-433F-8E86-26AAF614647F}" destId="{9F9310FF-B18B-461F-8F94-10032798A7B1}" srcOrd="0" destOrd="0" presId="urn:microsoft.com/office/officeart/2005/8/layout/vList2"/>
    <dgm:cxn modelId="{B4C40FEF-9828-480B-B081-41904A03CB09}" type="presOf" srcId="{0D1F12A0-8FE8-4825-9B49-6485F01D4061}" destId="{C8A99A6A-F5CB-43C4-B9DE-C5E7F9E0E4F9}" srcOrd="0" destOrd="0" presId="urn:microsoft.com/office/officeart/2005/8/layout/vList2"/>
    <dgm:cxn modelId="{A566603C-6898-42C1-96B1-19FFD6D60DB3}" type="presParOf" srcId="{C8A99A6A-F5CB-43C4-B9DE-C5E7F9E0E4F9}" destId="{9F9310FF-B18B-461F-8F94-10032798A7B1}" srcOrd="0" destOrd="0" presId="urn:microsoft.com/office/officeart/2005/8/layout/vList2"/>
    <dgm:cxn modelId="{6A084151-CAF6-42BC-9712-0BE65A91D0DE}" type="presParOf" srcId="{C8A99A6A-F5CB-43C4-B9DE-C5E7F9E0E4F9}" destId="{5AF4227D-5491-45C8-A28F-E4CF52AF013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AB98ADE-7FEC-4B34-AB85-11026BDB7EF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71B9E09-BF22-45C6-A768-DA1F804BC34F}">
      <dgm:prSet/>
      <dgm:spPr/>
      <dgm:t>
        <a:bodyPr/>
        <a:lstStyle/>
        <a:p>
          <a:pPr rtl="0"/>
          <a:r>
            <a:rPr lang="en-GB" dirty="0"/>
            <a:t>Design an activity that involves participation…</a:t>
          </a:r>
        </a:p>
      </dgm:t>
    </dgm:pt>
    <dgm:pt modelId="{14FC7836-D9DE-4C47-9CEE-7B586A961E9A}" type="parTrans" cxnId="{22171FEE-2AFE-4266-96C4-F6F5AC2B0B69}">
      <dgm:prSet/>
      <dgm:spPr/>
      <dgm:t>
        <a:bodyPr/>
        <a:lstStyle/>
        <a:p>
          <a:endParaRPr lang="en-US"/>
        </a:p>
      </dgm:t>
    </dgm:pt>
    <dgm:pt modelId="{B4C1C657-C97C-4FF6-A497-DB8B0550C9B1}" type="sibTrans" cxnId="{22171FEE-2AFE-4266-96C4-F6F5AC2B0B69}">
      <dgm:prSet/>
      <dgm:spPr/>
      <dgm:t>
        <a:bodyPr/>
        <a:lstStyle/>
        <a:p>
          <a:endParaRPr lang="en-US"/>
        </a:p>
      </dgm:t>
    </dgm:pt>
    <dgm:pt modelId="{CD5EA08D-6372-4F4D-889F-1425483A9436}" type="pres">
      <dgm:prSet presAssocID="{8AB98ADE-7FEC-4B34-AB85-11026BDB7EF6}" presName="linear" presStyleCnt="0">
        <dgm:presLayoutVars>
          <dgm:animLvl val="lvl"/>
          <dgm:resizeHandles val="exact"/>
        </dgm:presLayoutVars>
      </dgm:prSet>
      <dgm:spPr/>
    </dgm:pt>
    <dgm:pt modelId="{4B6F627F-2ADA-4D26-BDE8-4C43108F8AFF}" type="pres">
      <dgm:prSet presAssocID="{D71B9E09-BF22-45C6-A768-DA1F804BC34F}" presName="parentText" presStyleLbl="node1" presStyleIdx="0" presStyleCnt="1">
        <dgm:presLayoutVars>
          <dgm:chMax val="0"/>
          <dgm:bulletEnabled val="1"/>
        </dgm:presLayoutVars>
      </dgm:prSet>
      <dgm:spPr/>
    </dgm:pt>
  </dgm:ptLst>
  <dgm:cxnLst>
    <dgm:cxn modelId="{E3E3CD1B-53F2-4882-946A-9B9852C744F1}" type="presOf" srcId="{D71B9E09-BF22-45C6-A768-DA1F804BC34F}" destId="{4B6F627F-2ADA-4D26-BDE8-4C43108F8AFF}" srcOrd="0" destOrd="0" presId="urn:microsoft.com/office/officeart/2005/8/layout/vList2"/>
    <dgm:cxn modelId="{9097638C-75B1-461C-8D75-0D4119D9C5E6}" type="presOf" srcId="{8AB98ADE-7FEC-4B34-AB85-11026BDB7EF6}" destId="{CD5EA08D-6372-4F4D-889F-1425483A9436}" srcOrd="0" destOrd="0" presId="urn:microsoft.com/office/officeart/2005/8/layout/vList2"/>
    <dgm:cxn modelId="{22171FEE-2AFE-4266-96C4-F6F5AC2B0B69}" srcId="{8AB98ADE-7FEC-4B34-AB85-11026BDB7EF6}" destId="{D71B9E09-BF22-45C6-A768-DA1F804BC34F}" srcOrd="0" destOrd="0" parTransId="{14FC7836-D9DE-4C47-9CEE-7B586A961E9A}" sibTransId="{B4C1C657-C97C-4FF6-A497-DB8B0550C9B1}"/>
    <dgm:cxn modelId="{0A9C3310-6BA1-4058-9702-E154F4C3ADAE}" type="presParOf" srcId="{CD5EA08D-6372-4F4D-889F-1425483A9436}" destId="{4B6F627F-2ADA-4D26-BDE8-4C43108F8AF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B84A77-C545-4517-A8C1-555DA09C79B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83C2E3C-F1F1-4491-9E1C-510FF043204F}">
      <dgm:prSet/>
      <dgm:spPr/>
      <dgm:t>
        <a:bodyPr/>
        <a:lstStyle/>
        <a:p>
          <a:pPr rtl="0"/>
          <a:r>
            <a:rPr lang="en-GB"/>
            <a:t>“Education is the most powerful weapon you can use to change the world”</a:t>
          </a:r>
        </a:p>
      </dgm:t>
    </dgm:pt>
    <dgm:pt modelId="{484A3145-86E5-41FE-A6EE-E7C451933969}" type="parTrans" cxnId="{88BD18B1-AB64-498C-896B-47244CEB7839}">
      <dgm:prSet/>
      <dgm:spPr/>
      <dgm:t>
        <a:bodyPr/>
        <a:lstStyle/>
        <a:p>
          <a:endParaRPr lang="en-US"/>
        </a:p>
      </dgm:t>
    </dgm:pt>
    <dgm:pt modelId="{AA772573-243C-4BB2-907F-AAEE08BD9E10}" type="sibTrans" cxnId="{88BD18B1-AB64-498C-896B-47244CEB7839}">
      <dgm:prSet/>
      <dgm:spPr/>
      <dgm:t>
        <a:bodyPr/>
        <a:lstStyle/>
        <a:p>
          <a:endParaRPr lang="en-US"/>
        </a:p>
      </dgm:t>
    </dgm:pt>
    <dgm:pt modelId="{30705DB3-4111-495C-A488-FEE0C8E64534}">
      <dgm:prSet/>
      <dgm:spPr/>
      <dgm:t>
        <a:bodyPr/>
        <a:lstStyle/>
        <a:p>
          <a:pPr rtl="0"/>
          <a:r>
            <a:rPr lang="en-GB" b="1"/>
            <a:t>Nelson Mandela</a:t>
          </a:r>
          <a:endParaRPr lang="en-GB"/>
        </a:p>
      </dgm:t>
    </dgm:pt>
    <dgm:pt modelId="{E0FF46E4-A7B2-4D26-91AC-83BA3F917F0C}" type="parTrans" cxnId="{CC8BC928-F631-4D51-9948-770E759C5BC8}">
      <dgm:prSet/>
      <dgm:spPr/>
      <dgm:t>
        <a:bodyPr/>
        <a:lstStyle/>
        <a:p>
          <a:endParaRPr lang="en-US"/>
        </a:p>
      </dgm:t>
    </dgm:pt>
    <dgm:pt modelId="{DF1703AD-A194-4386-B8DB-8EE1B9675FC1}" type="sibTrans" cxnId="{CC8BC928-F631-4D51-9948-770E759C5BC8}">
      <dgm:prSet/>
      <dgm:spPr/>
      <dgm:t>
        <a:bodyPr/>
        <a:lstStyle/>
        <a:p>
          <a:endParaRPr lang="en-US"/>
        </a:p>
      </dgm:t>
    </dgm:pt>
    <dgm:pt modelId="{83F5D28B-C558-409D-8242-D258ED0390EA}" type="pres">
      <dgm:prSet presAssocID="{2AB84A77-C545-4517-A8C1-555DA09C79B7}" presName="linear" presStyleCnt="0">
        <dgm:presLayoutVars>
          <dgm:animLvl val="lvl"/>
          <dgm:resizeHandles val="exact"/>
        </dgm:presLayoutVars>
      </dgm:prSet>
      <dgm:spPr/>
    </dgm:pt>
    <dgm:pt modelId="{AA6C0619-8EB9-4D4D-8AC3-723576559901}" type="pres">
      <dgm:prSet presAssocID="{F83C2E3C-F1F1-4491-9E1C-510FF043204F}" presName="parentText" presStyleLbl="node1" presStyleIdx="0" presStyleCnt="1">
        <dgm:presLayoutVars>
          <dgm:chMax val="0"/>
          <dgm:bulletEnabled val="1"/>
        </dgm:presLayoutVars>
      </dgm:prSet>
      <dgm:spPr/>
    </dgm:pt>
    <dgm:pt modelId="{BD6AE13A-BBFD-4696-8550-3D404315E2CD}" type="pres">
      <dgm:prSet presAssocID="{F83C2E3C-F1F1-4491-9E1C-510FF043204F}" presName="childText" presStyleLbl="revTx" presStyleIdx="0" presStyleCnt="1">
        <dgm:presLayoutVars>
          <dgm:bulletEnabled val="1"/>
        </dgm:presLayoutVars>
      </dgm:prSet>
      <dgm:spPr/>
    </dgm:pt>
  </dgm:ptLst>
  <dgm:cxnLst>
    <dgm:cxn modelId="{BEC2C816-7AEC-42C0-856D-6E90FBA39A46}" type="presOf" srcId="{30705DB3-4111-495C-A488-FEE0C8E64534}" destId="{BD6AE13A-BBFD-4696-8550-3D404315E2CD}" srcOrd="0" destOrd="0" presId="urn:microsoft.com/office/officeart/2005/8/layout/vList2"/>
    <dgm:cxn modelId="{CC8BC928-F631-4D51-9948-770E759C5BC8}" srcId="{F83C2E3C-F1F1-4491-9E1C-510FF043204F}" destId="{30705DB3-4111-495C-A488-FEE0C8E64534}" srcOrd="0" destOrd="0" parTransId="{E0FF46E4-A7B2-4D26-91AC-83BA3F917F0C}" sibTransId="{DF1703AD-A194-4386-B8DB-8EE1B9675FC1}"/>
    <dgm:cxn modelId="{A0ADF52F-4A3E-45F1-8933-C4DE5316992C}" type="presOf" srcId="{F83C2E3C-F1F1-4491-9E1C-510FF043204F}" destId="{AA6C0619-8EB9-4D4D-8AC3-723576559901}" srcOrd="0" destOrd="0" presId="urn:microsoft.com/office/officeart/2005/8/layout/vList2"/>
    <dgm:cxn modelId="{22044293-260A-4659-B9C4-636F84C9B374}" type="presOf" srcId="{2AB84A77-C545-4517-A8C1-555DA09C79B7}" destId="{83F5D28B-C558-409D-8242-D258ED0390EA}" srcOrd="0" destOrd="0" presId="urn:microsoft.com/office/officeart/2005/8/layout/vList2"/>
    <dgm:cxn modelId="{88BD18B1-AB64-498C-896B-47244CEB7839}" srcId="{2AB84A77-C545-4517-A8C1-555DA09C79B7}" destId="{F83C2E3C-F1F1-4491-9E1C-510FF043204F}" srcOrd="0" destOrd="0" parTransId="{484A3145-86E5-41FE-A6EE-E7C451933969}" sibTransId="{AA772573-243C-4BB2-907F-AAEE08BD9E10}"/>
    <dgm:cxn modelId="{4BDE387B-3133-4D4A-80EA-875B6FA45C4E}" type="presParOf" srcId="{83F5D28B-C558-409D-8242-D258ED0390EA}" destId="{AA6C0619-8EB9-4D4D-8AC3-723576559901}" srcOrd="0" destOrd="0" presId="urn:microsoft.com/office/officeart/2005/8/layout/vList2"/>
    <dgm:cxn modelId="{79B25D7B-4440-48C7-B59B-11E3C398962F}" type="presParOf" srcId="{83F5D28B-C558-409D-8242-D258ED0390EA}" destId="{BD6AE13A-BBFD-4696-8550-3D404315E2C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81FCE8A-2824-426C-93B5-1704301ECA3F}"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DB675572-4706-4C06-BAF3-B530D95EE70D}">
      <dgm:prSet/>
      <dgm:spPr/>
      <dgm:t>
        <a:bodyPr/>
        <a:lstStyle/>
        <a:p>
          <a:pPr rtl="0"/>
          <a:r>
            <a:rPr lang="en-GB" dirty="0"/>
            <a:t>Important to consider HOW we educate: </a:t>
          </a:r>
        </a:p>
      </dgm:t>
    </dgm:pt>
    <dgm:pt modelId="{F9C1BE65-ACFA-4B2A-B7FD-9621353F8931}" type="parTrans" cxnId="{3384047B-41F0-4FF5-8875-57711CC159EE}">
      <dgm:prSet/>
      <dgm:spPr/>
      <dgm:t>
        <a:bodyPr/>
        <a:lstStyle/>
        <a:p>
          <a:endParaRPr lang="en-US"/>
        </a:p>
      </dgm:t>
    </dgm:pt>
    <dgm:pt modelId="{DE5618F6-EAEB-46B7-B172-E8B90FD6AD1E}" type="sibTrans" cxnId="{3384047B-41F0-4FF5-8875-57711CC159EE}">
      <dgm:prSet/>
      <dgm:spPr/>
      <dgm:t>
        <a:bodyPr/>
        <a:lstStyle/>
        <a:p>
          <a:endParaRPr lang="en-US"/>
        </a:p>
      </dgm:t>
    </dgm:pt>
    <dgm:pt modelId="{D227CC8E-46A4-4F68-9CA6-AFA6975A08AF}">
      <dgm:prSet/>
      <dgm:spPr/>
      <dgm:t>
        <a:bodyPr/>
        <a:lstStyle/>
        <a:p>
          <a:pPr rtl="0"/>
          <a:r>
            <a:rPr lang="en-GB"/>
            <a:t>Rather than Transmissive  education Transformational Education e.g:</a:t>
          </a:r>
        </a:p>
      </dgm:t>
    </dgm:pt>
    <dgm:pt modelId="{65E12F3D-11DB-48C1-98FD-6B50018AA1C1}" type="parTrans" cxnId="{AE51CDD8-7543-4541-89F2-75572DECE343}">
      <dgm:prSet/>
      <dgm:spPr/>
      <dgm:t>
        <a:bodyPr/>
        <a:lstStyle/>
        <a:p>
          <a:endParaRPr lang="en-US"/>
        </a:p>
      </dgm:t>
    </dgm:pt>
    <dgm:pt modelId="{177642E2-8AAC-4E00-A965-AB5CD10FAAD4}" type="sibTrans" cxnId="{AE51CDD8-7543-4541-89F2-75572DECE343}">
      <dgm:prSet/>
      <dgm:spPr/>
      <dgm:t>
        <a:bodyPr/>
        <a:lstStyle/>
        <a:p>
          <a:endParaRPr lang="en-US"/>
        </a:p>
      </dgm:t>
    </dgm:pt>
    <dgm:pt modelId="{3F79DD95-7FC4-4E66-8D37-20D0D9982132}">
      <dgm:prSet/>
      <dgm:spPr/>
      <dgm:t>
        <a:bodyPr/>
        <a:lstStyle/>
        <a:p>
          <a:pPr rtl="0"/>
          <a:r>
            <a:rPr lang="en-GB"/>
            <a:t>Problem solving </a:t>
          </a:r>
        </a:p>
      </dgm:t>
    </dgm:pt>
    <dgm:pt modelId="{6D83FD3D-80D9-410E-A7A9-A1057BCB31ED}" type="parTrans" cxnId="{F8343C53-BAB7-4501-A785-10FDA110EE34}">
      <dgm:prSet/>
      <dgm:spPr/>
      <dgm:t>
        <a:bodyPr/>
        <a:lstStyle/>
        <a:p>
          <a:endParaRPr lang="en-US"/>
        </a:p>
      </dgm:t>
    </dgm:pt>
    <dgm:pt modelId="{B86E652E-B764-4E24-842A-72A3D93F727D}" type="sibTrans" cxnId="{F8343C53-BAB7-4501-A785-10FDA110EE34}">
      <dgm:prSet/>
      <dgm:spPr/>
      <dgm:t>
        <a:bodyPr/>
        <a:lstStyle/>
        <a:p>
          <a:endParaRPr lang="en-US"/>
        </a:p>
      </dgm:t>
    </dgm:pt>
    <dgm:pt modelId="{0E429CBB-9EE9-47F9-B77D-08DECD94DE6D}">
      <dgm:prSet/>
      <dgm:spPr/>
      <dgm:t>
        <a:bodyPr/>
        <a:lstStyle/>
        <a:p>
          <a:pPr rtl="0"/>
          <a:r>
            <a:rPr lang="en-GB"/>
            <a:t>Critical thinking </a:t>
          </a:r>
        </a:p>
      </dgm:t>
    </dgm:pt>
    <dgm:pt modelId="{B45CC028-80BA-474A-9C8F-7489BFA1BDA1}" type="parTrans" cxnId="{41B9D2C5-F61F-4A60-BF9B-80206FD7AFF4}">
      <dgm:prSet/>
      <dgm:spPr/>
      <dgm:t>
        <a:bodyPr/>
        <a:lstStyle/>
        <a:p>
          <a:endParaRPr lang="en-US"/>
        </a:p>
      </dgm:t>
    </dgm:pt>
    <dgm:pt modelId="{8997E891-A998-46DF-B5B9-E30C4D65237C}" type="sibTrans" cxnId="{41B9D2C5-F61F-4A60-BF9B-80206FD7AFF4}">
      <dgm:prSet/>
      <dgm:spPr/>
      <dgm:t>
        <a:bodyPr/>
        <a:lstStyle/>
        <a:p>
          <a:endParaRPr lang="en-US"/>
        </a:p>
      </dgm:t>
    </dgm:pt>
    <dgm:pt modelId="{30A4EA6D-1743-4AEE-8359-2C4478E0E7EE}">
      <dgm:prSet/>
      <dgm:spPr/>
      <dgm:t>
        <a:bodyPr/>
        <a:lstStyle/>
        <a:p>
          <a:pPr rtl="0"/>
          <a:r>
            <a:rPr lang="en-GB"/>
            <a:t>A say in decisions </a:t>
          </a:r>
        </a:p>
      </dgm:t>
    </dgm:pt>
    <dgm:pt modelId="{737A211D-7382-46C2-B89A-8E6CF583FAE9}" type="parTrans" cxnId="{F2608BFD-9A23-4DE0-B0E7-A419045449CC}">
      <dgm:prSet/>
      <dgm:spPr/>
      <dgm:t>
        <a:bodyPr/>
        <a:lstStyle/>
        <a:p>
          <a:endParaRPr lang="en-US"/>
        </a:p>
      </dgm:t>
    </dgm:pt>
    <dgm:pt modelId="{5E1089AA-DA99-4055-9D14-B8AD731CEFCB}" type="sibTrans" cxnId="{F2608BFD-9A23-4DE0-B0E7-A419045449CC}">
      <dgm:prSet/>
      <dgm:spPr/>
      <dgm:t>
        <a:bodyPr/>
        <a:lstStyle/>
        <a:p>
          <a:endParaRPr lang="en-US"/>
        </a:p>
      </dgm:t>
    </dgm:pt>
    <dgm:pt modelId="{18F4BF30-64EB-4CAA-AA1A-38282A22DDC0}">
      <dgm:prSet/>
      <dgm:spPr/>
      <dgm:t>
        <a:bodyPr/>
        <a:lstStyle/>
        <a:p>
          <a:pPr rtl="0"/>
          <a:r>
            <a:rPr lang="en-GB"/>
            <a:t>Examine values and cultural perspectives</a:t>
          </a:r>
        </a:p>
      </dgm:t>
    </dgm:pt>
    <dgm:pt modelId="{33D3BC30-BE92-459C-A897-CF390AC44519}" type="parTrans" cxnId="{E2CB0D46-7221-466D-BB52-F5EA52ED03EA}">
      <dgm:prSet/>
      <dgm:spPr/>
      <dgm:t>
        <a:bodyPr/>
        <a:lstStyle/>
        <a:p>
          <a:endParaRPr lang="en-US"/>
        </a:p>
      </dgm:t>
    </dgm:pt>
    <dgm:pt modelId="{A10CADFA-D24C-48DB-83B7-4A8E732CEBE0}" type="sibTrans" cxnId="{E2CB0D46-7221-466D-BB52-F5EA52ED03EA}">
      <dgm:prSet/>
      <dgm:spPr/>
      <dgm:t>
        <a:bodyPr/>
        <a:lstStyle/>
        <a:p>
          <a:endParaRPr lang="en-US"/>
        </a:p>
      </dgm:t>
    </dgm:pt>
    <dgm:pt modelId="{3A87F7FE-02D5-4DD5-9B71-4D0BC1D87881}">
      <dgm:prSet/>
      <dgm:spPr/>
      <dgm:t>
        <a:bodyPr/>
        <a:lstStyle/>
        <a:p>
          <a:pPr rtl="0"/>
          <a:r>
            <a:rPr lang="en-GB"/>
            <a:t>Empowering learners to take appropriate action </a:t>
          </a:r>
        </a:p>
      </dgm:t>
    </dgm:pt>
    <dgm:pt modelId="{084AACC9-3053-453A-8FFA-CBB9DF6C22B3}" type="parTrans" cxnId="{939DD112-2CDF-4803-ADE4-9A393AAC329F}">
      <dgm:prSet/>
      <dgm:spPr/>
      <dgm:t>
        <a:bodyPr/>
        <a:lstStyle/>
        <a:p>
          <a:endParaRPr lang="en-US"/>
        </a:p>
      </dgm:t>
    </dgm:pt>
    <dgm:pt modelId="{8B122529-A7D5-4211-ACDD-6B3269A5D507}" type="sibTrans" cxnId="{939DD112-2CDF-4803-ADE4-9A393AAC329F}">
      <dgm:prSet/>
      <dgm:spPr/>
      <dgm:t>
        <a:bodyPr/>
        <a:lstStyle/>
        <a:p>
          <a:endParaRPr lang="en-US"/>
        </a:p>
      </dgm:t>
    </dgm:pt>
    <dgm:pt modelId="{6C7769C5-EDBE-442D-AE93-113AEEC9FB99}" type="pres">
      <dgm:prSet presAssocID="{381FCE8A-2824-426C-93B5-1704301ECA3F}" presName="Name0" presStyleCnt="0">
        <dgm:presLayoutVars>
          <dgm:dir/>
          <dgm:animLvl val="lvl"/>
          <dgm:resizeHandles val="exact"/>
        </dgm:presLayoutVars>
      </dgm:prSet>
      <dgm:spPr/>
    </dgm:pt>
    <dgm:pt modelId="{EB996E94-55ED-4FB8-B585-C84BC02C603B}" type="pres">
      <dgm:prSet presAssocID="{DB675572-4706-4C06-BAF3-B530D95EE70D}" presName="composite" presStyleCnt="0"/>
      <dgm:spPr/>
    </dgm:pt>
    <dgm:pt modelId="{322FF478-1A5C-4734-8E52-A8587F1DC831}" type="pres">
      <dgm:prSet presAssocID="{DB675572-4706-4C06-BAF3-B530D95EE70D}" presName="parTx" presStyleLbl="alignNode1" presStyleIdx="0" presStyleCnt="1">
        <dgm:presLayoutVars>
          <dgm:chMax val="0"/>
          <dgm:chPref val="0"/>
          <dgm:bulletEnabled val="1"/>
        </dgm:presLayoutVars>
      </dgm:prSet>
      <dgm:spPr/>
    </dgm:pt>
    <dgm:pt modelId="{07594039-94E5-424F-935F-64EE99DFC2A2}" type="pres">
      <dgm:prSet presAssocID="{DB675572-4706-4C06-BAF3-B530D95EE70D}" presName="desTx" presStyleLbl="alignAccFollowNode1" presStyleIdx="0" presStyleCnt="1">
        <dgm:presLayoutVars>
          <dgm:bulletEnabled val="1"/>
        </dgm:presLayoutVars>
      </dgm:prSet>
      <dgm:spPr/>
    </dgm:pt>
  </dgm:ptLst>
  <dgm:cxnLst>
    <dgm:cxn modelId="{939DD112-2CDF-4803-ADE4-9A393AAC329F}" srcId="{D227CC8E-46A4-4F68-9CA6-AFA6975A08AF}" destId="{3A87F7FE-02D5-4DD5-9B71-4D0BC1D87881}" srcOrd="4" destOrd="0" parTransId="{084AACC9-3053-453A-8FFA-CBB9DF6C22B3}" sibTransId="{8B122529-A7D5-4211-ACDD-6B3269A5D507}"/>
    <dgm:cxn modelId="{E5592C1B-202D-401B-A7F5-FAE293D2E3A4}" type="presOf" srcId="{3A87F7FE-02D5-4DD5-9B71-4D0BC1D87881}" destId="{07594039-94E5-424F-935F-64EE99DFC2A2}" srcOrd="0" destOrd="5" presId="urn:microsoft.com/office/officeart/2005/8/layout/hList1"/>
    <dgm:cxn modelId="{3001DC30-D430-4C7D-8753-E8B0FB0AD8A5}" type="presOf" srcId="{0E429CBB-9EE9-47F9-B77D-08DECD94DE6D}" destId="{07594039-94E5-424F-935F-64EE99DFC2A2}" srcOrd="0" destOrd="2" presId="urn:microsoft.com/office/officeart/2005/8/layout/hList1"/>
    <dgm:cxn modelId="{2910F73C-AA63-4482-8A4A-54792AFEBA45}" type="presOf" srcId="{381FCE8A-2824-426C-93B5-1704301ECA3F}" destId="{6C7769C5-EDBE-442D-AE93-113AEEC9FB99}" srcOrd="0" destOrd="0" presId="urn:microsoft.com/office/officeart/2005/8/layout/hList1"/>
    <dgm:cxn modelId="{83405762-9618-484B-AE81-72A0D0F0592A}" type="presOf" srcId="{D227CC8E-46A4-4F68-9CA6-AFA6975A08AF}" destId="{07594039-94E5-424F-935F-64EE99DFC2A2}" srcOrd="0" destOrd="0" presId="urn:microsoft.com/office/officeart/2005/8/layout/hList1"/>
    <dgm:cxn modelId="{E2CB0D46-7221-466D-BB52-F5EA52ED03EA}" srcId="{D227CC8E-46A4-4F68-9CA6-AFA6975A08AF}" destId="{18F4BF30-64EB-4CAA-AA1A-38282A22DDC0}" srcOrd="3" destOrd="0" parTransId="{33D3BC30-BE92-459C-A897-CF390AC44519}" sibTransId="{A10CADFA-D24C-48DB-83B7-4A8E732CEBE0}"/>
    <dgm:cxn modelId="{41373347-49CD-4179-A85A-295D8E482807}" type="presOf" srcId="{DB675572-4706-4C06-BAF3-B530D95EE70D}" destId="{322FF478-1A5C-4734-8E52-A8587F1DC831}" srcOrd="0" destOrd="0" presId="urn:microsoft.com/office/officeart/2005/8/layout/hList1"/>
    <dgm:cxn modelId="{F05C0D4A-5431-484F-A2EA-DAC33805DD1B}" type="presOf" srcId="{3F79DD95-7FC4-4E66-8D37-20D0D9982132}" destId="{07594039-94E5-424F-935F-64EE99DFC2A2}" srcOrd="0" destOrd="1" presId="urn:microsoft.com/office/officeart/2005/8/layout/hList1"/>
    <dgm:cxn modelId="{F8343C53-BAB7-4501-A785-10FDA110EE34}" srcId="{D227CC8E-46A4-4F68-9CA6-AFA6975A08AF}" destId="{3F79DD95-7FC4-4E66-8D37-20D0D9982132}" srcOrd="0" destOrd="0" parTransId="{6D83FD3D-80D9-410E-A7A9-A1057BCB31ED}" sibTransId="{B86E652E-B764-4E24-842A-72A3D93F727D}"/>
    <dgm:cxn modelId="{F40EFB58-60CA-46F1-A7F3-65D549D9D12C}" type="presOf" srcId="{30A4EA6D-1743-4AEE-8359-2C4478E0E7EE}" destId="{07594039-94E5-424F-935F-64EE99DFC2A2}" srcOrd="0" destOrd="3" presId="urn:microsoft.com/office/officeart/2005/8/layout/hList1"/>
    <dgm:cxn modelId="{3384047B-41F0-4FF5-8875-57711CC159EE}" srcId="{381FCE8A-2824-426C-93B5-1704301ECA3F}" destId="{DB675572-4706-4C06-BAF3-B530D95EE70D}" srcOrd="0" destOrd="0" parTransId="{F9C1BE65-ACFA-4B2A-B7FD-9621353F8931}" sibTransId="{DE5618F6-EAEB-46B7-B172-E8B90FD6AD1E}"/>
    <dgm:cxn modelId="{41B9D2C5-F61F-4A60-BF9B-80206FD7AFF4}" srcId="{D227CC8E-46A4-4F68-9CA6-AFA6975A08AF}" destId="{0E429CBB-9EE9-47F9-B77D-08DECD94DE6D}" srcOrd="1" destOrd="0" parTransId="{B45CC028-80BA-474A-9C8F-7489BFA1BDA1}" sibTransId="{8997E891-A998-46DF-B5B9-E30C4D65237C}"/>
    <dgm:cxn modelId="{AE51CDD8-7543-4541-89F2-75572DECE343}" srcId="{DB675572-4706-4C06-BAF3-B530D95EE70D}" destId="{D227CC8E-46A4-4F68-9CA6-AFA6975A08AF}" srcOrd="0" destOrd="0" parTransId="{65E12F3D-11DB-48C1-98FD-6B50018AA1C1}" sibTransId="{177642E2-8AAC-4E00-A965-AB5CD10FAAD4}"/>
    <dgm:cxn modelId="{49F545D9-7632-43F1-9529-CFAC6A358BED}" type="presOf" srcId="{18F4BF30-64EB-4CAA-AA1A-38282A22DDC0}" destId="{07594039-94E5-424F-935F-64EE99DFC2A2}" srcOrd="0" destOrd="4" presId="urn:microsoft.com/office/officeart/2005/8/layout/hList1"/>
    <dgm:cxn modelId="{F2608BFD-9A23-4DE0-B0E7-A419045449CC}" srcId="{D227CC8E-46A4-4F68-9CA6-AFA6975A08AF}" destId="{30A4EA6D-1743-4AEE-8359-2C4478E0E7EE}" srcOrd="2" destOrd="0" parTransId="{737A211D-7382-46C2-B89A-8E6CF583FAE9}" sibTransId="{5E1089AA-DA99-4055-9D14-B8AD731CEFCB}"/>
    <dgm:cxn modelId="{F61915D5-8567-48CD-8574-66D7E3AAB1A8}" type="presParOf" srcId="{6C7769C5-EDBE-442D-AE93-113AEEC9FB99}" destId="{EB996E94-55ED-4FB8-B585-C84BC02C603B}" srcOrd="0" destOrd="0" presId="urn:microsoft.com/office/officeart/2005/8/layout/hList1"/>
    <dgm:cxn modelId="{44BE0967-09D2-48F8-BE68-C97AD7B1E4AD}" type="presParOf" srcId="{EB996E94-55ED-4FB8-B585-C84BC02C603B}" destId="{322FF478-1A5C-4734-8E52-A8587F1DC831}" srcOrd="0" destOrd="0" presId="urn:microsoft.com/office/officeart/2005/8/layout/hList1"/>
    <dgm:cxn modelId="{568B7B2F-4D38-414E-A390-00A5190435A0}" type="presParOf" srcId="{EB996E94-55ED-4FB8-B585-C84BC02C603B}" destId="{07594039-94E5-424F-935F-64EE99DFC2A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502C173-9249-4864-B3F1-1E08A4F780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0DAB6E-6B87-4BA4-98E9-642C9148D191}">
      <dgm:prSet/>
      <dgm:spPr/>
      <dgm:t>
        <a:bodyPr/>
        <a:lstStyle/>
        <a:p>
          <a:pPr rtl="0"/>
          <a:r>
            <a:rPr lang="en-GB"/>
            <a:t>What do you think are the ethical issues involved in promoting Youth Activism? </a:t>
          </a:r>
        </a:p>
      </dgm:t>
    </dgm:pt>
    <dgm:pt modelId="{1E287709-D60F-46C4-B791-F8180142402B}" type="parTrans" cxnId="{4C01C6A2-300F-4C31-A215-7E1A99A96DC5}">
      <dgm:prSet/>
      <dgm:spPr/>
      <dgm:t>
        <a:bodyPr/>
        <a:lstStyle/>
        <a:p>
          <a:endParaRPr lang="en-US"/>
        </a:p>
      </dgm:t>
    </dgm:pt>
    <dgm:pt modelId="{FD629715-63CA-49B4-BF98-88F8CF35B569}" type="sibTrans" cxnId="{4C01C6A2-300F-4C31-A215-7E1A99A96DC5}">
      <dgm:prSet/>
      <dgm:spPr/>
      <dgm:t>
        <a:bodyPr/>
        <a:lstStyle/>
        <a:p>
          <a:endParaRPr lang="en-US"/>
        </a:p>
      </dgm:t>
    </dgm:pt>
    <dgm:pt modelId="{98C6A20F-0C17-40DD-9665-0B056FEB551F}" type="pres">
      <dgm:prSet presAssocID="{E502C173-9249-4864-B3F1-1E08A4F7806D}" presName="linear" presStyleCnt="0">
        <dgm:presLayoutVars>
          <dgm:animLvl val="lvl"/>
          <dgm:resizeHandles val="exact"/>
        </dgm:presLayoutVars>
      </dgm:prSet>
      <dgm:spPr/>
    </dgm:pt>
    <dgm:pt modelId="{89199A53-E238-4CE4-8EBB-A18BCD3FAC16}" type="pres">
      <dgm:prSet presAssocID="{180DAB6E-6B87-4BA4-98E9-642C9148D191}" presName="parentText" presStyleLbl="node1" presStyleIdx="0" presStyleCnt="1">
        <dgm:presLayoutVars>
          <dgm:chMax val="0"/>
          <dgm:bulletEnabled val="1"/>
        </dgm:presLayoutVars>
      </dgm:prSet>
      <dgm:spPr/>
    </dgm:pt>
  </dgm:ptLst>
  <dgm:cxnLst>
    <dgm:cxn modelId="{E50DAD90-FCD0-47C8-8BE9-50193317499F}" type="presOf" srcId="{180DAB6E-6B87-4BA4-98E9-642C9148D191}" destId="{89199A53-E238-4CE4-8EBB-A18BCD3FAC16}" srcOrd="0" destOrd="0" presId="urn:microsoft.com/office/officeart/2005/8/layout/vList2"/>
    <dgm:cxn modelId="{4C01C6A2-300F-4C31-A215-7E1A99A96DC5}" srcId="{E502C173-9249-4864-B3F1-1E08A4F7806D}" destId="{180DAB6E-6B87-4BA4-98E9-642C9148D191}" srcOrd="0" destOrd="0" parTransId="{1E287709-D60F-46C4-B791-F8180142402B}" sibTransId="{FD629715-63CA-49B4-BF98-88F8CF35B569}"/>
    <dgm:cxn modelId="{5A1DBEAB-518E-46BA-B342-B3A2CAEDD9D1}" type="presOf" srcId="{E502C173-9249-4864-B3F1-1E08A4F7806D}" destId="{98C6A20F-0C17-40DD-9665-0B056FEB551F}" srcOrd="0" destOrd="0" presId="urn:microsoft.com/office/officeart/2005/8/layout/vList2"/>
    <dgm:cxn modelId="{06214F31-189B-4A83-8312-C86AFC56E3F9}" type="presParOf" srcId="{98C6A20F-0C17-40DD-9665-0B056FEB551F}" destId="{89199A53-E238-4CE4-8EBB-A18BCD3FAC1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9E05274-C273-40FB-A205-CB345C72C8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D265A6F-1C0A-4996-92E0-948E1E4E9FFD}">
      <dgm:prSet/>
      <dgm:spPr/>
      <dgm:t>
        <a:bodyPr/>
        <a:lstStyle/>
        <a:p>
          <a:pPr rtl="0"/>
          <a:r>
            <a:rPr lang="en-GB"/>
            <a:t>Ethical principles Youth workers have a commitment to: </a:t>
          </a:r>
        </a:p>
      </dgm:t>
    </dgm:pt>
    <dgm:pt modelId="{6CA96D06-B299-4045-80EE-D58EB90C5995}" type="parTrans" cxnId="{97518BD7-A87F-4A5B-A3B5-9FA641A4932E}">
      <dgm:prSet/>
      <dgm:spPr/>
      <dgm:t>
        <a:bodyPr/>
        <a:lstStyle/>
        <a:p>
          <a:endParaRPr lang="en-US"/>
        </a:p>
      </dgm:t>
    </dgm:pt>
    <dgm:pt modelId="{0D670EE4-5FC7-4BD4-B837-EEA0B321C40A}" type="sibTrans" cxnId="{97518BD7-A87F-4A5B-A3B5-9FA641A4932E}">
      <dgm:prSet/>
      <dgm:spPr/>
      <dgm:t>
        <a:bodyPr/>
        <a:lstStyle/>
        <a:p>
          <a:endParaRPr lang="en-US"/>
        </a:p>
      </dgm:t>
    </dgm:pt>
    <dgm:pt modelId="{BFE08578-B0DC-4720-8D5D-2CD175AA6811}">
      <dgm:prSet/>
      <dgm:spPr/>
      <dgm:t>
        <a:bodyPr/>
        <a:lstStyle/>
        <a:p>
          <a:pPr rtl="0"/>
          <a:r>
            <a:rPr lang="en-GB"/>
            <a:t>1. Treat young people with respect, valuing each individual and avoiding negative discrimination. </a:t>
          </a:r>
        </a:p>
      </dgm:t>
    </dgm:pt>
    <dgm:pt modelId="{CA03CD93-5691-418D-B639-675C04969099}" type="parTrans" cxnId="{5AA1A20B-C26F-489B-97FE-4B78002E5C99}">
      <dgm:prSet/>
      <dgm:spPr/>
      <dgm:t>
        <a:bodyPr/>
        <a:lstStyle/>
        <a:p>
          <a:endParaRPr lang="en-US"/>
        </a:p>
      </dgm:t>
    </dgm:pt>
    <dgm:pt modelId="{AFAAA0AF-88FB-448B-9D79-470064619E4B}" type="sibTrans" cxnId="{5AA1A20B-C26F-489B-97FE-4B78002E5C99}">
      <dgm:prSet/>
      <dgm:spPr/>
      <dgm:t>
        <a:bodyPr/>
        <a:lstStyle/>
        <a:p>
          <a:endParaRPr lang="en-US"/>
        </a:p>
      </dgm:t>
    </dgm:pt>
    <dgm:pt modelId="{3AFEFC97-82CA-4D28-A560-E94657729DF9}">
      <dgm:prSet/>
      <dgm:spPr/>
      <dgm:t>
        <a:bodyPr/>
        <a:lstStyle/>
        <a:p>
          <a:pPr rtl="0"/>
          <a:r>
            <a:rPr lang="en-GB"/>
            <a:t>2. Respect and promote young people’s rights to make their own decisions and choices, unless the welfare or legitimate interests of themselves or others are seriously threatened. </a:t>
          </a:r>
        </a:p>
      </dgm:t>
    </dgm:pt>
    <dgm:pt modelId="{7511FCDB-2168-4063-8E88-CE966CF9A4ED}" type="parTrans" cxnId="{6CA5638D-DE85-435A-BCC9-103C6C4E0B0F}">
      <dgm:prSet/>
      <dgm:spPr/>
      <dgm:t>
        <a:bodyPr/>
        <a:lstStyle/>
        <a:p>
          <a:endParaRPr lang="en-US"/>
        </a:p>
      </dgm:t>
    </dgm:pt>
    <dgm:pt modelId="{51709438-40BD-4AD9-84EB-729F2214410A}" type="sibTrans" cxnId="{6CA5638D-DE85-435A-BCC9-103C6C4E0B0F}">
      <dgm:prSet/>
      <dgm:spPr/>
      <dgm:t>
        <a:bodyPr/>
        <a:lstStyle/>
        <a:p>
          <a:endParaRPr lang="en-US"/>
        </a:p>
      </dgm:t>
    </dgm:pt>
    <dgm:pt modelId="{344FA52C-63CD-4FA7-82DB-713A22F4A25D}">
      <dgm:prSet/>
      <dgm:spPr/>
      <dgm:t>
        <a:bodyPr/>
        <a:lstStyle/>
        <a:p>
          <a:pPr rtl="0"/>
          <a:r>
            <a:rPr lang="en-GB" dirty="0"/>
            <a:t>3. Promote and ensure the welfare and safety of young people, while permitting them to learn through undertaking challenging educational activities. </a:t>
          </a:r>
        </a:p>
      </dgm:t>
    </dgm:pt>
    <dgm:pt modelId="{8E6C4EBA-4013-482C-8995-AD61CF729831}" type="parTrans" cxnId="{0D85DEDA-8D1C-4B86-8BD5-A607EE21E468}">
      <dgm:prSet/>
      <dgm:spPr/>
      <dgm:t>
        <a:bodyPr/>
        <a:lstStyle/>
        <a:p>
          <a:endParaRPr lang="en-US"/>
        </a:p>
      </dgm:t>
    </dgm:pt>
    <dgm:pt modelId="{2C8F45A0-D091-496E-8FC8-51F2C1769B59}" type="sibTrans" cxnId="{0D85DEDA-8D1C-4B86-8BD5-A607EE21E468}">
      <dgm:prSet/>
      <dgm:spPr/>
      <dgm:t>
        <a:bodyPr/>
        <a:lstStyle/>
        <a:p>
          <a:endParaRPr lang="en-US"/>
        </a:p>
      </dgm:t>
    </dgm:pt>
    <dgm:pt modelId="{611E295A-CF28-4085-8607-D1AC38C10137}">
      <dgm:prSet/>
      <dgm:spPr/>
      <dgm:t>
        <a:bodyPr/>
        <a:lstStyle/>
        <a:p>
          <a:pPr rtl="0"/>
          <a:r>
            <a:rPr lang="en-GB" dirty="0"/>
            <a:t>4. Contribute towards the promotion of social justice for young people and in society generally, through encouraging respect for difference and diversity and challenging discrimination.</a:t>
          </a:r>
        </a:p>
      </dgm:t>
    </dgm:pt>
    <dgm:pt modelId="{4BF13967-2B1A-498E-BB2B-96B95B6B9827}" type="parTrans" cxnId="{A7B63DC9-D93C-4A9E-9DF2-E8EA36D1E49B}">
      <dgm:prSet/>
      <dgm:spPr/>
      <dgm:t>
        <a:bodyPr/>
        <a:lstStyle/>
        <a:p>
          <a:endParaRPr lang="en-US"/>
        </a:p>
      </dgm:t>
    </dgm:pt>
    <dgm:pt modelId="{5220D5BF-7762-45A6-9BBA-04CEEDD2E38F}" type="sibTrans" cxnId="{A7B63DC9-D93C-4A9E-9DF2-E8EA36D1E49B}">
      <dgm:prSet/>
      <dgm:spPr/>
      <dgm:t>
        <a:bodyPr/>
        <a:lstStyle/>
        <a:p>
          <a:endParaRPr lang="en-US"/>
        </a:p>
      </dgm:t>
    </dgm:pt>
    <dgm:pt modelId="{B8BA4EBB-97E0-4184-B312-5135903DB82E}">
      <dgm:prSet/>
      <dgm:spPr/>
      <dgm:t>
        <a:bodyPr/>
        <a:lstStyle/>
        <a:p>
          <a:pPr rtl="0"/>
          <a:endParaRPr lang="en-GB" dirty="0"/>
        </a:p>
      </dgm:t>
    </dgm:pt>
    <dgm:pt modelId="{59442D19-24C0-4345-B921-EC0F62F9108F}" type="parTrans" cxnId="{41A7F1EC-8D88-4A7B-B139-69A5EC3BD224}">
      <dgm:prSet/>
      <dgm:spPr/>
      <dgm:t>
        <a:bodyPr/>
        <a:lstStyle/>
        <a:p>
          <a:endParaRPr lang="en-US"/>
        </a:p>
      </dgm:t>
    </dgm:pt>
    <dgm:pt modelId="{07ACBF4B-EF4F-4D09-A5AB-2B2F832EE7D5}" type="sibTrans" cxnId="{41A7F1EC-8D88-4A7B-B139-69A5EC3BD224}">
      <dgm:prSet/>
      <dgm:spPr/>
      <dgm:t>
        <a:bodyPr/>
        <a:lstStyle/>
        <a:p>
          <a:endParaRPr lang="en-US"/>
        </a:p>
      </dgm:t>
    </dgm:pt>
    <dgm:pt modelId="{7D6F7E38-4FC8-48C1-BF7A-822F8039A550}" type="pres">
      <dgm:prSet presAssocID="{A9E05274-C273-40FB-A205-CB345C72C84B}" presName="linear" presStyleCnt="0">
        <dgm:presLayoutVars>
          <dgm:animLvl val="lvl"/>
          <dgm:resizeHandles val="exact"/>
        </dgm:presLayoutVars>
      </dgm:prSet>
      <dgm:spPr/>
    </dgm:pt>
    <dgm:pt modelId="{2075B7F7-7BA0-40E9-A0D4-9FFC79289530}" type="pres">
      <dgm:prSet presAssocID="{1D265A6F-1C0A-4996-92E0-948E1E4E9FFD}" presName="parentText" presStyleLbl="node1" presStyleIdx="0" presStyleCnt="1">
        <dgm:presLayoutVars>
          <dgm:chMax val="0"/>
          <dgm:bulletEnabled val="1"/>
        </dgm:presLayoutVars>
      </dgm:prSet>
      <dgm:spPr/>
    </dgm:pt>
    <dgm:pt modelId="{0FD645A7-D7C7-4403-AA45-51EDA4EB6A9C}" type="pres">
      <dgm:prSet presAssocID="{1D265A6F-1C0A-4996-92E0-948E1E4E9FFD}" presName="childText" presStyleLbl="revTx" presStyleIdx="0" presStyleCnt="1">
        <dgm:presLayoutVars>
          <dgm:bulletEnabled val="1"/>
        </dgm:presLayoutVars>
      </dgm:prSet>
      <dgm:spPr/>
    </dgm:pt>
  </dgm:ptLst>
  <dgm:cxnLst>
    <dgm:cxn modelId="{5AA1A20B-C26F-489B-97FE-4B78002E5C99}" srcId="{1D265A6F-1C0A-4996-92E0-948E1E4E9FFD}" destId="{BFE08578-B0DC-4720-8D5D-2CD175AA6811}" srcOrd="0" destOrd="0" parTransId="{CA03CD93-5691-418D-B639-675C04969099}" sibTransId="{AFAAA0AF-88FB-448B-9D79-470064619E4B}"/>
    <dgm:cxn modelId="{9AF5D011-9EE9-41CC-B0E6-EC2F421FD0D9}" type="presOf" srcId="{611E295A-CF28-4085-8607-D1AC38C10137}" destId="{0FD645A7-D7C7-4403-AA45-51EDA4EB6A9C}" srcOrd="0" destOrd="3" presId="urn:microsoft.com/office/officeart/2005/8/layout/vList2"/>
    <dgm:cxn modelId="{A4C2C229-2924-4E89-8192-1AD0BE18D8BB}" type="presOf" srcId="{3AFEFC97-82CA-4D28-A560-E94657729DF9}" destId="{0FD645A7-D7C7-4403-AA45-51EDA4EB6A9C}" srcOrd="0" destOrd="1" presId="urn:microsoft.com/office/officeart/2005/8/layout/vList2"/>
    <dgm:cxn modelId="{94D15333-986E-46DD-B2F5-B9A548943B67}" type="presOf" srcId="{A9E05274-C273-40FB-A205-CB345C72C84B}" destId="{7D6F7E38-4FC8-48C1-BF7A-822F8039A550}" srcOrd="0" destOrd="0" presId="urn:microsoft.com/office/officeart/2005/8/layout/vList2"/>
    <dgm:cxn modelId="{8CCD1F46-44D7-4572-A721-0818A0ADB69A}" type="presOf" srcId="{1D265A6F-1C0A-4996-92E0-948E1E4E9FFD}" destId="{2075B7F7-7BA0-40E9-A0D4-9FFC79289530}" srcOrd="0" destOrd="0" presId="urn:microsoft.com/office/officeart/2005/8/layout/vList2"/>
    <dgm:cxn modelId="{8CF3C04E-83EC-4F9C-9BD1-16595FC8CE50}" type="presOf" srcId="{B8BA4EBB-97E0-4184-B312-5135903DB82E}" destId="{0FD645A7-D7C7-4403-AA45-51EDA4EB6A9C}" srcOrd="0" destOrd="4" presId="urn:microsoft.com/office/officeart/2005/8/layout/vList2"/>
    <dgm:cxn modelId="{6CA5638D-DE85-435A-BCC9-103C6C4E0B0F}" srcId="{1D265A6F-1C0A-4996-92E0-948E1E4E9FFD}" destId="{3AFEFC97-82CA-4D28-A560-E94657729DF9}" srcOrd="1" destOrd="0" parTransId="{7511FCDB-2168-4063-8E88-CE966CF9A4ED}" sibTransId="{51709438-40BD-4AD9-84EB-729F2214410A}"/>
    <dgm:cxn modelId="{FB109AA7-B217-4FB4-BBF3-0D13781C511D}" type="presOf" srcId="{BFE08578-B0DC-4720-8D5D-2CD175AA6811}" destId="{0FD645A7-D7C7-4403-AA45-51EDA4EB6A9C}" srcOrd="0" destOrd="0" presId="urn:microsoft.com/office/officeart/2005/8/layout/vList2"/>
    <dgm:cxn modelId="{A7B63DC9-D93C-4A9E-9DF2-E8EA36D1E49B}" srcId="{1D265A6F-1C0A-4996-92E0-948E1E4E9FFD}" destId="{611E295A-CF28-4085-8607-D1AC38C10137}" srcOrd="3" destOrd="0" parTransId="{4BF13967-2B1A-498E-BB2B-96B95B6B9827}" sibTransId="{5220D5BF-7762-45A6-9BBA-04CEEDD2E38F}"/>
    <dgm:cxn modelId="{97518BD7-A87F-4A5B-A3B5-9FA641A4932E}" srcId="{A9E05274-C273-40FB-A205-CB345C72C84B}" destId="{1D265A6F-1C0A-4996-92E0-948E1E4E9FFD}" srcOrd="0" destOrd="0" parTransId="{6CA96D06-B299-4045-80EE-D58EB90C5995}" sibTransId="{0D670EE4-5FC7-4BD4-B837-EEA0B321C40A}"/>
    <dgm:cxn modelId="{0D85DEDA-8D1C-4B86-8BD5-A607EE21E468}" srcId="{1D265A6F-1C0A-4996-92E0-948E1E4E9FFD}" destId="{344FA52C-63CD-4FA7-82DB-713A22F4A25D}" srcOrd="2" destOrd="0" parTransId="{8E6C4EBA-4013-482C-8995-AD61CF729831}" sibTransId="{2C8F45A0-D091-496E-8FC8-51F2C1769B59}"/>
    <dgm:cxn modelId="{499201DF-66F8-4618-9DB5-DFFDE012663B}" type="presOf" srcId="{344FA52C-63CD-4FA7-82DB-713A22F4A25D}" destId="{0FD645A7-D7C7-4403-AA45-51EDA4EB6A9C}" srcOrd="0" destOrd="2" presId="urn:microsoft.com/office/officeart/2005/8/layout/vList2"/>
    <dgm:cxn modelId="{41A7F1EC-8D88-4A7B-B139-69A5EC3BD224}" srcId="{1D265A6F-1C0A-4996-92E0-948E1E4E9FFD}" destId="{B8BA4EBB-97E0-4184-B312-5135903DB82E}" srcOrd="4" destOrd="0" parTransId="{59442D19-24C0-4345-B921-EC0F62F9108F}" sibTransId="{07ACBF4B-EF4F-4D09-A5AB-2B2F832EE7D5}"/>
    <dgm:cxn modelId="{4DFB0B01-65DF-4B4E-A291-F542725483D4}" type="presParOf" srcId="{7D6F7E38-4FC8-48C1-BF7A-822F8039A550}" destId="{2075B7F7-7BA0-40E9-A0D4-9FFC79289530}" srcOrd="0" destOrd="0" presId="urn:microsoft.com/office/officeart/2005/8/layout/vList2"/>
    <dgm:cxn modelId="{E0110443-E5AA-4F58-A9F6-73AB39EE722A}" type="presParOf" srcId="{7D6F7E38-4FC8-48C1-BF7A-822F8039A550}" destId="{0FD645A7-D7C7-4403-AA45-51EDA4EB6A9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904896C-AA36-4E25-AFD6-0A354F8B4BD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F8339AB-6ACE-407E-ABB8-7A6F818B26B1}">
      <dgm:prSet/>
      <dgm:spPr/>
      <dgm:t>
        <a:bodyPr/>
        <a:lstStyle/>
        <a:p>
          <a:pPr rtl="0"/>
          <a:r>
            <a:rPr lang="en-GB"/>
            <a:t>Professional principles Youth workers have a commitment to: </a:t>
          </a:r>
        </a:p>
      </dgm:t>
    </dgm:pt>
    <dgm:pt modelId="{F27B019B-BCC6-42DE-81F6-FD36CFD22527}" type="parTrans" cxnId="{17ABAFA5-7012-4A7A-8A06-A1668B702F07}">
      <dgm:prSet/>
      <dgm:spPr/>
      <dgm:t>
        <a:bodyPr/>
        <a:lstStyle/>
        <a:p>
          <a:endParaRPr lang="en-US"/>
        </a:p>
      </dgm:t>
    </dgm:pt>
    <dgm:pt modelId="{01130B62-16E3-4B45-8851-B1FF8B4882FB}" type="sibTrans" cxnId="{17ABAFA5-7012-4A7A-8A06-A1668B702F07}">
      <dgm:prSet/>
      <dgm:spPr/>
      <dgm:t>
        <a:bodyPr/>
        <a:lstStyle/>
        <a:p>
          <a:endParaRPr lang="en-US"/>
        </a:p>
      </dgm:t>
    </dgm:pt>
    <dgm:pt modelId="{2DB4D504-B770-4CF8-B73E-2F56240A9440}">
      <dgm:prSet/>
      <dgm:spPr/>
      <dgm:t>
        <a:bodyPr/>
        <a:lstStyle/>
        <a:p>
          <a:pPr rtl="0"/>
          <a:r>
            <a:rPr lang="en-GB"/>
            <a:t>1. Recognise the boundaries between personal and professional life and be aware of the need to balance a caring and supportive relationship with young people with appropriate professional distance. </a:t>
          </a:r>
        </a:p>
      </dgm:t>
    </dgm:pt>
    <dgm:pt modelId="{1A6477BE-7EE1-4D96-9131-0E85434B08BC}" type="parTrans" cxnId="{F90C979E-6F18-433C-A023-9F5E982E4C53}">
      <dgm:prSet/>
      <dgm:spPr/>
      <dgm:t>
        <a:bodyPr/>
        <a:lstStyle/>
        <a:p>
          <a:endParaRPr lang="en-US"/>
        </a:p>
      </dgm:t>
    </dgm:pt>
    <dgm:pt modelId="{63D55F73-5B58-430B-A234-E024189045DA}" type="sibTrans" cxnId="{F90C979E-6F18-433C-A023-9F5E982E4C53}">
      <dgm:prSet/>
      <dgm:spPr/>
      <dgm:t>
        <a:bodyPr/>
        <a:lstStyle/>
        <a:p>
          <a:endParaRPr lang="en-US"/>
        </a:p>
      </dgm:t>
    </dgm:pt>
    <dgm:pt modelId="{2EB3CAD9-DE74-476F-BE9C-7C925450674E}">
      <dgm:prSet/>
      <dgm:spPr/>
      <dgm:t>
        <a:bodyPr/>
        <a:lstStyle/>
        <a:p>
          <a:pPr rtl="0"/>
          <a:r>
            <a:rPr lang="en-GB"/>
            <a:t>2. Recognise the need to be accountable to young people, their parents or guardians, colleagues, funders, wider society and others with a relevant interest in the work, and that these accountabilities may be in conflict. </a:t>
          </a:r>
        </a:p>
      </dgm:t>
    </dgm:pt>
    <dgm:pt modelId="{6C17030C-64A7-4FE3-A7BA-73E717FA15A3}" type="parTrans" cxnId="{28CC4831-D4D8-4F56-8D48-1F5C76FBF238}">
      <dgm:prSet/>
      <dgm:spPr/>
      <dgm:t>
        <a:bodyPr/>
        <a:lstStyle/>
        <a:p>
          <a:endParaRPr lang="en-US"/>
        </a:p>
      </dgm:t>
    </dgm:pt>
    <dgm:pt modelId="{722B57AD-B84C-4B66-8047-0ABC3E73F2EE}" type="sibTrans" cxnId="{28CC4831-D4D8-4F56-8D48-1F5C76FBF238}">
      <dgm:prSet/>
      <dgm:spPr/>
      <dgm:t>
        <a:bodyPr/>
        <a:lstStyle/>
        <a:p>
          <a:endParaRPr lang="en-US"/>
        </a:p>
      </dgm:t>
    </dgm:pt>
    <dgm:pt modelId="{CF306475-0570-40DA-A10A-12CC02A6F12F}">
      <dgm:prSet/>
      <dgm:spPr/>
      <dgm:t>
        <a:bodyPr/>
        <a:lstStyle/>
        <a:p>
          <a:pPr rtl="0"/>
          <a:r>
            <a:rPr lang="en-GB"/>
            <a:t>3. Develop and maintain the required skills and competence to do the job.</a:t>
          </a:r>
        </a:p>
      </dgm:t>
    </dgm:pt>
    <dgm:pt modelId="{5A2F28F9-C8CE-4F0B-AE5D-7458CD74A788}" type="parTrans" cxnId="{DC87AC02-C1C2-482D-9452-7659834B3982}">
      <dgm:prSet/>
      <dgm:spPr/>
      <dgm:t>
        <a:bodyPr/>
        <a:lstStyle/>
        <a:p>
          <a:endParaRPr lang="en-US"/>
        </a:p>
      </dgm:t>
    </dgm:pt>
    <dgm:pt modelId="{FEECF595-6FC9-4949-9F9F-56DD3ADB8FE2}" type="sibTrans" cxnId="{DC87AC02-C1C2-482D-9452-7659834B3982}">
      <dgm:prSet/>
      <dgm:spPr/>
      <dgm:t>
        <a:bodyPr/>
        <a:lstStyle/>
        <a:p>
          <a:endParaRPr lang="en-US"/>
        </a:p>
      </dgm:t>
    </dgm:pt>
    <dgm:pt modelId="{7C7AEB30-8AE2-4E18-A464-9A112944586C}">
      <dgm:prSet/>
      <dgm:spPr/>
      <dgm:t>
        <a:bodyPr/>
        <a:lstStyle/>
        <a:p>
          <a:pPr rtl="0"/>
          <a:r>
            <a:rPr lang="en-GB"/>
            <a:t>4. Work for conditions in employing agencies where these principles are discussed, evaluated and upheld.</a:t>
          </a:r>
        </a:p>
      </dgm:t>
    </dgm:pt>
    <dgm:pt modelId="{D309D62E-3587-45A3-8783-F25A77373398}" type="parTrans" cxnId="{88BE0DAE-B37D-43EF-B203-8264A8CFF6B5}">
      <dgm:prSet/>
      <dgm:spPr/>
      <dgm:t>
        <a:bodyPr/>
        <a:lstStyle/>
        <a:p>
          <a:endParaRPr lang="en-US"/>
        </a:p>
      </dgm:t>
    </dgm:pt>
    <dgm:pt modelId="{A644FB9B-CF7F-4A6A-9BF6-B8259FABBA07}" type="sibTrans" cxnId="{88BE0DAE-B37D-43EF-B203-8264A8CFF6B5}">
      <dgm:prSet/>
      <dgm:spPr/>
      <dgm:t>
        <a:bodyPr/>
        <a:lstStyle/>
        <a:p>
          <a:endParaRPr lang="en-US"/>
        </a:p>
      </dgm:t>
    </dgm:pt>
    <dgm:pt modelId="{501C7898-0FD7-455A-81F2-557B9563F087}" type="pres">
      <dgm:prSet presAssocID="{E904896C-AA36-4E25-AFD6-0A354F8B4BD7}" presName="linear" presStyleCnt="0">
        <dgm:presLayoutVars>
          <dgm:animLvl val="lvl"/>
          <dgm:resizeHandles val="exact"/>
        </dgm:presLayoutVars>
      </dgm:prSet>
      <dgm:spPr/>
    </dgm:pt>
    <dgm:pt modelId="{1625A505-6452-435D-9210-6769D5523907}" type="pres">
      <dgm:prSet presAssocID="{CF8339AB-6ACE-407E-ABB8-7A6F818B26B1}" presName="parentText" presStyleLbl="node1" presStyleIdx="0" presStyleCnt="1">
        <dgm:presLayoutVars>
          <dgm:chMax val="0"/>
          <dgm:bulletEnabled val="1"/>
        </dgm:presLayoutVars>
      </dgm:prSet>
      <dgm:spPr/>
    </dgm:pt>
    <dgm:pt modelId="{479A79C4-4327-408E-818B-73D4056B59FA}" type="pres">
      <dgm:prSet presAssocID="{CF8339AB-6ACE-407E-ABB8-7A6F818B26B1}" presName="childText" presStyleLbl="revTx" presStyleIdx="0" presStyleCnt="1">
        <dgm:presLayoutVars>
          <dgm:bulletEnabled val="1"/>
        </dgm:presLayoutVars>
      </dgm:prSet>
      <dgm:spPr/>
    </dgm:pt>
  </dgm:ptLst>
  <dgm:cxnLst>
    <dgm:cxn modelId="{DC87AC02-C1C2-482D-9452-7659834B3982}" srcId="{CF8339AB-6ACE-407E-ABB8-7A6F818B26B1}" destId="{CF306475-0570-40DA-A10A-12CC02A6F12F}" srcOrd="2" destOrd="0" parTransId="{5A2F28F9-C8CE-4F0B-AE5D-7458CD74A788}" sibTransId="{FEECF595-6FC9-4949-9F9F-56DD3ADB8FE2}"/>
    <dgm:cxn modelId="{64B8C207-0F20-4B04-9A60-6C89509C696E}" type="presOf" srcId="{2DB4D504-B770-4CF8-B73E-2F56240A9440}" destId="{479A79C4-4327-408E-818B-73D4056B59FA}" srcOrd="0" destOrd="0" presId="urn:microsoft.com/office/officeart/2005/8/layout/vList2"/>
    <dgm:cxn modelId="{28CC4831-D4D8-4F56-8D48-1F5C76FBF238}" srcId="{CF8339AB-6ACE-407E-ABB8-7A6F818B26B1}" destId="{2EB3CAD9-DE74-476F-BE9C-7C925450674E}" srcOrd="1" destOrd="0" parTransId="{6C17030C-64A7-4FE3-A7BA-73E717FA15A3}" sibTransId="{722B57AD-B84C-4B66-8047-0ABC3E73F2EE}"/>
    <dgm:cxn modelId="{C90BB08F-17BB-4A17-A812-9DC480C600F8}" type="presOf" srcId="{7C7AEB30-8AE2-4E18-A464-9A112944586C}" destId="{479A79C4-4327-408E-818B-73D4056B59FA}" srcOrd="0" destOrd="3" presId="urn:microsoft.com/office/officeart/2005/8/layout/vList2"/>
    <dgm:cxn modelId="{F90C979E-6F18-433C-A023-9F5E982E4C53}" srcId="{CF8339AB-6ACE-407E-ABB8-7A6F818B26B1}" destId="{2DB4D504-B770-4CF8-B73E-2F56240A9440}" srcOrd="0" destOrd="0" parTransId="{1A6477BE-7EE1-4D96-9131-0E85434B08BC}" sibTransId="{63D55F73-5B58-430B-A234-E024189045DA}"/>
    <dgm:cxn modelId="{4B99E9A1-7624-46FE-987A-4620B8977D0D}" type="presOf" srcId="{CF8339AB-6ACE-407E-ABB8-7A6F818B26B1}" destId="{1625A505-6452-435D-9210-6769D5523907}" srcOrd="0" destOrd="0" presId="urn:microsoft.com/office/officeart/2005/8/layout/vList2"/>
    <dgm:cxn modelId="{17ABAFA5-7012-4A7A-8A06-A1668B702F07}" srcId="{E904896C-AA36-4E25-AFD6-0A354F8B4BD7}" destId="{CF8339AB-6ACE-407E-ABB8-7A6F818B26B1}" srcOrd="0" destOrd="0" parTransId="{F27B019B-BCC6-42DE-81F6-FD36CFD22527}" sibTransId="{01130B62-16E3-4B45-8851-B1FF8B4882FB}"/>
    <dgm:cxn modelId="{88BE0DAE-B37D-43EF-B203-8264A8CFF6B5}" srcId="{CF8339AB-6ACE-407E-ABB8-7A6F818B26B1}" destId="{7C7AEB30-8AE2-4E18-A464-9A112944586C}" srcOrd="3" destOrd="0" parTransId="{D309D62E-3587-45A3-8783-F25A77373398}" sibTransId="{A644FB9B-CF7F-4A6A-9BF6-B8259FABBA07}"/>
    <dgm:cxn modelId="{FB58BFC2-9CF1-4E24-857D-997464109522}" type="presOf" srcId="{CF306475-0570-40DA-A10A-12CC02A6F12F}" destId="{479A79C4-4327-408E-818B-73D4056B59FA}" srcOrd="0" destOrd="2" presId="urn:microsoft.com/office/officeart/2005/8/layout/vList2"/>
    <dgm:cxn modelId="{F8CEA9C6-1C93-4DB4-8EA4-163F88149598}" type="presOf" srcId="{2EB3CAD9-DE74-476F-BE9C-7C925450674E}" destId="{479A79C4-4327-408E-818B-73D4056B59FA}" srcOrd="0" destOrd="1" presId="urn:microsoft.com/office/officeart/2005/8/layout/vList2"/>
    <dgm:cxn modelId="{69A493E6-311C-429D-9CF8-2FB9423FBFF9}" type="presOf" srcId="{E904896C-AA36-4E25-AFD6-0A354F8B4BD7}" destId="{501C7898-0FD7-455A-81F2-557B9563F087}" srcOrd="0" destOrd="0" presId="urn:microsoft.com/office/officeart/2005/8/layout/vList2"/>
    <dgm:cxn modelId="{DD090F76-827A-483A-A465-D83B52913A5C}" type="presParOf" srcId="{501C7898-0FD7-455A-81F2-557B9563F087}" destId="{1625A505-6452-435D-9210-6769D5523907}" srcOrd="0" destOrd="0" presId="urn:microsoft.com/office/officeart/2005/8/layout/vList2"/>
    <dgm:cxn modelId="{401DD884-C7FF-4467-9CA5-10AFF0B83885}" type="presParOf" srcId="{501C7898-0FD7-455A-81F2-557B9563F087}" destId="{479A79C4-4327-408E-818B-73D4056B59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EC311F7-84B4-4887-A893-C211AF54787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FEDE542-34E0-476C-B4E6-6F0699F28308}">
      <dgm:prSet/>
      <dgm:spPr/>
      <dgm:t>
        <a:bodyPr/>
        <a:lstStyle/>
        <a:p>
          <a:pPr rtl="0"/>
          <a:r>
            <a:rPr lang="en-GB" dirty="0"/>
            <a:t>In light of the Ethical considerations discussed consider how these may apply to working with young people around activism… </a:t>
          </a:r>
        </a:p>
      </dgm:t>
    </dgm:pt>
    <dgm:pt modelId="{66F2ED00-12BA-48CE-8C74-0A8CC3A81D89}" type="parTrans" cxnId="{D2218370-EFFA-46D2-ABB6-87FF5B335B9D}">
      <dgm:prSet/>
      <dgm:spPr/>
      <dgm:t>
        <a:bodyPr/>
        <a:lstStyle/>
        <a:p>
          <a:endParaRPr lang="en-US"/>
        </a:p>
      </dgm:t>
    </dgm:pt>
    <dgm:pt modelId="{DDDED739-52F8-47B7-905A-EEE64FA0E2D1}" type="sibTrans" cxnId="{D2218370-EFFA-46D2-ABB6-87FF5B335B9D}">
      <dgm:prSet/>
      <dgm:spPr/>
      <dgm:t>
        <a:bodyPr/>
        <a:lstStyle/>
        <a:p>
          <a:endParaRPr lang="en-US"/>
        </a:p>
      </dgm:t>
    </dgm:pt>
    <dgm:pt modelId="{A2A71792-352C-4C13-924D-3B0A9F0849F8}" type="pres">
      <dgm:prSet presAssocID="{EEC311F7-84B4-4887-A893-C211AF54787C}" presName="linear" presStyleCnt="0">
        <dgm:presLayoutVars>
          <dgm:animLvl val="lvl"/>
          <dgm:resizeHandles val="exact"/>
        </dgm:presLayoutVars>
      </dgm:prSet>
      <dgm:spPr/>
    </dgm:pt>
    <dgm:pt modelId="{4669A78A-DD74-4EC2-8157-D1EE6E445E3A}" type="pres">
      <dgm:prSet presAssocID="{2FEDE542-34E0-476C-B4E6-6F0699F28308}" presName="parentText" presStyleLbl="node1" presStyleIdx="0" presStyleCnt="1">
        <dgm:presLayoutVars>
          <dgm:chMax val="0"/>
          <dgm:bulletEnabled val="1"/>
        </dgm:presLayoutVars>
      </dgm:prSet>
      <dgm:spPr/>
    </dgm:pt>
  </dgm:ptLst>
  <dgm:cxnLst>
    <dgm:cxn modelId="{396EB54A-44F7-480E-85FD-11C693ABEBEF}" type="presOf" srcId="{2FEDE542-34E0-476C-B4E6-6F0699F28308}" destId="{4669A78A-DD74-4EC2-8157-D1EE6E445E3A}" srcOrd="0" destOrd="0" presId="urn:microsoft.com/office/officeart/2005/8/layout/vList2"/>
    <dgm:cxn modelId="{D2218370-EFFA-46D2-ABB6-87FF5B335B9D}" srcId="{EEC311F7-84B4-4887-A893-C211AF54787C}" destId="{2FEDE542-34E0-476C-B4E6-6F0699F28308}" srcOrd="0" destOrd="0" parTransId="{66F2ED00-12BA-48CE-8C74-0A8CC3A81D89}" sibTransId="{DDDED739-52F8-47B7-905A-EEE64FA0E2D1}"/>
    <dgm:cxn modelId="{8644F5FF-2B4B-4CFC-ADE0-C8BF9FFDBC4C}" type="presOf" srcId="{EEC311F7-84B4-4887-A893-C211AF54787C}" destId="{A2A71792-352C-4C13-924D-3B0A9F0849F8}" srcOrd="0" destOrd="0" presId="urn:microsoft.com/office/officeart/2005/8/layout/vList2"/>
    <dgm:cxn modelId="{961FF9E3-86FA-4B80-855C-8CEA38A1D7AF}" type="presParOf" srcId="{A2A71792-352C-4C13-924D-3B0A9F0849F8}" destId="{4669A78A-DD74-4EC2-8157-D1EE6E445E3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C1F3985-3963-4FB9-B7BB-605078C9AF2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361BAD2-C8A2-46A6-8723-799CAB4F6AC5}">
      <dgm:prSet/>
      <dgm:spPr/>
      <dgm:t>
        <a:bodyPr/>
        <a:lstStyle/>
        <a:p>
          <a:pPr rtl="0"/>
          <a:r>
            <a:rPr lang="en-GB"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Why do we need to provide young people with opportunities to be come activists in their communities? </a:t>
          </a:r>
          <a:endParaRPr lang="en-GB" dirty="0">
            <a:solidFill>
              <a:schemeClr val="tx1"/>
            </a:solidFill>
          </a:endParaRPr>
        </a:p>
      </dgm:t>
    </dgm:pt>
    <dgm:pt modelId="{1694B5E2-6705-44E6-A7C6-FA0F453A041F}" type="parTrans" cxnId="{3278AA71-E788-4402-9002-681D8F871A1A}">
      <dgm:prSet/>
      <dgm:spPr/>
      <dgm:t>
        <a:bodyPr/>
        <a:lstStyle/>
        <a:p>
          <a:endParaRPr lang="en-US"/>
        </a:p>
      </dgm:t>
    </dgm:pt>
    <dgm:pt modelId="{6152A6BE-5CB2-47B5-8989-43A2554FAB59}" type="sibTrans" cxnId="{3278AA71-E788-4402-9002-681D8F871A1A}">
      <dgm:prSet/>
      <dgm:spPr/>
      <dgm:t>
        <a:bodyPr/>
        <a:lstStyle/>
        <a:p>
          <a:endParaRPr lang="en-US"/>
        </a:p>
      </dgm:t>
    </dgm:pt>
    <dgm:pt modelId="{F06C18D5-FB4B-413A-A1FB-09FEB94E2209}">
      <dgm:prSet/>
      <dgm:spPr/>
      <dgm:t>
        <a:bodyPr/>
        <a:lstStyle/>
        <a:p>
          <a:pPr rtl="0"/>
          <a:r>
            <a:rPr lang="en-GB">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 </a:t>
          </a:r>
          <a:endParaRPr lang="en-GB" dirty="0">
            <a:solidFill>
              <a:schemeClr val="tx1"/>
            </a:solidFill>
          </a:endParaRPr>
        </a:p>
      </dgm:t>
    </dgm:pt>
    <dgm:pt modelId="{7A8B4635-CA19-44BD-BC44-673943D47044}" type="parTrans" cxnId="{C85BFF5C-6AF4-4A8D-8395-28E9F0149EB4}">
      <dgm:prSet/>
      <dgm:spPr/>
      <dgm:t>
        <a:bodyPr/>
        <a:lstStyle/>
        <a:p>
          <a:endParaRPr lang="en-US"/>
        </a:p>
      </dgm:t>
    </dgm:pt>
    <dgm:pt modelId="{7AD70B16-E6C7-4958-AD38-68EB9E065319}" type="sibTrans" cxnId="{C85BFF5C-6AF4-4A8D-8395-28E9F0149EB4}">
      <dgm:prSet/>
      <dgm:spPr/>
      <dgm:t>
        <a:bodyPr/>
        <a:lstStyle/>
        <a:p>
          <a:endParaRPr lang="en-US"/>
        </a:p>
      </dgm:t>
    </dgm:pt>
    <dgm:pt modelId="{4D061ACB-3461-4DC7-A435-E7A7424E8AC6}">
      <dgm:prSet/>
      <dgm:spPr/>
      <dgm:t>
        <a:bodyPr/>
        <a:lstStyle/>
        <a:p>
          <a:pPr rtl="0"/>
          <a:endParaRPr lang="en-GB" dirty="0"/>
        </a:p>
      </dgm:t>
    </dgm:pt>
    <dgm:pt modelId="{BE348835-8AF2-4FC8-850E-9EE48B3B39DC}" type="parTrans" cxnId="{44F3A77B-F484-45DA-8276-1F8BE0E28B10}">
      <dgm:prSet/>
      <dgm:spPr/>
      <dgm:t>
        <a:bodyPr/>
        <a:lstStyle/>
        <a:p>
          <a:endParaRPr lang="en-US"/>
        </a:p>
      </dgm:t>
    </dgm:pt>
    <dgm:pt modelId="{BB42605B-92E0-4C8F-8EC4-3342F1A35636}" type="sibTrans" cxnId="{44F3A77B-F484-45DA-8276-1F8BE0E28B10}">
      <dgm:prSet/>
      <dgm:spPr/>
      <dgm:t>
        <a:bodyPr/>
        <a:lstStyle/>
        <a:p>
          <a:endParaRPr lang="en-US"/>
        </a:p>
      </dgm:t>
    </dgm:pt>
    <dgm:pt modelId="{446C6E66-9B8B-4338-BA24-7236844A0347}" type="pres">
      <dgm:prSet presAssocID="{0C1F3985-3963-4FB9-B7BB-605078C9AF2B}" presName="linear" presStyleCnt="0">
        <dgm:presLayoutVars>
          <dgm:animLvl val="lvl"/>
          <dgm:resizeHandles val="exact"/>
        </dgm:presLayoutVars>
      </dgm:prSet>
      <dgm:spPr/>
    </dgm:pt>
    <dgm:pt modelId="{92D7BC7C-3E06-4E5A-9161-9FE1141900C6}" type="pres">
      <dgm:prSet presAssocID="{5361BAD2-C8A2-46A6-8723-799CAB4F6AC5}" presName="parentText" presStyleLbl="node1" presStyleIdx="0" presStyleCnt="2">
        <dgm:presLayoutVars>
          <dgm:chMax val="0"/>
          <dgm:bulletEnabled val="1"/>
        </dgm:presLayoutVars>
      </dgm:prSet>
      <dgm:spPr/>
    </dgm:pt>
    <dgm:pt modelId="{15E2AB59-6410-418B-97B7-911EA1C7A7BC}" type="pres">
      <dgm:prSet presAssocID="{6152A6BE-5CB2-47B5-8989-43A2554FAB59}" presName="spacer" presStyleCnt="0"/>
      <dgm:spPr/>
    </dgm:pt>
    <dgm:pt modelId="{2E5CD1F5-9F02-43DE-BA54-C2A765EC168C}" type="pres">
      <dgm:prSet presAssocID="{F06C18D5-FB4B-413A-A1FB-09FEB94E2209}" presName="parentText" presStyleLbl="node1" presStyleIdx="1" presStyleCnt="2" custLinFactNeighborY="1054">
        <dgm:presLayoutVars>
          <dgm:chMax val="0"/>
          <dgm:bulletEnabled val="1"/>
        </dgm:presLayoutVars>
      </dgm:prSet>
      <dgm:spPr/>
    </dgm:pt>
    <dgm:pt modelId="{F7135A99-9329-4C2D-80F5-E5AC98F62507}" type="pres">
      <dgm:prSet presAssocID="{F06C18D5-FB4B-413A-A1FB-09FEB94E2209}" presName="childText" presStyleLbl="revTx" presStyleIdx="0" presStyleCnt="1">
        <dgm:presLayoutVars>
          <dgm:bulletEnabled val="1"/>
        </dgm:presLayoutVars>
      </dgm:prSet>
      <dgm:spPr/>
    </dgm:pt>
  </dgm:ptLst>
  <dgm:cxnLst>
    <dgm:cxn modelId="{EF142F05-C805-497F-8F3B-180640C9BA25}" type="presOf" srcId="{5361BAD2-C8A2-46A6-8723-799CAB4F6AC5}" destId="{92D7BC7C-3E06-4E5A-9161-9FE1141900C6}" srcOrd="0" destOrd="0" presId="urn:microsoft.com/office/officeart/2005/8/layout/vList2"/>
    <dgm:cxn modelId="{E9FA2A2F-1D5F-4F73-B5E1-A92637FDED60}" type="presOf" srcId="{4D061ACB-3461-4DC7-A435-E7A7424E8AC6}" destId="{F7135A99-9329-4C2D-80F5-E5AC98F62507}" srcOrd="0" destOrd="0" presId="urn:microsoft.com/office/officeart/2005/8/layout/vList2"/>
    <dgm:cxn modelId="{C85BFF5C-6AF4-4A8D-8395-28E9F0149EB4}" srcId="{0C1F3985-3963-4FB9-B7BB-605078C9AF2B}" destId="{F06C18D5-FB4B-413A-A1FB-09FEB94E2209}" srcOrd="1" destOrd="0" parTransId="{7A8B4635-CA19-44BD-BC44-673943D47044}" sibTransId="{7AD70B16-E6C7-4958-AD38-68EB9E065319}"/>
    <dgm:cxn modelId="{417BB24C-8733-441E-8141-4CCB2ACFCD6F}" type="presOf" srcId="{0C1F3985-3963-4FB9-B7BB-605078C9AF2B}" destId="{446C6E66-9B8B-4338-BA24-7236844A0347}" srcOrd="0" destOrd="0" presId="urn:microsoft.com/office/officeart/2005/8/layout/vList2"/>
    <dgm:cxn modelId="{3278AA71-E788-4402-9002-681D8F871A1A}" srcId="{0C1F3985-3963-4FB9-B7BB-605078C9AF2B}" destId="{5361BAD2-C8A2-46A6-8723-799CAB4F6AC5}" srcOrd="0" destOrd="0" parTransId="{1694B5E2-6705-44E6-A7C6-FA0F453A041F}" sibTransId="{6152A6BE-5CB2-47B5-8989-43A2554FAB59}"/>
    <dgm:cxn modelId="{44F3A77B-F484-45DA-8276-1F8BE0E28B10}" srcId="{F06C18D5-FB4B-413A-A1FB-09FEB94E2209}" destId="{4D061ACB-3461-4DC7-A435-E7A7424E8AC6}" srcOrd="0" destOrd="0" parTransId="{BE348835-8AF2-4FC8-850E-9EE48B3B39DC}" sibTransId="{BB42605B-92E0-4C8F-8EC4-3342F1A35636}"/>
    <dgm:cxn modelId="{B178877E-B05F-4DDF-861D-15F53E88EE16}" type="presOf" srcId="{F06C18D5-FB4B-413A-A1FB-09FEB94E2209}" destId="{2E5CD1F5-9F02-43DE-BA54-C2A765EC168C}" srcOrd="0" destOrd="0" presId="urn:microsoft.com/office/officeart/2005/8/layout/vList2"/>
    <dgm:cxn modelId="{5FB01BA4-EDFF-4831-B344-2BA4A9E5ED73}" type="presParOf" srcId="{446C6E66-9B8B-4338-BA24-7236844A0347}" destId="{92D7BC7C-3E06-4E5A-9161-9FE1141900C6}" srcOrd="0" destOrd="0" presId="urn:microsoft.com/office/officeart/2005/8/layout/vList2"/>
    <dgm:cxn modelId="{E6E58600-ED51-4E9C-8545-77364B8E9C0E}" type="presParOf" srcId="{446C6E66-9B8B-4338-BA24-7236844A0347}" destId="{15E2AB59-6410-418B-97B7-911EA1C7A7BC}" srcOrd="1" destOrd="0" presId="urn:microsoft.com/office/officeart/2005/8/layout/vList2"/>
    <dgm:cxn modelId="{38CF58EA-22CB-4519-9731-FF3ADB9B89AA}" type="presParOf" srcId="{446C6E66-9B8B-4338-BA24-7236844A0347}" destId="{2E5CD1F5-9F02-43DE-BA54-C2A765EC168C}" srcOrd="2" destOrd="0" presId="urn:microsoft.com/office/officeart/2005/8/layout/vList2"/>
    <dgm:cxn modelId="{444E83BC-2F1C-49CE-B423-F509D6661A8F}" type="presParOf" srcId="{446C6E66-9B8B-4338-BA24-7236844A0347}" destId="{F7135A99-9329-4C2D-80F5-E5AC98F6250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140E057-C770-4D41-8433-969FC0874E5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F82B860-8177-4039-872B-B6D765A415A3}">
      <dgm:prSet/>
      <dgm:spPr/>
      <dgm:t>
        <a:bodyPr/>
        <a:lstStyle/>
        <a:p>
          <a:pPr rtl="0"/>
          <a:r>
            <a:rPr lang="en-GB"/>
            <a:t>Other Examples : </a:t>
          </a:r>
        </a:p>
      </dgm:t>
    </dgm:pt>
    <dgm:pt modelId="{D3271DE4-1EE8-4020-B3D3-09AABBE6D73F}" type="parTrans" cxnId="{A9E3DB10-1E1B-4489-BC58-227E6C28E30C}">
      <dgm:prSet/>
      <dgm:spPr/>
      <dgm:t>
        <a:bodyPr/>
        <a:lstStyle/>
        <a:p>
          <a:endParaRPr lang="en-US"/>
        </a:p>
      </dgm:t>
    </dgm:pt>
    <dgm:pt modelId="{BF243AC5-1B9E-4762-9D81-8EB189A451D2}" type="sibTrans" cxnId="{A9E3DB10-1E1B-4489-BC58-227E6C28E30C}">
      <dgm:prSet/>
      <dgm:spPr/>
      <dgm:t>
        <a:bodyPr/>
        <a:lstStyle/>
        <a:p>
          <a:endParaRPr lang="en-US"/>
        </a:p>
      </dgm:t>
    </dgm:pt>
    <dgm:pt modelId="{0FF90602-1B13-4BB4-B1FC-4513CAA046EF}">
      <dgm:prSet/>
      <dgm:spPr/>
      <dgm:t>
        <a:bodyPr/>
        <a:lstStyle/>
        <a:p>
          <a:pPr rtl="0"/>
          <a:endParaRPr lang="en-GB" dirty="0"/>
        </a:p>
      </dgm:t>
    </dgm:pt>
    <dgm:pt modelId="{9A4EAC62-9C65-40F6-9E8B-16082A396E56}" type="parTrans" cxnId="{A3D226D4-D63D-42D3-B188-02BA16BF5EAF}">
      <dgm:prSet/>
      <dgm:spPr/>
      <dgm:t>
        <a:bodyPr/>
        <a:lstStyle/>
        <a:p>
          <a:endParaRPr lang="en-US"/>
        </a:p>
      </dgm:t>
    </dgm:pt>
    <dgm:pt modelId="{4E85515C-A03C-484B-A43F-07BED99CC271}" type="sibTrans" cxnId="{A3D226D4-D63D-42D3-B188-02BA16BF5EAF}">
      <dgm:prSet/>
      <dgm:spPr/>
      <dgm:t>
        <a:bodyPr/>
        <a:lstStyle/>
        <a:p>
          <a:endParaRPr lang="en-US"/>
        </a:p>
      </dgm:t>
    </dgm:pt>
    <dgm:pt modelId="{15B0D37C-F900-4434-8476-A395CD5B05EA}">
      <dgm:prSet/>
      <dgm:spPr/>
      <dgm:t>
        <a:bodyPr/>
        <a:lstStyle/>
        <a:p>
          <a:r>
            <a:rPr lang="en-US" dirty="0">
              <a:hlinkClick xmlns:r="http://schemas.openxmlformats.org/officeDocument/2006/relationships" r:id="rId1"/>
            </a:rPr>
            <a:t>https://youngminds.org.uk/get-involved/join-the-movement/activists/</a:t>
          </a:r>
          <a:r>
            <a:rPr lang="en-US" dirty="0"/>
            <a:t> </a:t>
          </a:r>
        </a:p>
      </dgm:t>
    </dgm:pt>
    <dgm:pt modelId="{2B11EFD7-76AF-4FD9-9BC9-DB427F871526}" type="parTrans" cxnId="{DB76EC30-BEF5-4E41-83B9-A2C15AC045CD}">
      <dgm:prSet/>
      <dgm:spPr/>
      <dgm:t>
        <a:bodyPr/>
        <a:lstStyle/>
        <a:p>
          <a:endParaRPr lang="en-US"/>
        </a:p>
      </dgm:t>
    </dgm:pt>
    <dgm:pt modelId="{A1C2AA2F-68E6-4908-AAAD-E761F0B511F3}" type="sibTrans" cxnId="{DB76EC30-BEF5-4E41-83B9-A2C15AC045CD}">
      <dgm:prSet/>
      <dgm:spPr/>
      <dgm:t>
        <a:bodyPr/>
        <a:lstStyle/>
        <a:p>
          <a:endParaRPr lang="en-US"/>
        </a:p>
      </dgm:t>
    </dgm:pt>
    <dgm:pt modelId="{963AC7B0-23A9-47CD-9FF7-829DEE9E9278}" type="pres">
      <dgm:prSet presAssocID="{1140E057-C770-4D41-8433-969FC0874E5A}" presName="linear" presStyleCnt="0">
        <dgm:presLayoutVars>
          <dgm:animLvl val="lvl"/>
          <dgm:resizeHandles val="exact"/>
        </dgm:presLayoutVars>
      </dgm:prSet>
      <dgm:spPr/>
    </dgm:pt>
    <dgm:pt modelId="{AC82191E-D85C-4F8A-8D9D-BA812747C465}" type="pres">
      <dgm:prSet presAssocID="{AF82B860-8177-4039-872B-B6D765A415A3}" presName="parentText" presStyleLbl="node1" presStyleIdx="0" presStyleCnt="2">
        <dgm:presLayoutVars>
          <dgm:chMax val="0"/>
          <dgm:bulletEnabled val="1"/>
        </dgm:presLayoutVars>
      </dgm:prSet>
      <dgm:spPr/>
    </dgm:pt>
    <dgm:pt modelId="{EA30CE17-32BE-4746-8AD9-8983E25E236D}" type="pres">
      <dgm:prSet presAssocID="{AF82B860-8177-4039-872B-B6D765A415A3}" presName="childText" presStyleLbl="revTx" presStyleIdx="0" presStyleCnt="1">
        <dgm:presLayoutVars>
          <dgm:bulletEnabled val="1"/>
        </dgm:presLayoutVars>
      </dgm:prSet>
      <dgm:spPr/>
    </dgm:pt>
    <dgm:pt modelId="{A7D6719E-D771-4736-B09D-7F0A6AB894F8}" type="pres">
      <dgm:prSet presAssocID="{15B0D37C-F900-4434-8476-A395CD5B05EA}" presName="parentText" presStyleLbl="node1" presStyleIdx="1" presStyleCnt="2">
        <dgm:presLayoutVars>
          <dgm:chMax val="0"/>
          <dgm:bulletEnabled val="1"/>
        </dgm:presLayoutVars>
      </dgm:prSet>
      <dgm:spPr/>
    </dgm:pt>
  </dgm:ptLst>
  <dgm:cxnLst>
    <dgm:cxn modelId="{A9E3DB10-1E1B-4489-BC58-227E6C28E30C}" srcId="{1140E057-C770-4D41-8433-969FC0874E5A}" destId="{AF82B860-8177-4039-872B-B6D765A415A3}" srcOrd="0" destOrd="0" parTransId="{D3271DE4-1EE8-4020-B3D3-09AABBE6D73F}" sibTransId="{BF243AC5-1B9E-4762-9D81-8EB189A451D2}"/>
    <dgm:cxn modelId="{DB76EC30-BEF5-4E41-83B9-A2C15AC045CD}" srcId="{1140E057-C770-4D41-8433-969FC0874E5A}" destId="{15B0D37C-F900-4434-8476-A395CD5B05EA}" srcOrd="1" destOrd="0" parTransId="{2B11EFD7-76AF-4FD9-9BC9-DB427F871526}" sibTransId="{A1C2AA2F-68E6-4908-AAAD-E761F0B511F3}"/>
    <dgm:cxn modelId="{7746C244-046F-45AB-AC00-16F1BE2DCB10}" type="presOf" srcId="{0FF90602-1B13-4BB4-B1FC-4513CAA046EF}" destId="{EA30CE17-32BE-4746-8AD9-8983E25E236D}" srcOrd="0" destOrd="0" presId="urn:microsoft.com/office/officeart/2005/8/layout/vList2"/>
    <dgm:cxn modelId="{F88A9884-F1D2-4FE9-ABD6-477D904AF509}" type="presOf" srcId="{1140E057-C770-4D41-8433-969FC0874E5A}" destId="{963AC7B0-23A9-47CD-9FF7-829DEE9E9278}" srcOrd="0" destOrd="0" presId="urn:microsoft.com/office/officeart/2005/8/layout/vList2"/>
    <dgm:cxn modelId="{A3D226D4-D63D-42D3-B188-02BA16BF5EAF}" srcId="{AF82B860-8177-4039-872B-B6D765A415A3}" destId="{0FF90602-1B13-4BB4-B1FC-4513CAA046EF}" srcOrd="0" destOrd="0" parTransId="{9A4EAC62-9C65-40F6-9E8B-16082A396E56}" sibTransId="{4E85515C-A03C-484B-A43F-07BED99CC271}"/>
    <dgm:cxn modelId="{DD3EBBD7-0476-4110-85FE-992FA9084DAB}" type="presOf" srcId="{AF82B860-8177-4039-872B-B6D765A415A3}" destId="{AC82191E-D85C-4F8A-8D9D-BA812747C465}" srcOrd="0" destOrd="0" presId="urn:microsoft.com/office/officeart/2005/8/layout/vList2"/>
    <dgm:cxn modelId="{38AF0ADD-2E12-4E79-B2C7-10B3319182D4}" type="presOf" srcId="{15B0D37C-F900-4434-8476-A395CD5B05EA}" destId="{A7D6719E-D771-4736-B09D-7F0A6AB894F8}" srcOrd="0" destOrd="0" presId="urn:microsoft.com/office/officeart/2005/8/layout/vList2"/>
    <dgm:cxn modelId="{827C949E-011E-484E-9CAE-A056AA10803A}" type="presParOf" srcId="{963AC7B0-23A9-47CD-9FF7-829DEE9E9278}" destId="{AC82191E-D85C-4F8A-8D9D-BA812747C465}" srcOrd="0" destOrd="0" presId="urn:microsoft.com/office/officeart/2005/8/layout/vList2"/>
    <dgm:cxn modelId="{7A221B8F-6F84-4CCC-9D89-A4201F054AE5}" type="presParOf" srcId="{963AC7B0-23A9-47CD-9FF7-829DEE9E9278}" destId="{EA30CE17-32BE-4746-8AD9-8983E25E236D}" srcOrd="1" destOrd="0" presId="urn:microsoft.com/office/officeart/2005/8/layout/vList2"/>
    <dgm:cxn modelId="{20AB1AA9-978E-44BA-B794-1F42C28C08E7}" type="presParOf" srcId="{963AC7B0-23A9-47CD-9FF7-829DEE9E9278}" destId="{A7D6719E-D771-4736-B09D-7F0A6AB894F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903511D-674C-4604-8904-F0D50341761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DE2335F-7273-49A7-9DB9-8467AC53C566}">
      <dgm:prSet/>
      <dgm:spPr/>
      <dgm:t>
        <a:bodyPr/>
        <a:lstStyle/>
        <a:p>
          <a:pPr rtl="0"/>
          <a:r>
            <a:rPr lang="en-GB"/>
            <a:t>Children’s Commissioner for Wales</a:t>
          </a:r>
        </a:p>
      </dgm:t>
    </dgm:pt>
    <dgm:pt modelId="{D7FFA6CC-B540-4DF9-9EDF-8B2D841B20DC}" type="parTrans" cxnId="{822FAD58-38BA-4CDA-B63E-AEFF07EE95BC}">
      <dgm:prSet/>
      <dgm:spPr/>
      <dgm:t>
        <a:bodyPr/>
        <a:lstStyle/>
        <a:p>
          <a:endParaRPr lang="en-US"/>
        </a:p>
      </dgm:t>
    </dgm:pt>
    <dgm:pt modelId="{3B3B9068-27E9-47F6-A6D6-865DBBE3F2FE}" type="sibTrans" cxnId="{822FAD58-38BA-4CDA-B63E-AEFF07EE95BC}">
      <dgm:prSet/>
      <dgm:spPr/>
      <dgm:t>
        <a:bodyPr/>
        <a:lstStyle/>
        <a:p>
          <a:endParaRPr lang="en-US"/>
        </a:p>
      </dgm:t>
    </dgm:pt>
    <dgm:pt modelId="{E4F86F6C-E4D4-4958-9F6D-54ED21A156B8}">
      <dgm:prSet/>
      <dgm:spPr/>
      <dgm:t>
        <a:bodyPr/>
        <a:lstStyle/>
        <a:p>
          <a:pPr rtl="0"/>
          <a:r>
            <a:rPr lang="en-GB"/>
            <a:t>Sally Holland:</a:t>
          </a:r>
        </a:p>
      </dgm:t>
    </dgm:pt>
    <dgm:pt modelId="{E8A2DACE-41D9-444A-A632-7045CD471B86}" type="parTrans" cxnId="{41405C37-61DF-44E2-8FEB-918F090CF556}">
      <dgm:prSet/>
      <dgm:spPr/>
      <dgm:t>
        <a:bodyPr/>
        <a:lstStyle/>
        <a:p>
          <a:endParaRPr lang="en-US"/>
        </a:p>
      </dgm:t>
    </dgm:pt>
    <dgm:pt modelId="{02A1B3AC-F027-4C17-A6FB-E4A81CAF2C7F}" type="sibTrans" cxnId="{41405C37-61DF-44E2-8FEB-918F090CF556}">
      <dgm:prSet/>
      <dgm:spPr/>
      <dgm:t>
        <a:bodyPr/>
        <a:lstStyle/>
        <a:p>
          <a:endParaRPr lang="en-US"/>
        </a:p>
      </dgm:t>
    </dgm:pt>
    <dgm:pt modelId="{0F7036A4-C6EE-4CD5-9F33-E252C221AD82}">
      <dgm:prSet/>
      <dgm:spPr/>
      <dgm:t>
        <a:bodyPr/>
        <a:lstStyle/>
        <a:p>
          <a:pPr rtl="0"/>
          <a:r>
            <a:rPr lang="en-GB" dirty="0"/>
            <a:t>“Whatever your thoughts on school pupils’ involvement, the demonstrations’ results, attended by both children and adults across the UK, were significant. Shortly after the protests, Welsh Government announced a ‘Climate emergency’, a recognition that the environmental clock is ticking and that we need an overhaul of how we think and behave if we are to protect the world that our children and their children will live in~</a:t>
          </a:r>
        </a:p>
      </dgm:t>
    </dgm:pt>
    <dgm:pt modelId="{F9B7CB55-06DA-48FC-9D06-32C4BEF7768A}" type="parTrans" cxnId="{5779B8FE-65FA-4FF7-9511-D829CD0C1618}">
      <dgm:prSet/>
      <dgm:spPr/>
      <dgm:t>
        <a:bodyPr/>
        <a:lstStyle/>
        <a:p>
          <a:endParaRPr lang="en-US"/>
        </a:p>
      </dgm:t>
    </dgm:pt>
    <dgm:pt modelId="{75A9D47D-FF9D-4DC2-9072-5E303E2EC8B4}" type="sibTrans" cxnId="{5779B8FE-65FA-4FF7-9511-D829CD0C1618}">
      <dgm:prSet/>
      <dgm:spPr/>
      <dgm:t>
        <a:bodyPr/>
        <a:lstStyle/>
        <a:p>
          <a:endParaRPr lang="en-US"/>
        </a:p>
      </dgm:t>
    </dgm:pt>
    <dgm:pt modelId="{6A81BF08-0E14-44C8-9781-AEEB3C60DF16}" type="pres">
      <dgm:prSet presAssocID="{7903511D-674C-4604-8904-F0D503417617}" presName="linear" presStyleCnt="0">
        <dgm:presLayoutVars>
          <dgm:animLvl val="lvl"/>
          <dgm:resizeHandles val="exact"/>
        </dgm:presLayoutVars>
      </dgm:prSet>
      <dgm:spPr/>
    </dgm:pt>
    <dgm:pt modelId="{508D6AB4-AAED-4723-A8EC-F1CE3EA736F8}" type="pres">
      <dgm:prSet presAssocID="{0DE2335F-7273-49A7-9DB9-8467AC53C566}" presName="parentText" presStyleLbl="node1" presStyleIdx="0" presStyleCnt="1">
        <dgm:presLayoutVars>
          <dgm:chMax val="0"/>
          <dgm:bulletEnabled val="1"/>
        </dgm:presLayoutVars>
      </dgm:prSet>
      <dgm:spPr/>
    </dgm:pt>
    <dgm:pt modelId="{F92F2502-B970-4A2A-B6BE-3FD90C40ABE9}" type="pres">
      <dgm:prSet presAssocID="{0DE2335F-7273-49A7-9DB9-8467AC53C566}" presName="childText" presStyleLbl="revTx" presStyleIdx="0" presStyleCnt="1">
        <dgm:presLayoutVars>
          <dgm:bulletEnabled val="1"/>
        </dgm:presLayoutVars>
      </dgm:prSet>
      <dgm:spPr/>
    </dgm:pt>
  </dgm:ptLst>
  <dgm:cxnLst>
    <dgm:cxn modelId="{C0AEDD0A-1614-43EB-8F24-CFC2A0FB99E1}" type="presOf" srcId="{E4F86F6C-E4D4-4958-9F6D-54ED21A156B8}" destId="{F92F2502-B970-4A2A-B6BE-3FD90C40ABE9}" srcOrd="0" destOrd="0" presId="urn:microsoft.com/office/officeart/2005/8/layout/vList2"/>
    <dgm:cxn modelId="{54953B12-0958-4890-A1BA-017AE0DDCC6B}" type="presOf" srcId="{0F7036A4-C6EE-4CD5-9F33-E252C221AD82}" destId="{F92F2502-B970-4A2A-B6BE-3FD90C40ABE9}" srcOrd="0" destOrd="1" presId="urn:microsoft.com/office/officeart/2005/8/layout/vList2"/>
    <dgm:cxn modelId="{ED505333-4704-4DFC-B2B6-5EC8A0785628}" type="presOf" srcId="{7903511D-674C-4604-8904-F0D503417617}" destId="{6A81BF08-0E14-44C8-9781-AEEB3C60DF16}" srcOrd="0" destOrd="0" presId="urn:microsoft.com/office/officeart/2005/8/layout/vList2"/>
    <dgm:cxn modelId="{41405C37-61DF-44E2-8FEB-918F090CF556}" srcId="{0DE2335F-7273-49A7-9DB9-8467AC53C566}" destId="{E4F86F6C-E4D4-4958-9F6D-54ED21A156B8}" srcOrd="0" destOrd="0" parTransId="{E8A2DACE-41D9-444A-A632-7045CD471B86}" sibTransId="{02A1B3AC-F027-4C17-A6FB-E4A81CAF2C7F}"/>
    <dgm:cxn modelId="{822FAD58-38BA-4CDA-B63E-AEFF07EE95BC}" srcId="{7903511D-674C-4604-8904-F0D503417617}" destId="{0DE2335F-7273-49A7-9DB9-8467AC53C566}" srcOrd="0" destOrd="0" parTransId="{D7FFA6CC-B540-4DF9-9EDF-8B2D841B20DC}" sibTransId="{3B3B9068-27E9-47F6-A6D6-865DBBE3F2FE}"/>
    <dgm:cxn modelId="{11DEE1B3-CDA5-44FC-93AD-06012E3FFD9F}" type="presOf" srcId="{0DE2335F-7273-49A7-9DB9-8467AC53C566}" destId="{508D6AB4-AAED-4723-A8EC-F1CE3EA736F8}" srcOrd="0" destOrd="0" presId="urn:microsoft.com/office/officeart/2005/8/layout/vList2"/>
    <dgm:cxn modelId="{5779B8FE-65FA-4FF7-9511-D829CD0C1618}" srcId="{E4F86F6C-E4D4-4958-9F6D-54ED21A156B8}" destId="{0F7036A4-C6EE-4CD5-9F33-E252C221AD82}" srcOrd="0" destOrd="0" parTransId="{F9B7CB55-06DA-48FC-9D06-32C4BEF7768A}" sibTransId="{75A9D47D-FF9D-4DC2-9072-5E303E2EC8B4}"/>
    <dgm:cxn modelId="{B58C477B-4827-4264-B7F7-041437F47ED5}" type="presParOf" srcId="{6A81BF08-0E14-44C8-9781-AEEB3C60DF16}" destId="{508D6AB4-AAED-4723-A8EC-F1CE3EA736F8}" srcOrd="0" destOrd="0" presId="urn:microsoft.com/office/officeart/2005/8/layout/vList2"/>
    <dgm:cxn modelId="{F9E669AF-812A-427A-BA3C-929D187FEFFD}" type="presParOf" srcId="{6A81BF08-0E14-44C8-9781-AEEB3C60DF16}" destId="{F92F2502-B970-4A2A-B6BE-3FD90C40ABE9}"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EB410A-27B7-4F3B-B344-EC2A589754BD}">
      <dsp:nvSpPr>
        <dsp:cNvPr id="0" name=""/>
        <dsp:cNvSpPr/>
      </dsp:nvSpPr>
      <dsp:spPr>
        <a:xfrm>
          <a:off x="0" y="45809"/>
          <a:ext cx="3703320" cy="19269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Explore how we can promote change as part of our youth work practice </a:t>
          </a:r>
        </a:p>
      </dsp:txBody>
      <dsp:txXfrm>
        <a:off x="94068" y="139877"/>
        <a:ext cx="3515184" cy="1738854"/>
      </dsp:txXfrm>
    </dsp:sp>
    <dsp:sp modelId="{D1D20CBA-3C96-4606-AD88-72199A37E8CA}">
      <dsp:nvSpPr>
        <dsp:cNvPr id="0" name=""/>
        <dsp:cNvSpPr/>
      </dsp:nvSpPr>
      <dsp:spPr>
        <a:xfrm>
          <a:off x="0" y="2050560"/>
          <a:ext cx="3703320" cy="19269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Discuss your ideas </a:t>
          </a:r>
        </a:p>
      </dsp:txBody>
      <dsp:txXfrm>
        <a:off x="94068" y="2144628"/>
        <a:ext cx="3515184" cy="17388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8BA00-AB97-4FA1-AA6C-5BE7EC8678A3}">
      <dsp:nvSpPr>
        <dsp:cNvPr id="0" name=""/>
        <dsp:cNvSpPr/>
      </dsp:nvSpPr>
      <dsp:spPr>
        <a:xfrm>
          <a:off x="0" y="6052"/>
          <a:ext cx="7543801" cy="23645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rtl="0">
            <a:lnSpc>
              <a:spcPct val="90000"/>
            </a:lnSpc>
            <a:spcBef>
              <a:spcPct val="0"/>
            </a:spcBef>
            <a:spcAft>
              <a:spcPct val="35000"/>
            </a:spcAft>
            <a:buNone/>
          </a:pPr>
          <a:r>
            <a:rPr lang="en-GB" sz="4300" kern="1200"/>
            <a:t>Can you think of any examples where young people have made a difference locally ?</a:t>
          </a:r>
        </a:p>
      </dsp:txBody>
      <dsp:txXfrm>
        <a:off x="115429" y="121481"/>
        <a:ext cx="7312943" cy="2133711"/>
      </dsp:txXfrm>
    </dsp:sp>
    <dsp:sp modelId="{CFF39CDD-2E70-44B0-B1A7-1B75896B5031}">
      <dsp:nvSpPr>
        <dsp:cNvPr id="0" name=""/>
        <dsp:cNvSpPr/>
      </dsp:nvSpPr>
      <dsp:spPr>
        <a:xfrm>
          <a:off x="0" y="2370622"/>
          <a:ext cx="7543801" cy="16466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516" tIns="54610" rIns="305816" bIns="54610" numCol="1" spcCol="1270" anchor="t" anchorCtr="0">
          <a:noAutofit/>
        </a:bodyPr>
        <a:lstStyle/>
        <a:p>
          <a:pPr marL="285750" lvl="1" indent="-285750" algn="l" defTabSz="1511300" rtl="0">
            <a:lnSpc>
              <a:spcPct val="90000"/>
            </a:lnSpc>
            <a:spcBef>
              <a:spcPct val="0"/>
            </a:spcBef>
            <a:spcAft>
              <a:spcPct val="20000"/>
            </a:spcAft>
            <a:buChar char="•"/>
          </a:pPr>
          <a:r>
            <a:rPr lang="en-GB" sz="3400" kern="1200"/>
            <a:t>Does not have to be big ?</a:t>
          </a:r>
        </a:p>
        <a:p>
          <a:pPr marL="285750" lvl="1" indent="-285750" algn="l" defTabSz="1511300" rtl="0">
            <a:lnSpc>
              <a:spcPct val="90000"/>
            </a:lnSpc>
            <a:spcBef>
              <a:spcPct val="0"/>
            </a:spcBef>
            <a:spcAft>
              <a:spcPct val="20000"/>
            </a:spcAft>
            <a:buChar char="•"/>
          </a:pPr>
          <a:r>
            <a:rPr lang="en-GB" sz="3400" kern="1200" dirty="0"/>
            <a:t>Perhaps in your youth work experience? </a:t>
          </a:r>
        </a:p>
      </dsp:txBody>
      <dsp:txXfrm>
        <a:off x="0" y="2370622"/>
        <a:ext cx="7543801" cy="16466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FF54B-68E5-4852-A091-D87EA35EF8DA}">
      <dsp:nvSpPr>
        <dsp:cNvPr id="0" name=""/>
        <dsp:cNvSpPr/>
      </dsp:nvSpPr>
      <dsp:spPr>
        <a:xfrm>
          <a:off x="911626" y="0"/>
          <a:ext cx="5720548" cy="4023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114300" rIns="228600" bIns="114300" numCol="1" spcCol="1270" anchor="ctr" anchorCtr="0">
          <a:noAutofit/>
        </a:bodyPr>
        <a:lstStyle/>
        <a:p>
          <a:pPr marL="0" lvl="0" indent="0" algn="ctr" defTabSz="2667000" rtl="0">
            <a:lnSpc>
              <a:spcPct val="90000"/>
            </a:lnSpc>
            <a:spcBef>
              <a:spcPct val="0"/>
            </a:spcBef>
            <a:spcAft>
              <a:spcPct val="35000"/>
            </a:spcAft>
            <a:buNone/>
          </a:pPr>
          <a:r>
            <a:rPr lang="en-GB" sz="6000" b="1" kern="1200" dirty="0"/>
            <a:t>What are the pillars of youth work in Wales? </a:t>
          </a:r>
          <a:endParaRPr lang="en-GB" sz="6000" kern="1200" dirty="0"/>
        </a:p>
      </dsp:txBody>
      <dsp:txXfrm>
        <a:off x="1108030" y="196404"/>
        <a:ext cx="5327740" cy="36305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95758-84A0-4E0F-B025-A722FA7C6FC3}">
      <dsp:nvSpPr>
        <dsp:cNvPr id="0" name=""/>
        <dsp:cNvSpPr/>
      </dsp:nvSpPr>
      <dsp:spPr>
        <a:xfrm>
          <a:off x="365105" y="510"/>
          <a:ext cx="1971164" cy="118269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Educative</a:t>
          </a:r>
        </a:p>
      </dsp:txBody>
      <dsp:txXfrm>
        <a:off x="365105" y="510"/>
        <a:ext cx="1971164" cy="1182698"/>
      </dsp:txXfrm>
    </dsp:sp>
    <dsp:sp modelId="{D1C6834A-308F-4280-AC79-9669439357B3}">
      <dsp:nvSpPr>
        <dsp:cNvPr id="0" name=""/>
        <dsp:cNvSpPr/>
      </dsp:nvSpPr>
      <dsp:spPr>
        <a:xfrm>
          <a:off x="2533386" y="510"/>
          <a:ext cx="1971164" cy="118269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Expressive, </a:t>
          </a:r>
        </a:p>
      </dsp:txBody>
      <dsp:txXfrm>
        <a:off x="2533386" y="510"/>
        <a:ext cx="1971164" cy="1182698"/>
      </dsp:txXfrm>
    </dsp:sp>
    <dsp:sp modelId="{67D0D232-8690-4DB5-B18F-F2214FB112D2}">
      <dsp:nvSpPr>
        <dsp:cNvPr id="0" name=""/>
        <dsp:cNvSpPr/>
      </dsp:nvSpPr>
      <dsp:spPr>
        <a:xfrm>
          <a:off x="365105" y="1380325"/>
          <a:ext cx="1971164" cy="118269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Participative, </a:t>
          </a:r>
        </a:p>
      </dsp:txBody>
      <dsp:txXfrm>
        <a:off x="365105" y="1380325"/>
        <a:ext cx="1971164" cy="1182698"/>
      </dsp:txXfrm>
    </dsp:sp>
    <dsp:sp modelId="{82E383F2-684D-4FB0-880E-DA1908AB3D62}">
      <dsp:nvSpPr>
        <dsp:cNvPr id="0" name=""/>
        <dsp:cNvSpPr/>
      </dsp:nvSpPr>
      <dsp:spPr>
        <a:xfrm>
          <a:off x="2533386" y="1380325"/>
          <a:ext cx="1971164" cy="118269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Inclusive</a:t>
          </a:r>
        </a:p>
      </dsp:txBody>
      <dsp:txXfrm>
        <a:off x="2533386" y="1380325"/>
        <a:ext cx="1971164" cy="1182698"/>
      </dsp:txXfrm>
    </dsp:sp>
    <dsp:sp modelId="{D748013B-1B2E-40CB-854C-165AAB76CCDF}">
      <dsp:nvSpPr>
        <dsp:cNvPr id="0" name=""/>
        <dsp:cNvSpPr/>
      </dsp:nvSpPr>
      <dsp:spPr>
        <a:xfrm>
          <a:off x="1449245" y="2760140"/>
          <a:ext cx="1971164" cy="1182698"/>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600" kern="1200" dirty="0"/>
            <a:t>Empowering </a:t>
          </a:r>
        </a:p>
        <a:p>
          <a:pPr lvl="0" algn="ctr" defTabSz="1422400">
            <a:lnSpc>
              <a:spcPct val="90000"/>
            </a:lnSpc>
            <a:spcBef>
              <a:spcPct val="0"/>
            </a:spcBef>
            <a:spcAft>
              <a:spcPct val="35000"/>
            </a:spcAft>
            <a:buNone/>
          </a:pPr>
          <a:endParaRPr lang="en-US" sz="2600" kern="1200" dirty="0"/>
        </a:p>
      </dsp:txBody>
      <dsp:txXfrm>
        <a:off x="1449245" y="2760140"/>
        <a:ext cx="1971164" cy="11826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A95758-84A0-4E0F-B025-A722FA7C6FC3}">
      <dsp:nvSpPr>
        <dsp:cNvPr id="0" name=""/>
        <dsp:cNvSpPr/>
      </dsp:nvSpPr>
      <dsp:spPr>
        <a:xfrm>
          <a:off x="451" y="248911"/>
          <a:ext cx="1762450" cy="105747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Educative</a:t>
          </a:r>
        </a:p>
      </dsp:txBody>
      <dsp:txXfrm>
        <a:off x="451" y="248911"/>
        <a:ext cx="1762450" cy="1057470"/>
      </dsp:txXfrm>
    </dsp:sp>
    <dsp:sp modelId="{D1C6834A-308F-4280-AC79-9669439357B3}">
      <dsp:nvSpPr>
        <dsp:cNvPr id="0" name=""/>
        <dsp:cNvSpPr/>
      </dsp:nvSpPr>
      <dsp:spPr>
        <a:xfrm>
          <a:off x="1939147" y="248911"/>
          <a:ext cx="1762450" cy="105747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Expressive, </a:t>
          </a:r>
        </a:p>
      </dsp:txBody>
      <dsp:txXfrm>
        <a:off x="1939147" y="248911"/>
        <a:ext cx="1762450" cy="1057470"/>
      </dsp:txXfrm>
    </dsp:sp>
    <dsp:sp modelId="{67D0D232-8690-4DB5-B18F-F2214FB112D2}">
      <dsp:nvSpPr>
        <dsp:cNvPr id="0" name=""/>
        <dsp:cNvSpPr/>
      </dsp:nvSpPr>
      <dsp:spPr>
        <a:xfrm>
          <a:off x="451" y="1482627"/>
          <a:ext cx="1762450" cy="105747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Participative, </a:t>
          </a:r>
        </a:p>
      </dsp:txBody>
      <dsp:txXfrm>
        <a:off x="451" y="1482627"/>
        <a:ext cx="1762450" cy="1057470"/>
      </dsp:txXfrm>
    </dsp:sp>
    <dsp:sp modelId="{82E383F2-684D-4FB0-880E-DA1908AB3D62}">
      <dsp:nvSpPr>
        <dsp:cNvPr id="0" name=""/>
        <dsp:cNvSpPr/>
      </dsp:nvSpPr>
      <dsp:spPr>
        <a:xfrm>
          <a:off x="1939147" y="1482627"/>
          <a:ext cx="1762450" cy="105747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Inclusive</a:t>
          </a:r>
        </a:p>
      </dsp:txBody>
      <dsp:txXfrm>
        <a:off x="1939147" y="1482627"/>
        <a:ext cx="1762450" cy="1057470"/>
      </dsp:txXfrm>
    </dsp:sp>
    <dsp:sp modelId="{D748013B-1B2E-40CB-854C-165AAB76CCDF}">
      <dsp:nvSpPr>
        <dsp:cNvPr id="0" name=""/>
        <dsp:cNvSpPr/>
      </dsp:nvSpPr>
      <dsp:spPr>
        <a:xfrm>
          <a:off x="969799" y="2716342"/>
          <a:ext cx="1762450" cy="1057470"/>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2300" kern="1200" dirty="0"/>
            <a:t>Empowering </a:t>
          </a:r>
        </a:p>
        <a:p>
          <a:pPr lvl="0" algn="ctr" defTabSz="1422400">
            <a:lnSpc>
              <a:spcPct val="90000"/>
            </a:lnSpc>
            <a:spcBef>
              <a:spcPct val="0"/>
            </a:spcBef>
            <a:spcAft>
              <a:spcPct val="35000"/>
            </a:spcAft>
            <a:buNone/>
          </a:pPr>
          <a:endParaRPr lang="en-US" sz="2300" kern="1200" dirty="0"/>
        </a:p>
      </dsp:txBody>
      <dsp:txXfrm>
        <a:off x="969799" y="2716342"/>
        <a:ext cx="1762450" cy="10574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FE230-952A-4367-84DB-BF0F757D0D71}">
      <dsp:nvSpPr>
        <dsp:cNvPr id="0" name=""/>
        <dsp:cNvSpPr/>
      </dsp:nvSpPr>
      <dsp:spPr>
        <a:xfrm>
          <a:off x="0" y="252793"/>
          <a:ext cx="7867996" cy="10740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Youth Work in Wales: Principles and Purposes (2013, 2018, 2022) defines participative practice as, </a:t>
          </a:r>
        </a:p>
      </dsp:txBody>
      <dsp:txXfrm>
        <a:off x="52431" y="305224"/>
        <a:ext cx="7763134" cy="969198"/>
      </dsp:txXfrm>
    </dsp:sp>
    <dsp:sp modelId="{27ABE7FC-DD25-4597-9E4F-EA89041148F1}">
      <dsp:nvSpPr>
        <dsp:cNvPr id="0" name=""/>
        <dsp:cNvSpPr/>
      </dsp:nvSpPr>
      <dsp:spPr>
        <a:xfrm>
          <a:off x="0" y="1326853"/>
          <a:ext cx="7867996" cy="1257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9809"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“Encouraging and supporting young people to become partners in, and share responsibility for, the opportunities, learning processes and decision-making structures which affect their own and other people’s lives and environments.” </a:t>
          </a:r>
        </a:p>
      </dsp:txBody>
      <dsp:txXfrm>
        <a:off x="0" y="1326853"/>
        <a:ext cx="7867996" cy="1257525"/>
      </dsp:txXfrm>
    </dsp:sp>
    <dsp:sp modelId="{A28DF7F6-B797-4661-813D-FCC6B2F1D43D}">
      <dsp:nvSpPr>
        <dsp:cNvPr id="0" name=""/>
        <dsp:cNvSpPr/>
      </dsp:nvSpPr>
      <dsp:spPr>
        <a:xfrm>
          <a:off x="0" y="2584378"/>
          <a:ext cx="7867996" cy="10740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Young people’s participation in decision making is one of the five pillars that underpin youth work in Wales. </a:t>
          </a:r>
        </a:p>
      </dsp:txBody>
      <dsp:txXfrm>
        <a:off x="52431" y="2636809"/>
        <a:ext cx="7763134" cy="969198"/>
      </dsp:txXfrm>
    </dsp:sp>
    <dsp:sp modelId="{8001779A-8786-4253-8527-AB37698F096C}">
      <dsp:nvSpPr>
        <dsp:cNvPr id="0" name=""/>
        <dsp:cNvSpPr/>
      </dsp:nvSpPr>
      <dsp:spPr>
        <a:xfrm>
          <a:off x="0" y="3736198"/>
          <a:ext cx="7867996" cy="10740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Article 12 of the United Nations Convention on the Rights of the Child (UNCRC) states that,</a:t>
          </a:r>
        </a:p>
      </dsp:txBody>
      <dsp:txXfrm>
        <a:off x="52431" y="3788629"/>
        <a:ext cx="7763134" cy="969198"/>
      </dsp:txXfrm>
    </dsp:sp>
    <dsp:sp modelId="{DFF7D565-57BF-4875-B31B-B825B8EB8B6A}">
      <dsp:nvSpPr>
        <dsp:cNvPr id="0" name=""/>
        <dsp:cNvSpPr/>
      </dsp:nvSpPr>
      <dsp:spPr>
        <a:xfrm>
          <a:off x="0" y="4810258"/>
          <a:ext cx="7867996"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9809"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“children have the right to say what they think should happen, when adults are making decisions that affect them, and to have their opinions taken into account.” </a:t>
          </a:r>
        </a:p>
      </dsp:txBody>
      <dsp:txXfrm>
        <a:off x="0" y="4810258"/>
        <a:ext cx="7867996" cy="9501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BBAD14-932A-46C6-8FAA-68008640AB6A}">
      <dsp:nvSpPr>
        <dsp:cNvPr id="0" name=""/>
        <dsp:cNvSpPr/>
      </dsp:nvSpPr>
      <dsp:spPr>
        <a:xfrm>
          <a:off x="0" y="158055"/>
          <a:ext cx="7142018" cy="126477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dirty="0"/>
            <a:t>The involving of young people standard focuses on the quality and impact of young people’s participation in decision making and how well organisations; · </a:t>
          </a:r>
        </a:p>
      </dsp:txBody>
      <dsp:txXfrm>
        <a:off x="61741" y="219796"/>
        <a:ext cx="7018536" cy="1141288"/>
      </dsp:txXfrm>
    </dsp:sp>
    <dsp:sp modelId="{F855EFFE-CDBB-418F-9B14-5D0F539A54BB}">
      <dsp:nvSpPr>
        <dsp:cNvPr id="0" name=""/>
        <dsp:cNvSpPr/>
      </dsp:nvSpPr>
      <dsp:spPr>
        <a:xfrm>
          <a:off x="0" y="1422825"/>
          <a:ext cx="7142018" cy="2999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6759" tIns="29210" rIns="163576" bIns="29210" numCol="1" spcCol="1270" anchor="t" anchorCtr="0">
          <a:noAutofit/>
        </a:bodyPr>
        <a:lstStyle/>
        <a:p>
          <a:pPr marL="171450" lvl="1" indent="-171450" algn="l" defTabSz="800100" rtl="0">
            <a:lnSpc>
              <a:spcPct val="90000"/>
            </a:lnSpc>
            <a:spcBef>
              <a:spcPct val="0"/>
            </a:spcBef>
            <a:spcAft>
              <a:spcPct val="20000"/>
            </a:spcAft>
            <a:buChar char="•"/>
          </a:pPr>
          <a:r>
            <a:rPr lang="en-GB" sz="1800" kern="1200"/>
            <a:t>actively listen to young people; </a:t>
          </a:r>
        </a:p>
        <a:p>
          <a:pPr marL="171450" lvl="1" indent="-171450" algn="l" defTabSz="800100" rtl="0">
            <a:lnSpc>
              <a:spcPct val="90000"/>
            </a:lnSpc>
            <a:spcBef>
              <a:spcPct val="0"/>
            </a:spcBef>
            <a:spcAft>
              <a:spcPct val="20000"/>
            </a:spcAft>
            <a:buChar char="•"/>
          </a:pPr>
          <a:r>
            <a:rPr lang="en-GB" sz="1800" kern="1200"/>
            <a:t>actively involve young people in decision making; </a:t>
          </a:r>
        </a:p>
        <a:p>
          <a:pPr marL="171450" lvl="1" indent="-171450" algn="l" defTabSz="800100" rtl="0">
            <a:lnSpc>
              <a:spcPct val="90000"/>
            </a:lnSpc>
            <a:spcBef>
              <a:spcPct val="0"/>
            </a:spcBef>
            <a:spcAft>
              <a:spcPct val="20000"/>
            </a:spcAft>
            <a:buChar char="•"/>
          </a:pPr>
          <a:r>
            <a:rPr lang="en-GB" sz="1800" kern="1200"/>
            <a:t>demonstrate how young people’s views and opinions lead to tangible organisational / programme change and improvement;  </a:t>
          </a:r>
        </a:p>
        <a:p>
          <a:pPr marL="171450" lvl="1" indent="-171450" algn="l" defTabSz="800100" rtl="0">
            <a:lnSpc>
              <a:spcPct val="90000"/>
            </a:lnSpc>
            <a:spcBef>
              <a:spcPct val="0"/>
            </a:spcBef>
            <a:spcAft>
              <a:spcPct val="20000"/>
            </a:spcAft>
            <a:buChar char="•"/>
          </a:pPr>
          <a:r>
            <a:rPr lang="en-GB" sz="1800" kern="1200" dirty="0"/>
            <a:t>have implemented the National Children and Young People's Participation Standards for Wales (2007) </a:t>
          </a:r>
          <a:r>
            <a:rPr lang="en-GB" sz="1800" kern="1200" dirty="0">
              <a:hlinkClick xmlns:r="http://schemas.openxmlformats.org/officeDocument/2006/relationships" r:id="rId1"/>
            </a:rPr>
            <a:t>http://www.participationworkerswales.org.uk/wp-content/uploads/2014/07/National-Participation-Standards.pdf</a:t>
          </a:r>
          <a:r>
            <a:rPr lang="en-GB" sz="1800" kern="1200" dirty="0"/>
            <a:t> and; · have implemented the Children and Families (Wales) Measure 2010 </a:t>
          </a:r>
          <a:r>
            <a:rPr lang="en-GB" sz="1800" kern="1200" dirty="0">
              <a:hlinkClick xmlns:r="http://schemas.openxmlformats.org/officeDocument/2006/relationships" r:id="rId2"/>
            </a:rPr>
            <a:t>http://gov.wales/topics/people-andcommunities/people/children-and-young-people/child-poverty/childrenandfamilies/?lang=en</a:t>
          </a:r>
          <a:r>
            <a:rPr lang="en-GB" sz="1800" kern="1200" dirty="0"/>
            <a:t>. </a:t>
          </a:r>
        </a:p>
      </dsp:txBody>
      <dsp:txXfrm>
        <a:off x="0" y="1422825"/>
        <a:ext cx="7142018" cy="29994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310FF-B18B-461F-8F94-10032798A7B1}">
      <dsp:nvSpPr>
        <dsp:cNvPr id="0" name=""/>
        <dsp:cNvSpPr/>
      </dsp:nvSpPr>
      <dsp:spPr>
        <a:xfrm>
          <a:off x="0" y="213324"/>
          <a:ext cx="6356467" cy="11934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dirty="0"/>
            <a:t>The evidence for the Involving young people standard should demonstrate:</a:t>
          </a:r>
        </a:p>
      </dsp:txBody>
      <dsp:txXfrm>
        <a:off x="58257" y="271581"/>
        <a:ext cx="6239953" cy="1076886"/>
      </dsp:txXfrm>
    </dsp:sp>
    <dsp:sp modelId="{5AF4227D-5491-45C8-A28F-E4CF52AF013B}">
      <dsp:nvSpPr>
        <dsp:cNvPr id="0" name=""/>
        <dsp:cNvSpPr/>
      </dsp:nvSpPr>
      <dsp:spPr>
        <a:xfrm>
          <a:off x="0" y="1406724"/>
          <a:ext cx="6356467" cy="2918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818"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a clear strategy for young people’s active involvement;</a:t>
          </a:r>
        </a:p>
        <a:p>
          <a:pPr marL="228600" lvl="1" indent="-228600" algn="l" defTabSz="1022350" rtl="0">
            <a:lnSpc>
              <a:spcPct val="90000"/>
            </a:lnSpc>
            <a:spcBef>
              <a:spcPct val="0"/>
            </a:spcBef>
            <a:spcAft>
              <a:spcPct val="20000"/>
            </a:spcAft>
            <a:buChar char="•"/>
          </a:pPr>
          <a:r>
            <a:rPr lang="en-GB" sz="2300" kern="1200"/>
            <a:t>young people regularly feedback on the quality and range of the youth work they engage in; </a:t>
          </a:r>
        </a:p>
        <a:p>
          <a:pPr marL="228600" lvl="1" indent="-228600" algn="l" defTabSz="1022350" rtl="0">
            <a:lnSpc>
              <a:spcPct val="90000"/>
            </a:lnSpc>
            <a:spcBef>
              <a:spcPct val="0"/>
            </a:spcBef>
            <a:spcAft>
              <a:spcPct val="20000"/>
            </a:spcAft>
            <a:buChar char="•"/>
          </a:pPr>
          <a:r>
            <a:rPr lang="en-GB" sz="2300" kern="1200"/>
            <a:t>young people’s feedback results in changes and improvement;</a:t>
          </a:r>
        </a:p>
        <a:p>
          <a:pPr marL="228600" lvl="1" indent="-228600" algn="l" defTabSz="1022350" rtl="0">
            <a:lnSpc>
              <a:spcPct val="90000"/>
            </a:lnSpc>
            <a:spcBef>
              <a:spcPct val="0"/>
            </a:spcBef>
            <a:spcAft>
              <a:spcPct val="20000"/>
            </a:spcAft>
            <a:buChar char="•"/>
          </a:pPr>
          <a:r>
            <a:rPr lang="en-GB" sz="2300" kern="1200"/>
            <a:t>young people are aware of how their voice resulted in change.</a:t>
          </a:r>
        </a:p>
      </dsp:txBody>
      <dsp:txXfrm>
        <a:off x="0" y="1406724"/>
        <a:ext cx="6356467" cy="29187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F627F-2ADA-4D26-BDE8-4C43108F8AFF}">
      <dsp:nvSpPr>
        <dsp:cNvPr id="0" name=""/>
        <dsp:cNvSpPr/>
      </dsp:nvSpPr>
      <dsp:spPr>
        <a:xfrm>
          <a:off x="0" y="224505"/>
          <a:ext cx="7543801" cy="35743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GB" sz="6500" kern="1200" dirty="0"/>
            <a:t>Design an activity that involves participation…</a:t>
          </a:r>
        </a:p>
      </dsp:txBody>
      <dsp:txXfrm>
        <a:off x="174485" y="398990"/>
        <a:ext cx="7194831" cy="32253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C0619-8EB9-4D4D-8AC3-723576559901}">
      <dsp:nvSpPr>
        <dsp:cNvPr id="0" name=""/>
        <dsp:cNvSpPr/>
      </dsp:nvSpPr>
      <dsp:spPr>
        <a:xfrm>
          <a:off x="0" y="187155"/>
          <a:ext cx="7543801" cy="280448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l" defTabSz="2266950" rtl="0">
            <a:lnSpc>
              <a:spcPct val="90000"/>
            </a:lnSpc>
            <a:spcBef>
              <a:spcPct val="0"/>
            </a:spcBef>
            <a:spcAft>
              <a:spcPct val="35000"/>
            </a:spcAft>
            <a:buNone/>
          </a:pPr>
          <a:r>
            <a:rPr lang="en-GB" sz="5100" kern="1200"/>
            <a:t>“Education is the most powerful weapon you can use to change the world”</a:t>
          </a:r>
        </a:p>
      </dsp:txBody>
      <dsp:txXfrm>
        <a:off x="136904" y="324059"/>
        <a:ext cx="7269993" cy="2530681"/>
      </dsp:txXfrm>
    </dsp:sp>
    <dsp:sp modelId="{BD6AE13A-BBFD-4696-8550-3D404315E2CD}">
      <dsp:nvSpPr>
        <dsp:cNvPr id="0" name=""/>
        <dsp:cNvSpPr/>
      </dsp:nvSpPr>
      <dsp:spPr>
        <a:xfrm>
          <a:off x="0" y="2991644"/>
          <a:ext cx="7543801" cy="84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516" tIns="64770" rIns="362712" bIns="64770" numCol="1" spcCol="1270" anchor="t" anchorCtr="0">
          <a:noAutofit/>
        </a:bodyPr>
        <a:lstStyle/>
        <a:p>
          <a:pPr marL="285750" lvl="1" indent="-285750" algn="l" defTabSz="1778000" rtl="0">
            <a:lnSpc>
              <a:spcPct val="90000"/>
            </a:lnSpc>
            <a:spcBef>
              <a:spcPct val="0"/>
            </a:spcBef>
            <a:spcAft>
              <a:spcPct val="20000"/>
            </a:spcAft>
            <a:buChar char="•"/>
          </a:pPr>
          <a:r>
            <a:rPr lang="en-GB" sz="4000" b="1" kern="1200"/>
            <a:t>Nelson Mandela</a:t>
          </a:r>
          <a:endParaRPr lang="en-GB" sz="4000" kern="1200"/>
        </a:p>
      </dsp:txBody>
      <dsp:txXfrm>
        <a:off x="0" y="2991644"/>
        <a:ext cx="7543801" cy="84456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FF478-1A5C-4734-8E52-A8587F1DC831}">
      <dsp:nvSpPr>
        <dsp:cNvPr id="0" name=""/>
        <dsp:cNvSpPr/>
      </dsp:nvSpPr>
      <dsp:spPr>
        <a:xfrm>
          <a:off x="0" y="29642"/>
          <a:ext cx="8353011" cy="720000"/>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rtl="0">
            <a:lnSpc>
              <a:spcPct val="90000"/>
            </a:lnSpc>
            <a:spcBef>
              <a:spcPct val="0"/>
            </a:spcBef>
            <a:spcAft>
              <a:spcPct val="35000"/>
            </a:spcAft>
            <a:buNone/>
          </a:pPr>
          <a:r>
            <a:rPr lang="en-GB" sz="2500" kern="1200" dirty="0"/>
            <a:t>Important to consider HOW we educate: </a:t>
          </a:r>
        </a:p>
      </dsp:txBody>
      <dsp:txXfrm>
        <a:off x="0" y="29642"/>
        <a:ext cx="8353011" cy="720000"/>
      </dsp:txXfrm>
    </dsp:sp>
    <dsp:sp modelId="{07594039-94E5-424F-935F-64EE99DFC2A2}">
      <dsp:nvSpPr>
        <dsp:cNvPr id="0" name=""/>
        <dsp:cNvSpPr/>
      </dsp:nvSpPr>
      <dsp:spPr>
        <a:xfrm>
          <a:off x="0" y="749642"/>
          <a:ext cx="8353011" cy="3088125"/>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rtl="0">
            <a:lnSpc>
              <a:spcPct val="90000"/>
            </a:lnSpc>
            <a:spcBef>
              <a:spcPct val="0"/>
            </a:spcBef>
            <a:spcAft>
              <a:spcPct val="15000"/>
            </a:spcAft>
            <a:buChar char="•"/>
          </a:pPr>
          <a:r>
            <a:rPr lang="en-GB" sz="2500" kern="1200"/>
            <a:t>Rather than Transmissive  education Transformational Education e.g:</a:t>
          </a:r>
        </a:p>
        <a:p>
          <a:pPr marL="457200" lvl="2" indent="-228600" algn="l" defTabSz="1111250" rtl="0">
            <a:lnSpc>
              <a:spcPct val="90000"/>
            </a:lnSpc>
            <a:spcBef>
              <a:spcPct val="0"/>
            </a:spcBef>
            <a:spcAft>
              <a:spcPct val="15000"/>
            </a:spcAft>
            <a:buChar char="•"/>
          </a:pPr>
          <a:r>
            <a:rPr lang="en-GB" sz="2500" kern="1200"/>
            <a:t>Problem solving </a:t>
          </a:r>
        </a:p>
        <a:p>
          <a:pPr marL="457200" lvl="2" indent="-228600" algn="l" defTabSz="1111250" rtl="0">
            <a:lnSpc>
              <a:spcPct val="90000"/>
            </a:lnSpc>
            <a:spcBef>
              <a:spcPct val="0"/>
            </a:spcBef>
            <a:spcAft>
              <a:spcPct val="15000"/>
            </a:spcAft>
            <a:buChar char="•"/>
          </a:pPr>
          <a:r>
            <a:rPr lang="en-GB" sz="2500" kern="1200"/>
            <a:t>Critical thinking </a:t>
          </a:r>
        </a:p>
        <a:p>
          <a:pPr marL="457200" lvl="2" indent="-228600" algn="l" defTabSz="1111250" rtl="0">
            <a:lnSpc>
              <a:spcPct val="90000"/>
            </a:lnSpc>
            <a:spcBef>
              <a:spcPct val="0"/>
            </a:spcBef>
            <a:spcAft>
              <a:spcPct val="15000"/>
            </a:spcAft>
            <a:buChar char="•"/>
          </a:pPr>
          <a:r>
            <a:rPr lang="en-GB" sz="2500" kern="1200"/>
            <a:t>A say in decisions </a:t>
          </a:r>
        </a:p>
        <a:p>
          <a:pPr marL="457200" lvl="2" indent="-228600" algn="l" defTabSz="1111250" rtl="0">
            <a:lnSpc>
              <a:spcPct val="90000"/>
            </a:lnSpc>
            <a:spcBef>
              <a:spcPct val="0"/>
            </a:spcBef>
            <a:spcAft>
              <a:spcPct val="15000"/>
            </a:spcAft>
            <a:buChar char="•"/>
          </a:pPr>
          <a:r>
            <a:rPr lang="en-GB" sz="2500" kern="1200"/>
            <a:t>Examine values and cultural perspectives</a:t>
          </a:r>
        </a:p>
        <a:p>
          <a:pPr marL="457200" lvl="2" indent="-228600" algn="l" defTabSz="1111250" rtl="0">
            <a:lnSpc>
              <a:spcPct val="90000"/>
            </a:lnSpc>
            <a:spcBef>
              <a:spcPct val="0"/>
            </a:spcBef>
            <a:spcAft>
              <a:spcPct val="15000"/>
            </a:spcAft>
            <a:buChar char="•"/>
          </a:pPr>
          <a:r>
            <a:rPr lang="en-GB" sz="2500" kern="1200"/>
            <a:t>Empowering learners to take appropriate action </a:t>
          </a:r>
        </a:p>
      </dsp:txBody>
      <dsp:txXfrm>
        <a:off x="0" y="749642"/>
        <a:ext cx="8353011" cy="30881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99A53-E238-4CE4-8EBB-A18BCD3FAC16}">
      <dsp:nvSpPr>
        <dsp:cNvPr id="0" name=""/>
        <dsp:cNvSpPr/>
      </dsp:nvSpPr>
      <dsp:spPr>
        <a:xfrm>
          <a:off x="0" y="13319"/>
          <a:ext cx="7543801" cy="39967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rtl="0">
            <a:lnSpc>
              <a:spcPct val="90000"/>
            </a:lnSpc>
            <a:spcBef>
              <a:spcPct val="0"/>
            </a:spcBef>
            <a:spcAft>
              <a:spcPct val="35000"/>
            </a:spcAft>
            <a:buNone/>
          </a:pPr>
          <a:r>
            <a:rPr lang="en-GB" sz="5600" kern="1200"/>
            <a:t>What do you think are the ethical issues involved in promoting Youth Activism? </a:t>
          </a:r>
        </a:p>
      </dsp:txBody>
      <dsp:txXfrm>
        <a:off x="195104" y="208423"/>
        <a:ext cx="7153593" cy="360651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5B7F7-7BA0-40E9-A0D4-9FFC79289530}">
      <dsp:nvSpPr>
        <dsp:cNvPr id="0" name=""/>
        <dsp:cNvSpPr/>
      </dsp:nvSpPr>
      <dsp:spPr>
        <a:xfrm>
          <a:off x="0" y="69502"/>
          <a:ext cx="7543801" cy="55165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Ethical principles Youth workers have a commitment to: </a:t>
          </a:r>
        </a:p>
      </dsp:txBody>
      <dsp:txXfrm>
        <a:off x="26930" y="96432"/>
        <a:ext cx="7489941" cy="497795"/>
      </dsp:txXfrm>
    </dsp:sp>
    <dsp:sp modelId="{0FD645A7-D7C7-4403-AA45-51EDA4EB6A9C}">
      <dsp:nvSpPr>
        <dsp:cNvPr id="0" name=""/>
        <dsp:cNvSpPr/>
      </dsp:nvSpPr>
      <dsp:spPr>
        <a:xfrm>
          <a:off x="0" y="621157"/>
          <a:ext cx="7543801" cy="333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516" tIns="29210" rIns="163576" bIns="29210" numCol="1" spcCol="1270" anchor="t" anchorCtr="0">
          <a:noAutofit/>
        </a:bodyPr>
        <a:lstStyle/>
        <a:p>
          <a:pPr marL="171450" lvl="1" indent="-171450" algn="l" defTabSz="800100" rtl="0">
            <a:lnSpc>
              <a:spcPct val="90000"/>
            </a:lnSpc>
            <a:spcBef>
              <a:spcPct val="0"/>
            </a:spcBef>
            <a:spcAft>
              <a:spcPct val="20000"/>
            </a:spcAft>
            <a:buChar char="•"/>
          </a:pPr>
          <a:r>
            <a:rPr lang="en-GB" sz="1800" kern="1200"/>
            <a:t>1. Treat young people with respect, valuing each individual and avoiding negative discrimination. </a:t>
          </a:r>
        </a:p>
        <a:p>
          <a:pPr marL="171450" lvl="1" indent="-171450" algn="l" defTabSz="800100" rtl="0">
            <a:lnSpc>
              <a:spcPct val="90000"/>
            </a:lnSpc>
            <a:spcBef>
              <a:spcPct val="0"/>
            </a:spcBef>
            <a:spcAft>
              <a:spcPct val="20000"/>
            </a:spcAft>
            <a:buChar char="•"/>
          </a:pPr>
          <a:r>
            <a:rPr lang="en-GB" sz="1800" kern="1200"/>
            <a:t>2. Respect and promote young people’s rights to make their own decisions and choices, unless the welfare or legitimate interests of themselves or others are seriously threatened. </a:t>
          </a:r>
        </a:p>
        <a:p>
          <a:pPr marL="171450" lvl="1" indent="-171450" algn="l" defTabSz="800100" rtl="0">
            <a:lnSpc>
              <a:spcPct val="90000"/>
            </a:lnSpc>
            <a:spcBef>
              <a:spcPct val="0"/>
            </a:spcBef>
            <a:spcAft>
              <a:spcPct val="20000"/>
            </a:spcAft>
            <a:buChar char="•"/>
          </a:pPr>
          <a:r>
            <a:rPr lang="en-GB" sz="1800" kern="1200" dirty="0"/>
            <a:t>3. Promote and ensure the welfare and safety of young people, while permitting them to learn through undertaking challenging educational activities. </a:t>
          </a:r>
        </a:p>
        <a:p>
          <a:pPr marL="171450" lvl="1" indent="-171450" algn="l" defTabSz="800100" rtl="0">
            <a:lnSpc>
              <a:spcPct val="90000"/>
            </a:lnSpc>
            <a:spcBef>
              <a:spcPct val="0"/>
            </a:spcBef>
            <a:spcAft>
              <a:spcPct val="20000"/>
            </a:spcAft>
            <a:buChar char="•"/>
          </a:pPr>
          <a:r>
            <a:rPr lang="en-GB" sz="1800" kern="1200" dirty="0"/>
            <a:t>4. Contribute towards the promotion of social justice for young people and in society generally, through encouraging respect for difference and diversity and challenging discrimination.</a:t>
          </a:r>
        </a:p>
        <a:p>
          <a:pPr marL="171450" lvl="1" indent="-171450" algn="l" defTabSz="800100" rtl="0">
            <a:lnSpc>
              <a:spcPct val="90000"/>
            </a:lnSpc>
            <a:spcBef>
              <a:spcPct val="0"/>
            </a:spcBef>
            <a:spcAft>
              <a:spcPct val="20000"/>
            </a:spcAft>
            <a:buChar char="•"/>
          </a:pPr>
          <a:endParaRPr lang="en-GB" sz="1800" kern="1200" dirty="0"/>
        </a:p>
      </dsp:txBody>
      <dsp:txXfrm>
        <a:off x="0" y="621157"/>
        <a:ext cx="7543801" cy="333270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5A505-6452-435D-9210-6769D5523907}">
      <dsp:nvSpPr>
        <dsp:cNvPr id="0" name=""/>
        <dsp:cNvSpPr/>
      </dsp:nvSpPr>
      <dsp:spPr>
        <a:xfrm>
          <a:off x="0" y="5635"/>
          <a:ext cx="7723909" cy="10342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Professional principles Youth workers have a commitment to: </a:t>
          </a:r>
        </a:p>
      </dsp:txBody>
      <dsp:txXfrm>
        <a:off x="50489" y="56124"/>
        <a:ext cx="7622931" cy="933302"/>
      </dsp:txXfrm>
    </dsp:sp>
    <dsp:sp modelId="{479A79C4-4327-408E-818B-73D4056B59FA}">
      <dsp:nvSpPr>
        <dsp:cNvPr id="0" name=""/>
        <dsp:cNvSpPr/>
      </dsp:nvSpPr>
      <dsp:spPr>
        <a:xfrm>
          <a:off x="0" y="1039915"/>
          <a:ext cx="7723909" cy="3659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234"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GB" sz="2000" kern="1200"/>
            <a:t>1. Recognise the boundaries between personal and professional life and be aware of the need to balance a caring and supportive relationship with young people with appropriate professional distance. </a:t>
          </a:r>
        </a:p>
        <a:p>
          <a:pPr marL="228600" lvl="1" indent="-228600" algn="l" defTabSz="889000" rtl="0">
            <a:lnSpc>
              <a:spcPct val="90000"/>
            </a:lnSpc>
            <a:spcBef>
              <a:spcPct val="0"/>
            </a:spcBef>
            <a:spcAft>
              <a:spcPct val="20000"/>
            </a:spcAft>
            <a:buChar char="•"/>
          </a:pPr>
          <a:r>
            <a:rPr lang="en-GB" sz="2000" kern="1200"/>
            <a:t>2. Recognise the need to be accountable to young people, their parents or guardians, colleagues, funders, wider society and others with a relevant interest in the work, and that these accountabilities may be in conflict. </a:t>
          </a:r>
        </a:p>
        <a:p>
          <a:pPr marL="228600" lvl="1" indent="-228600" algn="l" defTabSz="889000" rtl="0">
            <a:lnSpc>
              <a:spcPct val="90000"/>
            </a:lnSpc>
            <a:spcBef>
              <a:spcPct val="0"/>
            </a:spcBef>
            <a:spcAft>
              <a:spcPct val="20000"/>
            </a:spcAft>
            <a:buChar char="•"/>
          </a:pPr>
          <a:r>
            <a:rPr lang="en-GB" sz="2000" kern="1200"/>
            <a:t>3. Develop and maintain the required skills and competence to do the job.</a:t>
          </a:r>
        </a:p>
        <a:p>
          <a:pPr marL="228600" lvl="1" indent="-228600" algn="l" defTabSz="889000" rtl="0">
            <a:lnSpc>
              <a:spcPct val="90000"/>
            </a:lnSpc>
            <a:spcBef>
              <a:spcPct val="0"/>
            </a:spcBef>
            <a:spcAft>
              <a:spcPct val="20000"/>
            </a:spcAft>
            <a:buChar char="•"/>
          </a:pPr>
          <a:r>
            <a:rPr lang="en-GB" sz="2000" kern="1200"/>
            <a:t>4. Work for conditions in employing agencies where these principles are discussed, evaluated and upheld.</a:t>
          </a:r>
        </a:p>
      </dsp:txBody>
      <dsp:txXfrm>
        <a:off x="0" y="1039915"/>
        <a:ext cx="7723909" cy="365976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9A78A-DD74-4EC2-8157-D1EE6E445E3A}">
      <dsp:nvSpPr>
        <dsp:cNvPr id="0" name=""/>
        <dsp:cNvSpPr/>
      </dsp:nvSpPr>
      <dsp:spPr>
        <a:xfrm>
          <a:off x="0" y="20339"/>
          <a:ext cx="7543801" cy="39826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rtl="0">
            <a:lnSpc>
              <a:spcPct val="90000"/>
            </a:lnSpc>
            <a:spcBef>
              <a:spcPct val="0"/>
            </a:spcBef>
            <a:spcAft>
              <a:spcPct val="35000"/>
            </a:spcAft>
            <a:buNone/>
          </a:pPr>
          <a:r>
            <a:rPr lang="en-GB" sz="4600" kern="1200" dirty="0"/>
            <a:t>In light of the Ethical considerations discussed consider how these may apply to working with young people around activism… </a:t>
          </a:r>
        </a:p>
      </dsp:txBody>
      <dsp:txXfrm>
        <a:off x="194418" y="214757"/>
        <a:ext cx="7154965" cy="359384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7BC7C-3E06-4E5A-9161-9FE1141900C6}">
      <dsp:nvSpPr>
        <dsp:cNvPr id="0" name=""/>
        <dsp:cNvSpPr/>
      </dsp:nvSpPr>
      <dsp:spPr>
        <a:xfrm>
          <a:off x="0" y="5669"/>
          <a:ext cx="7543801" cy="17046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Why do we need to provide young people with opportunities to be come activists in their communities? </a:t>
          </a:r>
          <a:endParaRPr lang="en-GB" sz="3100" kern="1200" dirty="0">
            <a:solidFill>
              <a:schemeClr val="tx1"/>
            </a:solidFill>
          </a:endParaRPr>
        </a:p>
      </dsp:txBody>
      <dsp:txXfrm>
        <a:off x="83216" y="88885"/>
        <a:ext cx="7377369" cy="1538258"/>
      </dsp:txXfrm>
    </dsp:sp>
    <dsp:sp modelId="{2E5CD1F5-9F02-43DE-BA54-C2A765EC168C}">
      <dsp:nvSpPr>
        <dsp:cNvPr id="0" name=""/>
        <dsp:cNvSpPr/>
      </dsp:nvSpPr>
      <dsp:spPr>
        <a:xfrm>
          <a:off x="0" y="1805050"/>
          <a:ext cx="7543801" cy="17046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 </a:t>
          </a:r>
          <a:endParaRPr lang="en-GB" sz="3100" kern="1200" dirty="0">
            <a:solidFill>
              <a:schemeClr val="tx1"/>
            </a:solidFill>
          </a:endParaRPr>
        </a:p>
      </dsp:txBody>
      <dsp:txXfrm>
        <a:off x="83216" y="1888266"/>
        <a:ext cx="7377369" cy="1538258"/>
      </dsp:txXfrm>
    </dsp:sp>
    <dsp:sp modelId="{F7135A99-9329-4C2D-80F5-E5AC98F62507}">
      <dsp:nvSpPr>
        <dsp:cNvPr id="0" name=""/>
        <dsp:cNvSpPr/>
      </dsp:nvSpPr>
      <dsp:spPr>
        <a:xfrm>
          <a:off x="0" y="3504330"/>
          <a:ext cx="7543801"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516" tIns="39370" rIns="220472" bIns="39370" numCol="1" spcCol="1270" anchor="t" anchorCtr="0">
          <a:noAutofit/>
        </a:bodyPr>
        <a:lstStyle/>
        <a:p>
          <a:pPr marL="228600" lvl="1" indent="-228600" algn="l" defTabSz="1066800" rtl="0">
            <a:lnSpc>
              <a:spcPct val="90000"/>
            </a:lnSpc>
            <a:spcBef>
              <a:spcPct val="0"/>
            </a:spcBef>
            <a:spcAft>
              <a:spcPct val="20000"/>
            </a:spcAft>
            <a:buChar char="•"/>
          </a:pPr>
          <a:endParaRPr lang="en-GB" sz="2400" kern="1200" dirty="0"/>
        </a:p>
      </dsp:txBody>
      <dsp:txXfrm>
        <a:off x="0" y="3504330"/>
        <a:ext cx="7543801" cy="51336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2191E-D85C-4F8A-8D9D-BA812747C465}">
      <dsp:nvSpPr>
        <dsp:cNvPr id="0" name=""/>
        <dsp:cNvSpPr/>
      </dsp:nvSpPr>
      <dsp:spPr>
        <a:xfrm>
          <a:off x="0" y="331499"/>
          <a:ext cx="7543801" cy="13903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a:t>Other Examples : </a:t>
          </a:r>
        </a:p>
      </dsp:txBody>
      <dsp:txXfrm>
        <a:off x="67873" y="399372"/>
        <a:ext cx="7408055" cy="1254634"/>
      </dsp:txXfrm>
    </dsp:sp>
    <dsp:sp modelId="{EA30CE17-32BE-4746-8AD9-8983E25E236D}">
      <dsp:nvSpPr>
        <dsp:cNvPr id="0" name=""/>
        <dsp:cNvSpPr/>
      </dsp:nvSpPr>
      <dsp:spPr>
        <a:xfrm>
          <a:off x="0" y="1721880"/>
          <a:ext cx="7543801"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516" tIns="44450" rIns="248920" bIns="44450" numCol="1" spcCol="1270" anchor="t" anchorCtr="0">
          <a:noAutofit/>
        </a:bodyPr>
        <a:lstStyle/>
        <a:p>
          <a:pPr marL="228600" lvl="1" indent="-228600" algn="l" defTabSz="1200150" rtl="0">
            <a:lnSpc>
              <a:spcPct val="90000"/>
            </a:lnSpc>
            <a:spcBef>
              <a:spcPct val="0"/>
            </a:spcBef>
            <a:spcAft>
              <a:spcPct val="20000"/>
            </a:spcAft>
            <a:buChar char="•"/>
          </a:pPr>
          <a:endParaRPr lang="en-GB" sz="2700" kern="1200" dirty="0"/>
        </a:p>
      </dsp:txBody>
      <dsp:txXfrm>
        <a:off x="0" y="1721880"/>
        <a:ext cx="7543801" cy="579600"/>
      </dsp:txXfrm>
    </dsp:sp>
    <dsp:sp modelId="{A7D6719E-D771-4736-B09D-7F0A6AB894F8}">
      <dsp:nvSpPr>
        <dsp:cNvPr id="0" name=""/>
        <dsp:cNvSpPr/>
      </dsp:nvSpPr>
      <dsp:spPr>
        <a:xfrm>
          <a:off x="0" y="2301480"/>
          <a:ext cx="7543801" cy="13903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dirty="0">
              <a:hlinkClick xmlns:r="http://schemas.openxmlformats.org/officeDocument/2006/relationships" r:id="rId1"/>
            </a:rPr>
            <a:t>https://youngminds.org.uk/get-involved/join-the-movement/activists/</a:t>
          </a:r>
          <a:r>
            <a:rPr lang="en-US" sz="3500" kern="1200" dirty="0"/>
            <a:t> </a:t>
          </a:r>
        </a:p>
      </dsp:txBody>
      <dsp:txXfrm>
        <a:off x="67873" y="2369353"/>
        <a:ext cx="7408055" cy="125463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8D6AB4-AAED-4723-A8EC-F1CE3EA736F8}">
      <dsp:nvSpPr>
        <dsp:cNvPr id="0" name=""/>
        <dsp:cNvSpPr/>
      </dsp:nvSpPr>
      <dsp:spPr>
        <a:xfrm>
          <a:off x="0" y="198954"/>
          <a:ext cx="3987973" cy="9149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Children’s Commissioner for Wales</a:t>
          </a:r>
        </a:p>
      </dsp:txBody>
      <dsp:txXfrm>
        <a:off x="44664" y="243618"/>
        <a:ext cx="3898645" cy="825612"/>
      </dsp:txXfrm>
    </dsp:sp>
    <dsp:sp modelId="{F92F2502-B970-4A2A-B6BE-3FD90C40ABE9}">
      <dsp:nvSpPr>
        <dsp:cNvPr id="0" name=""/>
        <dsp:cNvSpPr/>
      </dsp:nvSpPr>
      <dsp:spPr>
        <a:xfrm>
          <a:off x="0" y="1113894"/>
          <a:ext cx="3987973" cy="371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618" tIns="29210" rIns="163576" bIns="29210" numCol="1" spcCol="1270" anchor="t" anchorCtr="0">
          <a:noAutofit/>
        </a:bodyPr>
        <a:lstStyle/>
        <a:p>
          <a:pPr marL="171450" lvl="1" indent="-171450" algn="l" defTabSz="800100" rtl="0">
            <a:lnSpc>
              <a:spcPct val="90000"/>
            </a:lnSpc>
            <a:spcBef>
              <a:spcPct val="0"/>
            </a:spcBef>
            <a:spcAft>
              <a:spcPct val="20000"/>
            </a:spcAft>
            <a:buChar char="•"/>
          </a:pPr>
          <a:r>
            <a:rPr lang="en-GB" sz="1800" kern="1200"/>
            <a:t>Sally Holland:</a:t>
          </a:r>
        </a:p>
        <a:p>
          <a:pPr marL="342900" lvl="2" indent="-171450" algn="l" defTabSz="800100" rtl="0">
            <a:lnSpc>
              <a:spcPct val="90000"/>
            </a:lnSpc>
            <a:spcBef>
              <a:spcPct val="0"/>
            </a:spcBef>
            <a:spcAft>
              <a:spcPct val="20000"/>
            </a:spcAft>
            <a:buChar char="•"/>
          </a:pPr>
          <a:r>
            <a:rPr lang="en-GB" sz="1800" kern="1200" dirty="0"/>
            <a:t>“Whatever your thoughts on school pupils’ involvement, the demonstrations’ results, attended by both children and adults across the UK, were significant. Shortly after the protests, Welsh Government announced a ‘Climate emergency’, a recognition that the environmental clock is ticking and that we need an overhaul of how we think and behave if we are to protect the world that our children and their children will live in~</a:t>
          </a:r>
        </a:p>
      </dsp:txBody>
      <dsp:txXfrm>
        <a:off x="0" y="1113894"/>
        <a:ext cx="3987973" cy="37135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B5BE82F6-63BD-45AD-AD2D-47D83E62CE17}" type="datetimeFigureOut">
              <a:rPr lang="en-GB" smtClean="0"/>
              <a:t>06/03/2025</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E616BCF5-75D3-42F2-9277-AC9995BFF84E}" type="slidenum">
              <a:rPr lang="en-GB" smtClean="0"/>
              <a:t>‹#›</a:t>
            </a:fld>
            <a:endParaRPr lang="en-GB"/>
          </a:p>
        </p:txBody>
      </p:sp>
    </p:spTree>
    <p:extLst>
      <p:ext uri="{BB962C8B-B14F-4D97-AF65-F5344CB8AC3E}">
        <p14:creationId xmlns:p14="http://schemas.microsoft.com/office/powerpoint/2010/main" val="11893402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B143D15-00EC-E149-83EB-08449CCBE957}" type="datetimeFigureOut">
              <a:rPr lang="en-US" smtClean="0"/>
              <a:t>3/6/2025</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A88081B-BF2D-854D-A2C2-EE48561E246D}" type="slidenum">
              <a:rPr lang="en-US" smtClean="0"/>
              <a:t>‹#›</a:t>
            </a:fld>
            <a:endParaRPr lang="en-US"/>
          </a:p>
        </p:txBody>
      </p:sp>
    </p:spTree>
    <p:extLst>
      <p:ext uri="{BB962C8B-B14F-4D97-AF65-F5344CB8AC3E}">
        <p14:creationId xmlns:p14="http://schemas.microsoft.com/office/powerpoint/2010/main" val="57339120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0E2307-1E40-4E12-8716-25BFDA8E7013}" type="datetime1">
              <a:rPr lang="en-US" smtClean="0"/>
              <a:pPr/>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2565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FD9D02-426E-46C9-9EE9-0DE1EF8B2838}" type="datetime1">
              <a:rPr lang="en-US" smtClean="0"/>
              <a:pPr/>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1513259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8AEBBE-F8B2-42CF-9895-E86A608384EB}" type="datetime1">
              <a:rPr lang="en-US" smtClean="0"/>
              <a:pPr/>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0311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1D110F-3F4E-48D9-B8AA-5D0E825AFDBA}" type="datetime1">
              <a:rPr lang="en-US" smtClean="0"/>
              <a:pPr/>
              <a:t>3/6/2025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42227036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18D072-EF12-4AA2-BD71-ABC68B06D0E2}" type="datetime1">
              <a:rPr lang="en-US" smtClean="0"/>
              <a:pPr/>
              <a:t>3/6/2025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602314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CDBF60-6CC3-4B74-A60D-3486985E4346}" type="datetime1">
              <a:rPr lang="en-US" smtClean="0"/>
              <a:pPr/>
              <a:t>3/6/2025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941823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2714818-984F-4759-BF72-A33BDC1963BD}" type="datetime1">
              <a:rPr lang="en-US" smtClean="0"/>
              <a:pPr/>
              <a:t>3/6/2025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1338420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EA7E191-5F94-4FC1-B823-BD7CABF7FA06}" type="datetime1">
              <a:rPr lang="en-US" smtClean="0"/>
              <a:pPr/>
              <a:t>3/6/2025</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87D7A59-36E2-48B9-B146-C1E59501F63F}" type="slidenum">
              <a:rPr lang="en-US" smtClean="0"/>
              <a:pPr/>
              <a:t>‹#›</a:t>
            </a:fld>
            <a:endParaRPr lang="en-US"/>
          </a:p>
        </p:txBody>
      </p:sp>
    </p:spTree>
    <p:extLst>
      <p:ext uri="{BB962C8B-B14F-4D97-AF65-F5344CB8AC3E}">
        <p14:creationId xmlns:p14="http://schemas.microsoft.com/office/powerpoint/2010/main" val="41270131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8856D55-EFBE-4F9B-8A5F-09D42CA22A9B}" type="datetime1">
              <a:rPr lang="en-US" smtClean="0"/>
              <a:pPr/>
              <a:t>3/6/2025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849410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CFCF5A-EA79-452C-A52C-1A2668C2E7DF}" type="datetime1">
              <a:rPr lang="en-US" smtClean="0"/>
              <a:pPr/>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2313013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5C4C28-BD4B-4892-9A2D-6E19BD753A9A}" type="datetime1">
              <a:rPr lang="en-US" smtClean="0"/>
              <a:pPr/>
              <a:t>3/6/2025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7D7A59-36E2-48B9-B146-C1E59501F63F}" type="slidenum">
              <a:rPr lang="en-US" smtClean="0"/>
              <a:pPr/>
              <a:t>‹#›</a:t>
            </a:fld>
            <a:endParaRPr lang="en-US"/>
          </a:p>
        </p:txBody>
      </p:sp>
    </p:spTree>
    <p:extLst>
      <p:ext uri="{BB962C8B-B14F-4D97-AF65-F5344CB8AC3E}">
        <p14:creationId xmlns:p14="http://schemas.microsoft.com/office/powerpoint/2010/main" val="41082811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5" name="Date Placeholder 4"/>
          <p:cNvSpPr>
            <a:spLocks noGrp="1"/>
          </p:cNvSpPr>
          <p:nvPr>
            <p:ph type="dt" sz="half" idx="10"/>
          </p:nvPr>
        </p:nvSpPr>
        <p:spPr/>
        <p:txBody>
          <a:bodyPr/>
          <a:lstStyle/>
          <a:p>
            <a:fld id="{E1FAA6B6-10E5-4810-BC9F-DA72D8452E73}" type="datetime1">
              <a:rPr lang="en-US" smtClean="0"/>
              <a:pPr/>
              <a:t>3/6/2025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87D7A59-36E2-48B9-B146-C1E59501F63F}" type="slidenum">
              <a:rPr lang="en-US" smtClean="0"/>
              <a:pPr/>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72921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D1D110F-3F4E-48D9-B8AA-5D0E825AFDBA}" type="datetime1">
              <a:rPr lang="en-US" smtClean="0"/>
              <a:pPr/>
              <a:t>3/6/2025</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687D7A59-36E2-48B9-B146-C1E59501F63F}" type="slidenum">
              <a:rPr lang="en-US" smtClean="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6703094"/>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hyperlink" Target="https://www.nationalgeographic.com/environment/2019/03/youth-climate-change-lawsuit-grows-suppor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theguardian.com/environment/2019/mar/19/school-climate-strikes-more-than-1-million-took-part-say-campaigners-greta-thunberg"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barnet.gov.uk/children-and-families/support-parents-and-carers/black-lives-matter-information-and-guidance" TargetMode="External"/><Relationship Id="rId2" Type="http://schemas.openxmlformats.org/officeDocument/2006/relationships/hyperlink" Target="https://www.theguardian.com/world/2020/nov/13/how-black-lives-matter-has-inspired-a-generation-of-new-uk-activists" TargetMode="External"/><Relationship Id="rId1" Type="http://schemas.openxmlformats.org/officeDocument/2006/relationships/slideLayout" Target="../slideLayouts/slideLayout4.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xBUFcv0y0yk"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7-tFqSMOX6Y"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5nI77Mp1n-0"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gov.wales/sites/default/files/publications/2018-02/Bilingual-Participation-Standards-poster2016.pdf"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RSWMen6Y6y0" TargetMode="Externa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8.xml"/><Relationship Id="rId7" Type="http://schemas.openxmlformats.org/officeDocument/2006/relationships/image" Target="../media/image16.jpeg"/><Relationship Id="rId2" Type="http://schemas.openxmlformats.org/officeDocument/2006/relationships/diagramData" Target="../diagrams/data18.xml"/><Relationship Id="rId1" Type="http://schemas.openxmlformats.org/officeDocument/2006/relationships/slideLayout" Target="../slideLayouts/slideLayout4.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senedd.wales/visit/education-and-youth-engagement/vote-16/"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bLQ1HUD_jnA"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endParaRPr lang="en-US" sz="4400" dirty="0">
              <a:solidFill>
                <a:schemeClr val="tx1"/>
              </a:solidFill>
            </a:endParaRPr>
          </a:p>
        </p:txBody>
      </p:sp>
      <p:sp>
        <p:nvSpPr>
          <p:cNvPr id="3" name="Subtitle 2"/>
          <p:cNvSpPr>
            <a:spLocks noGrp="1"/>
          </p:cNvSpPr>
          <p:nvPr>
            <p:ph type="subTitle" idx="1"/>
          </p:nvPr>
        </p:nvSpPr>
        <p:spPr>
          <a:xfrm>
            <a:off x="825038" y="1970532"/>
            <a:ext cx="7543800" cy="1143000"/>
          </a:xfrm>
        </p:spPr>
        <p:txBody>
          <a:bodyPr>
            <a:normAutofit fontScale="85000" lnSpcReduction="20000"/>
          </a:bodyPr>
          <a:lstStyle/>
          <a:p>
            <a:r>
              <a:rPr lang="en-US" sz="5400" b="1" dirty="0">
                <a:solidFill>
                  <a:schemeClr val="tx1"/>
                </a:solidFill>
              </a:rPr>
              <a:t>Building a climate of change youth activism </a:t>
            </a:r>
          </a:p>
        </p:txBody>
      </p:sp>
    </p:spTree>
    <p:extLst>
      <p:ext uri="{BB962C8B-B14F-4D97-AF65-F5344CB8AC3E}">
        <p14:creationId xmlns:p14="http://schemas.microsoft.com/office/powerpoint/2010/main" val="3918143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t>
            </a:r>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3933511256"/>
              </p:ext>
            </p:extLst>
          </p:nvPr>
        </p:nvGraphicFramePr>
        <p:xfrm>
          <a:off x="822960" y="1845734"/>
          <a:ext cx="370332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Content Placeholder 6"/>
          <p:cNvPicPr>
            <a:picLocks noGrp="1" noChangeAspect="1"/>
          </p:cNvPicPr>
          <p:nvPr>
            <p:ph sz="half" idx="2"/>
          </p:nvPr>
        </p:nvPicPr>
        <p:blipFill>
          <a:blip r:embed="rId7" cstate="email">
            <a:extLst>
              <a:ext uri="{28A0092B-C50C-407E-A947-70E740481C1C}">
                <a14:useLocalDpi xmlns:a14="http://schemas.microsoft.com/office/drawing/2010/main" val="0"/>
              </a:ext>
            </a:extLst>
          </a:blip>
          <a:stretch>
            <a:fillRect/>
          </a:stretch>
        </p:blipFill>
        <p:spPr>
          <a:xfrm>
            <a:off x="4664075" y="2211185"/>
            <a:ext cx="4387152" cy="2865120"/>
          </a:xfrm>
        </p:spPr>
      </p:pic>
    </p:spTree>
    <p:extLst>
      <p:ext uri="{BB962C8B-B14F-4D97-AF65-F5344CB8AC3E}">
        <p14:creationId xmlns:p14="http://schemas.microsoft.com/office/powerpoint/2010/main" val="3396828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380" y="710673"/>
            <a:ext cx="7543800" cy="1450757"/>
          </a:xfrm>
        </p:spPr>
        <p:txBody>
          <a:bodyPr>
            <a:normAutofit/>
          </a:bodyPr>
          <a:lstStyle/>
          <a:p>
            <a:br>
              <a:rPr lang="en-US" dirty="0"/>
            </a:br>
            <a:endParaRPr lang="en-GB" dirty="0"/>
          </a:p>
        </p:txBody>
      </p:sp>
      <p:sp>
        <p:nvSpPr>
          <p:cNvPr id="3" name="Content Placeholder 2"/>
          <p:cNvSpPr>
            <a:spLocks noGrp="1"/>
          </p:cNvSpPr>
          <p:nvPr>
            <p:ph sz="half" idx="1"/>
          </p:nvPr>
        </p:nvSpPr>
        <p:spPr/>
        <p:txBody>
          <a:bodyPr/>
          <a:lstStyle/>
          <a:p>
            <a:endParaRPr lang="en-GB" dirty="0"/>
          </a:p>
        </p:txBody>
      </p:sp>
      <p:sp>
        <p:nvSpPr>
          <p:cNvPr id="4" name="Content Placeholder 3"/>
          <p:cNvSpPr>
            <a:spLocks noGrp="1"/>
          </p:cNvSpPr>
          <p:nvPr>
            <p:ph sz="half" idx="2"/>
          </p:nvPr>
        </p:nvSpPr>
        <p:spPr>
          <a:solidFill>
            <a:schemeClr val="accent5"/>
          </a:solidFill>
        </p:spPr>
        <p:txBody>
          <a:bodyPr/>
          <a:lstStyle/>
          <a:p>
            <a:r>
              <a:rPr lang="en-GB" dirty="0"/>
              <a:t>Think about:</a:t>
            </a:r>
          </a:p>
          <a:p>
            <a:r>
              <a:rPr lang="en-GB" dirty="0"/>
              <a:t>Current Impacts and Threats to young People and communities? </a:t>
            </a:r>
          </a:p>
          <a:p>
            <a:endParaRPr lang="en-GB" dirty="0"/>
          </a:p>
          <a:p>
            <a:r>
              <a:rPr lang="en-GB" dirty="0"/>
              <a:t>What we discussed in last lecture? </a:t>
            </a:r>
          </a:p>
          <a:p>
            <a:endParaRPr lang="en-GB" dirty="0"/>
          </a:p>
          <a:p>
            <a:endParaRPr lang="en-GB" dirty="0"/>
          </a:p>
        </p:txBody>
      </p:sp>
      <p:sp>
        <p:nvSpPr>
          <p:cNvPr id="5" name="Oval Callout 4"/>
          <p:cNvSpPr/>
          <p:nvPr/>
        </p:nvSpPr>
        <p:spPr>
          <a:xfrm>
            <a:off x="127463" y="1291245"/>
            <a:ext cx="4345238" cy="419515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Discuss: </a:t>
            </a:r>
          </a:p>
          <a:p>
            <a:pPr algn="ctr"/>
            <a:r>
              <a:rPr lang="en-US" dirty="0"/>
              <a:t>Why is ESDGC / GYW important to explore in youth work practice? </a:t>
            </a:r>
            <a:endParaRPr lang="en-GB" dirty="0"/>
          </a:p>
        </p:txBody>
      </p:sp>
    </p:spTree>
    <p:extLst>
      <p:ext uri="{BB962C8B-B14F-4D97-AF65-F5344CB8AC3E}">
        <p14:creationId xmlns:p14="http://schemas.microsoft.com/office/powerpoint/2010/main" val="2143810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ESDGC and Youth Work </a:t>
            </a:r>
          </a:p>
        </p:txBody>
      </p:sp>
      <p:sp>
        <p:nvSpPr>
          <p:cNvPr id="3" name="Content Placeholder 2"/>
          <p:cNvSpPr>
            <a:spLocks noGrp="1"/>
          </p:cNvSpPr>
          <p:nvPr>
            <p:ph idx="1"/>
          </p:nvPr>
        </p:nvSpPr>
        <p:spPr/>
        <p:style>
          <a:lnRef idx="2">
            <a:schemeClr val="accent1">
              <a:shade val="50000"/>
            </a:schemeClr>
          </a:lnRef>
          <a:fillRef idx="1">
            <a:schemeClr val="accent1"/>
          </a:fillRef>
          <a:effectRef idx="0">
            <a:schemeClr val="accent1"/>
          </a:effectRef>
          <a:fontRef idx="minor">
            <a:schemeClr val="lt1"/>
          </a:fontRef>
        </p:style>
        <p:txBody>
          <a:bodyPr/>
          <a:lstStyle/>
          <a:p>
            <a:pPr>
              <a:buFont typeface="Wingdings" panose="05000000000000000000" pitchFamily="2" charset="2"/>
              <a:buChar char="§"/>
            </a:pPr>
            <a:r>
              <a:rPr lang="en-US" b="1" dirty="0">
                <a:solidFill>
                  <a:schemeClr val="tx1"/>
                </a:solidFill>
              </a:rPr>
              <a:t>ESDGC in a youth work context starts from the young people’s experiences, </a:t>
            </a:r>
          </a:p>
          <a:p>
            <a:pPr>
              <a:buFont typeface="Wingdings" panose="05000000000000000000" pitchFamily="2" charset="2"/>
              <a:buChar char="§"/>
            </a:pPr>
            <a:r>
              <a:rPr lang="en-US" b="1" dirty="0">
                <a:solidFill>
                  <a:schemeClr val="tx1"/>
                </a:solidFill>
              </a:rPr>
              <a:t>encourages a </a:t>
            </a:r>
            <a:r>
              <a:rPr lang="en-US" b="1" u="sng" dirty="0">
                <a:solidFill>
                  <a:srgbClr val="FF0000"/>
                </a:solidFill>
              </a:rPr>
              <a:t>critical understanding of the links </a:t>
            </a:r>
            <a:r>
              <a:rPr lang="en-US" b="1" dirty="0">
                <a:solidFill>
                  <a:schemeClr val="tx1"/>
                </a:solidFill>
              </a:rPr>
              <a:t>between their lives and histories with those in their community and others throughout the world, </a:t>
            </a:r>
          </a:p>
          <a:p>
            <a:pPr>
              <a:buFont typeface="Wingdings" panose="05000000000000000000" pitchFamily="2" charset="2"/>
              <a:buChar char="§"/>
            </a:pPr>
            <a:r>
              <a:rPr lang="en-US" b="1" dirty="0">
                <a:solidFill>
                  <a:schemeClr val="tx1"/>
                </a:solidFill>
              </a:rPr>
              <a:t>making the connections between society, economy, the environment and politics. </a:t>
            </a:r>
          </a:p>
          <a:p>
            <a:pPr>
              <a:buFont typeface="Wingdings" panose="05000000000000000000" pitchFamily="2" charset="2"/>
              <a:buChar char="§"/>
            </a:pPr>
            <a:r>
              <a:rPr lang="en-US" b="1" dirty="0">
                <a:solidFill>
                  <a:schemeClr val="tx1"/>
                </a:solidFill>
              </a:rPr>
              <a:t>It reflects on attitudes and values, and develops skills to enable </a:t>
            </a:r>
            <a:r>
              <a:rPr lang="en-US" b="1" i="1" u="sng" dirty="0">
                <a:solidFill>
                  <a:srgbClr val="FF0000"/>
                </a:solidFill>
              </a:rPr>
              <a:t>active participation </a:t>
            </a:r>
            <a:r>
              <a:rPr lang="en-US" b="1" dirty="0">
                <a:solidFill>
                  <a:schemeClr val="tx1"/>
                </a:solidFill>
              </a:rPr>
              <a:t>in creating a more just and sustainable world. </a:t>
            </a:r>
          </a:p>
          <a:p>
            <a:pPr marL="0" indent="0">
              <a:buNone/>
            </a:pPr>
            <a:endParaRPr lang="en-US" dirty="0"/>
          </a:p>
          <a:p>
            <a:r>
              <a:rPr lang="en-US" dirty="0"/>
              <a:t>Welsh Government (2008)</a:t>
            </a:r>
          </a:p>
          <a:p>
            <a:endParaRPr lang="en-GB" dirty="0"/>
          </a:p>
        </p:txBody>
      </p:sp>
    </p:spTree>
    <p:extLst>
      <p:ext uri="{BB962C8B-B14F-4D97-AF65-F5344CB8AC3E}">
        <p14:creationId xmlns:p14="http://schemas.microsoft.com/office/powerpoint/2010/main" val="3562618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endParaRPr lang="en-US" dirty="0"/>
          </a:p>
        </p:txBody>
      </p:sp>
      <p:sp>
        <p:nvSpPr>
          <p:cNvPr id="4" name="Content Placeholder 3"/>
          <p:cNvSpPr>
            <a:spLocks noGrp="1"/>
          </p:cNvSpPr>
          <p:nvPr>
            <p:ph sz="quarter" idx="14"/>
          </p:nvPr>
        </p:nvSpPr>
        <p:spPr/>
        <p:txBody>
          <a:bodyPr/>
          <a:lstStyle/>
          <a:p>
            <a:r>
              <a:rPr lang="en-US" dirty="0"/>
              <a:t>Give examples</a:t>
            </a:r>
          </a:p>
          <a:p>
            <a:endParaRPr lang="en-US" dirty="0"/>
          </a:p>
        </p:txBody>
      </p:sp>
      <p:sp>
        <p:nvSpPr>
          <p:cNvPr id="6" name="Oval Callout 5"/>
          <p:cNvSpPr/>
          <p:nvPr/>
        </p:nvSpPr>
        <p:spPr>
          <a:xfrm>
            <a:off x="676655" y="446476"/>
            <a:ext cx="7126225" cy="5233888"/>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Can young people be powerful?</a:t>
            </a:r>
            <a:endParaRPr lang="en-GB" sz="3200" dirty="0"/>
          </a:p>
        </p:txBody>
      </p:sp>
    </p:spTree>
    <p:extLst>
      <p:ext uri="{BB962C8B-B14F-4D97-AF65-F5344CB8AC3E}">
        <p14:creationId xmlns:p14="http://schemas.microsoft.com/office/powerpoint/2010/main" val="2750654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t>Who are they? </a:t>
            </a:r>
            <a:br>
              <a:rPr lang="en-GB" dirty="0"/>
            </a:br>
            <a:endParaRPr lang="en-GB" dirty="0"/>
          </a:p>
        </p:txBody>
      </p:sp>
      <p:pic>
        <p:nvPicPr>
          <p:cNvPr id="10" name="Content Placeholder 9"/>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5802953" y="2409281"/>
            <a:ext cx="1582222" cy="2112348"/>
          </a:xfrm>
        </p:spPr>
      </p:pic>
      <p:pic>
        <p:nvPicPr>
          <p:cNvPr id="3" name="Picture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794606" y="2487649"/>
            <a:ext cx="1964531" cy="1307306"/>
          </a:xfrm>
          <a:prstGeom prst="rect">
            <a:avLst/>
          </a:prstGeom>
        </p:spPr>
      </p:pic>
      <p:pic>
        <p:nvPicPr>
          <p:cNvPr id="1026" name="Picture 2" descr="Indonesia is a big plastic polluter. Melati Wijsen wants change">
            <a:extLst>
              <a:ext uri="{FF2B5EF4-FFF2-40B4-BE49-F238E27FC236}">
                <a16:creationId xmlns:a16="http://schemas.microsoft.com/office/drawing/2014/main" id="{87FFEEAC-4D4F-48FA-BDD3-D5E51241E84F}"/>
              </a:ext>
            </a:extLst>
          </p:cNvPr>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174099" y="2692221"/>
            <a:ext cx="1964531" cy="130730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C3CA513-C85F-49A0-BC4E-0F4200891D13}"/>
              </a:ext>
            </a:extLst>
          </p:cNvPr>
          <p:cNvSpPr txBox="1"/>
          <p:nvPr/>
        </p:nvSpPr>
        <p:spPr>
          <a:xfrm>
            <a:off x="3033656" y="4277068"/>
            <a:ext cx="4572000" cy="369332"/>
          </a:xfrm>
          <a:prstGeom prst="rect">
            <a:avLst/>
          </a:prstGeom>
          <a:noFill/>
        </p:spPr>
        <p:txBody>
          <a:bodyPr wrap="square">
            <a:spAutoFit/>
          </a:bodyPr>
          <a:lstStyle/>
          <a:p>
            <a:r>
              <a:rPr lang="en-GB" b="0" i="0" dirty="0" err="1">
                <a:solidFill>
                  <a:srgbClr val="333333"/>
                </a:solidFill>
                <a:effectLst/>
                <a:latin typeface="MarkWebPro-Heavy-W03-Regular"/>
              </a:rPr>
              <a:t>Melati</a:t>
            </a:r>
            <a:r>
              <a:rPr lang="en-GB" b="0" i="0" dirty="0">
                <a:solidFill>
                  <a:srgbClr val="333333"/>
                </a:solidFill>
                <a:effectLst/>
                <a:latin typeface="MarkWebPro-Heavy-W03-Regular"/>
              </a:rPr>
              <a:t> and Isabel </a:t>
            </a:r>
            <a:r>
              <a:rPr lang="en-GB" b="0" i="0" dirty="0" err="1">
                <a:solidFill>
                  <a:srgbClr val="333333"/>
                </a:solidFill>
                <a:effectLst/>
                <a:latin typeface="MarkWebPro-Heavy-W03-Regular"/>
              </a:rPr>
              <a:t>Wijsen</a:t>
            </a:r>
            <a:endParaRPr lang="en-GB" dirty="0"/>
          </a:p>
        </p:txBody>
      </p:sp>
      <p:sp>
        <p:nvSpPr>
          <p:cNvPr id="4" name="TextBox 3">
            <a:extLst>
              <a:ext uri="{FF2B5EF4-FFF2-40B4-BE49-F238E27FC236}">
                <a16:creationId xmlns:a16="http://schemas.microsoft.com/office/drawing/2014/main" id="{E6DB6F21-726F-46CF-8B94-A1666A249A30}"/>
              </a:ext>
            </a:extLst>
          </p:cNvPr>
          <p:cNvSpPr txBox="1"/>
          <p:nvPr/>
        </p:nvSpPr>
        <p:spPr>
          <a:xfrm>
            <a:off x="822960" y="4055633"/>
            <a:ext cx="1522207" cy="646331"/>
          </a:xfrm>
          <a:prstGeom prst="rect">
            <a:avLst/>
          </a:prstGeom>
          <a:noFill/>
        </p:spPr>
        <p:txBody>
          <a:bodyPr wrap="square" rtlCol="0">
            <a:spAutoFit/>
          </a:bodyPr>
          <a:lstStyle/>
          <a:p>
            <a:r>
              <a:rPr lang="en-GB" dirty="0"/>
              <a:t>Marcus Rashford </a:t>
            </a:r>
          </a:p>
        </p:txBody>
      </p:sp>
      <p:sp>
        <p:nvSpPr>
          <p:cNvPr id="11" name="TextBox 10">
            <a:extLst>
              <a:ext uri="{FF2B5EF4-FFF2-40B4-BE49-F238E27FC236}">
                <a16:creationId xmlns:a16="http://schemas.microsoft.com/office/drawing/2014/main" id="{7E69A82E-3BB1-4E60-B39E-69DAA6657A79}"/>
              </a:ext>
            </a:extLst>
          </p:cNvPr>
          <p:cNvSpPr txBox="1"/>
          <p:nvPr/>
        </p:nvSpPr>
        <p:spPr>
          <a:xfrm>
            <a:off x="5932843" y="4824217"/>
            <a:ext cx="1828799" cy="369332"/>
          </a:xfrm>
          <a:prstGeom prst="rect">
            <a:avLst/>
          </a:prstGeom>
          <a:noFill/>
        </p:spPr>
        <p:txBody>
          <a:bodyPr wrap="square">
            <a:spAutoFit/>
          </a:bodyPr>
          <a:lstStyle/>
          <a:p>
            <a:r>
              <a:rPr lang="en-US" sz="1800" dirty="0"/>
              <a:t>Malala Yousafzai</a:t>
            </a:r>
          </a:p>
        </p:txBody>
      </p:sp>
    </p:spTree>
    <p:extLst>
      <p:ext uri="{BB962C8B-B14F-4D97-AF65-F5344CB8AC3E}">
        <p14:creationId xmlns:p14="http://schemas.microsoft.com/office/powerpoint/2010/main" val="3755922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Take Action </a:t>
            </a:r>
          </a:p>
        </p:txBody>
      </p:sp>
      <p:sp>
        <p:nvSpPr>
          <p:cNvPr id="3" name="Content Placeholder 2"/>
          <p:cNvSpPr>
            <a:spLocks noGrp="1"/>
          </p:cNvSpPr>
          <p:nvPr>
            <p:ph idx="1"/>
          </p:nvPr>
        </p:nvSpPr>
        <p:spPr/>
        <p:txBody>
          <a:bodyPr/>
          <a:lstStyle/>
          <a:p>
            <a:r>
              <a:rPr lang="en-GB" dirty="0"/>
              <a:t>Support is surging for teens’ climate change lawsuit</a:t>
            </a:r>
          </a:p>
          <a:p>
            <a:r>
              <a:rPr lang="en-GB" b="1" dirty="0"/>
              <a:t>The U.S. Constitution protects the right to a safe climate, say 30,000 kids and eight members of Congress in support of the suit</a:t>
            </a:r>
          </a:p>
          <a:p>
            <a:r>
              <a:rPr lang="en-GB" dirty="0">
                <a:hlinkClick r:id="rId2"/>
              </a:rPr>
              <a:t>https://www.nationalgeographic.com/environment/2019/03/youth-climate-change-lawsuit-grows-support/</a:t>
            </a:r>
            <a:r>
              <a:rPr lang="en-GB" dirty="0"/>
              <a:t> </a:t>
            </a:r>
          </a:p>
        </p:txBody>
      </p:sp>
    </p:spTree>
    <p:extLst>
      <p:ext uri="{BB962C8B-B14F-4D97-AF65-F5344CB8AC3E}">
        <p14:creationId xmlns:p14="http://schemas.microsoft.com/office/powerpoint/2010/main" val="3993766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98069" y="499165"/>
            <a:ext cx="3703320" cy="5382446"/>
          </a:xfrm>
        </p:spPr>
        <p:txBody>
          <a:bodyPr/>
          <a:lstStyle/>
          <a:p>
            <a:r>
              <a:rPr lang="en-GB" dirty="0"/>
              <a:t>School climate strikes: 1.4 million people took part, say campaigners</a:t>
            </a:r>
          </a:p>
          <a:p>
            <a:endParaRPr lang="en-GB" dirty="0"/>
          </a:p>
          <a:p>
            <a:endParaRPr lang="en-GB" dirty="0"/>
          </a:p>
          <a:p>
            <a:r>
              <a:rPr lang="en-GB" dirty="0">
                <a:hlinkClick r:id="rId2"/>
              </a:rPr>
              <a:t>https://www.theguardian.com/environment/2019/mar/19/school-climate-strikes-more-than-1-million-took-part-say-campaigners-greta-thunberg</a:t>
            </a:r>
            <a:r>
              <a:rPr lang="en-GB" dirty="0"/>
              <a:t> </a:t>
            </a:r>
          </a:p>
        </p:txBody>
      </p:sp>
      <p:pic>
        <p:nvPicPr>
          <p:cNvPr id="6" name="Content Placeholder 5"/>
          <p:cNvPicPr>
            <a:picLocks noGrp="1" noChangeAspect="1"/>
          </p:cNvPicPr>
          <p:nvPr>
            <p:ph sz="half" idx="2"/>
          </p:nvPr>
        </p:nvPicPr>
        <p:blipFill>
          <a:blip r:embed="rId3" cstate="email">
            <a:extLst>
              <a:ext uri="{28A0092B-C50C-407E-A947-70E740481C1C}">
                <a14:useLocalDpi xmlns:a14="http://schemas.microsoft.com/office/drawing/2010/main" val="0"/>
              </a:ext>
            </a:extLst>
          </a:blip>
          <a:stretch>
            <a:fillRect/>
          </a:stretch>
        </p:blipFill>
        <p:spPr>
          <a:xfrm>
            <a:off x="4380902" y="2389809"/>
            <a:ext cx="4709675" cy="2825805"/>
          </a:xfrm>
        </p:spPr>
      </p:pic>
    </p:spTree>
    <p:extLst>
      <p:ext uri="{BB962C8B-B14F-4D97-AF65-F5344CB8AC3E}">
        <p14:creationId xmlns:p14="http://schemas.microsoft.com/office/powerpoint/2010/main" val="1498093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Blacklivesmatter</a:t>
            </a:r>
            <a:r>
              <a:rPr lang="en-GB" dirty="0"/>
              <a:t> </a:t>
            </a:r>
          </a:p>
        </p:txBody>
      </p:sp>
      <p:sp>
        <p:nvSpPr>
          <p:cNvPr id="3" name="Content Placeholder 2"/>
          <p:cNvSpPr>
            <a:spLocks noGrp="1"/>
          </p:cNvSpPr>
          <p:nvPr>
            <p:ph sz="half" idx="1"/>
          </p:nvPr>
        </p:nvSpPr>
        <p:spPr>
          <a:xfrm>
            <a:off x="822959" y="1845733"/>
            <a:ext cx="3793375" cy="4095095"/>
          </a:xfrm>
        </p:spPr>
        <p:txBody>
          <a:bodyPr>
            <a:normAutofit fontScale="85000" lnSpcReduction="10000"/>
          </a:bodyPr>
          <a:lstStyle/>
          <a:p>
            <a:r>
              <a:rPr lang="en-GB" dirty="0">
                <a:hlinkClick r:id="rId2"/>
              </a:rPr>
              <a:t>Guardian Article : </a:t>
            </a:r>
          </a:p>
          <a:p>
            <a:pPr marL="0" indent="0">
              <a:buNone/>
            </a:pPr>
            <a:r>
              <a:rPr lang="en-GB" dirty="0">
                <a:hlinkClick r:id="rId2"/>
              </a:rPr>
              <a:t>https://www.theguardian.com/world/2020/nov/13/how-black-lives-matter-has-inspired-a-generation-of-new-uk-activists</a:t>
            </a:r>
            <a:r>
              <a:rPr lang="en-GB" dirty="0"/>
              <a:t> </a:t>
            </a:r>
          </a:p>
          <a:p>
            <a:pPr marL="0" indent="0">
              <a:buNone/>
            </a:pPr>
            <a:endParaRPr lang="en-GB" dirty="0"/>
          </a:p>
          <a:p>
            <a:r>
              <a:rPr lang="en-GB" b="1" dirty="0"/>
              <a:t>Black Lives Matter information and guidance for children and young people</a:t>
            </a:r>
          </a:p>
          <a:p>
            <a:pPr lvl="1"/>
            <a:r>
              <a:rPr lang="en-GB" b="1" dirty="0"/>
              <a:t>Useful resources for families to empower children to work towards racial equality </a:t>
            </a:r>
          </a:p>
          <a:p>
            <a:pPr marL="0" indent="0">
              <a:buNone/>
            </a:pPr>
            <a:endParaRPr lang="en-GB" dirty="0"/>
          </a:p>
          <a:p>
            <a:pPr marL="0" indent="0">
              <a:buNone/>
            </a:pPr>
            <a:r>
              <a:rPr lang="en-GB" dirty="0">
                <a:hlinkClick r:id="rId3"/>
              </a:rPr>
              <a:t>https://www.barnet.gov.uk/children-and-families/support-parents-and-carers/black-lives-matter-information-and-guidance</a:t>
            </a:r>
            <a:r>
              <a:rPr lang="en-GB" dirty="0"/>
              <a:t> </a:t>
            </a:r>
          </a:p>
        </p:txBody>
      </p:sp>
      <p:pic>
        <p:nvPicPr>
          <p:cNvPr id="1026" name="Picture 2" descr="George Floyd’s death took place thousands of miles away but the cry for racial justice was felt deeply in the UK."/>
          <p:cNvPicPr>
            <a:picLocks noGrp="1" noChangeAspect="1" noChangeArrowheads="1"/>
          </p:cNvPicPr>
          <p:nvPr>
            <p:ph sz="half" idx="2"/>
          </p:nvPr>
        </p:nvPicPr>
        <p:blipFill>
          <a:blip r:embed="rId4" cstate="email">
            <a:extLst>
              <a:ext uri="{28A0092B-C50C-407E-A947-70E740481C1C}">
                <a14:useLocalDpi xmlns:a14="http://schemas.microsoft.com/office/drawing/2010/main" val="0"/>
              </a:ext>
            </a:extLst>
          </a:blip>
          <a:srcRect/>
          <a:stretch>
            <a:fillRect/>
          </a:stretch>
        </p:blipFill>
        <p:spPr bwMode="auto">
          <a:xfrm>
            <a:off x="4664075" y="2747010"/>
            <a:ext cx="3702050" cy="2221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3285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9" name="xBUFcv0y0yk"/>
          <p:cNvPicPr>
            <a:picLocks noGrp="1" noRot="1" noChangeAspect="1"/>
          </p:cNvPicPr>
          <p:nvPr>
            <p:ph idx="1"/>
            <a:videoFile r:link="rId1"/>
          </p:nvPr>
        </p:nvPicPr>
        <p:blipFill>
          <a:blip r:embed="rId3"/>
          <a:stretch>
            <a:fillRect/>
          </a:stretch>
        </p:blipFill>
        <p:spPr>
          <a:xfrm>
            <a:off x="590260" y="665018"/>
            <a:ext cx="8119227" cy="4567065"/>
          </a:xfrm>
          <a:prstGeom prst="rect">
            <a:avLst/>
          </a:prstGeom>
        </p:spPr>
      </p:pic>
    </p:spTree>
    <p:extLst>
      <p:ext uri="{BB962C8B-B14F-4D97-AF65-F5344CB8AC3E}">
        <p14:creationId xmlns:p14="http://schemas.microsoft.com/office/powerpoint/2010/main" val="237835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0200" y="0"/>
            <a:ext cx="7543800" cy="1450757"/>
          </a:xfrm>
        </p:spPr>
        <p:txBody>
          <a:bodyPr/>
          <a:lstStyle/>
          <a:p>
            <a:endParaRPr lang="en-GB"/>
          </a:p>
        </p:txBody>
      </p:sp>
      <p:pic>
        <p:nvPicPr>
          <p:cNvPr id="4" name="7-tFqSMOX6Y"/>
          <p:cNvPicPr>
            <a:picLocks noGrp="1" noRot="1" noChangeAspect="1"/>
          </p:cNvPicPr>
          <p:nvPr>
            <p:ph idx="1"/>
            <a:videoFile r:link="rId1"/>
          </p:nvPr>
        </p:nvPicPr>
        <p:blipFill>
          <a:blip r:embed="rId3"/>
          <a:stretch>
            <a:fillRect/>
          </a:stretch>
        </p:blipFill>
        <p:spPr>
          <a:xfrm>
            <a:off x="-72294" y="708753"/>
            <a:ext cx="9173402" cy="5160039"/>
          </a:xfrm>
          <a:prstGeom prst="rect">
            <a:avLst/>
          </a:prstGeom>
        </p:spPr>
      </p:pic>
    </p:spTree>
    <p:extLst>
      <p:ext uri="{BB962C8B-B14F-4D97-AF65-F5344CB8AC3E}">
        <p14:creationId xmlns:p14="http://schemas.microsoft.com/office/powerpoint/2010/main" val="3546501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5nI77Mp1n-0"/>
          <p:cNvPicPr>
            <a:picLocks noGrp="1" noRot="1" noChangeAspect="1"/>
          </p:cNvPicPr>
          <p:nvPr>
            <p:ph idx="1"/>
            <a:videoFile r:link="rId1"/>
          </p:nvPr>
        </p:nvPicPr>
        <p:blipFill>
          <a:blip r:embed="rId3"/>
          <a:stretch>
            <a:fillRect/>
          </a:stretch>
        </p:blipFill>
        <p:spPr>
          <a:xfrm>
            <a:off x="289155" y="814647"/>
            <a:ext cx="8394008" cy="4721629"/>
          </a:xfrm>
          <a:prstGeom prst="rect">
            <a:avLst/>
          </a:prstGeom>
        </p:spPr>
      </p:pic>
    </p:spTree>
    <p:extLst>
      <p:ext uri="{BB962C8B-B14F-4D97-AF65-F5344CB8AC3E}">
        <p14:creationId xmlns:p14="http://schemas.microsoft.com/office/powerpoint/2010/main" val="3892158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Examples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19710417"/>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865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32278"/>
            <a:ext cx="7408333" cy="3893885"/>
          </a:xfrm>
        </p:spPr>
        <p:txBody>
          <a:bodyPr/>
          <a:lstStyle/>
          <a:p>
            <a:r>
              <a:rPr lang="en-US" dirty="0"/>
              <a:t>Imagine what young people could do with your support.</a:t>
            </a:r>
          </a:p>
        </p:txBody>
      </p:sp>
      <p:sp>
        <p:nvSpPr>
          <p:cNvPr id="3" name="Title 2"/>
          <p:cNvSpPr>
            <a:spLocks noGrp="1"/>
          </p:cNvSpPr>
          <p:nvPr>
            <p:ph type="title"/>
          </p:nvPr>
        </p:nvSpPr>
        <p:spPr/>
        <p:txBody>
          <a:bodyPr>
            <a:normAutofit/>
          </a:bodyPr>
          <a:lstStyle/>
          <a:p>
            <a:r>
              <a:rPr lang="en-US" dirty="0"/>
              <a:t>Youth Work</a:t>
            </a:r>
            <a:br>
              <a:rPr lang="en-US" dirty="0"/>
            </a:br>
            <a:r>
              <a:rPr lang="en-US" dirty="0" err="1"/>
              <a:t>Gwaith</a:t>
            </a:r>
            <a:r>
              <a:rPr lang="en-US" dirty="0"/>
              <a:t> </a:t>
            </a:r>
            <a:r>
              <a:rPr lang="en-US" dirty="0" err="1"/>
              <a:t>Ieuenctid</a:t>
            </a:r>
            <a:endParaRPr lang="en-US" dirty="0"/>
          </a:p>
        </p:txBody>
      </p:sp>
      <p:pic>
        <p:nvPicPr>
          <p:cNvPr id="4" name="Picture 3" descr="change.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439643" y="3100264"/>
            <a:ext cx="3322340" cy="2304816"/>
          </a:xfrm>
          <a:prstGeom prst="rect">
            <a:avLst/>
          </a:prstGeom>
        </p:spPr>
      </p:pic>
      <p:pic>
        <p:nvPicPr>
          <p:cNvPr id="5" name="Picture 4" descr="changetheworl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4231" y="2949366"/>
            <a:ext cx="2972396" cy="2833684"/>
          </a:xfrm>
          <a:prstGeom prst="rect">
            <a:avLst/>
          </a:prstGeom>
        </p:spPr>
      </p:pic>
    </p:spTree>
    <p:extLst>
      <p:ext uri="{BB962C8B-B14F-4D97-AF65-F5344CB8AC3E}">
        <p14:creationId xmlns:p14="http://schemas.microsoft.com/office/powerpoint/2010/main" val="1341320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the role of Youth Workers?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90430591"/>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0474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Principles and purposes of Youth Work </a:t>
            </a:r>
            <a:r>
              <a:rPr lang="en-GB" sz="2000" dirty="0"/>
              <a:t>(CWVYS, 2008). </a:t>
            </a:r>
          </a:p>
        </p:txBody>
      </p:sp>
      <p:graphicFrame>
        <p:nvGraphicFramePr>
          <p:cNvPr id="5" name="Content Placeholder 4"/>
          <p:cNvGraphicFramePr>
            <a:graphicFrameLocks noGrp="1"/>
          </p:cNvGraphicFramePr>
          <p:nvPr>
            <p:ph idx="1"/>
          </p:nvPr>
        </p:nvGraphicFramePr>
        <p:xfrm>
          <a:off x="3600451" y="1406129"/>
          <a:ext cx="4869656" cy="3943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p:cNvSpPr>
            <a:spLocks noGrp="1"/>
          </p:cNvSpPr>
          <p:nvPr>
            <p:ph type="body" sz="half" idx="2"/>
          </p:nvPr>
        </p:nvSpPr>
        <p:spPr/>
        <p:txBody>
          <a:bodyPr/>
          <a:lstStyle/>
          <a:p>
            <a:pPr marL="214313" indent="-214313">
              <a:buFont typeface="Arial" panose="020B0604020202020204" pitchFamily="34" charset="0"/>
              <a:buChar char="•"/>
            </a:pPr>
            <a:r>
              <a:rPr lang="en-US" dirty="0"/>
              <a:t>ESDGC in youth work settings is distinct because it follows the same principles as youth work practice; </a:t>
            </a:r>
          </a:p>
          <a:p>
            <a:endParaRPr lang="en-US" dirty="0"/>
          </a:p>
          <a:p>
            <a:pPr marL="257175" indent="-257175">
              <a:buFont typeface="Arial" panose="020B0604020202020204" pitchFamily="34" charset="0"/>
              <a:buChar char="•"/>
            </a:pPr>
            <a:r>
              <a:rPr lang="en-US" dirty="0"/>
              <a:t>What are the purposes and principles of youth work practice?</a:t>
            </a:r>
            <a:endParaRPr lang="en-GB" dirty="0"/>
          </a:p>
        </p:txBody>
      </p:sp>
    </p:spTree>
    <p:extLst>
      <p:ext uri="{BB962C8B-B14F-4D97-AF65-F5344CB8AC3E}">
        <p14:creationId xmlns:p14="http://schemas.microsoft.com/office/powerpoint/2010/main" val="3375962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the role of Youth Workers? </a:t>
            </a:r>
          </a:p>
        </p:txBody>
      </p:sp>
      <p:sp>
        <p:nvSpPr>
          <p:cNvPr id="4" name="Content Placeholder 3"/>
          <p:cNvSpPr>
            <a:spLocks noGrp="1"/>
          </p:cNvSpPr>
          <p:nvPr>
            <p:ph sz="half" idx="1"/>
          </p:nvPr>
        </p:nvSpPr>
        <p:spPr/>
        <p:txBody>
          <a:bodyPr/>
          <a:lstStyle/>
          <a:p>
            <a:pPr marL="457200" indent="-457200">
              <a:buFont typeface="+mj-lt"/>
              <a:buAutoNum type="arabicPeriod"/>
            </a:pPr>
            <a:r>
              <a:rPr lang="en-GB" dirty="0"/>
              <a:t>Why do we as youth workers provide opportunities for being Participative and thus empowering? </a:t>
            </a:r>
          </a:p>
          <a:p>
            <a:pPr marL="457200" indent="-457200">
              <a:buFont typeface="+mj-lt"/>
              <a:buAutoNum type="arabicPeriod"/>
            </a:pPr>
            <a:r>
              <a:rPr lang="en-GB" dirty="0"/>
              <a:t>How do we as youth workers provide opportunities for being Participative and thus empowering? </a:t>
            </a:r>
          </a:p>
          <a:p>
            <a:pPr marL="457200" indent="-457200">
              <a:buFont typeface="+mj-lt"/>
              <a:buAutoNum type="arabicPeriod"/>
            </a:pPr>
            <a:endParaRPr lang="en-GB" dirty="0"/>
          </a:p>
        </p:txBody>
      </p:sp>
      <p:graphicFrame>
        <p:nvGraphicFramePr>
          <p:cNvPr id="6" name="Content Placeholder 4"/>
          <p:cNvGraphicFramePr>
            <a:graphicFrameLocks noGrp="1"/>
          </p:cNvGraphicFramePr>
          <p:nvPr>
            <p:ph sz="half" idx="2"/>
          </p:nvPr>
        </p:nvGraphicFramePr>
        <p:xfrm>
          <a:off x="4664075" y="1846263"/>
          <a:ext cx="370205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95187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extLst>
              <p:ext uri="{D42A27DB-BD31-4B8C-83A1-F6EECF244321}">
                <p14:modId xmlns:p14="http://schemas.microsoft.com/office/powerpoint/2010/main" val="3641061746"/>
              </p:ext>
            </p:extLst>
          </p:nvPr>
        </p:nvGraphicFramePr>
        <p:xfrm>
          <a:off x="454430" y="421178"/>
          <a:ext cx="7867996" cy="60131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2081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Quality Mark for Youth Work in Wales: Silver Level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6047975"/>
              </p:ext>
            </p:extLst>
          </p:nvPr>
        </p:nvGraphicFramePr>
        <p:xfrm>
          <a:off x="1629296" y="1734591"/>
          <a:ext cx="7142018" cy="4580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lowchart: Sequential Access Storage 4"/>
          <p:cNvSpPr/>
          <p:nvPr/>
        </p:nvSpPr>
        <p:spPr>
          <a:xfrm>
            <a:off x="44334" y="2333106"/>
            <a:ext cx="1834342" cy="1873134"/>
          </a:xfrm>
          <a:prstGeom prst="flowChartMagnetic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Can you think of any examples ??</a:t>
            </a:r>
          </a:p>
        </p:txBody>
      </p:sp>
    </p:spTree>
    <p:extLst>
      <p:ext uri="{BB962C8B-B14F-4D97-AF65-F5344CB8AC3E}">
        <p14:creationId xmlns:p14="http://schemas.microsoft.com/office/powerpoint/2010/main" val="1998285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Quality Mark for Youth Work in Wales: Silver Level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61092814"/>
              </p:ext>
            </p:extLst>
          </p:nvPr>
        </p:nvGraphicFramePr>
        <p:xfrm>
          <a:off x="2588027" y="1778923"/>
          <a:ext cx="6356467" cy="4538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Flowchart: Sequential Access Storage 4"/>
          <p:cNvSpPr/>
          <p:nvPr/>
        </p:nvSpPr>
        <p:spPr>
          <a:xfrm>
            <a:off x="152400" y="2709949"/>
            <a:ext cx="2011680" cy="1934095"/>
          </a:xfrm>
          <a:prstGeom prst="flowChartMagnetic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Good </a:t>
            </a:r>
            <a:r>
              <a:rPr lang="en-GB" dirty="0" err="1"/>
              <a:t>Parctice</a:t>
            </a:r>
            <a:r>
              <a:rPr lang="en-GB" dirty="0"/>
              <a:t> </a:t>
            </a:r>
          </a:p>
        </p:txBody>
      </p:sp>
    </p:spTree>
    <p:extLst>
      <p:ext uri="{BB962C8B-B14F-4D97-AF65-F5344CB8AC3E}">
        <p14:creationId xmlns:p14="http://schemas.microsoft.com/office/powerpoint/2010/main" val="2176641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44804" y="770312"/>
            <a:ext cx="6645369" cy="5439556"/>
          </a:xfrm>
        </p:spPr>
      </p:pic>
      <p:sp>
        <p:nvSpPr>
          <p:cNvPr id="5" name="Flowchart: Sequential Access Storage 4"/>
          <p:cNvSpPr/>
          <p:nvPr/>
        </p:nvSpPr>
        <p:spPr>
          <a:xfrm>
            <a:off x="448887" y="2338647"/>
            <a:ext cx="2105891" cy="2682240"/>
          </a:xfrm>
          <a:prstGeom prst="flowChartMagneticTa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Participation ladder </a:t>
            </a:r>
          </a:p>
        </p:txBody>
      </p:sp>
    </p:spTree>
    <p:extLst>
      <p:ext uri="{BB962C8B-B14F-4D97-AF65-F5344CB8AC3E}">
        <p14:creationId xmlns:p14="http://schemas.microsoft.com/office/powerpoint/2010/main" val="1923573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15162" y="0"/>
            <a:ext cx="8402118" cy="5601412"/>
          </a:xfrm>
          <a:prstGeom prst="rect">
            <a:avLst/>
          </a:prstGeom>
        </p:spPr>
      </p:pic>
      <p:sp>
        <p:nvSpPr>
          <p:cNvPr id="6" name="TextBox 5">
            <a:hlinkClick r:id="rId3"/>
          </p:cNvPr>
          <p:cNvSpPr txBox="1"/>
          <p:nvPr/>
        </p:nvSpPr>
        <p:spPr>
          <a:xfrm>
            <a:off x="1133994" y="5658197"/>
            <a:ext cx="6921731" cy="646331"/>
          </a:xfrm>
          <a:prstGeom prst="rect">
            <a:avLst/>
          </a:prstGeom>
          <a:noFill/>
        </p:spPr>
        <p:txBody>
          <a:bodyPr wrap="square" rtlCol="0">
            <a:spAutoFit/>
          </a:bodyPr>
          <a:lstStyle/>
          <a:p>
            <a:r>
              <a:rPr lang="en-GB" dirty="0">
                <a:solidFill>
                  <a:srgbClr val="FF0000"/>
                </a:solidFill>
                <a:hlinkClick r:id="rId3"/>
              </a:rPr>
              <a:t>https://gov.wales/sites/default/files/publications/2018-02/Bilingual-Participation-Standards-poster2016.pdf</a:t>
            </a:r>
            <a:r>
              <a:rPr lang="en-GB" dirty="0">
                <a:solidFill>
                  <a:srgbClr val="FF0000"/>
                </a:solidFill>
              </a:rPr>
              <a:t> </a:t>
            </a:r>
          </a:p>
        </p:txBody>
      </p:sp>
    </p:spTree>
    <p:extLst>
      <p:ext uri="{BB962C8B-B14F-4D97-AF65-F5344CB8AC3E}">
        <p14:creationId xmlns:p14="http://schemas.microsoft.com/office/powerpoint/2010/main" val="8917216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61286209"/>
              </p:ext>
            </p:extLst>
          </p:nvPr>
        </p:nvGraphicFramePr>
        <p:xfrm>
          <a:off x="900544" y="1951029"/>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0622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a:defRPr/>
            </a:pPr>
            <a:br>
              <a:rPr lang="en-US" altLang="en-US">
                <a:solidFill>
                  <a:schemeClr val="tx1">
                    <a:lumMod val="75000"/>
                    <a:lumOff val="25000"/>
                  </a:schemeClr>
                </a:solidFill>
              </a:rPr>
            </a:br>
            <a:r>
              <a:rPr lang="en-US" altLang="en-US">
                <a:solidFill>
                  <a:schemeClr val="tx1">
                    <a:lumMod val="75000"/>
                    <a:lumOff val="25000"/>
                  </a:schemeClr>
                </a:solidFill>
              </a:rPr>
              <a:t>Is education responding? </a:t>
            </a:r>
          </a:p>
        </p:txBody>
      </p:sp>
      <p:sp>
        <p:nvSpPr>
          <p:cNvPr id="30723" name="Content Placeholder 4"/>
          <p:cNvSpPr>
            <a:spLocks noGrp="1"/>
          </p:cNvSpPr>
          <p:nvPr>
            <p:ph idx="1"/>
          </p:nvPr>
        </p:nvSpPr>
        <p:spPr>
          <a:xfrm>
            <a:off x="1709737" y="2349105"/>
            <a:ext cx="5643563" cy="3102769"/>
          </a:xfrm>
        </p:spPr>
        <p:txBody>
          <a:bodyPr/>
          <a:lstStyle/>
          <a:p>
            <a:pPr marL="204788" indent="-204788">
              <a:buFont typeface="Symbol" panose="05050102010706020507" pitchFamily="18" charset="2"/>
              <a:buChar char=""/>
            </a:pPr>
            <a:endParaRPr lang="en-US" altLang="en-US" sz="1275" dirty="0"/>
          </a:p>
          <a:p>
            <a:pPr marL="204788" indent="-204788">
              <a:buFont typeface="Symbol" panose="05050102010706020507" pitchFamily="18" charset="2"/>
              <a:buChar char=""/>
            </a:pPr>
            <a:r>
              <a:rPr lang="en-US" altLang="en-US" sz="2250" dirty="0"/>
              <a:t>Education as the answer or the problem? </a:t>
            </a:r>
          </a:p>
          <a:p>
            <a:pPr marL="204788" indent="-204788">
              <a:buFont typeface="Symbol" panose="05050102010706020507" pitchFamily="18" charset="2"/>
              <a:buChar char=""/>
            </a:pPr>
            <a:r>
              <a:rPr lang="en-US" altLang="en-US" sz="2250" dirty="0"/>
              <a:t>‘</a:t>
            </a:r>
            <a:r>
              <a:rPr lang="en-US" altLang="en-US" sz="2250" b="1" i="1" dirty="0"/>
              <a:t>The destruction of the planet is not the work of ignorant people. Rather it is largely the result of work by people with BAs, BScs, LLBs, MBAs and PhDs.’ </a:t>
            </a:r>
          </a:p>
          <a:p>
            <a:pPr marL="204788" indent="-204788">
              <a:buNone/>
            </a:pPr>
            <a:r>
              <a:rPr lang="en-US" altLang="en-US" sz="1275" dirty="0"/>
              <a:t>	</a:t>
            </a:r>
          </a:p>
          <a:p>
            <a:pPr marL="204788" indent="-204788">
              <a:buNone/>
            </a:pPr>
            <a:r>
              <a:rPr lang="en-US" altLang="en-US" sz="1275" dirty="0"/>
              <a:t>David Orr (1994)  ‘What is education for’? </a:t>
            </a:r>
            <a:r>
              <a:rPr lang="en-US" altLang="en-US" sz="1275" i="1" dirty="0"/>
              <a:t>Earth in 	Mind, </a:t>
            </a:r>
            <a:r>
              <a:rPr lang="en-US" altLang="en-US" sz="1275" dirty="0"/>
              <a:t>Island Press </a:t>
            </a:r>
          </a:p>
        </p:txBody>
      </p:sp>
      <p:pic>
        <p:nvPicPr>
          <p:cNvPr id="30724" name="Picture 2"/>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6678216" y="5045870"/>
            <a:ext cx="1095375" cy="954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53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p:cNvSpPr>
            <a:spLocks noGrp="1"/>
          </p:cNvSpPr>
          <p:nvPr>
            <p:ph type="title"/>
          </p:nvPr>
        </p:nvSpPr>
        <p:spPr/>
        <p:txBody>
          <a:bodyPr/>
          <a:lstStyle/>
          <a:p>
            <a:pPr>
              <a:defRPr/>
            </a:pPr>
            <a:endParaRPr lang="en-US" altLang="en-US" dirty="0">
              <a:solidFill>
                <a:schemeClr val="tx1">
                  <a:lumMod val="75000"/>
                  <a:lumOff val="25000"/>
                </a:schemeClr>
              </a:solidFill>
            </a:endParaRP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648129435"/>
              </p:ext>
            </p:extLst>
          </p:nvPr>
        </p:nvGraphicFramePr>
        <p:xfrm>
          <a:off x="822960" y="1934403"/>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32537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Reorienting Education: Youth Work </a:t>
            </a:r>
          </a:p>
        </p:txBody>
      </p:sp>
      <p:graphicFrame>
        <p:nvGraphicFramePr>
          <p:cNvPr id="4" name="Content Placeholder 3"/>
          <p:cNvGraphicFramePr>
            <a:graphicFrameLocks noGrp="1"/>
          </p:cNvGraphicFramePr>
          <p:nvPr>
            <p:ph idx="1"/>
          </p:nvPr>
        </p:nvGraphicFramePr>
        <p:xfrm>
          <a:off x="162339" y="2006875"/>
          <a:ext cx="8353011" cy="38674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9605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4124971"/>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9525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Ethics in Youth Work </a:t>
            </a:r>
            <a:r>
              <a:rPr lang="en-GB" sz="3100" dirty="0"/>
              <a:t>(NYA,2004 Ethical Conduct in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56440063"/>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2458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Ethics in Youth Work </a:t>
            </a:r>
            <a:r>
              <a:rPr lang="en-GB" sz="3600" dirty="0"/>
              <a:t>(NYA,2004 Ethical Conduct in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46506639"/>
              </p:ext>
            </p:extLst>
          </p:nvPr>
        </p:nvGraphicFramePr>
        <p:xfrm>
          <a:off x="732905" y="1778924"/>
          <a:ext cx="7723909" cy="4705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2976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25553954"/>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97788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Activism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270225912"/>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9391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RSWMen6Y6y0"/>
          <p:cNvPicPr>
            <a:picLocks noGrp="1" noRot="1" noChangeAspect="1"/>
          </p:cNvPicPr>
          <p:nvPr>
            <p:ph idx="1"/>
            <a:videoFile r:link="rId1"/>
          </p:nvPr>
        </p:nvPicPr>
        <p:blipFill>
          <a:blip r:embed="rId3"/>
          <a:stretch>
            <a:fillRect/>
          </a:stretch>
        </p:blipFill>
        <p:spPr>
          <a:xfrm>
            <a:off x="1036685" y="1856509"/>
            <a:ext cx="7123084" cy="4006735"/>
          </a:xfrm>
          <a:prstGeom prst="rect">
            <a:avLst/>
          </a:prstGeom>
        </p:spPr>
      </p:pic>
    </p:spTree>
    <p:extLst>
      <p:ext uri="{BB962C8B-B14F-4D97-AF65-F5344CB8AC3E}">
        <p14:creationId xmlns:p14="http://schemas.microsoft.com/office/powerpoint/2010/main" val="38611513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765025837"/>
              </p:ext>
            </p:extLst>
          </p:nvPr>
        </p:nvGraphicFramePr>
        <p:xfrm>
          <a:off x="822959"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82229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Why I’m proud of our young activists</a:t>
            </a:r>
            <a:br>
              <a:rPr lang="en-GB" dirty="0"/>
            </a:b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129085887"/>
              </p:ext>
            </p:extLst>
          </p:nvPr>
        </p:nvGraphicFramePr>
        <p:xfrm>
          <a:off x="676101" y="1191491"/>
          <a:ext cx="3987973" cy="50264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https://www.childcomwales.org.uk/wp-content/uploads/2019/06/activists-1.jpg"/>
          <p:cNvPicPr>
            <a:picLocks noGrp="1" noChangeAspect="1" noChangeArrowheads="1"/>
          </p:cNvPicPr>
          <p:nvPr>
            <p:ph sz="half" idx="2"/>
          </p:nvPr>
        </p:nvPicPr>
        <p:blipFill>
          <a:blip r:embed="rId7" cstate="email">
            <a:extLst>
              <a:ext uri="{28A0092B-C50C-407E-A947-70E740481C1C}">
                <a14:useLocalDpi xmlns:a14="http://schemas.microsoft.com/office/drawing/2010/main" val="0"/>
              </a:ext>
            </a:extLst>
          </a:blip>
          <a:srcRect/>
          <a:stretch>
            <a:fillRect/>
          </a:stretch>
        </p:blipFill>
        <p:spPr bwMode="auto">
          <a:xfrm>
            <a:off x="4664075" y="2816424"/>
            <a:ext cx="3702050" cy="20824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4548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Vote 16 </a:t>
            </a:r>
          </a:p>
        </p:txBody>
      </p:sp>
      <p:sp>
        <p:nvSpPr>
          <p:cNvPr id="3" name="Content Placeholder 2"/>
          <p:cNvSpPr>
            <a:spLocks noGrp="1"/>
          </p:cNvSpPr>
          <p:nvPr>
            <p:ph sz="half" idx="1"/>
          </p:nvPr>
        </p:nvSpPr>
        <p:spPr/>
        <p:txBody>
          <a:bodyPr/>
          <a:lstStyle/>
          <a:p>
            <a:r>
              <a:rPr lang="en-GB" dirty="0">
                <a:hlinkClick r:id="rId2"/>
              </a:rPr>
              <a:t>https://senedd.wales/visit/education-and-youth-engagement/vote-16/</a:t>
            </a:r>
            <a:r>
              <a:rPr lang="en-GB" dirty="0"/>
              <a:t> </a:t>
            </a:r>
          </a:p>
        </p:txBody>
      </p:sp>
      <p:pic>
        <p:nvPicPr>
          <p:cNvPr id="4098" name="Picture 2" descr="https://senedd.wales/media/hpjjtdzh/senedd-elections-and-me.png?anchor=center&amp;amp;mode=crop&amp;amp;width=600&amp;amp;height=284&amp;amp;rnd=132561297933570000&amp;quality=75"/>
          <p:cNvPicPr>
            <a:picLocks noGrp="1" noChangeAspect="1" noChangeArrowheads="1"/>
          </p:cNvPicPr>
          <p:nvPr>
            <p:ph sz="half" idx="2"/>
          </p:nvPr>
        </p:nvPicPr>
        <p:blipFill>
          <a:blip r:embed="rId3" cstate="email">
            <a:extLst>
              <a:ext uri="{28A0092B-C50C-407E-A947-70E740481C1C}">
                <a14:useLocalDpi xmlns:a14="http://schemas.microsoft.com/office/drawing/2010/main" val="0"/>
              </a:ext>
            </a:extLst>
          </a:blip>
          <a:srcRect/>
          <a:stretch>
            <a:fillRect/>
          </a:stretch>
        </p:blipFill>
        <p:spPr bwMode="auto">
          <a:xfrm>
            <a:off x="3882678" y="2876205"/>
            <a:ext cx="4978177" cy="2356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40359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Vote 16</a:t>
            </a:r>
          </a:p>
        </p:txBody>
      </p:sp>
      <p:pic>
        <p:nvPicPr>
          <p:cNvPr id="7" name="bLQ1HUD_jnA"/>
          <p:cNvPicPr>
            <a:picLocks noGrp="1" noRot="1" noChangeAspect="1"/>
          </p:cNvPicPr>
          <p:nvPr>
            <p:ph idx="1"/>
            <a:videoFile r:link="rId1"/>
          </p:nvPr>
        </p:nvPicPr>
        <p:blipFill>
          <a:blip r:embed="rId3"/>
          <a:stretch>
            <a:fillRect/>
          </a:stretch>
        </p:blipFill>
        <p:spPr>
          <a:xfrm>
            <a:off x="728192" y="2011680"/>
            <a:ext cx="7828375" cy="4403462"/>
          </a:xfrm>
          <a:prstGeom prst="rect">
            <a:avLst/>
          </a:prstGeom>
        </p:spPr>
      </p:pic>
    </p:spTree>
    <p:extLst>
      <p:ext uri="{BB962C8B-B14F-4D97-AF65-F5344CB8AC3E}">
        <p14:creationId xmlns:p14="http://schemas.microsoft.com/office/powerpoint/2010/main" val="42063823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232278"/>
            <a:ext cx="7408333" cy="3893885"/>
          </a:xfrm>
        </p:spPr>
        <p:txBody>
          <a:bodyPr/>
          <a:lstStyle/>
          <a:p>
            <a:r>
              <a:rPr lang="en-US" dirty="0"/>
              <a:t>Imagine what young people could do with your support.</a:t>
            </a:r>
          </a:p>
        </p:txBody>
      </p:sp>
      <p:sp>
        <p:nvSpPr>
          <p:cNvPr id="3" name="Title 2"/>
          <p:cNvSpPr>
            <a:spLocks noGrp="1"/>
          </p:cNvSpPr>
          <p:nvPr>
            <p:ph type="title"/>
          </p:nvPr>
        </p:nvSpPr>
        <p:spPr/>
        <p:txBody>
          <a:bodyPr>
            <a:normAutofit/>
          </a:bodyPr>
          <a:lstStyle/>
          <a:p>
            <a:r>
              <a:rPr lang="en-US" dirty="0"/>
              <a:t>Youth Work</a:t>
            </a:r>
            <a:br>
              <a:rPr lang="en-US" dirty="0"/>
            </a:br>
            <a:r>
              <a:rPr lang="en-US" dirty="0" err="1"/>
              <a:t>Gwaith</a:t>
            </a:r>
            <a:r>
              <a:rPr lang="en-US" dirty="0"/>
              <a:t> </a:t>
            </a:r>
            <a:r>
              <a:rPr lang="en-US" dirty="0" err="1"/>
              <a:t>Ieuenctid</a:t>
            </a:r>
            <a:endParaRPr lang="en-US" dirty="0"/>
          </a:p>
        </p:txBody>
      </p:sp>
      <p:pic>
        <p:nvPicPr>
          <p:cNvPr id="4" name="Picture 3" descr="change.jpg"/>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439643" y="3100264"/>
            <a:ext cx="3322340" cy="2304816"/>
          </a:xfrm>
          <a:prstGeom prst="rect">
            <a:avLst/>
          </a:prstGeom>
        </p:spPr>
      </p:pic>
      <p:pic>
        <p:nvPicPr>
          <p:cNvPr id="5" name="Picture 4" descr="changetheworld.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4231" y="2949366"/>
            <a:ext cx="2972396" cy="2833684"/>
          </a:xfrm>
          <a:prstGeom prst="rect">
            <a:avLst/>
          </a:prstGeom>
        </p:spPr>
      </p:pic>
    </p:spTree>
    <p:extLst>
      <p:ext uri="{BB962C8B-B14F-4D97-AF65-F5344CB8AC3E}">
        <p14:creationId xmlns:p14="http://schemas.microsoft.com/office/powerpoint/2010/main" val="387426143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993</TotalTime>
  <Words>1403</Words>
  <Application>Microsoft Office PowerPoint</Application>
  <PresentationFormat>On-screen Show (4:3)</PresentationFormat>
  <Paragraphs>135</Paragraphs>
  <Slides>37</Slides>
  <Notes>0</Notes>
  <HiddenSlides>0</HiddenSlides>
  <MMClips>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MarkWebPro-Heavy-W03-Regular</vt:lpstr>
      <vt:lpstr>Arial</vt:lpstr>
      <vt:lpstr>Calibri</vt:lpstr>
      <vt:lpstr>Calibri Light</vt:lpstr>
      <vt:lpstr>Symbol</vt:lpstr>
      <vt:lpstr>Wingdings</vt:lpstr>
      <vt:lpstr>Retrospect</vt:lpstr>
      <vt:lpstr>PowerPoint Presentation</vt:lpstr>
      <vt:lpstr>Aims </vt:lpstr>
      <vt:lpstr> </vt:lpstr>
      <vt:lpstr>ESDGC and Youth Work </vt:lpstr>
      <vt:lpstr>PowerPoint Presentation</vt:lpstr>
      <vt:lpstr>Who are they?  </vt:lpstr>
      <vt:lpstr>Young people Take Action </vt:lpstr>
      <vt:lpstr>PowerPoint Presentation</vt:lpstr>
      <vt:lpstr>Blacklivesmatter </vt:lpstr>
      <vt:lpstr>PowerPoint Presentation</vt:lpstr>
      <vt:lpstr>PowerPoint Presentation</vt:lpstr>
      <vt:lpstr>PowerPoint Presentation</vt:lpstr>
      <vt:lpstr>Youth work Examples </vt:lpstr>
      <vt:lpstr>Youth Work Gwaith Ieuenctid</vt:lpstr>
      <vt:lpstr>What's the role of Youth Workers? </vt:lpstr>
      <vt:lpstr>Principles and purposes of Youth Work (CWVYS, 2008). </vt:lpstr>
      <vt:lpstr>What's the role of Youth Workers? </vt:lpstr>
      <vt:lpstr>PowerPoint Presentation</vt:lpstr>
      <vt:lpstr>The Quality Mark for Youth Work in Wales: Silver Level</vt:lpstr>
      <vt:lpstr>The Quality Mark for Youth Work in Wales: Silver Level</vt:lpstr>
      <vt:lpstr>Why? </vt:lpstr>
      <vt:lpstr>PowerPoint Presentation</vt:lpstr>
      <vt:lpstr>Activity </vt:lpstr>
      <vt:lpstr> Is education responding? </vt:lpstr>
      <vt:lpstr>PowerPoint Presentation</vt:lpstr>
      <vt:lpstr>Reorienting Education: Youth Work </vt:lpstr>
      <vt:lpstr>Ethical Issues </vt:lpstr>
      <vt:lpstr>Ethics in Youth Work (NYA,2004 Ethical Conduct in Youth Work) </vt:lpstr>
      <vt:lpstr>Ethics in Youth Work (NYA,2004 Ethical Conduct in Youth Work) </vt:lpstr>
      <vt:lpstr>Ethical Issues </vt:lpstr>
      <vt:lpstr>Activism </vt:lpstr>
      <vt:lpstr>PowerPoint Presentation</vt:lpstr>
      <vt:lpstr>PowerPoint Presentation</vt:lpstr>
      <vt:lpstr>Why I’m proud of our young activists </vt:lpstr>
      <vt:lpstr>Vote 16 </vt:lpstr>
      <vt:lpstr>Vote 16</vt:lpstr>
      <vt:lpstr>Youth Work Gwaith Ieuenctid</vt:lpstr>
    </vt:vector>
  </TitlesOfParts>
  <Company>Private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Origins of Sustainability Tarddiadau Cynaliadwyedd</dc:title>
  <dc:creator>Dolan Thomas</dc:creator>
  <cp:lastModifiedBy>Darrel Williams</cp:lastModifiedBy>
  <cp:revision>92</cp:revision>
  <cp:lastPrinted>2015-03-05T16:38:27Z</cp:lastPrinted>
  <dcterms:created xsi:type="dcterms:W3CDTF">2015-01-19T16:43:38Z</dcterms:created>
  <dcterms:modified xsi:type="dcterms:W3CDTF">2025-03-06T15:54:17Z</dcterms:modified>
</cp:coreProperties>
</file>