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50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3693C6-36D7-4B5A-849D-B4E1CCBFDF1E}" type="datetimeFigureOut">
              <a:rPr lang="zh-CN" altLang="en-US" smtClean="0"/>
              <a:t>2018/4/30</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C781CD-F12F-4EF4-BF9B-C870C9340D96}" type="slidenum">
              <a:rPr lang="zh-CN" altLang="en-US" smtClean="0"/>
              <a:t>‹#›</a:t>
            </a:fld>
            <a:endParaRPr lang="zh-CN" altLang="en-US"/>
          </a:p>
        </p:txBody>
      </p:sp>
    </p:spTree>
    <p:extLst>
      <p:ext uri="{BB962C8B-B14F-4D97-AF65-F5344CB8AC3E}">
        <p14:creationId xmlns:p14="http://schemas.microsoft.com/office/powerpoint/2010/main" val="1033797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EPA has detected that Volkswagen is using this device for testing. In November, VW said it had found "irregularities" in tests to measure carbon dioxide emissions levels that could affect about 800,000 cars in Europe - including petrol vehicles. The German car giant has since admitted cheating emissions tests in the US.</a:t>
            </a:r>
            <a:endParaRPr lang="zh-CN" altLang="en-US" dirty="0"/>
          </a:p>
        </p:txBody>
      </p:sp>
      <p:sp>
        <p:nvSpPr>
          <p:cNvPr id="4" name="灯片编号占位符 3"/>
          <p:cNvSpPr>
            <a:spLocks noGrp="1"/>
          </p:cNvSpPr>
          <p:nvPr>
            <p:ph type="sldNum" sz="quarter" idx="10"/>
          </p:nvPr>
        </p:nvSpPr>
        <p:spPr/>
        <p:txBody>
          <a:bodyPr/>
          <a:lstStyle/>
          <a:p>
            <a:fld id="{28C781CD-F12F-4EF4-BF9B-C870C9340D96}" type="slidenum">
              <a:rPr lang="zh-CN" altLang="en-US" smtClean="0"/>
              <a:t>3</a:t>
            </a:fld>
            <a:endParaRPr lang="zh-CN" altLang="en-US"/>
          </a:p>
        </p:txBody>
      </p:sp>
    </p:spTree>
    <p:extLst>
      <p:ext uri="{BB962C8B-B14F-4D97-AF65-F5344CB8AC3E}">
        <p14:creationId xmlns:p14="http://schemas.microsoft.com/office/powerpoint/2010/main" val="65724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EPA said that these engines can be monitored by computer software and can enter safe mode. However, after testing, the pollutants have been significantly exceeded.</a:t>
            </a:r>
            <a:endParaRPr lang="zh-CN" altLang="en-US" dirty="0"/>
          </a:p>
        </p:txBody>
      </p:sp>
      <p:sp>
        <p:nvSpPr>
          <p:cNvPr id="4" name="灯片编号占位符 3"/>
          <p:cNvSpPr>
            <a:spLocks noGrp="1"/>
          </p:cNvSpPr>
          <p:nvPr>
            <p:ph type="sldNum" sz="quarter" idx="10"/>
          </p:nvPr>
        </p:nvSpPr>
        <p:spPr/>
        <p:txBody>
          <a:bodyPr/>
          <a:lstStyle/>
          <a:p>
            <a:fld id="{28C781CD-F12F-4EF4-BF9B-C870C9340D96}" type="slidenum">
              <a:rPr lang="zh-CN" altLang="en-US" smtClean="0"/>
              <a:t>4</a:t>
            </a:fld>
            <a:endParaRPr lang="zh-CN" altLang="en-US"/>
          </a:p>
        </p:txBody>
      </p:sp>
    </p:spTree>
    <p:extLst>
      <p:ext uri="{BB962C8B-B14F-4D97-AF65-F5344CB8AC3E}">
        <p14:creationId xmlns:p14="http://schemas.microsoft.com/office/powerpoint/2010/main" val="745540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hidden damage from these VW vehicles could equate to all of the UK’s NOx emissions from all power stations, vehicles, industry and agriculture. </a:t>
            </a:r>
            <a:endParaRPr lang="zh-CN" altLang="en-US" dirty="0"/>
          </a:p>
        </p:txBody>
      </p:sp>
      <p:sp>
        <p:nvSpPr>
          <p:cNvPr id="4" name="灯片编号占位符 3"/>
          <p:cNvSpPr>
            <a:spLocks noGrp="1"/>
          </p:cNvSpPr>
          <p:nvPr>
            <p:ph type="sldNum" sz="quarter" idx="10"/>
          </p:nvPr>
        </p:nvSpPr>
        <p:spPr/>
        <p:txBody>
          <a:bodyPr/>
          <a:lstStyle/>
          <a:p>
            <a:fld id="{28C781CD-F12F-4EF4-BF9B-C870C9340D96}" type="slidenum">
              <a:rPr lang="zh-CN" altLang="en-US" smtClean="0"/>
              <a:t>5</a:t>
            </a:fld>
            <a:endParaRPr lang="zh-CN" altLang="en-US"/>
          </a:p>
        </p:txBody>
      </p:sp>
    </p:spTree>
    <p:extLst>
      <p:ext uri="{BB962C8B-B14F-4D97-AF65-F5344CB8AC3E}">
        <p14:creationId xmlns:p14="http://schemas.microsoft.com/office/powerpoint/2010/main" val="2122787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concept of individualism was introduced by Milton Friedman and is regarded as The Economic Theory. In plain words, if a business uses Individualism as the basis for their ethical decision making and justifications, the ultimate and only goal for that business is to maximize profit for their shareholders and owners at anyone else’s expense. </a:t>
            </a:r>
            <a:endParaRPr lang="zh-CN" altLang="en-US" dirty="0"/>
          </a:p>
        </p:txBody>
      </p:sp>
      <p:sp>
        <p:nvSpPr>
          <p:cNvPr id="4" name="灯片编号占位符 3"/>
          <p:cNvSpPr>
            <a:spLocks noGrp="1"/>
          </p:cNvSpPr>
          <p:nvPr>
            <p:ph type="sldNum" sz="quarter" idx="10"/>
          </p:nvPr>
        </p:nvSpPr>
        <p:spPr/>
        <p:txBody>
          <a:bodyPr/>
          <a:lstStyle/>
          <a:p>
            <a:fld id="{28C781CD-F12F-4EF4-BF9B-C870C9340D96}" type="slidenum">
              <a:rPr lang="zh-CN" altLang="en-US" smtClean="0"/>
              <a:t>6</a:t>
            </a:fld>
            <a:endParaRPr lang="zh-CN" altLang="en-US"/>
          </a:p>
        </p:txBody>
      </p:sp>
    </p:spTree>
    <p:extLst>
      <p:ext uri="{BB962C8B-B14F-4D97-AF65-F5344CB8AC3E}">
        <p14:creationId xmlns:p14="http://schemas.microsoft.com/office/powerpoint/2010/main" val="626611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By directly lying to their consumers, shareholders, employees and their dealers, Volkswagen acted incredibly immorally from a Kantian perspective. </a:t>
            </a:r>
            <a:endParaRPr lang="zh-CN" altLang="en-US" dirty="0"/>
          </a:p>
        </p:txBody>
      </p:sp>
      <p:sp>
        <p:nvSpPr>
          <p:cNvPr id="4" name="灯片编号占位符 3"/>
          <p:cNvSpPr>
            <a:spLocks noGrp="1"/>
          </p:cNvSpPr>
          <p:nvPr>
            <p:ph type="sldNum" sz="quarter" idx="10"/>
          </p:nvPr>
        </p:nvSpPr>
        <p:spPr/>
        <p:txBody>
          <a:bodyPr/>
          <a:lstStyle/>
          <a:p>
            <a:fld id="{28C781CD-F12F-4EF4-BF9B-C870C9340D96}" type="slidenum">
              <a:rPr lang="zh-CN" altLang="en-US" smtClean="0"/>
              <a:t>7</a:t>
            </a:fld>
            <a:endParaRPr lang="zh-CN" altLang="en-US"/>
          </a:p>
        </p:txBody>
      </p:sp>
    </p:spTree>
    <p:extLst>
      <p:ext uri="{BB962C8B-B14F-4D97-AF65-F5344CB8AC3E}">
        <p14:creationId xmlns:p14="http://schemas.microsoft.com/office/powerpoint/2010/main" val="961877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 </a:t>
            </a:r>
            <a:endParaRPr lang="zh-CN" altLang="en-US" dirty="0"/>
          </a:p>
        </p:txBody>
      </p:sp>
      <p:sp>
        <p:nvSpPr>
          <p:cNvPr id="4" name="灯片编号占位符 3"/>
          <p:cNvSpPr>
            <a:spLocks noGrp="1"/>
          </p:cNvSpPr>
          <p:nvPr>
            <p:ph type="sldNum" sz="quarter" idx="10"/>
          </p:nvPr>
        </p:nvSpPr>
        <p:spPr/>
        <p:txBody>
          <a:bodyPr/>
          <a:lstStyle/>
          <a:p>
            <a:fld id="{28C781CD-F12F-4EF4-BF9B-C870C9340D96}" type="slidenum">
              <a:rPr lang="zh-CN" altLang="en-US" smtClean="0"/>
              <a:t>8</a:t>
            </a:fld>
            <a:endParaRPr lang="zh-CN" altLang="en-US"/>
          </a:p>
        </p:txBody>
      </p:sp>
    </p:spTree>
    <p:extLst>
      <p:ext uri="{BB962C8B-B14F-4D97-AF65-F5344CB8AC3E}">
        <p14:creationId xmlns:p14="http://schemas.microsoft.com/office/powerpoint/2010/main" val="3360992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28C781CD-F12F-4EF4-BF9B-C870C9340D96}" type="slidenum">
              <a:rPr lang="zh-CN" altLang="en-US" smtClean="0"/>
              <a:t>10</a:t>
            </a:fld>
            <a:endParaRPr lang="zh-CN" altLang="en-US"/>
          </a:p>
        </p:txBody>
      </p:sp>
    </p:spTree>
    <p:extLst>
      <p:ext uri="{BB962C8B-B14F-4D97-AF65-F5344CB8AC3E}">
        <p14:creationId xmlns:p14="http://schemas.microsoft.com/office/powerpoint/2010/main" val="2600824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zh-CN" altLang="en-US" smtClean="0"/>
              <a:t>单击此处编辑母版标题样式</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en-US" dirty="0"/>
          </a:p>
        </p:txBody>
      </p:sp>
      <p:sp>
        <p:nvSpPr>
          <p:cNvPr id="4" name="Date Placeholder 3"/>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DD31BD54-D35F-47E8-8CF2-8CBD000DF355}"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D31BD54-D35F-47E8-8CF2-8CBD000DF355}"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7" name="Date Placeholder 6"/>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8" name="Slide Number Placeholder 7"/>
          <p:cNvSpPr>
            <a:spLocks noGrp="1"/>
          </p:cNvSpPr>
          <p:nvPr>
            <p:ph type="sldNum" sz="quarter" idx="11"/>
          </p:nvPr>
        </p:nvSpPr>
        <p:spPr/>
        <p:txBody>
          <a:bodyPr/>
          <a:lstStyle/>
          <a:p>
            <a:fld id="{DD31BD54-D35F-47E8-8CF2-8CBD000DF355}" type="slidenum">
              <a:rPr lang="zh-CN" altLang="en-US" smtClean="0"/>
              <a:t>‹#›</a:t>
            </a:fld>
            <a:endParaRPr lang="zh-CN" altLang="en-US"/>
          </a:p>
        </p:txBody>
      </p:sp>
      <p:sp>
        <p:nvSpPr>
          <p:cNvPr id="9" name="Footer Placeholder 8"/>
          <p:cNvSpPr>
            <a:spLocks noGrp="1"/>
          </p:cNvSpPr>
          <p:nvPr>
            <p:ph type="ftr" sz="quarter" idx="12"/>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D31BD54-D35F-47E8-8CF2-8CBD000DF355}"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smtClean="0"/>
              <a:t>单击此处编辑母版标题样式</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zh-CN" altLang="en-US" smtClean="0"/>
              <a:t>单击此处编辑母版文本样式</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D31BD54-D35F-47E8-8CF2-8CBD000DF355}"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Date Placeholder 2"/>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D31BD54-D35F-47E8-8CF2-8CBD000DF355}"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D31BD54-D35F-47E8-8CF2-8CBD000DF355}"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D31BD54-D35F-47E8-8CF2-8CBD000DF355}" type="slidenum">
              <a:rPr lang="zh-CN" altLang="en-US" smtClean="0"/>
              <a:t>‹#›</a:t>
            </a:fld>
            <a:endParaRPr lang="zh-CN" altLang="en-US"/>
          </a:p>
        </p:txBody>
      </p:sp>
      <p:sp>
        <p:nvSpPr>
          <p:cNvPr id="8" name="Title 7"/>
          <p:cNvSpPr>
            <a:spLocks noGrp="1"/>
          </p:cNvSpPr>
          <p:nvPr>
            <p:ph type="title"/>
          </p:nvPr>
        </p:nvSpPr>
        <p:spPr/>
        <p:txBody>
          <a:bodyPr/>
          <a:lstStyle/>
          <a:p>
            <a:r>
              <a:rPr lang="zh-CN" altLang="en-US" smtClean="0"/>
              <a:t>单击此处编辑母版标题样式</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DD31BD54-D35F-47E8-8CF2-8CBD000DF355}" type="slidenum">
              <a:rPr lang="zh-CN" altLang="en-US" smtClean="0"/>
              <a:t>‹#›</a:t>
            </a:fld>
            <a:endParaRPr lang="zh-CN" altLang="en-US"/>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zh-CN" altLang="en-US" smtClean="0"/>
              <a:t>单击此处编辑母版标题样式</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D31BD54-D35F-47E8-8CF2-8CBD000DF355}"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0F4E0F4F-A5EE-43BF-93EF-432F5EEC1E2F}" type="datetimeFigureOut">
              <a:rPr lang="zh-CN" altLang="en-US" smtClean="0"/>
              <a:t>2018/4/30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D31BD54-D35F-47E8-8CF2-8CBD000DF355}"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0F4E0F4F-A5EE-43BF-93EF-432F5EEC1E2F}" type="datetimeFigureOut">
              <a:rPr lang="zh-CN" altLang="en-US" smtClean="0"/>
              <a:t>2018/4/30</a:t>
            </a:fld>
            <a:endParaRPr lang="zh-CN" altLang="en-US"/>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zh-CN" altLang="en-US"/>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DD31BD54-D35F-47E8-8CF2-8CBD000DF355}" type="slidenum">
              <a:rPr lang="zh-CN" altLang="en-US" smtClean="0"/>
              <a:t>‹#›</a:t>
            </a:fld>
            <a:endParaRPr lang="zh-CN" altLang="en-US"/>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riplepundit.com/2016/01/vw-scandal-continues-implications-corporate-social-responsibility/" TargetMode="External"/><Relationship Id="rId2" Type="http://schemas.openxmlformats.org/officeDocument/2006/relationships/hyperlink" Target="http://www.bbc.co.uk/news/business-343247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lstStyle/>
          <a:p>
            <a:r>
              <a:rPr lang="en-US" altLang="zh-CN" dirty="0"/>
              <a:t>Volkswagen emissions scandal</a:t>
            </a:r>
            <a:endParaRPr lang="zh-CN" altLang="en-US" dirty="0"/>
          </a:p>
        </p:txBody>
      </p:sp>
      <p:sp>
        <p:nvSpPr>
          <p:cNvPr id="3" name="副标题 2"/>
          <p:cNvSpPr>
            <a:spLocks noGrp="1"/>
          </p:cNvSpPr>
          <p:nvPr>
            <p:ph type="subTitle" idx="1"/>
          </p:nvPr>
        </p:nvSpPr>
        <p:spPr/>
        <p:txBody>
          <a:bodyPr>
            <a:noAutofit/>
          </a:bodyPr>
          <a:lstStyle/>
          <a:p>
            <a:r>
              <a:rPr lang="en-US" altLang="zh-CN" sz="3600" dirty="0" smtClean="0"/>
              <a:t>Speaker: Ting </a:t>
            </a:r>
            <a:r>
              <a:rPr lang="en-US" altLang="zh-CN" sz="3600" dirty="0" err="1" smtClean="0"/>
              <a:t>Diao</a:t>
            </a:r>
            <a:endParaRPr lang="en-US" altLang="zh-CN" sz="3600" dirty="0" smtClean="0"/>
          </a:p>
          <a:p>
            <a:r>
              <a:rPr lang="en-US" altLang="zh-CN" sz="3600" dirty="0" smtClean="0"/>
              <a:t>Date:1</a:t>
            </a:r>
            <a:r>
              <a:rPr lang="en-US" altLang="zh-CN" sz="3600" baseline="30000" dirty="0" smtClean="0"/>
              <a:t>st</a:t>
            </a:r>
            <a:r>
              <a:rPr lang="en-US" altLang="zh-CN" sz="3600" dirty="0" smtClean="0"/>
              <a:t> May 2018</a:t>
            </a:r>
            <a:endParaRPr lang="zh-CN" altLang="en-US" sz="3600" dirty="0"/>
          </a:p>
        </p:txBody>
      </p:sp>
    </p:spTree>
    <p:extLst>
      <p:ext uri="{BB962C8B-B14F-4D97-AF65-F5344CB8AC3E}">
        <p14:creationId xmlns:p14="http://schemas.microsoft.com/office/powerpoint/2010/main" val="2174013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US" altLang="zh-CN" dirty="0" smtClean="0"/>
              <a:t/>
            </a:r>
            <a:br>
              <a:rPr lang="en-US" altLang="zh-CN" dirty="0" smtClean="0"/>
            </a:br>
            <a:r>
              <a:rPr lang="en-US" altLang="zh-CN" dirty="0"/>
              <a:t/>
            </a:r>
            <a:br>
              <a:rPr lang="en-US" altLang="zh-CN" dirty="0"/>
            </a:br>
            <a:r>
              <a:rPr lang="en-US" altLang="zh-CN" dirty="0" smtClean="0"/>
              <a:t/>
            </a:r>
            <a:br>
              <a:rPr lang="en-US" altLang="zh-CN" dirty="0" smtClean="0"/>
            </a:br>
            <a:r>
              <a:rPr lang="en-US" altLang="zh-CN" dirty="0"/>
              <a:t/>
            </a:r>
            <a:br>
              <a:rPr lang="en-US" altLang="zh-CN" dirty="0"/>
            </a:br>
            <a:r>
              <a:rPr lang="en-US" altLang="zh-CN" dirty="0" smtClean="0"/>
              <a:t/>
            </a:r>
            <a:br>
              <a:rPr lang="en-US" altLang="zh-CN" dirty="0" smtClean="0"/>
            </a:br>
            <a:r>
              <a:rPr lang="en-US" altLang="zh-CN" dirty="0"/>
              <a:t/>
            </a:r>
            <a:br>
              <a:rPr lang="en-US" altLang="zh-CN" dirty="0"/>
            </a:br>
            <a:r>
              <a:rPr lang="en-US" altLang="zh-CN" dirty="0" smtClean="0"/>
              <a:t>CONTENTS</a:t>
            </a:r>
            <a:endParaRPr lang="zh-CN" altLang="en-US" dirty="0"/>
          </a:p>
        </p:txBody>
      </p:sp>
      <p:sp>
        <p:nvSpPr>
          <p:cNvPr id="3" name="内容占位符 2"/>
          <p:cNvSpPr>
            <a:spLocks noGrp="1"/>
          </p:cNvSpPr>
          <p:nvPr>
            <p:ph idx="1"/>
          </p:nvPr>
        </p:nvSpPr>
        <p:spPr/>
        <p:txBody>
          <a:bodyPr>
            <a:normAutofit/>
          </a:bodyPr>
          <a:lstStyle/>
          <a:p>
            <a:pPr marL="457200" indent="-457200">
              <a:buAutoNum type="arabicPeriod"/>
            </a:pPr>
            <a:r>
              <a:rPr lang="en-US" altLang="zh-CN" sz="2400" dirty="0" smtClean="0">
                <a:latin typeface="Times New Roman" panose="02020603050405020304" pitchFamily="18" charset="0"/>
                <a:cs typeface="Times New Roman" panose="02020603050405020304" pitchFamily="18" charset="0"/>
              </a:rPr>
              <a:t>Introduction</a:t>
            </a:r>
          </a:p>
          <a:p>
            <a:pPr marL="457200" indent="-457200">
              <a:buAutoNum type="arabicPeriod"/>
            </a:pPr>
            <a:r>
              <a:rPr lang="en-US" altLang="zh-CN" sz="2400" dirty="0" smtClean="0">
                <a:latin typeface="Times New Roman" panose="02020603050405020304" pitchFamily="18" charset="0"/>
                <a:cs typeface="Times New Roman" panose="02020603050405020304" pitchFamily="18" charset="0"/>
              </a:rPr>
              <a:t>The impact</a:t>
            </a:r>
          </a:p>
          <a:p>
            <a:pPr marL="457200" indent="-457200">
              <a:buAutoNum type="arabicPeriod"/>
            </a:pPr>
            <a:r>
              <a:rPr lang="en-US" altLang="zh-CN" sz="2400" dirty="0">
                <a:latin typeface="Times New Roman" panose="02020603050405020304" pitchFamily="18" charset="0"/>
                <a:cs typeface="Times New Roman" panose="02020603050405020304" pitchFamily="18" charset="0"/>
              </a:rPr>
              <a:t>Corporate Social </a:t>
            </a:r>
            <a:r>
              <a:rPr lang="en-US" altLang="zh-CN" sz="2400" dirty="0" smtClean="0">
                <a:latin typeface="Times New Roman" panose="02020603050405020304" pitchFamily="18" charset="0"/>
                <a:cs typeface="Times New Roman" panose="02020603050405020304" pitchFamily="18" charset="0"/>
              </a:rPr>
              <a:t>Responsibility</a:t>
            </a:r>
          </a:p>
          <a:p>
            <a:pPr marL="457200" indent="-457200">
              <a:buAutoNum type="arabicPeriod"/>
            </a:pPr>
            <a:r>
              <a:rPr lang="en-US" altLang="zh-CN" sz="2400" dirty="0">
                <a:latin typeface="Times New Roman" panose="02020603050405020304" pitchFamily="18" charset="0"/>
                <a:cs typeface="Times New Roman" panose="02020603050405020304" pitchFamily="18" charset="0"/>
              </a:rPr>
              <a:t>False </a:t>
            </a:r>
            <a:r>
              <a:rPr lang="en-US" altLang="zh-CN" sz="2400" dirty="0" smtClean="0">
                <a:latin typeface="Times New Roman" panose="02020603050405020304" pitchFamily="18" charset="0"/>
                <a:cs typeface="Times New Roman" panose="02020603050405020304" pitchFamily="18" charset="0"/>
              </a:rPr>
              <a:t>reasons</a:t>
            </a:r>
          </a:p>
          <a:p>
            <a:pPr marL="457200" indent="-457200">
              <a:buAutoNum type="arabicPeriod"/>
            </a:pPr>
            <a:r>
              <a:rPr lang="en-US" altLang="zh-CN" sz="2400" dirty="0">
                <a:latin typeface="Times New Roman" panose="02020603050405020304" pitchFamily="18" charset="0"/>
                <a:cs typeface="Times New Roman" panose="02020603050405020304" pitchFamily="18" charset="0"/>
              </a:rPr>
              <a:t>How companies change in the future</a:t>
            </a:r>
            <a:endParaRPr lang="en-US" altLang="zh-CN" sz="2400" dirty="0" smtClean="0">
              <a:latin typeface="Times New Roman" panose="02020603050405020304" pitchFamily="18" charset="0"/>
              <a:cs typeface="Times New Roman" panose="02020603050405020304" pitchFamily="18" charset="0"/>
            </a:endParaRPr>
          </a:p>
          <a:p>
            <a:pPr marL="457200" indent="-457200">
              <a:buAutoNum type="arabicPeriod"/>
            </a:pPr>
            <a:r>
              <a:rPr lang="en-US" altLang="zh-CN" sz="2400" dirty="0" smtClean="0">
                <a:latin typeface="Times New Roman" panose="02020603050405020304" pitchFamily="18" charset="0"/>
                <a:cs typeface="Times New Roman" panose="02020603050405020304" pitchFamily="18" charset="0"/>
              </a:rPr>
              <a:t>References</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895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01. Introduction</a:t>
            </a:r>
            <a:endParaRPr lang="zh-CN" altLang="en-US" dirty="0"/>
          </a:p>
        </p:txBody>
      </p:sp>
      <p:pic>
        <p:nvPicPr>
          <p:cNvPr id="4" name="内容占位符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267744" y="1844824"/>
            <a:ext cx="4104456" cy="2736304"/>
          </a:xfrm>
        </p:spPr>
      </p:pic>
      <p:sp>
        <p:nvSpPr>
          <p:cNvPr id="6" name="TextBox 5"/>
          <p:cNvSpPr txBox="1"/>
          <p:nvPr/>
        </p:nvSpPr>
        <p:spPr>
          <a:xfrm>
            <a:off x="827584" y="4581128"/>
            <a:ext cx="7344816" cy="1569660"/>
          </a:xfrm>
          <a:prstGeom prst="rect">
            <a:avLst/>
          </a:prstGeom>
          <a:noFill/>
        </p:spPr>
        <p:txBody>
          <a:bodyPr wrap="square" rtlCol="0">
            <a:spAutoFit/>
          </a:bodyPr>
          <a:lstStyle/>
          <a:p>
            <a:r>
              <a:rPr lang="en-US" altLang="zh-CN" dirty="0"/>
              <a:t> </a:t>
            </a:r>
            <a:r>
              <a:rPr lang="en-US" altLang="zh-CN" sz="3200" dirty="0">
                <a:latin typeface="Times New Roman" panose="02020603050405020304" pitchFamily="18" charset="0"/>
                <a:cs typeface="Times New Roman" panose="02020603050405020304" pitchFamily="18" charset="0"/>
              </a:rPr>
              <a:t>In </a:t>
            </a:r>
            <a:r>
              <a:rPr lang="en-US" altLang="zh-CN" sz="3200" dirty="0" smtClean="0">
                <a:latin typeface="Times New Roman" panose="02020603050405020304" pitchFamily="18" charset="0"/>
                <a:cs typeface="Times New Roman" panose="02020603050405020304" pitchFamily="18" charset="0"/>
              </a:rPr>
              <a:t>September 2015, EPA  </a:t>
            </a:r>
            <a:r>
              <a:rPr lang="en-US" altLang="zh-CN" sz="3200" dirty="0">
                <a:latin typeface="Times New Roman" panose="02020603050405020304" pitchFamily="18" charset="0"/>
                <a:cs typeface="Times New Roman" panose="02020603050405020304" pitchFamily="18" charset="0"/>
              </a:rPr>
              <a:t>found that many VW cars being sold in America had a "defeat device".</a:t>
            </a:r>
            <a:endParaRPr lang="zh-CN"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2295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dirty="0"/>
          </a:p>
        </p:txBody>
      </p:sp>
      <p:sp>
        <p:nvSpPr>
          <p:cNvPr id="3" name="内容占位符 2"/>
          <p:cNvSpPr>
            <a:spLocks noGrp="1"/>
          </p:cNvSpPr>
          <p:nvPr>
            <p:ph idx="1"/>
          </p:nvPr>
        </p:nvSpPr>
        <p:spPr/>
        <p:txBody>
          <a:bodyPr>
            <a:normAutofit/>
          </a:bodyPr>
          <a:lstStyle/>
          <a:p>
            <a:r>
              <a:rPr lang="en-US" altLang="zh-CN" sz="3600" b="0" dirty="0">
                <a:latin typeface="Times New Roman" panose="02020603050405020304" pitchFamily="18" charset="0"/>
                <a:cs typeface="Times New Roman" panose="02020603050405020304" pitchFamily="18" charset="0"/>
              </a:rPr>
              <a:t>The engines emitted nitrogen oxide pollutants up to 40 times above what is allowed in the US.</a:t>
            </a:r>
            <a:endParaRPr lang="zh-CN" altLang="en-US" sz="3600" b="0" dirty="0">
              <a:latin typeface="Times New Roman" panose="02020603050405020304" pitchFamily="18" charset="0"/>
              <a:cs typeface="Times New Roman" panose="02020603050405020304" pitchFamily="18" charset="0"/>
            </a:endParaRPr>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3573016"/>
            <a:ext cx="4392488" cy="2951514"/>
          </a:xfrm>
          <a:prstGeom prst="rect">
            <a:avLst/>
          </a:prstGeom>
        </p:spPr>
      </p:pic>
    </p:spTree>
    <p:extLst>
      <p:ext uri="{BB962C8B-B14F-4D97-AF65-F5344CB8AC3E}">
        <p14:creationId xmlns:p14="http://schemas.microsoft.com/office/powerpoint/2010/main" val="383900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02.The </a:t>
            </a:r>
            <a:r>
              <a:rPr lang="en-US" altLang="zh-CN" dirty="0"/>
              <a:t>impact</a:t>
            </a:r>
            <a:endParaRPr lang="zh-CN" altLang="en-US" dirty="0"/>
          </a:p>
        </p:txBody>
      </p:sp>
      <p:sp>
        <p:nvSpPr>
          <p:cNvPr id="3" name="内容占位符 2"/>
          <p:cNvSpPr>
            <a:spLocks noGrp="1"/>
          </p:cNvSpPr>
          <p:nvPr>
            <p:ph idx="1"/>
          </p:nvPr>
        </p:nvSpPr>
        <p:spPr/>
        <p:txBody>
          <a:bodyPr>
            <a:normAutofit/>
          </a:bodyPr>
          <a:lstStyle/>
          <a:p>
            <a:r>
              <a:rPr lang="en-US" altLang="zh-CN" sz="2800" dirty="0">
                <a:latin typeface="Times New Roman" panose="02020603050405020304" pitchFamily="18" charset="0"/>
                <a:cs typeface="Times New Roman" panose="02020603050405020304" pitchFamily="18" charset="0"/>
              </a:rPr>
              <a:t>Environmental impact: </a:t>
            </a:r>
            <a:r>
              <a:rPr lang="en-US" altLang="zh-CN" sz="2800" b="0" dirty="0">
                <a:latin typeface="Times New Roman" panose="02020603050405020304" pitchFamily="18" charset="0"/>
                <a:cs typeface="Times New Roman" panose="02020603050405020304" pitchFamily="18" charset="0"/>
              </a:rPr>
              <a:t>More pollutants are emitted into the air and affect human health</a:t>
            </a:r>
            <a:r>
              <a:rPr lang="en-US" altLang="zh-CN" sz="2800" b="0" dirty="0" smtClean="0">
                <a:latin typeface="Times New Roman" panose="02020603050405020304" pitchFamily="18" charset="0"/>
                <a:cs typeface="Times New Roman" panose="02020603050405020304" pitchFamily="18" charset="0"/>
              </a:rPr>
              <a:t>.</a:t>
            </a:r>
          </a:p>
          <a:p>
            <a:r>
              <a:rPr lang="en-US" altLang="zh-CN" sz="2800" dirty="0">
                <a:latin typeface="Times New Roman" panose="02020603050405020304" pitchFamily="18" charset="0"/>
                <a:cs typeface="Times New Roman" panose="02020603050405020304" pitchFamily="18" charset="0"/>
              </a:rPr>
              <a:t>Economic impact: </a:t>
            </a:r>
            <a:r>
              <a:rPr lang="en-US" altLang="zh-CN" sz="2800" b="0" dirty="0">
                <a:latin typeface="Times New Roman" panose="02020603050405020304" pitchFamily="18" charset="0"/>
                <a:cs typeface="Times New Roman" panose="02020603050405020304" pitchFamily="18" charset="0"/>
              </a:rPr>
              <a:t>VW America boss Michael Horn  resigned as a direct result of the scandal and was replaced by Matthias Mueller, the former boss of Porsche. first quarterly loss for 15 years of €2.5bn in late October.</a:t>
            </a:r>
            <a:endParaRPr lang="en-US" altLang="zh-CN" sz="2800" b="0" dirty="0" smtClean="0">
              <a:latin typeface="Times New Roman" panose="02020603050405020304" pitchFamily="18" charset="0"/>
              <a:cs typeface="Times New Roman" panose="02020603050405020304" pitchFamily="18" charset="0"/>
            </a:endParaRPr>
          </a:p>
          <a:p>
            <a:endParaRPr lang="en-US" altLang="zh-CN" sz="3600" b="0" dirty="0" smtClean="0">
              <a:latin typeface="Times New Roman" panose="02020603050405020304" pitchFamily="18" charset="0"/>
              <a:cs typeface="Times New Roman" panose="02020603050405020304" pitchFamily="18" charset="0"/>
            </a:endParaRPr>
          </a:p>
          <a:p>
            <a:endParaRPr lang="zh-CN"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2138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en-US" altLang="zh-CN" dirty="0"/>
              <a:t>Stakeholders: </a:t>
            </a:r>
            <a:r>
              <a:rPr lang="en-US" altLang="zh-CN" sz="2800" b="0" dirty="0" smtClean="0">
                <a:latin typeface="Times New Roman" panose="02020603050405020304" pitchFamily="18" charset="0"/>
                <a:cs typeface="Times New Roman" panose="02020603050405020304" pitchFamily="18" charset="0"/>
              </a:rPr>
              <a:t>The </a:t>
            </a:r>
            <a:r>
              <a:rPr lang="en-US" altLang="zh-CN" sz="2800" b="0" dirty="0">
                <a:latin typeface="Times New Roman" panose="02020603050405020304" pitchFamily="18" charset="0"/>
                <a:cs typeface="Times New Roman" panose="02020603050405020304" pitchFamily="18" charset="0"/>
              </a:rPr>
              <a:t>Volkswagen's stakeholders include the following: customers, employees, dealers, shareholders, the environment, other auto manufacturers, Volkswagen’s executives and board members, and the government and its courts</a:t>
            </a:r>
            <a:r>
              <a:rPr lang="en-US" altLang="zh-CN" sz="2800" b="0" dirty="0" smtClean="0">
                <a:latin typeface="Times New Roman" panose="02020603050405020304" pitchFamily="18" charset="0"/>
                <a:cs typeface="Times New Roman" panose="02020603050405020304" pitchFamily="18" charset="0"/>
              </a:rPr>
              <a:t>.</a:t>
            </a:r>
          </a:p>
          <a:p>
            <a:r>
              <a:rPr lang="en-US" altLang="zh-CN" dirty="0"/>
              <a:t>Individualism:  </a:t>
            </a:r>
            <a:r>
              <a:rPr lang="en-US" altLang="zh-CN" sz="2800" b="0" dirty="0" smtClean="0">
                <a:latin typeface="Times New Roman" panose="02020603050405020304" pitchFamily="18" charset="0"/>
                <a:cs typeface="Times New Roman" panose="02020603050405020304" pitchFamily="18" charset="0"/>
              </a:rPr>
              <a:t>The </a:t>
            </a:r>
            <a:r>
              <a:rPr lang="en-US" altLang="zh-CN" sz="2800" b="0" dirty="0">
                <a:latin typeface="Times New Roman" panose="02020603050405020304" pitchFamily="18" charset="0"/>
                <a:cs typeface="Times New Roman" panose="02020603050405020304" pitchFamily="18" charset="0"/>
              </a:rPr>
              <a:t>company took on an individualistic approach based on some actions and decisions that were taken. </a:t>
            </a:r>
          </a:p>
          <a:p>
            <a:endParaRPr lang="zh-CN" altLang="en-US" b="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2857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467544" y="1772816"/>
            <a:ext cx="7620000" cy="4373563"/>
          </a:xfrm>
        </p:spPr>
        <p:txBody>
          <a:bodyPr/>
          <a:lstStyle/>
          <a:p>
            <a:r>
              <a:rPr lang="en-US" altLang="zh-CN" dirty="0"/>
              <a:t>Utilitarianism:  </a:t>
            </a:r>
            <a:r>
              <a:rPr lang="en-US" altLang="zh-CN" sz="2800" b="0" dirty="0">
                <a:latin typeface="Times New Roman" panose="02020603050405020304" pitchFamily="18" charset="0"/>
                <a:cs typeface="Times New Roman" panose="02020603050405020304" pitchFamily="18" charset="0"/>
              </a:rPr>
              <a:t>Over the course of this entire scandal, absolutely no good was done whatsoever. In no way, shape or form did anyone actually benefit from Volkswagen's actions. </a:t>
            </a:r>
            <a:endParaRPr lang="en-US" altLang="zh-CN" sz="2800" b="0" dirty="0" smtClean="0">
              <a:latin typeface="Times New Roman" panose="02020603050405020304" pitchFamily="18" charset="0"/>
              <a:cs typeface="Times New Roman" panose="02020603050405020304" pitchFamily="18" charset="0"/>
            </a:endParaRPr>
          </a:p>
          <a:p>
            <a:r>
              <a:rPr lang="en-US" altLang="zh-CN" dirty="0"/>
              <a:t>Kantianism: </a:t>
            </a:r>
            <a:r>
              <a:rPr lang="en-US" altLang="zh-CN" sz="2800" b="0" dirty="0">
                <a:latin typeface="Times New Roman" panose="02020603050405020304" pitchFamily="18" charset="0"/>
                <a:cs typeface="Times New Roman" panose="02020603050405020304" pitchFamily="18" charset="0"/>
              </a:rPr>
              <a:t>Volkswagen concealed the truth about everything for everyone.</a:t>
            </a:r>
            <a:endParaRPr lang="zh-CN" altLang="en-US" sz="2800" b="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0420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US" altLang="zh-CN" dirty="0" smtClean="0"/>
              <a:t>03.Corporate </a:t>
            </a:r>
            <a:r>
              <a:rPr lang="en-US" altLang="zh-CN" dirty="0"/>
              <a:t>Social Responsibility</a:t>
            </a:r>
            <a:endParaRPr lang="zh-CN" altLang="en-US" dirty="0"/>
          </a:p>
        </p:txBody>
      </p:sp>
      <p:sp>
        <p:nvSpPr>
          <p:cNvPr id="3" name="内容占位符 2"/>
          <p:cNvSpPr>
            <a:spLocks noGrp="1"/>
          </p:cNvSpPr>
          <p:nvPr>
            <p:ph idx="1"/>
          </p:nvPr>
        </p:nvSpPr>
        <p:spPr/>
        <p:txBody>
          <a:bodyPr>
            <a:normAutofit/>
          </a:bodyPr>
          <a:lstStyle/>
          <a:p>
            <a:r>
              <a:rPr lang="en-US" altLang="zh-CN" sz="3600" b="0" dirty="0">
                <a:latin typeface="Times New Roman" panose="02020603050405020304" pitchFamily="18" charset="0"/>
                <a:cs typeface="Times New Roman" panose="02020603050405020304" pitchFamily="18" charset="0"/>
              </a:rPr>
              <a:t>This behavior of Volkswagen is extremely socially responsible</a:t>
            </a:r>
            <a:r>
              <a:rPr lang="en-US" altLang="zh-CN" sz="3600" b="0" dirty="0" smtClean="0">
                <a:latin typeface="Times New Roman" panose="02020603050405020304" pitchFamily="18" charset="0"/>
                <a:cs typeface="Times New Roman" panose="02020603050405020304" pitchFamily="18" charset="0"/>
              </a:rPr>
              <a:t>.</a:t>
            </a:r>
          </a:p>
          <a:p>
            <a:endParaRPr lang="zh-CN" altLang="en-US" sz="3600" b="0" dirty="0">
              <a:latin typeface="Times New Roman" panose="02020603050405020304" pitchFamily="18" charset="0"/>
              <a:cs typeface="Times New Roman" panose="02020603050405020304" pitchFamily="18" charset="0"/>
            </a:endParaRPr>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047933"/>
            <a:ext cx="6858000" cy="3632076"/>
          </a:xfrm>
          <a:prstGeom prst="rect">
            <a:avLst/>
          </a:prstGeom>
        </p:spPr>
      </p:pic>
    </p:spTree>
    <p:extLst>
      <p:ext uri="{BB962C8B-B14F-4D97-AF65-F5344CB8AC3E}">
        <p14:creationId xmlns:p14="http://schemas.microsoft.com/office/powerpoint/2010/main" val="2329550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内容占位符 1"/>
          <p:cNvSpPr>
            <a:spLocks noGrp="1"/>
          </p:cNvSpPr>
          <p:nvPr>
            <p:ph idx="1"/>
          </p:nvPr>
        </p:nvSpPr>
        <p:spPr/>
        <p:txBody>
          <a:bodyPr>
            <a:normAutofit/>
          </a:bodyPr>
          <a:lstStyle/>
          <a:p>
            <a:r>
              <a:rPr lang="en-US" altLang="zh-CN" sz="2800" b="0" dirty="0" smtClean="0">
                <a:latin typeface="Times New Roman" panose="02020603050405020304" pitchFamily="18" charset="0"/>
                <a:cs typeface="Times New Roman" panose="02020603050405020304" pitchFamily="18" charset="0"/>
              </a:rPr>
              <a:t>(1)The </a:t>
            </a:r>
            <a:r>
              <a:rPr lang="en-US" altLang="zh-CN" sz="2800" b="0" dirty="0">
                <a:latin typeface="Times New Roman" panose="02020603050405020304" pitchFamily="18" charset="0"/>
                <a:cs typeface="Times New Roman" panose="02020603050405020304" pitchFamily="18" charset="0"/>
              </a:rPr>
              <a:t>unspoken rules of the industry - everyone is cheating</a:t>
            </a:r>
            <a:r>
              <a:rPr lang="en-US" altLang="zh-CN" sz="2800" b="0" dirty="0" smtClean="0">
                <a:latin typeface="Times New Roman" panose="02020603050405020304" pitchFamily="18" charset="0"/>
                <a:cs typeface="Times New Roman" panose="02020603050405020304" pitchFamily="18" charset="0"/>
              </a:rPr>
              <a:t>.</a:t>
            </a:r>
          </a:p>
          <a:p>
            <a:r>
              <a:rPr lang="en-US" altLang="zh-CN" sz="2800" b="0" dirty="0">
                <a:latin typeface="Times New Roman" panose="02020603050405020304" pitchFamily="18" charset="0"/>
                <a:cs typeface="Times New Roman" panose="02020603050405020304" pitchFamily="18" charset="0"/>
              </a:rPr>
              <a:t>(2) Lax </a:t>
            </a:r>
            <a:r>
              <a:rPr lang="en-US" altLang="zh-CN" sz="2800" b="0" dirty="0" smtClean="0">
                <a:latin typeface="Times New Roman" panose="02020603050405020304" pitchFamily="18" charset="0"/>
                <a:cs typeface="Times New Roman" panose="02020603050405020304" pitchFamily="18" charset="0"/>
              </a:rPr>
              <a:t>supervision</a:t>
            </a:r>
          </a:p>
          <a:p>
            <a:r>
              <a:rPr lang="en-US" altLang="zh-CN" sz="2800" b="0" dirty="0">
                <a:latin typeface="Times New Roman" panose="02020603050405020304" pitchFamily="18" charset="0"/>
                <a:cs typeface="Times New Roman" panose="02020603050405020304" pitchFamily="18" charset="0"/>
              </a:rPr>
              <a:t>(3) Lack of corporate social </a:t>
            </a:r>
            <a:r>
              <a:rPr lang="en-US" altLang="zh-CN" sz="2800" b="0" dirty="0" smtClean="0">
                <a:latin typeface="Times New Roman" panose="02020603050405020304" pitchFamily="18" charset="0"/>
                <a:cs typeface="Times New Roman" panose="02020603050405020304" pitchFamily="18" charset="0"/>
              </a:rPr>
              <a:t>responsibility</a:t>
            </a:r>
          </a:p>
          <a:p>
            <a:r>
              <a:rPr lang="en-US" altLang="zh-CN" sz="2800" b="0" dirty="0">
                <a:latin typeface="Times New Roman" panose="02020603050405020304" pitchFamily="18" charset="0"/>
                <a:cs typeface="Times New Roman" panose="02020603050405020304" pitchFamily="18" charset="0"/>
              </a:rPr>
              <a:t>(4) Save costs and seize the market.</a:t>
            </a:r>
            <a:endParaRPr lang="zh-CN" altLang="en-US" sz="2800" b="0" dirty="0">
              <a:latin typeface="Times New Roman" panose="02020603050405020304" pitchFamily="18" charset="0"/>
              <a:cs typeface="Times New Roman" panose="02020603050405020304" pitchFamily="18" charset="0"/>
            </a:endParaRPr>
          </a:p>
        </p:txBody>
      </p:sp>
      <p:sp>
        <p:nvSpPr>
          <p:cNvPr id="3" name="文本占位符 2"/>
          <p:cNvSpPr>
            <a:spLocks noGrp="1"/>
          </p:cNvSpPr>
          <p:nvPr>
            <p:ph type="body" sz="half" idx="2"/>
          </p:nvPr>
        </p:nvSpPr>
        <p:spPr/>
        <p:txBody>
          <a:bodyPr>
            <a:normAutofit/>
          </a:bodyPr>
          <a:lstStyle/>
          <a:p>
            <a:r>
              <a:rPr lang="en-US" altLang="zh-CN" sz="4000" b="0" dirty="0">
                <a:latin typeface="Times New Roman" panose="02020603050405020304" pitchFamily="18" charset="0"/>
                <a:cs typeface="Times New Roman" panose="02020603050405020304" pitchFamily="18" charset="0"/>
              </a:rPr>
              <a:t>What makes this a </a:t>
            </a:r>
            <a:r>
              <a:rPr lang="en-US" altLang="zh-CN" sz="4000" b="0" dirty="0" smtClean="0">
                <a:latin typeface="Times New Roman" panose="02020603050405020304" pitchFamily="18" charset="0"/>
                <a:cs typeface="Times New Roman" panose="02020603050405020304" pitchFamily="18" charset="0"/>
              </a:rPr>
              <a:t>scandal?</a:t>
            </a:r>
          </a:p>
          <a:p>
            <a:endParaRPr lang="zh-CN" altLang="en-US" sz="4000" b="0" dirty="0">
              <a:latin typeface="Times New Roman" panose="02020603050405020304" pitchFamily="18" charset="0"/>
              <a:cs typeface="Times New Roman" panose="02020603050405020304" pitchFamily="18" charset="0"/>
            </a:endParaRPr>
          </a:p>
        </p:txBody>
      </p:sp>
      <p:sp>
        <p:nvSpPr>
          <p:cNvPr id="4" name="标题 3"/>
          <p:cNvSpPr>
            <a:spLocks noGrp="1"/>
          </p:cNvSpPr>
          <p:nvPr>
            <p:ph type="title"/>
          </p:nvPr>
        </p:nvSpPr>
        <p:spPr/>
        <p:txBody>
          <a:bodyPr/>
          <a:lstStyle/>
          <a:p>
            <a:r>
              <a:rPr lang="en-US" altLang="zh-CN" dirty="0"/>
              <a:t>04. False reasons</a:t>
            </a:r>
            <a:endParaRPr lang="zh-CN" altLang="en-US" dirty="0"/>
          </a:p>
        </p:txBody>
      </p:sp>
      <p:pic>
        <p:nvPicPr>
          <p:cNvPr id="6" name="图片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9552" y="3284984"/>
            <a:ext cx="2736304" cy="19442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11860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US" altLang="zh-CN" dirty="0"/>
              <a:t>05. How companies change in the future</a:t>
            </a:r>
            <a:endParaRPr lang="zh-CN" altLang="en-US" dirty="0"/>
          </a:p>
        </p:txBody>
      </p:sp>
      <p:sp>
        <p:nvSpPr>
          <p:cNvPr id="3" name="内容占位符 2"/>
          <p:cNvSpPr>
            <a:spLocks noGrp="1"/>
          </p:cNvSpPr>
          <p:nvPr>
            <p:ph idx="1"/>
          </p:nvPr>
        </p:nvSpPr>
        <p:spPr/>
        <p:txBody>
          <a:bodyPr>
            <a:normAutofit/>
          </a:bodyPr>
          <a:lstStyle/>
          <a:p>
            <a:pPr marL="514350" indent="-514350">
              <a:buAutoNum type="arabicPeriod"/>
            </a:pPr>
            <a:r>
              <a:rPr lang="en-US" altLang="zh-CN" sz="2800" b="0" dirty="0" smtClean="0">
                <a:latin typeface="Times New Roman" panose="02020603050405020304" pitchFamily="18" charset="0"/>
                <a:cs typeface="Times New Roman" panose="02020603050405020304" pitchFamily="18" charset="0"/>
              </a:rPr>
              <a:t>Volkswagen </a:t>
            </a:r>
            <a:r>
              <a:rPr lang="en-US" altLang="zh-CN" sz="2800" b="0" dirty="0">
                <a:latin typeface="Times New Roman" panose="02020603050405020304" pitchFamily="18" charset="0"/>
                <a:cs typeface="Times New Roman" panose="02020603050405020304" pitchFamily="18" charset="0"/>
              </a:rPr>
              <a:t>needs to accept full responsibility as an organization, not as a constellation of individuals, for its emissions scandal</a:t>
            </a:r>
            <a:r>
              <a:rPr lang="en-US" altLang="zh-CN" sz="2800" b="0" dirty="0" smtClean="0">
                <a:latin typeface="Times New Roman" panose="02020603050405020304" pitchFamily="18" charset="0"/>
                <a:cs typeface="Times New Roman" panose="02020603050405020304" pitchFamily="18" charset="0"/>
              </a:rPr>
              <a:t>.</a:t>
            </a:r>
          </a:p>
          <a:p>
            <a:pPr marL="514350" indent="-514350">
              <a:buAutoNum type="arabicPeriod"/>
            </a:pPr>
            <a:r>
              <a:rPr lang="en-US" altLang="zh-CN" sz="2800" b="0" dirty="0">
                <a:latin typeface="Times New Roman" panose="02020603050405020304" pitchFamily="18" charset="0"/>
                <a:cs typeface="Times New Roman" panose="02020603050405020304" pitchFamily="18" charset="0"/>
              </a:rPr>
              <a:t> It needs to counter its stigma by making significant, long-term R&amp;D investment to position itself as a </a:t>
            </a:r>
            <a:r>
              <a:rPr lang="en-US" altLang="zh-CN" sz="2800" b="0" dirty="0" smtClean="0">
                <a:latin typeface="Times New Roman" panose="02020603050405020304" pitchFamily="18" charset="0"/>
                <a:cs typeface="Times New Roman" panose="02020603050405020304" pitchFamily="18" charset="0"/>
              </a:rPr>
              <a:t>leader.</a:t>
            </a:r>
            <a:endParaRPr lang="zh-CN" altLang="en-US" sz="2800" b="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7208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6. references</a:t>
            </a:r>
            <a:endParaRPr lang="zh-CN" altLang="en-US" dirty="0"/>
          </a:p>
        </p:txBody>
      </p:sp>
      <p:sp>
        <p:nvSpPr>
          <p:cNvPr id="3" name="内容占位符 2"/>
          <p:cNvSpPr>
            <a:spLocks noGrp="1"/>
          </p:cNvSpPr>
          <p:nvPr>
            <p:ph idx="1"/>
          </p:nvPr>
        </p:nvSpPr>
        <p:spPr/>
        <p:txBody>
          <a:bodyPr>
            <a:normAutofit/>
          </a:bodyPr>
          <a:lstStyle/>
          <a:p>
            <a:r>
              <a:rPr lang="en-US" altLang="zh-CN" sz="2800" b="0" dirty="0" err="1" smtClean="0">
                <a:latin typeface="Times New Roman" panose="02020603050405020304" pitchFamily="18" charset="0"/>
                <a:cs typeface="Times New Roman" panose="02020603050405020304" pitchFamily="18" charset="0"/>
              </a:rPr>
              <a:t>Hotten</a:t>
            </a:r>
            <a:r>
              <a:rPr lang="en-US" altLang="zh-CN" sz="2800" b="0" dirty="0">
                <a:latin typeface="Times New Roman" panose="02020603050405020304" pitchFamily="18" charset="0"/>
                <a:cs typeface="Times New Roman" panose="02020603050405020304" pitchFamily="18" charset="0"/>
              </a:rPr>
              <a:t> R(2015) </a:t>
            </a:r>
            <a:r>
              <a:rPr lang="en-US" altLang="zh-CN" sz="2800" b="0" i="1" dirty="0">
                <a:latin typeface="Times New Roman" panose="02020603050405020304" pitchFamily="18" charset="0"/>
                <a:cs typeface="Times New Roman" panose="02020603050405020304" pitchFamily="18" charset="0"/>
              </a:rPr>
              <a:t>Volkswagen: The scandal explained  </a:t>
            </a:r>
            <a:r>
              <a:rPr lang="en-US" altLang="zh-CN" sz="2800" b="0" dirty="0">
                <a:latin typeface="Times New Roman" panose="02020603050405020304" pitchFamily="18" charset="0"/>
                <a:cs typeface="Times New Roman" panose="02020603050405020304" pitchFamily="18" charset="0"/>
              </a:rPr>
              <a:t>Available at: </a:t>
            </a:r>
            <a:r>
              <a:rPr lang="en-US" altLang="zh-CN" sz="2800" b="0" dirty="0">
                <a:latin typeface="Times New Roman" panose="02020603050405020304" pitchFamily="18" charset="0"/>
                <a:cs typeface="Times New Roman" panose="02020603050405020304" pitchFamily="18" charset="0"/>
                <a:hlinkClick r:id="rId2"/>
              </a:rPr>
              <a:t>http://</a:t>
            </a:r>
            <a:r>
              <a:rPr lang="en-US" altLang="zh-CN" sz="2800" b="0" dirty="0" smtClean="0">
                <a:latin typeface="Times New Roman" panose="02020603050405020304" pitchFamily="18" charset="0"/>
                <a:cs typeface="Times New Roman" panose="02020603050405020304" pitchFamily="18" charset="0"/>
                <a:hlinkClick r:id="rId2"/>
              </a:rPr>
              <a:t>www.bbc.co.uk/news/business-34324772</a:t>
            </a:r>
            <a:r>
              <a:rPr lang="en-US" altLang="zh-CN" sz="2800" b="0" dirty="0">
                <a:latin typeface="Times New Roman" panose="02020603050405020304" pitchFamily="18" charset="0"/>
                <a:cs typeface="Times New Roman" panose="02020603050405020304" pitchFamily="18" charset="0"/>
              </a:rPr>
              <a:t>   [Accessed  10 </a:t>
            </a:r>
            <a:r>
              <a:rPr lang="en-US" altLang="zh-CN" sz="2800" b="0" dirty="0" smtClean="0">
                <a:latin typeface="Times New Roman" panose="02020603050405020304" pitchFamily="18" charset="0"/>
                <a:cs typeface="Times New Roman" panose="02020603050405020304" pitchFamily="18" charset="0"/>
              </a:rPr>
              <a:t>Dec.  2015]</a:t>
            </a:r>
          </a:p>
          <a:p>
            <a:r>
              <a:rPr lang="en-US" altLang="zh-CN" sz="2800" b="0" dirty="0">
                <a:latin typeface="Times New Roman" panose="02020603050405020304" pitchFamily="18" charset="0"/>
                <a:cs typeface="Times New Roman" panose="02020603050405020304" pitchFamily="18" charset="0"/>
              </a:rPr>
              <a:t>Contributor (2016) </a:t>
            </a:r>
            <a:r>
              <a:rPr lang="en-US" altLang="zh-CN" sz="2800" b="0" i="1" dirty="0">
                <a:latin typeface="Times New Roman" panose="02020603050405020304" pitchFamily="18" charset="0"/>
                <a:cs typeface="Times New Roman" panose="02020603050405020304" pitchFamily="18" charset="0"/>
              </a:rPr>
              <a:t>The VW Scandal Continues: Implications for Corporate Social Responsibility </a:t>
            </a:r>
            <a:r>
              <a:rPr lang="en-US" altLang="zh-CN" sz="2800" b="0" dirty="0">
                <a:latin typeface="Times New Roman" panose="02020603050405020304" pitchFamily="18" charset="0"/>
                <a:cs typeface="Times New Roman" panose="02020603050405020304" pitchFamily="18" charset="0"/>
              </a:rPr>
              <a:t>Available at: </a:t>
            </a:r>
            <a:r>
              <a:rPr lang="en-US" altLang="zh-CN" sz="2800" b="0" dirty="0">
                <a:latin typeface="Times New Roman" panose="02020603050405020304" pitchFamily="18" charset="0"/>
                <a:cs typeface="Times New Roman" panose="02020603050405020304" pitchFamily="18" charset="0"/>
                <a:hlinkClick r:id="rId3"/>
              </a:rPr>
              <a:t>https://www.triplepundit.com/2016/01/vw-scandal-continues-implications-corporate-social-responsibility</a:t>
            </a:r>
            <a:r>
              <a:rPr lang="en-US" altLang="zh-CN" sz="2800" b="0" dirty="0" smtClean="0">
                <a:latin typeface="Times New Roman" panose="02020603050405020304" pitchFamily="18" charset="0"/>
                <a:cs typeface="Times New Roman" panose="02020603050405020304" pitchFamily="18" charset="0"/>
                <a:hlinkClick r:id="rId3"/>
              </a:rPr>
              <a:t>/</a:t>
            </a:r>
            <a:r>
              <a:rPr lang="en-US" altLang="zh-CN" sz="2800" b="0" dirty="0">
                <a:latin typeface="Times New Roman" panose="02020603050405020304" pitchFamily="18" charset="0"/>
                <a:cs typeface="Times New Roman" panose="02020603050405020304" pitchFamily="18" charset="0"/>
              </a:rPr>
              <a:t> [Accessed </a:t>
            </a:r>
            <a:r>
              <a:rPr lang="en-US" altLang="zh-CN" sz="2800" b="0" dirty="0" smtClean="0">
                <a:latin typeface="Times New Roman" panose="02020603050405020304" pitchFamily="18" charset="0"/>
                <a:cs typeface="Times New Roman" panose="02020603050405020304" pitchFamily="18" charset="0"/>
              </a:rPr>
              <a:t>12 Jan. 2016]</a:t>
            </a:r>
            <a:endParaRPr lang="zh-CN" altLang="en-US" sz="2800" b="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86125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基本">
  <a:themeElements>
    <a:clrScheme name="基本">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基本">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基本">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Essential</Template>
  <TotalTime>381</TotalTime>
  <Words>591</Words>
  <Application>Microsoft Office PowerPoint</Application>
  <PresentationFormat>全屏显示(4:3)</PresentationFormat>
  <Paragraphs>47</Paragraphs>
  <Slides>11</Slides>
  <Notes>7</Notes>
  <HiddenSlides>0</HiddenSlides>
  <MMClips>0</MMClips>
  <ScaleCrop>false</ScaleCrop>
  <HeadingPairs>
    <vt:vector size="4" baseType="variant">
      <vt:variant>
        <vt:lpstr>主题</vt:lpstr>
      </vt:variant>
      <vt:variant>
        <vt:i4>1</vt:i4>
      </vt:variant>
      <vt:variant>
        <vt:lpstr>幻灯片标题</vt:lpstr>
      </vt:variant>
      <vt:variant>
        <vt:i4>11</vt:i4>
      </vt:variant>
    </vt:vector>
  </HeadingPairs>
  <TitlesOfParts>
    <vt:vector size="12" baseType="lpstr">
      <vt:lpstr>基本</vt:lpstr>
      <vt:lpstr>Volkswagen emissions scandal</vt:lpstr>
      <vt:lpstr>      CONTENTS</vt:lpstr>
      <vt:lpstr>01. Introduction</vt:lpstr>
      <vt:lpstr>PowerPoint 演示文稿</vt:lpstr>
      <vt:lpstr>02.The impact</vt:lpstr>
      <vt:lpstr>PowerPoint 演示文稿</vt:lpstr>
      <vt:lpstr>PowerPoint 演示文稿</vt:lpstr>
      <vt:lpstr>03.Corporate Social Responsibility</vt:lpstr>
      <vt:lpstr>04. False reasons</vt:lpstr>
      <vt:lpstr>05. How companies change in the future</vt:lpstr>
      <vt:lpstr>6.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Volkswagen emissions scandal</dc:title>
  <dc:creator>dt</dc:creator>
  <cp:lastModifiedBy>dt</cp:lastModifiedBy>
  <cp:revision>29</cp:revision>
  <dcterms:created xsi:type="dcterms:W3CDTF">2018-04-11T19:28:56Z</dcterms:created>
  <dcterms:modified xsi:type="dcterms:W3CDTF">2018-04-30T12:38:57Z</dcterms:modified>
</cp:coreProperties>
</file>