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5" r:id="rId2"/>
  </p:sldMasterIdLst>
  <p:notesMasterIdLst>
    <p:notesMasterId r:id="rId42"/>
  </p:notesMasterIdLst>
  <p:sldIdLst>
    <p:sldId id="257" r:id="rId3"/>
    <p:sldId id="301" r:id="rId4"/>
    <p:sldId id="258" r:id="rId5"/>
    <p:sldId id="259" r:id="rId6"/>
    <p:sldId id="287" r:id="rId7"/>
    <p:sldId id="290" r:id="rId8"/>
    <p:sldId id="260" r:id="rId9"/>
    <p:sldId id="278" r:id="rId10"/>
    <p:sldId id="261" r:id="rId11"/>
    <p:sldId id="291" r:id="rId12"/>
    <p:sldId id="295" r:id="rId13"/>
    <p:sldId id="289" r:id="rId14"/>
    <p:sldId id="279" r:id="rId15"/>
    <p:sldId id="297" r:id="rId16"/>
    <p:sldId id="299" r:id="rId17"/>
    <p:sldId id="305" r:id="rId18"/>
    <p:sldId id="300" r:id="rId19"/>
    <p:sldId id="270" r:id="rId20"/>
    <p:sldId id="272" r:id="rId21"/>
    <p:sldId id="292" r:id="rId22"/>
    <p:sldId id="269" r:id="rId23"/>
    <p:sldId id="309" r:id="rId24"/>
    <p:sldId id="307" r:id="rId25"/>
    <p:sldId id="321" r:id="rId26"/>
    <p:sldId id="308" r:id="rId27"/>
    <p:sldId id="302" r:id="rId28"/>
    <p:sldId id="303" r:id="rId29"/>
    <p:sldId id="304" r:id="rId30"/>
    <p:sldId id="298" r:id="rId31"/>
    <p:sldId id="306" r:id="rId32"/>
    <p:sldId id="310" r:id="rId33"/>
    <p:sldId id="311" r:id="rId34"/>
    <p:sldId id="316" r:id="rId35"/>
    <p:sldId id="317" r:id="rId36"/>
    <p:sldId id="318" r:id="rId37"/>
    <p:sldId id="319" r:id="rId38"/>
    <p:sldId id="320" r:id="rId39"/>
    <p:sldId id="296" r:id="rId40"/>
    <p:sldId id="294"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11C800-554C-434E-8C8F-6BDF4338D314}" v="361" dt="2025-11-12T18:10:32.4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66" y="2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ableStyles" Target="tableStyles.xml"/><Relationship Id="rId20" Type="http://schemas.openxmlformats.org/officeDocument/2006/relationships/slide" Target="slides/slide18.xml"/><Relationship Id="rId41" Type="http://schemas.openxmlformats.org/officeDocument/2006/relationships/slide" Target="slides/slide3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nna Morgan" userId="2976eeec-8c10-4d1d-8ccd-09f3bd3f8366" providerId="ADAL" clId="{C4FA7F6A-747C-450E-8FF1-CF3585418D41}"/>
    <pc:docChg chg="undo redo custSel addSld delSld modSld sldOrd modMainMaster">
      <pc:chgData name="Donna Morgan" userId="2976eeec-8c10-4d1d-8ccd-09f3bd3f8366" providerId="ADAL" clId="{C4FA7F6A-747C-450E-8FF1-CF3585418D41}" dt="2025-11-12T18:10:32.402" v="394" actId="20577"/>
      <pc:docMkLst>
        <pc:docMk/>
      </pc:docMkLst>
      <pc:sldChg chg="modSp modAnim">
        <pc:chgData name="Donna Morgan" userId="2976eeec-8c10-4d1d-8ccd-09f3bd3f8366" providerId="ADAL" clId="{C4FA7F6A-747C-450E-8FF1-CF3585418D41}" dt="2025-11-12T10:48:11.747" v="98" actId="207"/>
        <pc:sldMkLst>
          <pc:docMk/>
          <pc:sldMk cId="0" sldId="272"/>
        </pc:sldMkLst>
        <pc:spChg chg="mod">
          <ac:chgData name="Donna Morgan" userId="2976eeec-8c10-4d1d-8ccd-09f3bd3f8366" providerId="ADAL" clId="{C4FA7F6A-747C-450E-8FF1-CF3585418D41}" dt="2025-11-12T10:48:11.747" v="98" actId="207"/>
          <ac:spMkLst>
            <pc:docMk/>
            <pc:sldMk cId="0" sldId="272"/>
            <ac:spMk id="3" creationId="{93FBF1AF-FBB4-AB45-FA99-B1C12A127574}"/>
          </ac:spMkLst>
        </pc:spChg>
      </pc:sldChg>
      <pc:sldChg chg="addSp delSp modSp mod">
        <pc:chgData name="Donna Morgan" userId="2976eeec-8c10-4d1d-8ccd-09f3bd3f8366" providerId="ADAL" clId="{C4FA7F6A-747C-450E-8FF1-CF3585418D41}" dt="2025-11-12T11:16:27.350" v="127" actId="20577"/>
        <pc:sldMkLst>
          <pc:docMk/>
          <pc:sldMk cId="1800995235" sldId="290"/>
        </pc:sldMkLst>
        <pc:spChg chg="mod">
          <ac:chgData name="Donna Morgan" userId="2976eeec-8c10-4d1d-8ccd-09f3bd3f8366" providerId="ADAL" clId="{C4FA7F6A-747C-450E-8FF1-CF3585418D41}" dt="2025-11-12T11:16:27.350" v="127" actId="20577"/>
          <ac:spMkLst>
            <pc:docMk/>
            <pc:sldMk cId="1800995235" sldId="290"/>
            <ac:spMk id="2" creationId="{1352034A-1EA6-6E90-A3B1-1E5D2900A99D}"/>
          </ac:spMkLst>
        </pc:spChg>
        <pc:spChg chg="add mod">
          <ac:chgData name="Donna Morgan" userId="2976eeec-8c10-4d1d-8ccd-09f3bd3f8366" providerId="ADAL" clId="{C4FA7F6A-747C-450E-8FF1-CF3585418D41}" dt="2025-11-12T11:15:32.575" v="107" actId="478"/>
          <ac:spMkLst>
            <pc:docMk/>
            <pc:sldMk cId="1800995235" sldId="290"/>
            <ac:spMk id="4" creationId="{8684D83C-3523-4372-CD6D-C0D1AE86F7A9}"/>
          </ac:spMkLst>
        </pc:spChg>
        <pc:spChg chg="add">
          <ac:chgData name="Donna Morgan" userId="2976eeec-8c10-4d1d-8ccd-09f3bd3f8366" providerId="ADAL" clId="{C4FA7F6A-747C-450E-8FF1-CF3585418D41}" dt="2025-11-12T11:15:34.012" v="108"/>
          <ac:spMkLst>
            <pc:docMk/>
            <pc:sldMk cId="1800995235" sldId="290"/>
            <ac:spMk id="6" creationId="{21BD8F55-343C-BA80-6859-7FB6AB5943A9}"/>
          </ac:spMkLst>
        </pc:spChg>
        <pc:picChg chg="del">
          <ac:chgData name="Donna Morgan" userId="2976eeec-8c10-4d1d-8ccd-09f3bd3f8366" providerId="ADAL" clId="{C4FA7F6A-747C-450E-8FF1-CF3585418D41}" dt="2025-11-12T11:15:32.575" v="107" actId="478"/>
          <ac:picMkLst>
            <pc:docMk/>
            <pc:sldMk cId="1800995235" sldId="290"/>
            <ac:picMk id="5" creationId="{EF27BFF1-0367-7133-4FC5-3C42E87556BD}"/>
          </ac:picMkLst>
        </pc:picChg>
        <pc:picChg chg="add mod">
          <ac:chgData name="Donna Morgan" userId="2976eeec-8c10-4d1d-8ccd-09f3bd3f8366" providerId="ADAL" clId="{C4FA7F6A-747C-450E-8FF1-CF3585418D41}" dt="2025-11-12T11:15:47.472" v="111" actId="1076"/>
          <ac:picMkLst>
            <pc:docMk/>
            <pc:sldMk cId="1800995235" sldId="290"/>
            <ac:picMk id="7" creationId="{5AF9F7ED-831A-D421-E77C-029D9E9D0334}"/>
          </ac:picMkLst>
        </pc:picChg>
      </pc:sldChg>
      <pc:sldChg chg="modSp mod">
        <pc:chgData name="Donna Morgan" userId="2976eeec-8c10-4d1d-8ccd-09f3bd3f8366" providerId="ADAL" clId="{C4FA7F6A-747C-450E-8FF1-CF3585418D41}" dt="2025-11-12T11:17:39.096" v="211" actId="20577"/>
        <pc:sldMkLst>
          <pc:docMk/>
          <pc:sldMk cId="304041310" sldId="301"/>
        </pc:sldMkLst>
        <pc:spChg chg="mod">
          <ac:chgData name="Donna Morgan" userId="2976eeec-8c10-4d1d-8ccd-09f3bd3f8366" providerId="ADAL" clId="{C4FA7F6A-747C-450E-8FF1-CF3585418D41}" dt="2025-11-12T11:17:39.096" v="211" actId="20577"/>
          <ac:spMkLst>
            <pc:docMk/>
            <pc:sldMk cId="304041310" sldId="301"/>
            <ac:spMk id="3" creationId="{FE34DF8E-3E8D-4E00-10F2-E9F33A915BFC}"/>
          </ac:spMkLst>
        </pc:spChg>
      </pc:sldChg>
      <pc:sldChg chg="modSp add mod">
        <pc:chgData name="Donna Morgan" userId="2976eeec-8c10-4d1d-8ccd-09f3bd3f8366" providerId="ADAL" clId="{C4FA7F6A-747C-450E-8FF1-CF3585418D41}" dt="2025-11-12T09:37:11.699" v="28" actId="20577"/>
        <pc:sldMkLst>
          <pc:docMk/>
          <pc:sldMk cId="1765021504" sldId="311"/>
        </pc:sldMkLst>
        <pc:spChg chg="mod">
          <ac:chgData name="Donna Morgan" userId="2976eeec-8c10-4d1d-8ccd-09f3bd3f8366" providerId="ADAL" clId="{C4FA7F6A-747C-450E-8FF1-CF3585418D41}" dt="2025-11-12T09:37:11.699" v="28" actId="20577"/>
          <ac:spMkLst>
            <pc:docMk/>
            <pc:sldMk cId="1765021504" sldId="311"/>
            <ac:spMk id="7" creationId="{2CCF5963-66D8-E920-8D58-D6DE5DBCF29D}"/>
          </ac:spMkLst>
        </pc:spChg>
      </pc:sldChg>
      <pc:sldChg chg="delSp modSp add del mod setBg delDesignElem">
        <pc:chgData name="Donna Morgan" userId="2976eeec-8c10-4d1d-8ccd-09f3bd3f8366" providerId="ADAL" clId="{C4FA7F6A-747C-450E-8FF1-CF3585418D41}" dt="2025-11-12T09:37:23.900" v="29" actId="2696"/>
        <pc:sldMkLst>
          <pc:docMk/>
          <pc:sldMk cId="3164865754" sldId="312"/>
        </pc:sldMkLst>
        <pc:spChg chg="mod">
          <ac:chgData name="Donna Morgan" userId="2976eeec-8c10-4d1d-8ccd-09f3bd3f8366" providerId="ADAL" clId="{C4FA7F6A-747C-450E-8FF1-CF3585418D41}" dt="2025-11-12T09:35:40.739" v="3" actId="27636"/>
          <ac:spMkLst>
            <pc:docMk/>
            <pc:sldMk cId="3164865754" sldId="312"/>
            <ac:spMk id="3" creationId="{65C025B2-8F1B-E520-DE02-77472537B842}"/>
          </ac:spMkLst>
        </pc:spChg>
        <pc:spChg chg="del">
          <ac:chgData name="Donna Morgan" userId="2976eeec-8c10-4d1d-8ccd-09f3bd3f8366" providerId="ADAL" clId="{C4FA7F6A-747C-450E-8FF1-CF3585418D41}" dt="2025-11-12T09:35:40.649" v="2"/>
          <ac:spMkLst>
            <pc:docMk/>
            <pc:sldMk cId="3164865754" sldId="312"/>
            <ac:spMk id="1031" creationId="{48FE65CB-EFD8-497D-A30A-093E20EACB05}"/>
          </ac:spMkLst>
        </pc:spChg>
        <pc:picChg chg="del">
          <ac:chgData name="Donna Morgan" userId="2976eeec-8c10-4d1d-8ccd-09f3bd3f8366" providerId="ADAL" clId="{C4FA7F6A-747C-450E-8FF1-CF3585418D41}" dt="2025-11-12T09:35:40.649" v="2"/>
          <ac:picMkLst>
            <pc:docMk/>
            <pc:sldMk cId="3164865754" sldId="312"/>
            <ac:picMk id="1033" creationId="{E3265C2A-0A58-43AD-A406-8F4478E28758}"/>
          </ac:picMkLst>
        </pc:picChg>
      </pc:sldChg>
      <pc:sldChg chg="addSp new del">
        <pc:chgData name="Donna Morgan" userId="2976eeec-8c10-4d1d-8ccd-09f3bd3f8366" providerId="ADAL" clId="{C4FA7F6A-747C-450E-8FF1-CF3585418D41}" dt="2025-11-12T09:41:12.797" v="56" actId="2696"/>
        <pc:sldMkLst>
          <pc:docMk/>
          <pc:sldMk cId="3302262286" sldId="312"/>
        </pc:sldMkLst>
        <pc:picChg chg="add">
          <ac:chgData name="Donna Morgan" userId="2976eeec-8c10-4d1d-8ccd-09f3bd3f8366" providerId="ADAL" clId="{C4FA7F6A-747C-450E-8FF1-CF3585418D41}" dt="2025-11-12T09:39:41.948" v="49"/>
          <ac:picMkLst>
            <pc:docMk/>
            <pc:sldMk cId="3302262286" sldId="312"/>
            <ac:picMk id="4" creationId="{57F98D79-000B-81D9-6D40-6F75E6EC3001}"/>
          </ac:picMkLst>
        </pc:picChg>
      </pc:sldChg>
      <pc:sldChg chg="delSp modSp add del mod setBg delDesignElem">
        <pc:chgData name="Donna Morgan" userId="2976eeec-8c10-4d1d-8ccd-09f3bd3f8366" providerId="ADAL" clId="{C4FA7F6A-747C-450E-8FF1-CF3585418D41}" dt="2025-11-12T09:36:05.388" v="7" actId="2696"/>
        <pc:sldMkLst>
          <pc:docMk/>
          <pc:sldMk cId="377317057" sldId="313"/>
        </pc:sldMkLst>
        <pc:spChg chg="mod">
          <ac:chgData name="Donna Morgan" userId="2976eeec-8c10-4d1d-8ccd-09f3bd3f8366" providerId="ADAL" clId="{C4FA7F6A-747C-450E-8FF1-CF3585418D41}" dt="2025-11-12T09:35:48.504" v="6" actId="27636"/>
          <ac:spMkLst>
            <pc:docMk/>
            <pc:sldMk cId="377317057" sldId="313"/>
            <ac:spMk id="3" creationId="{65C025B2-8F1B-E520-DE02-77472537B842}"/>
          </ac:spMkLst>
        </pc:spChg>
        <pc:spChg chg="del">
          <ac:chgData name="Donna Morgan" userId="2976eeec-8c10-4d1d-8ccd-09f3bd3f8366" providerId="ADAL" clId="{C4FA7F6A-747C-450E-8FF1-CF3585418D41}" dt="2025-11-12T09:35:48.479" v="5"/>
          <ac:spMkLst>
            <pc:docMk/>
            <pc:sldMk cId="377317057" sldId="313"/>
            <ac:spMk id="1031" creationId="{48FE65CB-EFD8-497D-A30A-093E20EACB05}"/>
          </ac:spMkLst>
        </pc:spChg>
        <pc:picChg chg="del">
          <ac:chgData name="Donna Morgan" userId="2976eeec-8c10-4d1d-8ccd-09f3bd3f8366" providerId="ADAL" clId="{C4FA7F6A-747C-450E-8FF1-CF3585418D41}" dt="2025-11-12T09:35:48.479" v="5"/>
          <ac:picMkLst>
            <pc:docMk/>
            <pc:sldMk cId="377317057" sldId="313"/>
            <ac:picMk id="1033" creationId="{E3265C2A-0A58-43AD-A406-8F4478E28758}"/>
          </ac:picMkLst>
        </pc:picChg>
      </pc:sldChg>
      <pc:sldChg chg="new del">
        <pc:chgData name="Donna Morgan" userId="2976eeec-8c10-4d1d-8ccd-09f3bd3f8366" providerId="ADAL" clId="{C4FA7F6A-747C-450E-8FF1-CF3585418D41}" dt="2025-11-12T10:46:18.451" v="93" actId="47"/>
        <pc:sldMkLst>
          <pc:docMk/>
          <pc:sldMk cId="736991444" sldId="313"/>
        </pc:sldMkLst>
      </pc:sldChg>
      <pc:sldChg chg="new del">
        <pc:chgData name="Donna Morgan" userId="2976eeec-8c10-4d1d-8ccd-09f3bd3f8366" providerId="ADAL" clId="{C4FA7F6A-747C-450E-8FF1-CF3585418D41}" dt="2025-11-12T10:46:21.268" v="94" actId="47"/>
        <pc:sldMkLst>
          <pc:docMk/>
          <pc:sldMk cId="4033971410" sldId="314"/>
        </pc:sldMkLst>
      </pc:sldChg>
      <pc:sldChg chg="addSp modSp add del mod modClrScheme chgLayout">
        <pc:chgData name="Donna Morgan" userId="2976eeec-8c10-4d1d-8ccd-09f3bd3f8366" providerId="ADAL" clId="{C4FA7F6A-747C-450E-8FF1-CF3585418D41}" dt="2025-11-12T10:46:37.409" v="95" actId="2696"/>
        <pc:sldMkLst>
          <pc:docMk/>
          <pc:sldMk cId="3087313698" sldId="315"/>
        </pc:sldMkLst>
        <pc:spChg chg="add mod ord">
          <ac:chgData name="Donna Morgan" userId="2976eeec-8c10-4d1d-8ccd-09f3bd3f8366" providerId="ADAL" clId="{C4FA7F6A-747C-450E-8FF1-CF3585418D41}" dt="2025-11-12T09:43:15.318" v="73" actId="700"/>
          <ac:spMkLst>
            <pc:docMk/>
            <pc:sldMk cId="3087313698" sldId="315"/>
            <ac:spMk id="2" creationId="{A39FBB60-DFC3-5D10-44FD-2A24D19CB16B}"/>
          </ac:spMkLst>
        </pc:spChg>
        <pc:spChg chg="mod ord">
          <ac:chgData name="Donna Morgan" userId="2976eeec-8c10-4d1d-8ccd-09f3bd3f8366" providerId="ADAL" clId="{C4FA7F6A-747C-450E-8FF1-CF3585418D41}" dt="2025-11-12T09:43:15.495" v="74" actId="27636"/>
          <ac:spMkLst>
            <pc:docMk/>
            <pc:sldMk cId="3087313698" sldId="315"/>
            <ac:spMk id="3" creationId="{A2DB5744-9D57-871E-2B7F-3ED4564990DF}"/>
          </ac:spMkLst>
        </pc:spChg>
      </pc:sldChg>
      <pc:sldChg chg="addSp modSp add del mod setBg">
        <pc:chgData name="Donna Morgan" userId="2976eeec-8c10-4d1d-8ccd-09f3bd3f8366" providerId="ADAL" clId="{C4FA7F6A-747C-450E-8FF1-CF3585418D41}" dt="2025-11-12T10:46:07.354" v="92" actId="255"/>
        <pc:sldMkLst>
          <pc:docMk/>
          <pc:sldMk cId="867758467" sldId="316"/>
        </pc:sldMkLst>
        <pc:spChg chg="mod">
          <ac:chgData name="Donna Morgan" userId="2976eeec-8c10-4d1d-8ccd-09f3bd3f8366" providerId="ADAL" clId="{C4FA7F6A-747C-450E-8FF1-CF3585418D41}" dt="2025-11-12T10:46:07.354" v="92" actId="255"/>
          <ac:spMkLst>
            <pc:docMk/>
            <pc:sldMk cId="867758467" sldId="316"/>
            <ac:spMk id="3" creationId="{9B0AAE10-FF6F-3337-B012-0C6D1A55528C}"/>
          </ac:spMkLst>
        </pc:spChg>
        <pc:spChg chg="add">
          <ac:chgData name="Donna Morgan" userId="2976eeec-8c10-4d1d-8ccd-09f3bd3f8366" providerId="ADAL" clId="{C4FA7F6A-747C-450E-8FF1-CF3585418D41}" dt="2025-11-12T10:45:41.346" v="88" actId="26606"/>
          <ac:spMkLst>
            <pc:docMk/>
            <pc:sldMk cId="867758467" sldId="316"/>
            <ac:spMk id="9" creationId="{AE3A741D-C19B-960A-5803-1C5887147820}"/>
          </ac:spMkLst>
        </pc:spChg>
        <pc:spChg chg="add">
          <ac:chgData name="Donna Morgan" userId="2976eeec-8c10-4d1d-8ccd-09f3bd3f8366" providerId="ADAL" clId="{C4FA7F6A-747C-450E-8FF1-CF3585418D41}" dt="2025-11-12T10:45:41.346" v="88" actId="26606"/>
          <ac:spMkLst>
            <pc:docMk/>
            <pc:sldMk cId="867758467" sldId="316"/>
            <ac:spMk id="11" creationId="{DC39DE25-0E4E-0AA7-0932-1D78C2372786}"/>
          </ac:spMkLst>
        </pc:spChg>
        <pc:spChg chg="add">
          <ac:chgData name="Donna Morgan" userId="2976eeec-8c10-4d1d-8ccd-09f3bd3f8366" providerId="ADAL" clId="{C4FA7F6A-747C-450E-8FF1-CF3585418D41}" dt="2025-11-12T10:45:41.346" v="88" actId="26606"/>
          <ac:spMkLst>
            <pc:docMk/>
            <pc:sldMk cId="867758467" sldId="316"/>
            <ac:spMk id="13" creationId="{8D6EA299-0840-6DEA-E670-C49AEBC87E89}"/>
          </ac:spMkLst>
        </pc:spChg>
        <pc:picChg chg="add">
          <ac:chgData name="Donna Morgan" userId="2976eeec-8c10-4d1d-8ccd-09f3bd3f8366" providerId="ADAL" clId="{C4FA7F6A-747C-450E-8FF1-CF3585418D41}" dt="2025-11-12T10:45:41.346" v="88" actId="26606"/>
          <ac:picMkLst>
            <pc:docMk/>
            <pc:sldMk cId="867758467" sldId="316"/>
            <ac:picMk id="5" creationId="{8636F8EB-6E43-68A9-3F66-89794EEB094A}"/>
          </ac:picMkLst>
        </pc:picChg>
      </pc:sldChg>
      <pc:sldChg chg="addSp modSp add del mod setBg">
        <pc:chgData name="Donna Morgan" userId="2976eeec-8c10-4d1d-8ccd-09f3bd3f8366" providerId="ADAL" clId="{C4FA7F6A-747C-450E-8FF1-CF3585418D41}" dt="2025-11-12T11:50:47.133" v="269" actId="27636"/>
        <pc:sldMkLst>
          <pc:docMk/>
          <pc:sldMk cId="112450420" sldId="317"/>
        </pc:sldMkLst>
        <pc:spChg chg="mod">
          <ac:chgData name="Donna Morgan" userId="2976eeec-8c10-4d1d-8ccd-09f3bd3f8366" providerId="ADAL" clId="{C4FA7F6A-747C-450E-8FF1-CF3585418D41}" dt="2025-11-12T11:18:18.030" v="213" actId="14100"/>
          <ac:spMkLst>
            <pc:docMk/>
            <pc:sldMk cId="112450420" sldId="317"/>
            <ac:spMk id="2" creationId="{8499CEF8-DD30-881F-36D9-E5432866A514}"/>
          </ac:spMkLst>
        </pc:spChg>
        <pc:spChg chg="mod">
          <ac:chgData name="Donna Morgan" userId="2976eeec-8c10-4d1d-8ccd-09f3bd3f8366" providerId="ADAL" clId="{C4FA7F6A-747C-450E-8FF1-CF3585418D41}" dt="2025-11-12T11:50:47.133" v="269" actId="27636"/>
          <ac:spMkLst>
            <pc:docMk/>
            <pc:sldMk cId="112450420" sldId="317"/>
            <ac:spMk id="3" creationId="{90D8EFA6-1F78-ACEF-5B07-DF1B20434685}"/>
          </ac:spMkLst>
        </pc:spChg>
        <pc:spChg chg="add">
          <ac:chgData name="Donna Morgan" userId="2976eeec-8c10-4d1d-8ccd-09f3bd3f8366" providerId="ADAL" clId="{C4FA7F6A-747C-450E-8FF1-CF3585418D41}" dt="2025-11-12T10:41:09.151" v="76" actId="26606"/>
          <ac:spMkLst>
            <pc:docMk/>
            <pc:sldMk cId="112450420" sldId="317"/>
            <ac:spMk id="9" creationId="{45D37F4E-DDB4-456B-97E0-9937730A039F}"/>
          </ac:spMkLst>
        </pc:spChg>
        <pc:spChg chg="add">
          <ac:chgData name="Donna Morgan" userId="2976eeec-8c10-4d1d-8ccd-09f3bd3f8366" providerId="ADAL" clId="{C4FA7F6A-747C-450E-8FF1-CF3585418D41}" dt="2025-11-12T10:41:09.151" v="76" actId="26606"/>
          <ac:spMkLst>
            <pc:docMk/>
            <pc:sldMk cId="112450420" sldId="317"/>
            <ac:spMk id="11" creationId="{B2DD41CD-8F47-4F56-AD12-4E2FF7696987}"/>
          </ac:spMkLst>
        </pc:spChg>
        <pc:picChg chg="add mod">
          <ac:chgData name="Donna Morgan" userId="2976eeec-8c10-4d1d-8ccd-09f3bd3f8366" providerId="ADAL" clId="{C4FA7F6A-747C-450E-8FF1-CF3585418D41}" dt="2025-11-12T10:41:09.151" v="76" actId="26606"/>
          <ac:picMkLst>
            <pc:docMk/>
            <pc:sldMk cId="112450420" sldId="317"/>
            <ac:picMk id="4" creationId="{2585C6DF-E7F3-EB9E-EA7D-B13ABE0F3096}"/>
          </ac:picMkLst>
        </pc:picChg>
      </pc:sldChg>
      <pc:sldChg chg="addSp modSp add del mod setBg">
        <pc:chgData name="Donna Morgan" userId="2976eeec-8c10-4d1d-8ccd-09f3bd3f8366" providerId="ADAL" clId="{C4FA7F6A-747C-450E-8FF1-CF3585418D41}" dt="2025-11-12T11:51:24.087" v="290" actId="20577"/>
        <pc:sldMkLst>
          <pc:docMk/>
          <pc:sldMk cId="3439394810" sldId="318"/>
        </pc:sldMkLst>
        <pc:spChg chg="mod">
          <ac:chgData name="Donna Morgan" userId="2976eeec-8c10-4d1d-8ccd-09f3bd3f8366" providerId="ADAL" clId="{C4FA7F6A-747C-450E-8FF1-CF3585418D41}" dt="2025-11-12T11:18:36.655" v="215" actId="14100"/>
          <ac:spMkLst>
            <pc:docMk/>
            <pc:sldMk cId="3439394810" sldId="318"/>
            <ac:spMk id="2" creationId="{423E985C-E25F-04F9-BAC7-11914A3DAA55}"/>
          </ac:spMkLst>
        </pc:spChg>
        <pc:spChg chg="mod">
          <ac:chgData name="Donna Morgan" userId="2976eeec-8c10-4d1d-8ccd-09f3bd3f8366" providerId="ADAL" clId="{C4FA7F6A-747C-450E-8FF1-CF3585418D41}" dt="2025-11-12T11:51:24.087" v="290" actId="20577"/>
          <ac:spMkLst>
            <pc:docMk/>
            <pc:sldMk cId="3439394810" sldId="318"/>
            <ac:spMk id="3" creationId="{D722A90C-2F4C-931B-17E6-9A9588D71865}"/>
          </ac:spMkLst>
        </pc:spChg>
        <pc:spChg chg="add">
          <ac:chgData name="Donna Morgan" userId="2976eeec-8c10-4d1d-8ccd-09f3bd3f8366" providerId="ADAL" clId="{C4FA7F6A-747C-450E-8FF1-CF3585418D41}" dt="2025-11-12T10:42:41.374" v="79" actId="26606"/>
          <ac:spMkLst>
            <pc:docMk/>
            <pc:sldMk cId="3439394810" sldId="318"/>
            <ac:spMk id="9" creationId="{45D37F4E-DDB4-456B-97E0-9937730A039F}"/>
          </ac:spMkLst>
        </pc:spChg>
        <pc:spChg chg="add">
          <ac:chgData name="Donna Morgan" userId="2976eeec-8c10-4d1d-8ccd-09f3bd3f8366" providerId="ADAL" clId="{C4FA7F6A-747C-450E-8FF1-CF3585418D41}" dt="2025-11-12T10:42:41.374" v="79" actId="26606"/>
          <ac:spMkLst>
            <pc:docMk/>
            <pc:sldMk cId="3439394810" sldId="318"/>
            <ac:spMk id="11" creationId="{B2DD41CD-8F47-4F56-AD12-4E2FF7696987}"/>
          </ac:spMkLst>
        </pc:spChg>
        <pc:picChg chg="add mod">
          <ac:chgData name="Donna Morgan" userId="2976eeec-8c10-4d1d-8ccd-09f3bd3f8366" providerId="ADAL" clId="{C4FA7F6A-747C-450E-8FF1-CF3585418D41}" dt="2025-11-12T10:42:41.374" v="79" actId="26606"/>
          <ac:picMkLst>
            <pc:docMk/>
            <pc:sldMk cId="3439394810" sldId="318"/>
            <ac:picMk id="4" creationId="{1CFDACFF-0777-4A72-1801-DCBBF5C9D5ED}"/>
          </ac:picMkLst>
        </pc:picChg>
      </pc:sldChg>
      <pc:sldChg chg="addSp modSp add del mod setBg">
        <pc:chgData name="Donna Morgan" userId="2976eeec-8c10-4d1d-8ccd-09f3bd3f8366" providerId="ADAL" clId="{C4FA7F6A-747C-450E-8FF1-CF3585418D41}" dt="2025-11-12T18:10:32.402" v="394" actId="20577"/>
        <pc:sldMkLst>
          <pc:docMk/>
          <pc:sldMk cId="2993028855" sldId="319"/>
        </pc:sldMkLst>
        <pc:spChg chg="mod">
          <ac:chgData name="Donna Morgan" userId="2976eeec-8c10-4d1d-8ccd-09f3bd3f8366" providerId="ADAL" clId="{C4FA7F6A-747C-450E-8FF1-CF3585418D41}" dt="2025-11-12T18:10:24.826" v="390" actId="20577"/>
          <ac:spMkLst>
            <pc:docMk/>
            <pc:sldMk cId="2993028855" sldId="319"/>
            <ac:spMk id="2" creationId="{B5D5B7FC-0465-8F5B-72F4-74C721F17D30}"/>
          </ac:spMkLst>
        </pc:spChg>
        <pc:spChg chg="mod">
          <ac:chgData name="Donna Morgan" userId="2976eeec-8c10-4d1d-8ccd-09f3bd3f8366" providerId="ADAL" clId="{C4FA7F6A-747C-450E-8FF1-CF3585418D41}" dt="2025-11-12T18:10:32.402" v="394" actId="20577"/>
          <ac:spMkLst>
            <pc:docMk/>
            <pc:sldMk cId="2993028855" sldId="319"/>
            <ac:spMk id="3" creationId="{D440DC2D-22FD-5DE7-7C65-5490EB5FB0A1}"/>
          </ac:spMkLst>
        </pc:spChg>
        <pc:spChg chg="add">
          <ac:chgData name="Donna Morgan" userId="2976eeec-8c10-4d1d-8ccd-09f3bd3f8366" providerId="ADAL" clId="{C4FA7F6A-747C-450E-8FF1-CF3585418D41}" dt="2025-11-12T10:44:15.825" v="81" actId="26606"/>
          <ac:spMkLst>
            <pc:docMk/>
            <pc:sldMk cId="2993028855" sldId="319"/>
            <ac:spMk id="9" creationId="{45D37F4E-DDB4-456B-97E0-9937730A039F}"/>
          </ac:spMkLst>
        </pc:spChg>
        <pc:spChg chg="add">
          <ac:chgData name="Donna Morgan" userId="2976eeec-8c10-4d1d-8ccd-09f3bd3f8366" providerId="ADAL" clId="{C4FA7F6A-747C-450E-8FF1-CF3585418D41}" dt="2025-11-12T10:44:15.825" v="81" actId="26606"/>
          <ac:spMkLst>
            <pc:docMk/>
            <pc:sldMk cId="2993028855" sldId="319"/>
            <ac:spMk id="11" creationId="{B2DD41CD-8F47-4F56-AD12-4E2FF7696987}"/>
          </ac:spMkLst>
        </pc:spChg>
        <pc:picChg chg="add mod">
          <ac:chgData name="Donna Morgan" userId="2976eeec-8c10-4d1d-8ccd-09f3bd3f8366" providerId="ADAL" clId="{C4FA7F6A-747C-450E-8FF1-CF3585418D41}" dt="2025-11-12T10:44:15.825" v="81" actId="26606"/>
          <ac:picMkLst>
            <pc:docMk/>
            <pc:sldMk cId="2993028855" sldId="319"/>
            <ac:picMk id="4" creationId="{DA1AB4A2-FA2C-7204-2E88-6D9FACC2E27C}"/>
          </ac:picMkLst>
        </pc:picChg>
      </pc:sldChg>
      <pc:sldChg chg="addSp delSp modSp add del mod setBg">
        <pc:chgData name="Donna Morgan" userId="2976eeec-8c10-4d1d-8ccd-09f3bd3f8366" providerId="ADAL" clId="{C4FA7F6A-747C-450E-8FF1-CF3585418D41}" dt="2025-11-12T18:09:04.239" v="354" actId="20577"/>
        <pc:sldMkLst>
          <pc:docMk/>
          <pc:sldMk cId="2086743205" sldId="320"/>
        </pc:sldMkLst>
        <pc:spChg chg="mod">
          <ac:chgData name="Donna Morgan" userId="2976eeec-8c10-4d1d-8ccd-09f3bd3f8366" providerId="ADAL" clId="{C4FA7F6A-747C-450E-8FF1-CF3585418D41}" dt="2025-11-12T18:08:53.780" v="338" actId="20577"/>
          <ac:spMkLst>
            <pc:docMk/>
            <pc:sldMk cId="2086743205" sldId="320"/>
            <ac:spMk id="2" creationId="{BB0DB884-7117-E7A0-8BEC-C0890889F7AA}"/>
          </ac:spMkLst>
        </pc:spChg>
        <pc:spChg chg="mod">
          <ac:chgData name="Donna Morgan" userId="2976eeec-8c10-4d1d-8ccd-09f3bd3f8366" providerId="ADAL" clId="{C4FA7F6A-747C-450E-8FF1-CF3585418D41}" dt="2025-11-12T18:09:04.239" v="354" actId="20577"/>
          <ac:spMkLst>
            <pc:docMk/>
            <pc:sldMk cId="2086743205" sldId="320"/>
            <ac:spMk id="3" creationId="{EEDA7377-5B1C-29AD-9105-47B39F453D9C}"/>
          </ac:spMkLst>
        </pc:spChg>
        <pc:spChg chg="add del">
          <ac:chgData name="Donna Morgan" userId="2976eeec-8c10-4d1d-8ccd-09f3bd3f8366" providerId="ADAL" clId="{C4FA7F6A-747C-450E-8FF1-CF3585418D41}" dt="2025-11-12T11:13:56.343" v="101" actId="22"/>
          <ac:spMkLst>
            <pc:docMk/>
            <pc:sldMk cId="2086743205" sldId="320"/>
            <ac:spMk id="6" creationId="{D692BBEE-FA99-DFCC-6A5E-A405CB9F4CE9}"/>
          </ac:spMkLst>
        </pc:spChg>
        <pc:spChg chg="add">
          <ac:chgData name="Donna Morgan" userId="2976eeec-8c10-4d1d-8ccd-09f3bd3f8366" providerId="ADAL" clId="{C4FA7F6A-747C-450E-8FF1-CF3585418D41}" dt="2025-11-12T11:14:10.540" v="102"/>
          <ac:spMkLst>
            <pc:docMk/>
            <pc:sldMk cId="2086743205" sldId="320"/>
            <ac:spMk id="7" creationId="{FE8E5880-A358-C14C-0304-A9D60A20DB35}"/>
          </ac:spMkLst>
        </pc:spChg>
        <pc:spChg chg="add">
          <ac:chgData name="Donna Morgan" userId="2976eeec-8c10-4d1d-8ccd-09f3bd3f8366" providerId="ADAL" clId="{C4FA7F6A-747C-450E-8FF1-CF3585418D41}" dt="2025-11-12T10:44:49.386" v="83" actId="26606"/>
          <ac:spMkLst>
            <pc:docMk/>
            <pc:sldMk cId="2086743205" sldId="320"/>
            <ac:spMk id="9" creationId="{45D37F4E-DDB4-456B-97E0-9937730A039F}"/>
          </ac:spMkLst>
        </pc:spChg>
        <pc:spChg chg="add">
          <ac:chgData name="Donna Morgan" userId="2976eeec-8c10-4d1d-8ccd-09f3bd3f8366" providerId="ADAL" clId="{C4FA7F6A-747C-450E-8FF1-CF3585418D41}" dt="2025-11-12T10:44:49.386" v="83" actId="26606"/>
          <ac:spMkLst>
            <pc:docMk/>
            <pc:sldMk cId="2086743205" sldId="320"/>
            <ac:spMk id="11" creationId="{B2DD41CD-8F47-4F56-AD12-4E2FF7696987}"/>
          </ac:spMkLst>
        </pc:spChg>
        <pc:picChg chg="add del mod">
          <ac:chgData name="Donna Morgan" userId="2976eeec-8c10-4d1d-8ccd-09f3bd3f8366" providerId="ADAL" clId="{C4FA7F6A-747C-450E-8FF1-CF3585418D41}" dt="2025-11-12T11:13:50.298" v="99" actId="478"/>
          <ac:picMkLst>
            <pc:docMk/>
            <pc:sldMk cId="2086743205" sldId="320"/>
            <ac:picMk id="4" creationId="{C4372DE8-F2BF-C64C-3B3B-4E689081D881}"/>
          </ac:picMkLst>
        </pc:picChg>
        <pc:picChg chg="add mod">
          <ac:chgData name="Donna Morgan" userId="2976eeec-8c10-4d1d-8ccd-09f3bd3f8366" providerId="ADAL" clId="{C4FA7F6A-747C-450E-8FF1-CF3585418D41}" dt="2025-11-12T11:14:32.993" v="106" actId="1076"/>
          <ac:picMkLst>
            <pc:docMk/>
            <pc:sldMk cId="2086743205" sldId="320"/>
            <ac:picMk id="8" creationId="{E79C89FD-5C0F-7372-92DA-E851988C04F2}"/>
          </ac:picMkLst>
        </pc:picChg>
      </pc:sldChg>
      <pc:sldChg chg="add ord">
        <pc:chgData name="Donna Morgan" userId="2976eeec-8c10-4d1d-8ccd-09f3bd3f8366" providerId="ADAL" clId="{C4FA7F6A-747C-450E-8FF1-CF3585418D41}" dt="2025-11-12T11:24:08.093" v="222"/>
        <pc:sldMkLst>
          <pc:docMk/>
          <pc:sldMk cId="546685419" sldId="321"/>
        </pc:sldMkLst>
      </pc:sldChg>
      <pc:sldMasterChg chg="delSldLayout">
        <pc:chgData name="Donna Morgan" userId="2976eeec-8c10-4d1d-8ccd-09f3bd3f8366" providerId="ADAL" clId="{C4FA7F6A-747C-450E-8FF1-CF3585418D41}" dt="2025-11-12T09:37:23.900" v="29" actId="2696"/>
        <pc:sldMasterMkLst>
          <pc:docMk/>
          <pc:sldMasterMk cId="2156360054" sldId="2147483672"/>
        </pc:sldMasterMkLst>
        <pc:sldLayoutChg chg="del">
          <pc:chgData name="Donna Morgan" userId="2976eeec-8c10-4d1d-8ccd-09f3bd3f8366" providerId="ADAL" clId="{C4FA7F6A-747C-450E-8FF1-CF3585418D41}" dt="2025-11-12T09:37:23.900" v="29" actId="2696"/>
          <pc:sldLayoutMkLst>
            <pc:docMk/>
            <pc:sldMasterMk cId="2156360054" sldId="2147483672"/>
            <pc:sldLayoutMk cId="1844276690" sldId="2147483684"/>
          </pc:sldLayoutMkLst>
        </pc:sldLayoutChg>
      </pc:sldMasterChg>
      <pc:sldMasterChg chg="modSldLayout">
        <pc:chgData name="Donna Morgan" userId="2976eeec-8c10-4d1d-8ccd-09f3bd3f8366" providerId="ADAL" clId="{C4FA7F6A-747C-450E-8FF1-CF3585418D41}" dt="2025-11-12T09:40:49.694" v="55"/>
        <pc:sldMasterMkLst>
          <pc:docMk/>
          <pc:sldMasterMk cId="1461999516" sldId="2147483685"/>
        </pc:sldMasterMkLst>
        <pc:sldLayoutChg chg="delSp">
          <pc:chgData name="Donna Morgan" userId="2976eeec-8c10-4d1d-8ccd-09f3bd3f8366" providerId="ADAL" clId="{C4FA7F6A-747C-450E-8FF1-CF3585418D41}" dt="2025-11-12T09:40:49.694" v="55"/>
          <pc:sldLayoutMkLst>
            <pc:docMk/>
            <pc:sldMasterMk cId="1461999516" sldId="2147483685"/>
            <pc:sldLayoutMk cId="4105819976" sldId="2147483697"/>
          </pc:sldLayoutMkLst>
          <pc:picChg chg="del">
            <ac:chgData name="Donna Morgan" userId="2976eeec-8c10-4d1d-8ccd-09f3bd3f8366" providerId="ADAL" clId="{C4FA7F6A-747C-450E-8FF1-CF3585418D41}" dt="2025-11-12T09:40:49.694" v="55"/>
            <ac:picMkLst>
              <pc:docMk/>
              <pc:sldMasterMk cId="1461999516" sldId="2147483685"/>
              <pc:sldLayoutMk cId="4105819976" sldId="2147483697"/>
              <ac:picMk id="3" creationId="{00000000-0000-0000-0000-000000000000}"/>
            </ac:picMkLst>
          </pc:pic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36007-521A-9269-58ED-D449B381DB10}"/>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CC45EA94-088F-E00A-01ED-00BE324019F3}"/>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BD1FD163-6B81-41C6-9E27-3099D6950C42}" type="datetime1">
              <a:rPr lang="en-GB"/>
              <a:pPr lvl="0"/>
              <a:t>12/11/2025</a:t>
            </a:fld>
            <a:endParaRPr lang="en-GB"/>
          </a:p>
        </p:txBody>
      </p:sp>
      <p:sp>
        <p:nvSpPr>
          <p:cNvPr id="4" name="Slide Image Placeholder 3">
            <a:extLst>
              <a:ext uri="{FF2B5EF4-FFF2-40B4-BE49-F238E27FC236}">
                <a16:creationId xmlns:a16="http://schemas.microsoft.com/office/drawing/2014/main" id="{E82AAC12-4498-2DE9-8B68-7A68FCF4A4A8}"/>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C579F3C3-2EAF-2A88-7F77-C11FDA6ED791}"/>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69D8FFA5-5DE1-EB92-867F-486615070D63}"/>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F5966B98-FB08-3FA5-5E79-FBB46CB0773A}"/>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3E1A5D5A-6FFF-4DC6-8A62-B088B0641AA6}" type="slidenum">
              <a:t>‹#›</a:t>
            </a:fld>
            <a:endParaRPr lang="en-GB"/>
          </a:p>
        </p:txBody>
      </p:sp>
    </p:spTree>
    <p:extLst>
      <p:ext uri="{BB962C8B-B14F-4D97-AF65-F5344CB8AC3E}">
        <p14:creationId xmlns:p14="http://schemas.microsoft.com/office/powerpoint/2010/main" val="1416543238"/>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FDBEA9-D27A-E89F-FB5D-0086C1A07BF6}"/>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76C37929-B406-0827-FF4B-700035F1F454}"/>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03D9104-2D25-6110-BC22-57BE3D980A9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CF4120B-47A9-4A82-A8C2-E5196FF51C1B}" type="slidenum">
              <a:t>1</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lvl="0"/>
            <a:fld id="{AF5DDAAD-7FE6-46E0-B758-58EFBBFE6C99}" type="datetime1">
              <a:rPr lang="en-US" smtClean="0"/>
              <a:pPr lvl="0"/>
              <a:t>11/12/2025</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A9A3A917-53DB-404E-A629-BC87C29E6DBD}" type="slidenum">
              <a:rPr lang="en-GB" smtClean="0"/>
              <a:t>‹#›</a:t>
            </a:fld>
            <a:endParaRPr lang="en-GB"/>
          </a:p>
        </p:txBody>
      </p:sp>
    </p:spTree>
    <p:extLst>
      <p:ext uri="{BB962C8B-B14F-4D97-AF65-F5344CB8AC3E}">
        <p14:creationId xmlns:p14="http://schemas.microsoft.com/office/powerpoint/2010/main" val="12087331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2A5B19E7-F7B4-4082-ABF9-815ECE6D55B4}" type="datetime1">
              <a:rPr lang="en-US" smtClean="0"/>
              <a:pPr lvl="0"/>
              <a:t>11/12/2025</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892DE30A-1D1C-40FC-9D43-C9646D9123BD}" type="slidenum">
              <a:rPr lang="en-GB" smtClean="0"/>
              <a:t>‹#›</a:t>
            </a:fld>
            <a:endParaRPr lang="en-GB"/>
          </a:p>
        </p:txBody>
      </p:sp>
    </p:spTree>
    <p:extLst>
      <p:ext uri="{BB962C8B-B14F-4D97-AF65-F5344CB8AC3E}">
        <p14:creationId xmlns:p14="http://schemas.microsoft.com/office/powerpoint/2010/main" val="294946073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AE32C9F4-0A47-434D-87CD-0C0E5FBDD7D2}" type="datetime1">
              <a:rPr lang="en-US" smtClean="0"/>
              <a:pPr lvl="0"/>
              <a:t>11/12/2025</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47BAC4A0-2AA2-4E31-9436-D7BD3247C0A2}" type="slidenum">
              <a:rPr lang="en-GB" smtClean="0"/>
              <a:t>‹#›</a:t>
            </a:fld>
            <a:endParaRPr lang="en-GB"/>
          </a:p>
        </p:txBody>
      </p:sp>
    </p:spTree>
    <p:extLst>
      <p:ext uri="{BB962C8B-B14F-4D97-AF65-F5344CB8AC3E}">
        <p14:creationId xmlns:p14="http://schemas.microsoft.com/office/powerpoint/2010/main" val="8243407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lvl="0"/>
            <a:fld id="{EEDAA57F-A0E5-4375-87CF-5D664E0895B3}" type="datetime1">
              <a:rPr lang="en-US" smtClean="0"/>
              <a:pPr lvl="0"/>
              <a:t>11/12/2025</a:t>
            </a:fld>
            <a:endParaRPr lang="en-US"/>
          </a:p>
        </p:txBody>
      </p:sp>
      <p:sp>
        <p:nvSpPr>
          <p:cNvPr id="6" name="Footer Placeholder 5"/>
          <p:cNvSpPr>
            <a:spLocks noGrp="1"/>
          </p:cNvSpPr>
          <p:nvPr>
            <p:ph type="ftr" sz="quarter" idx="11"/>
          </p:nvPr>
        </p:nvSpPr>
        <p:spPr/>
        <p:txBody>
          <a:bodyPr/>
          <a:lstStyle/>
          <a:p>
            <a:pPr lvl="0"/>
            <a:endParaRPr lang="en-US"/>
          </a:p>
        </p:txBody>
      </p:sp>
      <p:sp>
        <p:nvSpPr>
          <p:cNvPr id="7" name="Slide Number Placeholder 6"/>
          <p:cNvSpPr>
            <a:spLocks noGrp="1"/>
          </p:cNvSpPr>
          <p:nvPr>
            <p:ph type="sldNum" sz="quarter" idx="12"/>
          </p:nvPr>
        </p:nvSpPr>
        <p:spPr/>
        <p:txBody>
          <a:bodyPr/>
          <a:lstStyle/>
          <a:p>
            <a:pPr lvl="0"/>
            <a:fld id="{0D805491-7FE4-491D-9F1A-1880BDA48E96}" type="slidenum">
              <a:rPr lang="en-GB" smtClean="0"/>
              <a:t>‹#›</a:t>
            </a:fld>
            <a:endParaRPr lang="en-GB"/>
          </a:p>
        </p:txBody>
      </p:sp>
    </p:spTree>
    <p:extLst>
      <p:ext uri="{BB962C8B-B14F-4D97-AF65-F5344CB8AC3E}">
        <p14:creationId xmlns:p14="http://schemas.microsoft.com/office/powerpoint/2010/main" val="16204179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lvl="0"/>
            <a:fld id="{5F0917FA-21A2-4E9B-A1EF-05A57B5C2196}" type="datetime1">
              <a:rPr lang="en-US" smtClean="0"/>
              <a:pPr lvl="0"/>
              <a:t>11/12/2025</a:t>
            </a:fld>
            <a:endParaRPr lang="en-US"/>
          </a:p>
        </p:txBody>
      </p:sp>
      <p:sp>
        <p:nvSpPr>
          <p:cNvPr id="8" name="Footer Placeholder 7"/>
          <p:cNvSpPr>
            <a:spLocks noGrp="1"/>
          </p:cNvSpPr>
          <p:nvPr>
            <p:ph type="ftr" sz="quarter" idx="11"/>
          </p:nvPr>
        </p:nvSpPr>
        <p:spPr/>
        <p:txBody>
          <a:bodyPr/>
          <a:lstStyle/>
          <a:p>
            <a:pPr lvl="0"/>
            <a:endParaRPr lang="en-US"/>
          </a:p>
        </p:txBody>
      </p:sp>
      <p:sp>
        <p:nvSpPr>
          <p:cNvPr id="9" name="Slide Number Placeholder 8"/>
          <p:cNvSpPr>
            <a:spLocks noGrp="1"/>
          </p:cNvSpPr>
          <p:nvPr>
            <p:ph type="sldNum" sz="quarter" idx="12"/>
          </p:nvPr>
        </p:nvSpPr>
        <p:spPr/>
        <p:txBody>
          <a:bodyPr/>
          <a:lstStyle/>
          <a:p>
            <a:pPr lvl="0"/>
            <a:fld id="{E72F376C-05E2-4197-B4FC-71267815584B}" type="slidenum">
              <a:rPr lang="en-GB" smtClean="0"/>
              <a:t>‹#›</a:t>
            </a:fld>
            <a:endParaRPr lang="en-GB"/>
          </a:p>
        </p:txBody>
      </p:sp>
    </p:spTree>
    <p:extLst>
      <p:ext uri="{BB962C8B-B14F-4D97-AF65-F5344CB8AC3E}">
        <p14:creationId xmlns:p14="http://schemas.microsoft.com/office/powerpoint/2010/main" val="42796427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lvl="0"/>
            <a:fld id="{7A5515BA-2E87-45CB-ACC6-DA2680DBBB50}" type="datetime1">
              <a:rPr lang="en-US" smtClean="0"/>
              <a:pPr lvl="0"/>
              <a:t>11/12/2025</a:t>
            </a:fld>
            <a:endParaRPr lang="en-US"/>
          </a:p>
        </p:txBody>
      </p:sp>
      <p:sp>
        <p:nvSpPr>
          <p:cNvPr id="4" name="Footer Placeholder 3"/>
          <p:cNvSpPr>
            <a:spLocks noGrp="1"/>
          </p:cNvSpPr>
          <p:nvPr>
            <p:ph type="ftr" sz="quarter" idx="11"/>
          </p:nvPr>
        </p:nvSpPr>
        <p:spPr/>
        <p:txBody>
          <a:bodyPr/>
          <a:lstStyle/>
          <a:p>
            <a:pPr lvl="0"/>
            <a:endParaRPr lang="en-US"/>
          </a:p>
        </p:txBody>
      </p:sp>
      <p:sp>
        <p:nvSpPr>
          <p:cNvPr id="5" name="Slide Number Placeholder 4"/>
          <p:cNvSpPr>
            <a:spLocks noGrp="1"/>
          </p:cNvSpPr>
          <p:nvPr>
            <p:ph type="sldNum" sz="quarter" idx="12"/>
          </p:nvPr>
        </p:nvSpPr>
        <p:spPr/>
        <p:txBody>
          <a:bodyPr/>
          <a:lstStyle/>
          <a:p>
            <a:pPr lvl="0"/>
            <a:fld id="{AC8B3674-E173-4D33-A745-4B3900218DF0}" type="slidenum">
              <a:rPr lang="en-GB" smtClean="0"/>
              <a:t>‹#›</a:t>
            </a:fld>
            <a:endParaRPr lang="en-GB"/>
          </a:p>
        </p:txBody>
      </p:sp>
    </p:spTree>
    <p:extLst>
      <p:ext uri="{BB962C8B-B14F-4D97-AF65-F5344CB8AC3E}">
        <p14:creationId xmlns:p14="http://schemas.microsoft.com/office/powerpoint/2010/main" val="592885514"/>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fld id="{B0505DEF-4019-450A-8CCB-A37E032DC542}" type="datetime1">
              <a:rPr lang="en-US" smtClean="0"/>
              <a:pPr lvl="0"/>
              <a:t>11/12/2025</a:t>
            </a:fld>
            <a:endParaRPr lang="en-US"/>
          </a:p>
        </p:txBody>
      </p:sp>
      <p:sp>
        <p:nvSpPr>
          <p:cNvPr id="3" name="Footer Placeholder 2"/>
          <p:cNvSpPr>
            <a:spLocks noGrp="1"/>
          </p:cNvSpPr>
          <p:nvPr>
            <p:ph type="ftr" sz="quarter" idx="11"/>
          </p:nvPr>
        </p:nvSpPr>
        <p:spPr/>
        <p:txBody>
          <a:bodyPr/>
          <a:lstStyle/>
          <a:p>
            <a:pPr lvl="0"/>
            <a:endParaRPr lang="en-US"/>
          </a:p>
        </p:txBody>
      </p:sp>
      <p:sp>
        <p:nvSpPr>
          <p:cNvPr id="4" name="Slide Number Placeholder 3"/>
          <p:cNvSpPr>
            <a:spLocks noGrp="1"/>
          </p:cNvSpPr>
          <p:nvPr>
            <p:ph type="sldNum" sz="quarter" idx="12"/>
          </p:nvPr>
        </p:nvSpPr>
        <p:spPr/>
        <p:txBody>
          <a:bodyPr/>
          <a:lstStyle/>
          <a:p>
            <a:pPr lvl="0"/>
            <a:fld id="{7FB02B12-E1F2-427C-89E2-3F156B94B5C2}" type="slidenum">
              <a:rPr lang="en-GB" smtClean="0"/>
              <a:t>‹#›</a:t>
            </a:fld>
            <a:endParaRPr lang="en-GB"/>
          </a:p>
        </p:txBody>
      </p:sp>
    </p:spTree>
    <p:extLst>
      <p:ext uri="{BB962C8B-B14F-4D97-AF65-F5344CB8AC3E}">
        <p14:creationId xmlns:p14="http://schemas.microsoft.com/office/powerpoint/2010/main" val="2475068505"/>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677EFF7F-E843-4B4E-ACF4-2F58B273C815}" type="datetime1">
              <a:rPr lang="en-US" smtClean="0"/>
              <a:pPr lvl="0"/>
              <a:t>11/12/2025</a:t>
            </a:fld>
            <a:endParaRPr lang="en-US"/>
          </a:p>
        </p:txBody>
      </p:sp>
      <p:sp>
        <p:nvSpPr>
          <p:cNvPr id="6" name="Footer Placeholder 5"/>
          <p:cNvSpPr>
            <a:spLocks noGrp="1"/>
          </p:cNvSpPr>
          <p:nvPr>
            <p:ph type="ftr" sz="quarter" idx="11"/>
          </p:nvPr>
        </p:nvSpPr>
        <p:spPr/>
        <p:txBody>
          <a:bodyPr/>
          <a:lstStyle/>
          <a:p>
            <a:pPr lvl="0"/>
            <a:endParaRPr lang="en-US"/>
          </a:p>
        </p:txBody>
      </p:sp>
      <p:sp>
        <p:nvSpPr>
          <p:cNvPr id="7" name="Slide Number Placeholder 6"/>
          <p:cNvSpPr>
            <a:spLocks noGrp="1"/>
          </p:cNvSpPr>
          <p:nvPr>
            <p:ph type="sldNum" sz="quarter" idx="12"/>
          </p:nvPr>
        </p:nvSpPr>
        <p:spPr/>
        <p:txBody>
          <a:bodyPr/>
          <a:lstStyle/>
          <a:p>
            <a:pPr lvl="0"/>
            <a:fld id="{5FB0848C-E473-416A-9DA0-C3C1982880D7}" type="slidenum">
              <a:rPr lang="en-GB" smtClean="0"/>
              <a:t>‹#›</a:t>
            </a:fld>
            <a:endParaRPr lang="en-GB"/>
          </a:p>
        </p:txBody>
      </p:sp>
    </p:spTree>
    <p:extLst>
      <p:ext uri="{BB962C8B-B14F-4D97-AF65-F5344CB8AC3E}">
        <p14:creationId xmlns:p14="http://schemas.microsoft.com/office/powerpoint/2010/main" val="20976774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CD434DDB-F166-42F5-93AF-5C2E5A99A05D}" type="datetime1">
              <a:rPr lang="en-US" smtClean="0"/>
              <a:pPr lvl="0"/>
              <a:t>11/12/2025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lvl="0"/>
            <a:fld id="{46AD043B-C6C9-4178-B6BE-676FF5D46652}" type="slidenum">
              <a:rPr lang="en-GB" smtClean="0"/>
              <a:t>‹#›</a:t>
            </a:fld>
            <a:endParaRPr lang="en-GB"/>
          </a:p>
        </p:txBody>
      </p:sp>
    </p:spTree>
    <p:extLst>
      <p:ext uri="{BB962C8B-B14F-4D97-AF65-F5344CB8AC3E}">
        <p14:creationId xmlns:p14="http://schemas.microsoft.com/office/powerpoint/2010/main" val="41657520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329DF229-B514-4450-8098-0D26538C4849}" type="datetime1">
              <a:rPr lang="en-US" smtClean="0"/>
              <a:pPr lvl="0"/>
              <a:t>11/12/2025</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4ECB0924-1586-40D6-AB88-FC7967E80C8D}" type="slidenum">
              <a:rPr lang="en-GB" smtClean="0"/>
              <a:t>‹#›</a:t>
            </a:fld>
            <a:endParaRPr lang="en-GB"/>
          </a:p>
        </p:txBody>
      </p:sp>
    </p:spTree>
    <p:extLst>
      <p:ext uri="{BB962C8B-B14F-4D97-AF65-F5344CB8AC3E}">
        <p14:creationId xmlns:p14="http://schemas.microsoft.com/office/powerpoint/2010/main" val="4072186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43ED438B-3AD0-4CD0-A459-A473D9198381}" type="datetime1">
              <a:rPr lang="en-US" smtClean="0"/>
              <a:pPr lvl="0"/>
              <a:t>11/12/2025</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24088E4D-9F4D-4C41-8349-67C7BB668D5B}" type="slidenum">
              <a:rPr lang="en-GB" smtClean="0"/>
              <a:t>‹#›</a:t>
            </a:fld>
            <a:endParaRPr lang="en-GB"/>
          </a:p>
        </p:txBody>
      </p:sp>
    </p:spTree>
    <p:extLst>
      <p:ext uri="{BB962C8B-B14F-4D97-AF65-F5344CB8AC3E}">
        <p14:creationId xmlns:p14="http://schemas.microsoft.com/office/powerpoint/2010/main" val="25528665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lvl="0"/>
            <a:fld id="{03089330-9770-224F-9927-E821C1BB3428}" type="datetime1">
              <a:rPr lang="en-US" smtClean="0"/>
              <a:pPr lvl="0"/>
              <a:t>11/12/2025</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7476E9B2-4FFD-F34A-89BF-468D982068FB}" type="slidenum">
              <a:rPr lang="en-US" smtClean="0"/>
              <a:t>‹#›</a:t>
            </a:fld>
            <a:endParaRPr lang="en-US"/>
          </a:p>
        </p:txBody>
      </p:sp>
    </p:spTree>
    <p:extLst>
      <p:ext uri="{BB962C8B-B14F-4D97-AF65-F5344CB8AC3E}">
        <p14:creationId xmlns:p14="http://schemas.microsoft.com/office/powerpoint/2010/main" val="10465491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lvl="0"/>
            <a:fld id="{AF5DDAAD-7FE6-46E0-B758-58EFBBFE6C99}" type="datetime1">
              <a:rPr lang="en-US" smtClean="0"/>
              <a:pPr lvl="0"/>
              <a:t>11/12/2025</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A9A3A917-53DB-404E-A629-BC87C29E6DBD}" type="slidenum">
              <a:rPr lang="en-GB" smtClean="0"/>
              <a:t>‹#›</a:t>
            </a:fld>
            <a:endParaRPr lang="en-GB"/>
          </a:p>
        </p:txBody>
      </p:sp>
    </p:spTree>
    <p:extLst>
      <p:ext uri="{BB962C8B-B14F-4D97-AF65-F5344CB8AC3E}">
        <p14:creationId xmlns:p14="http://schemas.microsoft.com/office/powerpoint/2010/main" val="3652808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2A5B19E7-F7B4-4082-ABF9-815ECE6D55B4}" type="datetime1">
              <a:rPr lang="en-US" smtClean="0"/>
              <a:pPr lvl="0"/>
              <a:t>11/12/2025</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892DE30A-1D1C-40FC-9D43-C9646D9123BD}" type="slidenum">
              <a:rPr lang="en-GB" smtClean="0"/>
              <a:t>‹#›</a:t>
            </a:fld>
            <a:endParaRPr lang="en-GB"/>
          </a:p>
        </p:txBody>
      </p:sp>
    </p:spTree>
    <p:extLst>
      <p:ext uri="{BB962C8B-B14F-4D97-AF65-F5344CB8AC3E}">
        <p14:creationId xmlns:p14="http://schemas.microsoft.com/office/powerpoint/2010/main" val="302347925"/>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AE32C9F4-0A47-434D-87CD-0C0E5FBDD7D2}" type="datetime1">
              <a:rPr lang="en-US" smtClean="0"/>
              <a:pPr lvl="0"/>
              <a:t>11/12/2025</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47BAC4A0-2AA2-4E31-9436-D7BD3247C0A2}" type="slidenum">
              <a:rPr lang="en-GB" smtClean="0"/>
              <a:t>‹#›</a:t>
            </a:fld>
            <a:endParaRPr lang="en-GB"/>
          </a:p>
        </p:txBody>
      </p:sp>
    </p:spTree>
    <p:extLst>
      <p:ext uri="{BB962C8B-B14F-4D97-AF65-F5344CB8AC3E}">
        <p14:creationId xmlns:p14="http://schemas.microsoft.com/office/powerpoint/2010/main" val="27908243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lvl="0"/>
            <a:fld id="{EEDAA57F-A0E5-4375-87CF-5D664E0895B3}" type="datetime1">
              <a:rPr lang="en-US" smtClean="0"/>
              <a:pPr lvl="0"/>
              <a:t>11/12/2025</a:t>
            </a:fld>
            <a:endParaRPr lang="en-US"/>
          </a:p>
        </p:txBody>
      </p:sp>
      <p:sp>
        <p:nvSpPr>
          <p:cNvPr id="6" name="Footer Placeholder 5"/>
          <p:cNvSpPr>
            <a:spLocks noGrp="1"/>
          </p:cNvSpPr>
          <p:nvPr>
            <p:ph type="ftr" sz="quarter" idx="11"/>
          </p:nvPr>
        </p:nvSpPr>
        <p:spPr/>
        <p:txBody>
          <a:bodyPr/>
          <a:lstStyle/>
          <a:p>
            <a:pPr lvl="0"/>
            <a:endParaRPr lang="en-US"/>
          </a:p>
        </p:txBody>
      </p:sp>
      <p:sp>
        <p:nvSpPr>
          <p:cNvPr id="7" name="Slide Number Placeholder 6"/>
          <p:cNvSpPr>
            <a:spLocks noGrp="1"/>
          </p:cNvSpPr>
          <p:nvPr>
            <p:ph type="sldNum" sz="quarter" idx="12"/>
          </p:nvPr>
        </p:nvSpPr>
        <p:spPr/>
        <p:txBody>
          <a:bodyPr/>
          <a:lstStyle/>
          <a:p>
            <a:pPr lvl="0"/>
            <a:fld id="{0D805491-7FE4-491D-9F1A-1880BDA48E96}" type="slidenum">
              <a:rPr lang="en-GB" smtClean="0"/>
              <a:t>‹#›</a:t>
            </a:fld>
            <a:endParaRPr lang="en-GB"/>
          </a:p>
        </p:txBody>
      </p:sp>
    </p:spTree>
    <p:extLst>
      <p:ext uri="{BB962C8B-B14F-4D97-AF65-F5344CB8AC3E}">
        <p14:creationId xmlns:p14="http://schemas.microsoft.com/office/powerpoint/2010/main" val="31128444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lvl="0"/>
            <a:fld id="{5F0917FA-21A2-4E9B-A1EF-05A57B5C2196}" type="datetime1">
              <a:rPr lang="en-US" smtClean="0"/>
              <a:pPr lvl="0"/>
              <a:t>11/12/2025</a:t>
            </a:fld>
            <a:endParaRPr lang="en-US"/>
          </a:p>
        </p:txBody>
      </p:sp>
      <p:sp>
        <p:nvSpPr>
          <p:cNvPr id="8" name="Footer Placeholder 7"/>
          <p:cNvSpPr>
            <a:spLocks noGrp="1"/>
          </p:cNvSpPr>
          <p:nvPr>
            <p:ph type="ftr" sz="quarter" idx="11"/>
          </p:nvPr>
        </p:nvSpPr>
        <p:spPr/>
        <p:txBody>
          <a:bodyPr/>
          <a:lstStyle/>
          <a:p>
            <a:pPr lvl="0"/>
            <a:endParaRPr lang="en-US"/>
          </a:p>
        </p:txBody>
      </p:sp>
      <p:sp>
        <p:nvSpPr>
          <p:cNvPr id="9" name="Slide Number Placeholder 8"/>
          <p:cNvSpPr>
            <a:spLocks noGrp="1"/>
          </p:cNvSpPr>
          <p:nvPr>
            <p:ph type="sldNum" sz="quarter" idx="12"/>
          </p:nvPr>
        </p:nvSpPr>
        <p:spPr/>
        <p:txBody>
          <a:bodyPr/>
          <a:lstStyle/>
          <a:p>
            <a:pPr lvl="0"/>
            <a:fld id="{E72F376C-05E2-4197-B4FC-71267815584B}" type="slidenum">
              <a:rPr lang="en-GB" smtClean="0"/>
              <a:t>‹#›</a:t>
            </a:fld>
            <a:endParaRPr lang="en-GB"/>
          </a:p>
        </p:txBody>
      </p:sp>
    </p:spTree>
    <p:extLst>
      <p:ext uri="{BB962C8B-B14F-4D97-AF65-F5344CB8AC3E}">
        <p14:creationId xmlns:p14="http://schemas.microsoft.com/office/powerpoint/2010/main" val="31710080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lvl="0"/>
            <a:fld id="{7A5515BA-2E87-45CB-ACC6-DA2680DBBB50}" type="datetime1">
              <a:rPr lang="en-US" smtClean="0"/>
              <a:pPr lvl="0"/>
              <a:t>11/12/2025</a:t>
            </a:fld>
            <a:endParaRPr lang="en-US"/>
          </a:p>
        </p:txBody>
      </p:sp>
      <p:sp>
        <p:nvSpPr>
          <p:cNvPr id="4" name="Footer Placeholder 3"/>
          <p:cNvSpPr>
            <a:spLocks noGrp="1"/>
          </p:cNvSpPr>
          <p:nvPr>
            <p:ph type="ftr" sz="quarter" idx="11"/>
          </p:nvPr>
        </p:nvSpPr>
        <p:spPr/>
        <p:txBody>
          <a:bodyPr/>
          <a:lstStyle/>
          <a:p>
            <a:pPr lvl="0"/>
            <a:endParaRPr lang="en-US"/>
          </a:p>
        </p:txBody>
      </p:sp>
      <p:sp>
        <p:nvSpPr>
          <p:cNvPr id="5" name="Slide Number Placeholder 4"/>
          <p:cNvSpPr>
            <a:spLocks noGrp="1"/>
          </p:cNvSpPr>
          <p:nvPr>
            <p:ph type="sldNum" sz="quarter" idx="12"/>
          </p:nvPr>
        </p:nvSpPr>
        <p:spPr/>
        <p:txBody>
          <a:bodyPr/>
          <a:lstStyle/>
          <a:p>
            <a:pPr lvl="0"/>
            <a:fld id="{AC8B3674-E173-4D33-A745-4B3900218DF0}" type="slidenum">
              <a:rPr lang="en-GB" smtClean="0"/>
              <a:t>‹#›</a:t>
            </a:fld>
            <a:endParaRPr lang="en-GB"/>
          </a:p>
        </p:txBody>
      </p:sp>
    </p:spTree>
    <p:extLst>
      <p:ext uri="{BB962C8B-B14F-4D97-AF65-F5344CB8AC3E}">
        <p14:creationId xmlns:p14="http://schemas.microsoft.com/office/powerpoint/2010/main" val="3193532931"/>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fld id="{B0505DEF-4019-450A-8CCB-A37E032DC542}" type="datetime1">
              <a:rPr lang="en-US" smtClean="0"/>
              <a:pPr lvl="0"/>
              <a:t>11/12/2025</a:t>
            </a:fld>
            <a:endParaRPr lang="en-US"/>
          </a:p>
        </p:txBody>
      </p:sp>
      <p:sp>
        <p:nvSpPr>
          <p:cNvPr id="3" name="Footer Placeholder 2"/>
          <p:cNvSpPr>
            <a:spLocks noGrp="1"/>
          </p:cNvSpPr>
          <p:nvPr>
            <p:ph type="ftr" sz="quarter" idx="11"/>
          </p:nvPr>
        </p:nvSpPr>
        <p:spPr/>
        <p:txBody>
          <a:bodyPr/>
          <a:lstStyle/>
          <a:p>
            <a:pPr lvl="0"/>
            <a:endParaRPr lang="en-US"/>
          </a:p>
        </p:txBody>
      </p:sp>
      <p:sp>
        <p:nvSpPr>
          <p:cNvPr id="4" name="Slide Number Placeholder 3"/>
          <p:cNvSpPr>
            <a:spLocks noGrp="1"/>
          </p:cNvSpPr>
          <p:nvPr>
            <p:ph type="sldNum" sz="quarter" idx="12"/>
          </p:nvPr>
        </p:nvSpPr>
        <p:spPr/>
        <p:txBody>
          <a:bodyPr/>
          <a:lstStyle/>
          <a:p>
            <a:pPr lvl="0"/>
            <a:fld id="{7FB02B12-E1F2-427C-89E2-3F156B94B5C2}" type="slidenum">
              <a:rPr lang="en-GB" smtClean="0"/>
              <a:t>‹#›</a:t>
            </a:fld>
            <a:endParaRPr lang="en-GB"/>
          </a:p>
        </p:txBody>
      </p:sp>
    </p:spTree>
    <p:extLst>
      <p:ext uri="{BB962C8B-B14F-4D97-AF65-F5344CB8AC3E}">
        <p14:creationId xmlns:p14="http://schemas.microsoft.com/office/powerpoint/2010/main" val="290411757"/>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677EFF7F-E843-4B4E-ACF4-2F58B273C815}" type="datetime1">
              <a:rPr lang="en-US" smtClean="0"/>
              <a:pPr lvl="0"/>
              <a:t>11/12/2025</a:t>
            </a:fld>
            <a:endParaRPr lang="en-US"/>
          </a:p>
        </p:txBody>
      </p:sp>
      <p:sp>
        <p:nvSpPr>
          <p:cNvPr id="6" name="Footer Placeholder 5"/>
          <p:cNvSpPr>
            <a:spLocks noGrp="1"/>
          </p:cNvSpPr>
          <p:nvPr>
            <p:ph type="ftr" sz="quarter" idx="11"/>
          </p:nvPr>
        </p:nvSpPr>
        <p:spPr/>
        <p:txBody>
          <a:bodyPr/>
          <a:lstStyle/>
          <a:p>
            <a:pPr lvl="0"/>
            <a:endParaRPr lang="en-US"/>
          </a:p>
        </p:txBody>
      </p:sp>
      <p:sp>
        <p:nvSpPr>
          <p:cNvPr id="7" name="Slide Number Placeholder 6"/>
          <p:cNvSpPr>
            <a:spLocks noGrp="1"/>
          </p:cNvSpPr>
          <p:nvPr>
            <p:ph type="sldNum" sz="quarter" idx="12"/>
          </p:nvPr>
        </p:nvSpPr>
        <p:spPr/>
        <p:txBody>
          <a:bodyPr/>
          <a:lstStyle/>
          <a:p>
            <a:pPr lvl="0"/>
            <a:fld id="{5FB0848C-E473-416A-9DA0-C3C1982880D7}" type="slidenum">
              <a:rPr lang="en-GB" smtClean="0"/>
              <a:t>‹#›</a:t>
            </a:fld>
            <a:endParaRPr lang="en-GB"/>
          </a:p>
        </p:txBody>
      </p:sp>
    </p:spTree>
    <p:extLst>
      <p:ext uri="{BB962C8B-B14F-4D97-AF65-F5344CB8AC3E}">
        <p14:creationId xmlns:p14="http://schemas.microsoft.com/office/powerpoint/2010/main" val="27521111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CD434DDB-F166-42F5-93AF-5C2E5A99A05D}" type="datetime1">
              <a:rPr lang="en-US" smtClean="0"/>
              <a:pPr lvl="0"/>
              <a:t>11/12/2025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lvl="0"/>
            <a:fld id="{46AD043B-C6C9-4178-B6BE-676FF5D46652}" type="slidenum">
              <a:rPr lang="en-GB" smtClean="0"/>
              <a:t>‹#›</a:t>
            </a:fld>
            <a:endParaRPr lang="en-GB"/>
          </a:p>
        </p:txBody>
      </p:sp>
    </p:spTree>
    <p:extLst>
      <p:ext uri="{BB962C8B-B14F-4D97-AF65-F5344CB8AC3E}">
        <p14:creationId xmlns:p14="http://schemas.microsoft.com/office/powerpoint/2010/main" val="9285775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329DF229-B514-4450-8098-0D26538C4849}" type="datetime1">
              <a:rPr lang="en-US" smtClean="0"/>
              <a:pPr lvl="0"/>
              <a:t>11/12/2025</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4ECB0924-1586-40D6-AB88-FC7967E80C8D}" type="slidenum">
              <a:rPr lang="en-GB" smtClean="0"/>
              <a:t>‹#›</a:t>
            </a:fld>
            <a:endParaRPr lang="en-GB"/>
          </a:p>
        </p:txBody>
      </p:sp>
    </p:spTree>
    <p:extLst>
      <p:ext uri="{BB962C8B-B14F-4D97-AF65-F5344CB8AC3E}">
        <p14:creationId xmlns:p14="http://schemas.microsoft.com/office/powerpoint/2010/main" val="108093172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43ED438B-3AD0-4CD0-A459-A473D9198381}" type="datetime1">
              <a:rPr lang="en-US" smtClean="0"/>
              <a:pPr lvl="0"/>
              <a:t>11/12/2025</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24088E4D-9F4D-4C41-8349-67C7BB668D5B}" type="slidenum">
              <a:rPr lang="en-GB" smtClean="0"/>
              <a:t>‹#›</a:t>
            </a:fld>
            <a:endParaRPr lang="en-GB"/>
          </a:p>
        </p:txBody>
      </p:sp>
    </p:spTree>
    <p:extLst>
      <p:ext uri="{BB962C8B-B14F-4D97-AF65-F5344CB8AC3E}">
        <p14:creationId xmlns:p14="http://schemas.microsoft.com/office/powerpoint/2010/main" val="2284274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lvl="0"/>
            <a:fld id="{03089330-9770-224F-9927-E821C1BB3428}" type="datetime1">
              <a:rPr lang="en-US" smtClean="0"/>
              <a:pPr lvl="0"/>
              <a:t>11/12/2025</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7476E9B2-4FFD-F34A-89BF-468D982068FB}" type="slidenum">
              <a:rPr lang="en-US" smtClean="0"/>
              <a:t>‹#›</a:t>
            </a:fld>
            <a:endParaRPr lang="en-US"/>
          </a:p>
        </p:txBody>
      </p:sp>
    </p:spTree>
    <p:extLst>
      <p:ext uri="{BB962C8B-B14F-4D97-AF65-F5344CB8AC3E}">
        <p14:creationId xmlns:p14="http://schemas.microsoft.com/office/powerpoint/2010/main" val="41058199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pPr lvl="0"/>
            <a:fld id="{9FE680E1-A81D-434F-9CA5-ED7F3398A239}" type="datetime1">
              <a:rPr lang="en-US" smtClean="0"/>
              <a:pPr lvl="0"/>
              <a:t>11/12/2025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pPr lvl="0"/>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pPr lvl="0"/>
            <a:fld id="{74DE6E50-8076-4B64-A57A-2E4BD8170DEC}" type="slidenum">
              <a:rPr lang="en-GB" smtClean="0"/>
              <a:t>‹#›</a:t>
            </a:fld>
            <a:endParaRPr lang="en-GB"/>
          </a:p>
        </p:txBody>
      </p:sp>
    </p:spTree>
    <p:extLst>
      <p:ext uri="{BB962C8B-B14F-4D97-AF65-F5344CB8AC3E}">
        <p14:creationId xmlns:p14="http://schemas.microsoft.com/office/powerpoint/2010/main" val="21563600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pPr lvl="0"/>
            <a:fld id="{9FE680E1-A81D-434F-9CA5-ED7F3398A239}" type="datetime1">
              <a:rPr lang="en-US" smtClean="0"/>
              <a:pPr lvl="0"/>
              <a:t>11/12/2025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pPr lvl="0"/>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pPr lvl="0"/>
            <a:fld id="{74DE6E50-8076-4B64-A57A-2E4BD8170DEC}" type="slidenum">
              <a:rPr lang="en-GB" smtClean="0"/>
              <a:t>‹#›</a:t>
            </a:fld>
            <a:endParaRPr lang="en-GB"/>
          </a:p>
        </p:txBody>
      </p:sp>
    </p:spTree>
    <p:extLst>
      <p:ext uri="{BB962C8B-B14F-4D97-AF65-F5344CB8AC3E}">
        <p14:creationId xmlns:p14="http://schemas.microsoft.com/office/powerpoint/2010/main" val="1461999516"/>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4.xml"/></Relationships>
</file>

<file path=ppt/slides/_rels/slide3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4.xml"/></Relationships>
</file>

<file path=ppt/slides/_rels/slide3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C6B158B5-50B5-4927-A367-7C9F3AFE5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1">
            <a:extLst>
              <a:ext uri="{FF2B5EF4-FFF2-40B4-BE49-F238E27FC236}">
                <a16:creationId xmlns:a16="http://schemas.microsoft.com/office/drawing/2014/main" id="{B3C78A6C-C4AE-BE2F-AE6C-9337E778BBD3}"/>
              </a:ext>
            </a:extLst>
          </p:cNvPr>
          <p:cNvSpPr txBox="1"/>
          <p:nvPr/>
        </p:nvSpPr>
        <p:spPr>
          <a:xfrm>
            <a:off x="6981824" y="1367673"/>
            <a:ext cx="4375151" cy="2665509"/>
          </a:xfrm>
          <a:prstGeom prst="rect">
            <a:avLst/>
          </a:prstGeom>
        </p:spPr>
        <p:txBody>
          <a:bodyPr vert="horz" lIns="91440" tIns="45720" rIns="91440" bIns="45720" rtlCol="0" anchor="b" anchorCtr="1" compatLnSpc="1">
            <a:normAutofit/>
          </a:bodyPr>
          <a:lstStyle/>
          <a:p>
            <a:pPr marL="0" marR="0" lvl="0" indent="0" algn="r" defTabSz="914400" fontAlgn="auto">
              <a:lnSpc>
                <a:spcPct val="90000"/>
              </a:lnSpc>
              <a:spcBef>
                <a:spcPct val="0"/>
              </a:spcBef>
              <a:spcAft>
                <a:spcPts val="600"/>
              </a:spcAft>
              <a:tabLst/>
              <a:defRPr sz="1800" b="0" i="0" u="none" strike="noStrike" kern="0" cap="none" spc="0" baseline="0">
                <a:solidFill>
                  <a:srgbClr val="000000"/>
                </a:solidFill>
                <a:uFillTx/>
              </a:defRPr>
            </a:pPr>
            <a:r>
              <a:rPr lang="en-US" sz="5600" b="0" i="0" u="none" strike="noStrike" cap="none" spc="0" baseline="0">
                <a:solidFill>
                  <a:schemeClr val="bg1"/>
                </a:solidFill>
                <a:uFillTx/>
                <a:latin typeface="+mj-lt"/>
                <a:ea typeface="+mj-ea"/>
                <a:cs typeface="+mj-cs"/>
              </a:rPr>
              <a:t>Reflection</a:t>
            </a:r>
          </a:p>
          <a:p>
            <a:pPr marL="0" marR="0" lvl="0" indent="0" algn="r" defTabSz="914400" fontAlgn="auto">
              <a:lnSpc>
                <a:spcPct val="90000"/>
              </a:lnSpc>
              <a:spcBef>
                <a:spcPct val="0"/>
              </a:spcBef>
              <a:spcAft>
                <a:spcPts val="600"/>
              </a:spcAft>
              <a:tabLst/>
              <a:defRPr sz="1800" b="0" i="0" u="none" strike="noStrike" kern="0" cap="none" spc="0" baseline="0">
                <a:solidFill>
                  <a:srgbClr val="000000"/>
                </a:solidFill>
                <a:uFillTx/>
              </a:defRPr>
            </a:pPr>
            <a:r>
              <a:rPr lang="en-US" sz="5600" b="0" i="0" u="none" strike="noStrike" cap="none" spc="0" baseline="0">
                <a:solidFill>
                  <a:schemeClr val="bg1"/>
                </a:solidFill>
                <a:uFillTx/>
                <a:latin typeface="+mj-lt"/>
                <a:ea typeface="+mj-ea"/>
                <a:cs typeface="+mj-cs"/>
              </a:rPr>
              <a:t>and Reflective Practice</a:t>
            </a:r>
          </a:p>
        </p:txBody>
      </p:sp>
      <p:pic>
        <p:nvPicPr>
          <p:cNvPr id="5" name="Picture 4">
            <a:extLst>
              <a:ext uri="{FF2B5EF4-FFF2-40B4-BE49-F238E27FC236}">
                <a16:creationId xmlns:a16="http://schemas.microsoft.com/office/drawing/2014/main" id="{D58E5A19-98B0-C4A8-40BF-1AE0AA725944}"/>
              </a:ext>
            </a:extLst>
          </p:cNvPr>
          <p:cNvPicPr>
            <a:picLocks noChangeAspect="1"/>
          </p:cNvPicPr>
          <p:nvPr/>
        </p:nvPicPr>
        <p:blipFill>
          <a:blip r:embed="rId3"/>
          <a:srcRect t="11055" r="2" b="15695"/>
          <a:stretch>
            <a:fillRect/>
          </a:stretch>
        </p:blipFill>
        <p:spPr>
          <a:xfrm>
            <a:off x="1" y="2"/>
            <a:ext cx="6249303" cy="6857998"/>
          </a:xfrm>
          <a:custGeom>
            <a:avLst/>
            <a:gdLst/>
            <a:ahLst/>
            <a:cxnLst/>
            <a:rect l="l" t="t" r="r" b="b"/>
            <a:pathLst>
              <a:path w="6249303" h="6857998">
                <a:moveTo>
                  <a:pt x="5497146" y="6118149"/>
                </a:moveTo>
                <a:cubicBezTo>
                  <a:pt x="5503695" y="6124102"/>
                  <a:pt x="5511317" y="6129341"/>
                  <a:pt x="5518366" y="6133723"/>
                </a:cubicBezTo>
                <a:cubicBezTo>
                  <a:pt x="5525509" y="6138152"/>
                  <a:pt x="5530855" y="6143474"/>
                  <a:pt x="5534525" y="6149380"/>
                </a:cubicBezTo>
                <a:lnTo>
                  <a:pt x="5540000" y="6166562"/>
                </a:lnTo>
                <a:lnTo>
                  <a:pt x="5534525" y="6149379"/>
                </a:lnTo>
                <a:cubicBezTo>
                  <a:pt x="5530855" y="6143474"/>
                  <a:pt x="5525509" y="6138152"/>
                  <a:pt x="5518366" y="6133722"/>
                </a:cubicBezTo>
                <a:cubicBezTo>
                  <a:pt x="5511317" y="6129341"/>
                  <a:pt x="5503695" y="6124102"/>
                  <a:pt x="5497146" y="6118149"/>
                </a:cubicBezTo>
                <a:close/>
                <a:moveTo>
                  <a:pt x="5405304" y="4941372"/>
                </a:moveTo>
                <a:lnTo>
                  <a:pt x="5408634" y="4950869"/>
                </a:lnTo>
                <a:lnTo>
                  <a:pt x="5418318" y="4991382"/>
                </a:lnTo>
                <a:lnTo>
                  <a:pt x="5408634" y="4950868"/>
                </a:lnTo>
                <a:close/>
                <a:moveTo>
                  <a:pt x="5409242" y="4749807"/>
                </a:moveTo>
                <a:cubicBezTo>
                  <a:pt x="5397106" y="4762826"/>
                  <a:pt x="5396249" y="4781365"/>
                  <a:pt x="5394535" y="4799797"/>
                </a:cubicBezTo>
                <a:cubicBezTo>
                  <a:pt x="5396249" y="4781365"/>
                  <a:pt x="5397106" y="4762827"/>
                  <a:pt x="5409242" y="4749807"/>
                </a:cubicBezTo>
                <a:close/>
                <a:moveTo>
                  <a:pt x="5427041" y="4543185"/>
                </a:moveTo>
                <a:cubicBezTo>
                  <a:pt x="5428019" y="4548281"/>
                  <a:pt x="5430065" y="4553662"/>
                  <a:pt x="5432447" y="4557092"/>
                </a:cubicBezTo>
                <a:cubicBezTo>
                  <a:pt x="5444067" y="4573618"/>
                  <a:pt x="5452855" y="4588275"/>
                  <a:pt x="5458810" y="4602021"/>
                </a:cubicBezTo>
                <a:cubicBezTo>
                  <a:pt x="5452855" y="4588275"/>
                  <a:pt x="5444067" y="4573618"/>
                  <a:pt x="5432447" y="4557091"/>
                </a:cubicBezTo>
                <a:close/>
                <a:moveTo>
                  <a:pt x="5893259" y="2819253"/>
                </a:moveTo>
                <a:lnTo>
                  <a:pt x="5904902" y="2827484"/>
                </a:lnTo>
                <a:lnTo>
                  <a:pt x="5904904" y="2827486"/>
                </a:lnTo>
                <a:lnTo>
                  <a:pt x="5933407" y="2861156"/>
                </a:lnTo>
                <a:lnTo>
                  <a:pt x="5923753" y="2842392"/>
                </a:lnTo>
                <a:lnTo>
                  <a:pt x="5904904" y="2827486"/>
                </a:lnTo>
                <a:lnTo>
                  <a:pt x="5904902" y="2827483"/>
                </a:lnTo>
                <a:close/>
                <a:moveTo>
                  <a:pt x="5823604" y="1974015"/>
                </a:moveTo>
                <a:lnTo>
                  <a:pt x="5817090" y="1999763"/>
                </a:lnTo>
                <a:cubicBezTo>
                  <a:pt x="5813281" y="2008056"/>
                  <a:pt x="5807601" y="2016020"/>
                  <a:pt x="5799362" y="2023547"/>
                </a:cubicBezTo>
                <a:cubicBezTo>
                  <a:pt x="5815841" y="2008497"/>
                  <a:pt x="5822079" y="1991685"/>
                  <a:pt x="5823604" y="1974015"/>
                </a:cubicBezTo>
                <a:close/>
                <a:moveTo>
                  <a:pt x="5806410" y="1768838"/>
                </a:moveTo>
                <a:cubicBezTo>
                  <a:pt x="5802029" y="1774411"/>
                  <a:pt x="5799266" y="1779948"/>
                  <a:pt x="5797809" y="1785412"/>
                </a:cubicBezTo>
                <a:lnTo>
                  <a:pt x="5797028" y="1801558"/>
                </a:lnTo>
                <a:cubicBezTo>
                  <a:pt x="5795361" y="1790986"/>
                  <a:pt x="5797647" y="1779981"/>
                  <a:pt x="5806410" y="1768838"/>
                </a:cubicBezTo>
                <a:close/>
                <a:moveTo>
                  <a:pt x="5915999" y="520953"/>
                </a:moveTo>
                <a:lnTo>
                  <a:pt x="5909271" y="549926"/>
                </a:lnTo>
                <a:lnTo>
                  <a:pt x="5903017" y="566616"/>
                </a:lnTo>
                <a:lnTo>
                  <a:pt x="5897067" y="581804"/>
                </a:lnTo>
                <a:lnTo>
                  <a:pt x="5896649" y="583595"/>
                </a:lnTo>
                <a:lnTo>
                  <a:pt x="5894474" y="589388"/>
                </a:lnTo>
                <a:cubicBezTo>
                  <a:pt x="5892074" y="597005"/>
                  <a:pt x="5890316" y="604728"/>
                  <a:pt x="5889851" y="612658"/>
                </a:cubicBezTo>
                <a:lnTo>
                  <a:pt x="5896649" y="583595"/>
                </a:lnTo>
                <a:lnTo>
                  <a:pt x="5902965" y="566754"/>
                </a:lnTo>
                <a:lnTo>
                  <a:pt x="5903017" y="566616"/>
                </a:lnTo>
                <a:lnTo>
                  <a:pt x="5908855" y="551717"/>
                </a:lnTo>
                <a:lnTo>
                  <a:pt x="5909271" y="549926"/>
                </a:lnTo>
                <a:lnTo>
                  <a:pt x="5911436" y="544146"/>
                </a:lnTo>
                <a:cubicBezTo>
                  <a:pt x="5913823" y="536547"/>
                  <a:pt x="5915561" y="528850"/>
                  <a:pt x="5915999" y="520953"/>
                </a:cubicBezTo>
                <a:close/>
                <a:moveTo>
                  <a:pt x="5864896" y="268794"/>
                </a:moveTo>
                <a:cubicBezTo>
                  <a:pt x="5862371" y="279176"/>
                  <a:pt x="5860668" y="289296"/>
                  <a:pt x="5860021" y="299164"/>
                </a:cubicBezTo>
                <a:cubicBezTo>
                  <a:pt x="5859371" y="309031"/>
                  <a:pt x="5859776" y="318646"/>
                  <a:pt x="5861466" y="328017"/>
                </a:cubicBezTo>
                <a:close/>
                <a:moveTo>
                  <a:pt x="0" y="0"/>
                </a:moveTo>
                <a:lnTo>
                  <a:pt x="6182312" y="0"/>
                </a:lnTo>
                <a:lnTo>
                  <a:pt x="6178097" y="24480"/>
                </a:lnTo>
                <a:cubicBezTo>
                  <a:pt x="6175612" y="32636"/>
                  <a:pt x="6171850" y="40471"/>
                  <a:pt x="6166086" y="47806"/>
                </a:cubicBezTo>
                <a:cubicBezTo>
                  <a:pt x="6151226" y="66857"/>
                  <a:pt x="6154655" y="85336"/>
                  <a:pt x="6156942" y="105718"/>
                </a:cubicBezTo>
                <a:cubicBezTo>
                  <a:pt x="6158656" y="121150"/>
                  <a:pt x="6158085" y="136963"/>
                  <a:pt x="6158277" y="152584"/>
                </a:cubicBezTo>
                <a:cubicBezTo>
                  <a:pt x="6158846" y="180017"/>
                  <a:pt x="6159037" y="207450"/>
                  <a:pt x="6159990" y="234883"/>
                </a:cubicBezTo>
                <a:cubicBezTo>
                  <a:pt x="6160370" y="243648"/>
                  <a:pt x="6165135" y="252600"/>
                  <a:pt x="6164373" y="261173"/>
                </a:cubicBezTo>
                <a:cubicBezTo>
                  <a:pt x="6160752" y="300800"/>
                  <a:pt x="6155037" y="340425"/>
                  <a:pt x="6151798" y="380050"/>
                </a:cubicBezTo>
                <a:cubicBezTo>
                  <a:pt x="6149894" y="402529"/>
                  <a:pt x="6153511" y="425581"/>
                  <a:pt x="6150846" y="447870"/>
                </a:cubicBezTo>
                <a:cubicBezTo>
                  <a:pt x="6147798" y="473587"/>
                  <a:pt x="6139988" y="498733"/>
                  <a:pt x="6135223" y="524262"/>
                </a:cubicBezTo>
                <a:cubicBezTo>
                  <a:pt x="6133891" y="531310"/>
                  <a:pt x="6135606" y="539121"/>
                  <a:pt x="6135985" y="546552"/>
                </a:cubicBezTo>
                <a:cubicBezTo>
                  <a:pt x="6136367" y="554933"/>
                  <a:pt x="6137129" y="563125"/>
                  <a:pt x="6137320" y="571508"/>
                </a:cubicBezTo>
                <a:cubicBezTo>
                  <a:pt x="6137702" y="597037"/>
                  <a:pt x="6137129" y="622564"/>
                  <a:pt x="6138464" y="648092"/>
                </a:cubicBezTo>
                <a:cubicBezTo>
                  <a:pt x="6139225" y="663713"/>
                  <a:pt x="6147035" y="680096"/>
                  <a:pt x="6144177" y="694576"/>
                </a:cubicBezTo>
                <a:cubicBezTo>
                  <a:pt x="6138654" y="724104"/>
                  <a:pt x="6151036" y="753633"/>
                  <a:pt x="6140750" y="783158"/>
                </a:cubicBezTo>
                <a:cubicBezTo>
                  <a:pt x="6137702" y="792306"/>
                  <a:pt x="6145322" y="804877"/>
                  <a:pt x="6145702" y="815929"/>
                </a:cubicBezTo>
                <a:cubicBezTo>
                  <a:pt x="6146654" y="843552"/>
                  <a:pt x="6146464" y="871173"/>
                  <a:pt x="6146274" y="898797"/>
                </a:cubicBezTo>
                <a:cubicBezTo>
                  <a:pt x="6146084" y="923562"/>
                  <a:pt x="6148750" y="949281"/>
                  <a:pt x="6143416" y="973095"/>
                </a:cubicBezTo>
                <a:cubicBezTo>
                  <a:pt x="6137702" y="998052"/>
                  <a:pt x="6138464" y="1020529"/>
                  <a:pt x="6144940" y="1044725"/>
                </a:cubicBezTo>
                <a:cubicBezTo>
                  <a:pt x="6149322" y="1061298"/>
                  <a:pt x="6149894" y="1078826"/>
                  <a:pt x="6151226" y="1095972"/>
                </a:cubicBezTo>
                <a:cubicBezTo>
                  <a:pt x="6152750" y="1114449"/>
                  <a:pt x="6148750" y="1134834"/>
                  <a:pt x="6155037" y="1151600"/>
                </a:cubicBezTo>
                <a:cubicBezTo>
                  <a:pt x="6173706" y="1201512"/>
                  <a:pt x="6177706" y="1252757"/>
                  <a:pt x="6177706" y="1304955"/>
                </a:cubicBezTo>
                <a:cubicBezTo>
                  <a:pt x="6177706" y="1314483"/>
                  <a:pt x="6175041" y="1324198"/>
                  <a:pt x="6172183" y="1333341"/>
                </a:cubicBezTo>
                <a:cubicBezTo>
                  <a:pt x="6155037" y="1386684"/>
                  <a:pt x="6156560" y="1440216"/>
                  <a:pt x="6167039" y="1494509"/>
                </a:cubicBezTo>
                <a:cubicBezTo>
                  <a:pt x="6169325" y="1505751"/>
                  <a:pt x="6169706" y="1518324"/>
                  <a:pt x="6167421" y="1529563"/>
                </a:cubicBezTo>
                <a:cubicBezTo>
                  <a:pt x="6160752" y="1561189"/>
                  <a:pt x="6149702" y="1591859"/>
                  <a:pt x="6144940" y="1623675"/>
                </a:cubicBezTo>
                <a:cubicBezTo>
                  <a:pt x="6137129" y="1676253"/>
                  <a:pt x="6163417" y="1721785"/>
                  <a:pt x="6180565" y="1768838"/>
                </a:cubicBezTo>
                <a:cubicBezTo>
                  <a:pt x="6196758" y="1813610"/>
                  <a:pt x="6233335" y="1851709"/>
                  <a:pt x="6225142" y="1904673"/>
                </a:cubicBezTo>
                <a:cubicBezTo>
                  <a:pt x="6224381" y="1910004"/>
                  <a:pt x="6229524" y="1915912"/>
                  <a:pt x="6230858" y="1921817"/>
                </a:cubicBezTo>
                <a:cubicBezTo>
                  <a:pt x="6234479" y="1938009"/>
                  <a:pt x="6238857" y="1954202"/>
                  <a:pt x="6240574" y="1970586"/>
                </a:cubicBezTo>
                <a:cubicBezTo>
                  <a:pt x="6242861" y="1990589"/>
                  <a:pt x="6242100" y="2010974"/>
                  <a:pt x="6244004" y="2030977"/>
                </a:cubicBezTo>
                <a:cubicBezTo>
                  <a:pt x="6245147" y="2043835"/>
                  <a:pt x="6247242" y="2056600"/>
                  <a:pt x="6249052" y="2069340"/>
                </a:cubicBezTo>
                <a:lnTo>
                  <a:pt x="6249303" y="2072225"/>
                </a:lnTo>
                <a:lnTo>
                  <a:pt x="6249303" y="2131532"/>
                </a:lnTo>
                <a:lnTo>
                  <a:pt x="6248432" y="2138304"/>
                </a:lnTo>
                <a:cubicBezTo>
                  <a:pt x="6246241" y="2148519"/>
                  <a:pt x="6243623" y="2158712"/>
                  <a:pt x="6241908" y="2168903"/>
                </a:cubicBezTo>
                <a:cubicBezTo>
                  <a:pt x="6237145" y="2197670"/>
                  <a:pt x="6238479" y="2229296"/>
                  <a:pt x="6226286" y="2254633"/>
                </a:cubicBezTo>
                <a:cubicBezTo>
                  <a:pt x="6213332" y="2281683"/>
                  <a:pt x="6207426" y="2307402"/>
                  <a:pt x="6211426" y="2335405"/>
                </a:cubicBezTo>
                <a:cubicBezTo>
                  <a:pt x="6212760" y="2344741"/>
                  <a:pt x="6220762" y="2356744"/>
                  <a:pt x="6228952" y="2360933"/>
                </a:cubicBezTo>
                <a:cubicBezTo>
                  <a:pt x="6247241" y="2370270"/>
                  <a:pt x="6250481" y="2383032"/>
                  <a:pt x="6244193" y="2400369"/>
                </a:cubicBezTo>
                <a:cubicBezTo>
                  <a:pt x="6238857" y="2415420"/>
                  <a:pt x="6236192" y="2433897"/>
                  <a:pt x="6225904" y="2444184"/>
                </a:cubicBezTo>
                <a:cubicBezTo>
                  <a:pt x="6196758" y="2473333"/>
                  <a:pt x="6195806" y="2510483"/>
                  <a:pt x="6187996" y="2546678"/>
                </a:cubicBezTo>
                <a:cubicBezTo>
                  <a:pt x="6183231" y="2568774"/>
                  <a:pt x="6183041" y="2589352"/>
                  <a:pt x="6186279" y="2611450"/>
                </a:cubicBezTo>
                <a:cubicBezTo>
                  <a:pt x="6193518" y="2659455"/>
                  <a:pt x="6183231" y="2706131"/>
                  <a:pt x="6170087" y="2752235"/>
                </a:cubicBezTo>
                <a:cubicBezTo>
                  <a:pt x="6161325" y="2782716"/>
                  <a:pt x="6155990" y="2813958"/>
                  <a:pt x="6147035" y="2844248"/>
                </a:cubicBezTo>
                <a:cubicBezTo>
                  <a:pt x="6140177" y="2866918"/>
                  <a:pt x="6131985" y="2889587"/>
                  <a:pt x="6120937" y="2910353"/>
                </a:cubicBezTo>
                <a:cubicBezTo>
                  <a:pt x="6104743" y="2940455"/>
                  <a:pt x="6080358" y="2966742"/>
                  <a:pt x="6086835" y="3005035"/>
                </a:cubicBezTo>
                <a:cubicBezTo>
                  <a:pt x="6092550" y="3038756"/>
                  <a:pt x="6080550" y="3069235"/>
                  <a:pt x="6069119" y="3100099"/>
                </a:cubicBezTo>
                <a:cubicBezTo>
                  <a:pt x="6060737" y="3122770"/>
                  <a:pt x="6052162" y="3145436"/>
                  <a:pt x="6046828" y="3168870"/>
                </a:cubicBezTo>
                <a:cubicBezTo>
                  <a:pt x="6040542" y="3196686"/>
                  <a:pt x="6043210" y="3228119"/>
                  <a:pt x="6031589" y="3252885"/>
                </a:cubicBezTo>
                <a:cubicBezTo>
                  <a:pt x="6019396" y="3278795"/>
                  <a:pt x="6027588" y="3300319"/>
                  <a:pt x="6031017" y="3323372"/>
                </a:cubicBezTo>
                <a:cubicBezTo>
                  <a:pt x="6036353" y="3360139"/>
                  <a:pt x="6046258" y="3396719"/>
                  <a:pt x="6033685" y="3433866"/>
                </a:cubicBezTo>
                <a:cubicBezTo>
                  <a:pt x="6018444" y="3479015"/>
                  <a:pt x="6002060" y="3523785"/>
                  <a:pt x="5987583" y="3569124"/>
                </a:cubicBezTo>
                <a:cubicBezTo>
                  <a:pt x="5982056" y="3586653"/>
                  <a:pt x="5979770" y="3605509"/>
                  <a:pt x="5977295" y="3623799"/>
                </a:cubicBezTo>
                <a:cubicBezTo>
                  <a:pt x="5975197" y="3641134"/>
                  <a:pt x="5980533" y="3661899"/>
                  <a:pt x="5972533" y="3675238"/>
                </a:cubicBezTo>
                <a:cubicBezTo>
                  <a:pt x="5951958" y="3709529"/>
                  <a:pt x="5941860" y="3744770"/>
                  <a:pt x="5941860" y="3784397"/>
                </a:cubicBezTo>
                <a:cubicBezTo>
                  <a:pt x="5941860" y="3799258"/>
                  <a:pt x="5933287" y="3813737"/>
                  <a:pt x="5931762" y="3828785"/>
                </a:cubicBezTo>
                <a:cubicBezTo>
                  <a:pt x="5929858" y="3849362"/>
                  <a:pt x="5924714" y="3872985"/>
                  <a:pt x="5931955" y="3890891"/>
                </a:cubicBezTo>
                <a:cubicBezTo>
                  <a:pt x="5949100" y="3932993"/>
                  <a:pt x="5934810" y="3967091"/>
                  <a:pt x="5917857" y="4003861"/>
                </a:cubicBezTo>
                <a:cubicBezTo>
                  <a:pt x="5901092" y="4040058"/>
                  <a:pt x="5887757" y="4078159"/>
                  <a:pt x="5876707" y="4116641"/>
                </a:cubicBezTo>
                <a:cubicBezTo>
                  <a:pt x="5872706" y="4131119"/>
                  <a:pt x="5879375" y="4148453"/>
                  <a:pt x="5880708" y="4164458"/>
                </a:cubicBezTo>
                <a:cubicBezTo>
                  <a:pt x="5881089" y="4170174"/>
                  <a:pt x="5881661" y="4176461"/>
                  <a:pt x="5879756" y="4181603"/>
                </a:cubicBezTo>
                <a:cubicBezTo>
                  <a:pt x="5861466" y="4231324"/>
                  <a:pt x="5847560" y="4281810"/>
                  <a:pt x="5857085" y="4335722"/>
                </a:cubicBezTo>
                <a:cubicBezTo>
                  <a:pt x="5858038" y="4340674"/>
                  <a:pt x="5855942" y="4346201"/>
                  <a:pt x="5854608" y="4351154"/>
                </a:cubicBezTo>
                <a:cubicBezTo>
                  <a:pt x="5847751" y="4375349"/>
                  <a:pt x="5836892" y="4398972"/>
                  <a:pt x="5834415" y="4423545"/>
                </a:cubicBezTo>
                <a:cubicBezTo>
                  <a:pt x="5828319" y="4484127"/>
                  <a:pt x="5825841" y="4545086"/>
                  <a:pt x="5821841" y="4606053"/>
                </a:cubicBezTo>
                <a:cubicBezTo>
                  <a:pt x="5821653" y="4609863"/>
                  <a:pt x="5821653" y="4613864"/>
                  <a:pt x="5820317" y="4617291"/>
                </a:cubicBezTo>
                <a:cubicBezTo>
                  <a:pt x="5812125" y="4639772"/>
                  <a:pt x="5814794" y="4659393"/>
                  <a:pt x="5830414" y="4678445"/>
                </a:cubicBezTo>
                <a:cubicBezTo>
                  <a:pt x="5837273" y="4686828"/>
                  <a:pt x="5840892" y="4698258"/>
                  <a:pt x="5844703" y="4708734"/>
                </a:cubicBezTo>
                <a:cubicBezTo>
                  <a:pt x="5850418" y="4724167"/>
                  <a:pt x="5855942" y="4739978"/>
                  <a:pt x="5859562" y="4755980"/>
                </a:cubicBezTo>
                <a:cubicBezTo>
                  <a:pt x="5862991" y="4771793"/>
                  <a:pt x="5867753" y="4788747"/>
                  <a:pt x="5865088" y="4803988"/>
                </a:cubicBezTo>
                <a:cubicBezTo>
                  <a:pt x="5860326" y="4831420"/>
                  <a:pt x="5849657" y="4857522"/>
                  <a:pt x="5842606" y="4884572"/>
                </a:cubicBezTo>
                <a:cubicBezTo>
                  <a:pt x="5840129" y="4893907"/>
                  <a:pt x="5840512" y="4904195"/>
                  <a:pt x="5840321" y="4913909"/>
                </a:cubicBezTo>
                <a:cubicBezTo>
                  <a:pt x="5839750" y="4936201"/>
                  <a:pt x="5845274" y="4959061"/>
                  <a:pt x="5829462" y="4979253"/>
                </a:cubicBezTo>
                <a:cubicBezTo>
                  <a:pt x="5814602" y="4997922"/>
                  <a:pt x="5818983" y="5016785"/>
                  <a:pt x="5830223" y="5036405"/>
                </a:cubicBezTo>
                <a:cubicBezTo>
                  <a:pt x="5838225" y="5050504"/>
                  <a:pt x="5844513" y="5066505"/>
                  <a:pt x="5847560" y="5082317"/>
                </a:cubicBezTo>
                <a:cubicBezTo>
                  <a:pt x="5851752" y="5104036"/>
                  <a:pt x="5853466" y="5125562"/>
                  <a:pt x="5850988" y="5148995"/>
                </a:cubicBezTo>
                <a:cubicBezTo>
                  <a:pt x="5849275" y="5165570"/>
                  <a:pt x="5848512" y="5179097"/>
                  <a:pt x="5838416" y="5192051"/>
                </a:cubicBezTo>
                <a:cubicBezTo>
                  <a:pt x="5836892" y="5194145"/>
                  <a:pt x="5836510" y="5197955"/>
                  <a:pt x="5836703" y="5200813"/>
                </a:cubicBezTo>
                <a:cubicBezTo>
                  <a:pt x="5839941" y="5238343"/>
                  <a:pt x="5838225" y="5275491"/>
                  <a:pt x="5835937" y="5313403"/>
                </a:cubicBezTo>
                <a:cubicBezTo>
                  <a:pt x="5832892" y="5361598"/>
                  <a:pt x="5841844" y="5412276"/>
                  <a:pt x="5873849" y="5453995"/>
                </a:cubicBezTo>
                <a:cubicBezTo>
                  <a:pt x="5878613" y="5460092"/>
                  <a:pt x="5880708" y="5469236"/>
                  <a:pt x="5881852" y="5477239"/>
                </a:cubicBezTo>
                <a:cubicBezTo>
                  <a:pt x="5886804" y="5514957"/>
                  <a:pt x="5890233" y="5552869"/>
                  <a:pt x="5895758" y="5590590"/>
                </a:cubicBezTo>
                <a:cubicBezTo>
                  <a:pt x="5898806" y="5611164"/>
                  <a:pt x="5901474" y="5632691"/>
                  <a:pt x="5909856" y="5651360"/>
                </a:cubicBezTo>
                <a:cubicBezTo>
                  <a:pt x="5918047" y="5669647"/>
                  <a:pt x="5927762" y="5684320"/>
                  <a:pt x="5910618" y="5695178"/>
                </a:cubicBezTo>
                <a:cubicBezTo>
                  <a:pt x="5919762" y="5714607"/>
                  <a:pt x="5927383" y="5731564"/>
                  <a:pt x="5935573" y="5748136"/>
                </a:cubicBezTo>
                <a:cubicBezTo>
                  <a:pt x="5938620" y="5754234"/>
                  <a:pt x="5943575" y="5759378"/>
                  <a:pt x="5946433" y="5765474"/>
                </a:cubicBezTo>
                <a:cubicBezTo>
                  <a:pt x="5949481" y="5771953"/>
                  <a:pt x="5951385" y="5779191"/>
                  <a:pt x="5952911" y="5786239"/>
                </a:cubicBezTo>
                <a:cubicBezTo>
                  <a:pt x="5959768" y="5817674"/>
                  <a:pt x="5966054" y="5849107"/>
                  <a:pt x="5973485" y="5880348"/>
                </a:cubicBezTo>
                <a:cubicBezTo>
                  <a:pt x="5975008" y="5886447"/>
                  <a:pt x="5981104" y="5891590"/>
                  <a:pt x="5985103" y="5897114"/>
                </a:cubicBezTo>
                <a:cubicBezTo>
                  <a:pt x="5987772" y="5900735"/>
                  <a:pt x="5991773" y="5904353"/>
                  <a:pt x="5992345" y="5908355"/>
                </a:cubicBezTo>
                <a:cubicBezTo>
                  <a:pt x="5996917" y="5938836"/>
                  <a:pt x="6002252" y="5969124"/>
                  <a:pt x="6004537" y="5999796"/>
                </a:cubicBezTo>
                <a:cubicBezTo>
                  <a:pt x="6006440" y="6025515"/>
                  <a:pt x="6005871" y="6050282"/>
                  <a:pt x="6039018" y="6056948"/>
                </a:cubicBezTo>
                <a:cubicBezTo>
                  <a:pt x="6044734" y="6058092"/>
                  <a:pt x="6050831" y="6066284"/>
                  <a:pt x="6053687" y="6072569"/>
                </a:cubicBezTo>
                <a:cubicBezTo>
                  <a:pt x="6061879" y="6090477"/>
                  <a:pt x="6067404" y="6109530"/>
                  <a:pt x="6075785" y="6127247"/>
                </a:cubicBezTo>
                <a:cubicBezTo>
                  <a:pt x="6103790" y="6185351"/>
                  <a:pt x="6121508" y="6246121"/>
                  <a:pt x="6118269" y="6311084"/>
                </a:cubicBezTo>
                <a:cubicBezTo>
                  <a:pt x="6117317" y="6331277"/>
                  <a:pt x="6107028" y="6350899"/>
                  <a:pt x="6103217" y="6363664"/>
                </a:cubicBezTo>
                <a:cubicBezTo>
                  <a:pt x="6118269" y="6400429"/>
                  <a:pt x="6132747" y="6431292"/>
                  <a:pt x="6143606" y="6463490"/>
                </a:cubicBezTo>
                <a:cubicBezTo>
                  <a:pt x="6153322" y="6491874"/>
                  <a:pt x="6159418" y="6521593"/>
                  <a:pt x="6166466" y="6550742"/>
                </a:cubicBezTo>
                <a:cubicBezTo>
                  <a:pt x="6169135" y="6561411"/>
                  <a:pt x="6170658" y="6572269"/>
                  <a:pt x="6171993" y="6583128"/>
                </a:cubicBezTo>
                <a:cubicBezTo>
                  <a:pt x="6176183" y="6617036"/>
                  <a:pt x="6166086" y="6652472"/>
                  <a:pt x="6182089" y="6685617"/>
                </a:cubicBezTo>
                <a:cubicBezTo>
                  <a:pt x="6190471" y="6702955"/>
                  <a:pt x="6200567" y="6720103"/>
                  <a:pt x="6204949" y="6738388"/>
                </a:cubicBezTo>
                <a:cubicBezTo>
                  <a:pt x="6209712" y="6758011"/>
                  <a:pt x="6217142" y="6777207"/>
                  <a:pt x="6222453" y="6796804"/>
                </a:cubicBezTo>
                <a:lnTo>
                  <a:pt x="6227224" y="6857457"/>
                </a:lnTo>
                <a:lnTo>
                  <a:pt x="6099985" y="6857457"/>
                </a:lnTo>
                <a:lnTo>
                  <a:pt x="6099985" y="6857998"/>
                </a:lnTo>
                <a:lnTo>
                  <a:pt x="0" y="6857998"/>
                </a:lnTo>
                <a:close/>
              </a:path>
            </a:pathLst>
          </a:custGeom>
          <a:effectLst>
            <a:outerShdw blurRad="381000" dist="152400" algn="tl" rotWithShape="0">
              <a:prstClr val="black">
                <a:alpha val="10000"/>
              </a:prstClr>
            </a:outerShdw>
          </a:effectLst>
        </p:spPr>
      </p:pic>
      <p:sp>
        <p:nvSpPr>
          <p:cNvPr id="24" name="Freeform: Shape 23">
            <a:extLst>
              <a:ext uri="{FF2B5EF4-FFF2-40B4-BE49-F238E27FC236}">
                <a16:creationId xmlns:a16="http://schemas.microsoft.com/office/drawing/2014/main" id="{B01367A3-F670-4BD9-9972-F7E97FC22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404000"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38C3DB02-606C-40EC-8381-7A29A1ADF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40399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30" name="Rectangle 922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635+ Thousand Animal Reflection Royalty-Free Images, Stock Photos &amp;  Pictures | Shutterstock">
            <a:extLst>
              <a:ext uri="{FF2B5EF4-FFF2-40B4-BE49-F238E27FC236}">
                <a16:creationId xmlns:a16="http://schemas.microsoft.com/office/drawing/2014/main" id="{4D93FCB9-56E8-F444-8824-7185BD7CC3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755" r="128" b="-1"/>
          <a:stretch>
            <a:fillRect/>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9232" name="Rectangle 923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2E297D0-45A1-1CDF-CCC9-770F85A580EE}"/>
              </a:ext>
            </a:extLst>
          </p:cNvPr>
          <p:cNvSpPr>
            <a:spLocks noGrp="1"/>
          </p:cNvSpPr>
          <p:nvPr>
            <p:ph type="title"/>
          </p:nvPr>
        </p:nvSpPr>
        <p:spPr>
          <a:xfrm>
            <a:off x="7531610" y="365125"/>
            <a:ext cx="3822189" cy="1899912"/>
          </a:xfrm>
        </p:spPr>
        <p:txBody>
          <a:bodyPr>
            <a:normAutofit/>
          </a:bodyPr>
          <a:lstStyle/>
          <a:p>
            <a:r>
              <a:rPr lang="en-GB" sz="4000"/>
              <a:t>Todays Aims…</a:t>
            </a:r>
          </a:p>
        </p:txBody>
      </p:sp>
      <p:sp>
        <p:nvSpPr>
          <p:cNvPr id="3" name="Content Placeholder 2">
            <a:extLst>
              <a:ext uri="{FF2B5EF4-FFF2-40B4-BE49-F238E27FC236}">
                <a16:creationId xmlns:a16="http://schemas.microsoft.com/office/drawing/2014/main" id="{FE34DF8E-3E8D-4E00-10F2-E9F33A915BFC}"/>
              </a:ext>
            </a:extLst>
          </p:cNvPr>
          <p:cNvSpPr>
            <a:spLocks noGrp="1"/>
          </p:cNvSpPr>
          <p:nvPr>
            <p:ph idx="1"/>
          </p:nvPr>
        </p:nvSpPr>
        <p:spPr>
          <a:xfrm>
            <a:off x="7531610" y="2434201"/>
            <a:ext cx="3822189" cy="3742762"/>
          </a:xfrm>
        </p:spPr>
        <p:txBody>
          <a:bodyPr>
            <a:normAutofit lnSpcReduction="10000"/>
          </a:bodyPr>
          <a:lstStyle/>
          <a:p>
            <a:r>
              <a:rPr lang="en-GB" sz="2400" dirty="0"/>
              <a:t>Consider definitions of reflection</a:t>
            </a:r>
          </a:p>
          <a:p>
            <a:r>
              <a:rPr lang="en-GB" sz="2400" dirty="0"/>
              <a:t>Understand the process of reflection</a:t>
            </a:r>
          </a:p>
          <a:p>
            <a:r>
              <a:rPr lang="en-GB" sz="2400" dirty="0"/>
              <a:t>Familiarise ourselves with models of reflection</a:t>
            </a:r>
          </a:p>
          <a:p>
            <a:r>
              <a:rPr lang="en-GB" sz="2400" dirty="0"/>
              <a:t>Discuss why reflection is important in both health and academia</a:t>
            </a:r>
          </a:p>
          <a:p>
            <a:r>
              <a:rPr lang="en-GB" sz="2400" dirty="0"/>
              <a:t>Look at SWOT analysis</a:t>
            </a:r>
          </a:p>
        </p:txBody>
      </p:sp>
    </p:spTree>
    <p:extLst>
      <p:ext uri="{BB962C8B-B14F-4D97-AF65-F5344CB8AC3E}">
        <p14:creationId xmlns:p14="http://schemas.microsoft.com/office/powerpoint/2010/main" val="304041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7ED77F3-5CB6-E82C-31B0-FF557388C8D2}"/>
              </a:ext>
            </a:extLst>
          </p:cNvPr>
          <p:cNvSpPr txBox="1"/>
          <p:nvPr/>
        </p:nvSpPr>
        <p:spPr>
          <a:xfrm>
            <a:off x="838201" y="365125"/>
            <a:ext cx="5251316" cy="1807305"/>
          </a:xfrm>
          <a:prstGeom prst="rect">
            <a:avLst/>
          </a:prstGeom>
        </p:spPr>
        <p:txBody>
          <a:bodyPr vert="horz" lIns="91440" tIns="45720" rIns="91440" bIns="45720" rtlCol="0" anchor="ctr" anchorCtr="0" compatLnSpc="1">
            <a:normAutofit/>
          </a:bodyPr>
          <a:lstStyle/>
          <a:p>
            <a:pPr marL="0" marR="0" lvl="0" indent="0" defTabSz="914400" fontAlgn="auto">
              <a:lnSpc>
                <a:spcPct val="90000"/>
              </a:lnSpc>
              <a:spcBef>
                <a:spcPct val="0"/>
              </a:spcBef>
              <a:spcAft>
                <a:spcPts val="600"/>
              </a:spcAft>
              <a:tabLst/>
              <a:defRPr sz="1800" b="0" i="0" u="none" strike="noStrike" kern="0" cap="none" spc="0" baseline="0">
                <a:solidFill>
                  <a:srgbClr val="000000"/>
                </a:solidFill>
                <a:uFillTx/>
              </a:defRPr>
            </a:pPr>
            <a:r>
              <a:rPr lang="en-US" sz="4400" b="0" i="0" u="none" strike="noStrike" cap="none" spc="0" baseline="0">
                <a:uFillTx/>
                <a:latin typeface="+mj-lt"/>
                <a:ea typeface="+mj-ea"/>
                <a:cs typeface="+mj-cs"/>
              </a:rPr>
              <a:t>What is reflection?</a:t>
            </a:r>
          </a:p>
          <a:p>
            <a:pPr marL="0" marR="0" lvl="0" indent="0" defTabSz="914400" fontAlgn="auto">
              <a:lnSpc>
                <a:spcPct val="90000"/>
              </a:lnSpc>
              <a:spcBef>
                <a:spcPct val="0"/>
              </a:spcBef>
              <a:spcAft>
                <a:spcPts val="600"/>
              </a:spcAft>
              <a:tabLst/>
              <a:defRPr sz="1800" b="0" i="0" u="none" strike="noStrike" kern="0" cap="none" spc="0" baseline="0">
                <a:solidFill>
                  <a:srgbClr val="000000"/>
                </a:solidFill>
                <a:uFillTx/>
              </a:defRPr>
            </a:pPr>
            <a:endParaRPr lang="en-US" sz="4400" b="0" i="0" u="none" strike="noStrike" cap="none" spc="0" baseline="0">
              <a:uFillTx/>
              <a:latin typeface="+mj-lt"/>
              <a:ea typeface="+mj-ea"/>
              <a:cs typeface="+mj-cs"/>
            </a:endParaRPr>
          </a:p>
          <a:p>
            <a:pPr marL="0" marR="0" lvl="0" indent="0" defTabSz="914400" fontAlgn="auto">
              <a:lnSpc>
                <a:spcPct val="90000"/>
              </a:lnSpc>
              <a:spcBef>
                <a:spcPct val="0"/>
              </a:spcBef>
              <a:spcAft>
                <a:spcPts val="600"/>
              </a:spcAft>
              <a:tabLst/>
              <a:defRPr sz="1800" b="0" i="0" u="none" strike="noStrike" kern="0" cap="none" spc="0" baseline="0">
                <a:solidFill>
                  <a:srgbClr val="000000"/>
                </a:solidFill>
                <a:uFillTx/>
              </a:defRPr>
            </a:pPr>
            <a:endParaRPr lang="en-US" sz="4400" b="0" i="0" u="none" strike="noStrike" cap="none" spc="0" baseline="0">
              <a:uFillTx/>
              <a:latin typeface="+mj-lt"/>
              <a:ea typeface="+mj-ea"/>
              <a:cs typeface="+mj-cs"/>
            </a:endParaRPr>
          </a:p>
        </p:txBody>
      </p:sp>
      <p:sp>
        <p:nvSpPr>
          <p:cNvPr id="3" name="TextBox 2">
            <a:extLst>
              <a:ext uri="{FF2B5EF4-FFF2-40B4-BE49-F238E27FC236}">
                <a16:creationId xmlns:a16="http://schemas.microsoft.com/office/drawing/2014/main" id="{129AC85B-7A1C-23B7-3CF5-A931E860D6EB}"/>
              </a:ext>
            </a:extLst>
          </p:cNvPr>
          <p:cNvSpPr txBox="1"/>
          <p:nvPr/>
        </p:nvSpPr>
        <p:spPr>
          <a:xfrm>
            <a:off x="353962" y="1644444"/>
            <a:ext cx="6349180" cy="4992329"/>
          </a:xfrm>
          <a:prstGeom prst="rect">
            <a:avLst/>
          </a:prstGeom>
        </p:spPr>
        <p:txBody>
          <a:bodyPr vert="horz" lIns="91440" tIns="45720" rIns="91440" bIns="45720" rtlCol="0" anchorCtr="0" compatLnSpc="1">
            <a:normAutofit/>
          </a:bodyPr>
          <a:lstStyle/>
          <a:p>
            <a:pPr marR="0" lvl="0" defTabSz="914400" fontAlgn="auto">
              <a:lnSpc>
                <a:spcPct val="90000"/>
              </a:lnSpc>
              <a:spcBef>
                <a:spcPts val="0"/>
              </a:spcBef>
              <a:spcAft>
                <a:spcPts val="600"/>
              </a:spcAft>
              <a:tabLst/>
              <a:defRPr sz="1800" b="0" i="0" u="none" strike="noStrike" kern="0" cap="none" spc="0" baseline="0">
                <a:solidFill>
                  <a:srgbClr val="000000"/>
                </a:solidFill>
                <a:uFillTx/>
              </a:defRPr>
            </a:pPr>
            <a:r>
              <a:rPr lang="en-US" sz="3200" b="0" i="0" u="none" strike="noStrike" cap="none" spc="0" baseline="0" dirty="0">
                <a:uFillTx/>
              </a:rPr>
              <a:t>The Oxford Dictionary describes it as : </a:t>
            </a:r>
          </a:p>
          <a:p>
            <a:pPr marL="342900" marR="0" lvl="0" indent="-228600" defTabSz="914400" fontAlgn="auto">
              <a:lnSpc>
                <a:spcPct val="90000"/>
              </a:lnSpc>
              <a:spcBef>
                <a:spcPts val="0"/>
              </a:spcBef>
              <a:spcAft>
                <a:spcPts val="600"/>
              </a:spcAft>
              <a:buSzPct val="100000"/>
              <a:buFont typeface="Arial" panose="020B0604020202020204" pitchFamily="34" charset="0"/>
              <a:buChar char="•"/>
              <a:tabLst/>
              <a:defRPr sz="1800" b="0" i="0" u="none" strike="noStrike" kern="0" cap="none" spc="0" baseline="0">
                <a:solidFill>
                  <a:srgbClr val="000000"/>
                </a:solidFill>
                <a:uFillTx/>
              </a:defRPr>
            </a:pPr>
            <a:endParaRPr lang="en-US" sz="3200" b="0" i="0" u="none" strike="noStrike" cap="none" spc="0" baseline="0" dirty="0">
              <a:uFillTx/>
            </a:endParaRPr>
          </a:p>
          <a:p>
            <a:pPr marL="342900" marR="0" lvl="0" indent="-228600" defTabSz="914400" fontAlgn="auto">
              <a:lnSpc>
                <a:spcPct val="90000"/>
              </a:lnSpc>
              <a:spcBef>
                <a:spcPts val="0"/>
              </a:spcBef>
              <a:spcAft>
                <a:spcPts val="600"/>
              </a:spcAft>
              <a:buSzPct val="100000"/>
              <a:buFont typeface="Arial" panose="020B0604020202020204" pitchFamily="34" charset="0"/>
              <a:buChar char="•"/>
              <a:tabLst/>
              <a:defRPr sz="1800" b="0" i="0" u="none" strike="noStrike" kern="0" cap="none" spc="0" baseline="0">
                <a:solidFill>
                  <a:srgbClr val="000000"/>
                </a:solidFill>
                <a:uFillTx/>
              </a:defRPr>
            </a:pPr>
            <a:r>
              <a:rPr lang="en-US" sz="3200" b="0" i="0" u="none" strike="noStrike" cap="none" spc="0" baseline="0" dirty="0">
                <a:uFillTx/>
              </a:rPr>
              <a:t>The process of reflecting</a:t>
            </a:r>
          </a:p>
          <a:p>
            <a:pPr marL="342900" marR="0" lvl="0" indent="-228600" defTabSz="914400" fontAlgn="auto">
              <a:lnSpc>
                <a:spcPct val="90000"/>
              </a:lnSpc>
              <a:spcBef>
                <a:spcPts val="0"/>
              </a:spcBef>
              <a:spcAft>
                <a:spcPts val="600"/>
              </a:spcAft>
              <a:buSzPct val="100000"/>
              <a:buFont typeface="Arial" panose="020B0604020202020204" pitchFamily="34" charset="0"/>
              <a:buChar char="•"/>
              <a:tabLst/>
              <a:defRPr sz="1800" b="0" i="0" u="none" strike="noStrike" kern="0" cap="none" spc="0" baseline="0">
                <a:solidFill>
                  <a:srgbClr val="000000"/>
                </a:solidFill>
                <a:uFillTx/>
              </a:defRPr>
            </a:pPr>
            <a:r>
              <a:rPr lang="en-US" sz="3200" b="0" i="0" u="none" strike="noStrike" cap="none" spc="0" baseline="0" dirty="0">
                <a:uFillTx/>
              </a:rPr>
              <a:t>A reflected image</a:t>
            </a:r>
          </a:p>
          <a:p>
            <a:pPr marL="342900" marR="0" lvl="0" indent="-228600" defTabSz="914400" fontAlgn="auto">
              <a:lnSpc>
                <a:spcPct val="90000"/>
              </a:lnSpc>
              <a:spcBef>
                <a:spcPts val="0"/>
              </a:spcBef>
              <a:spcAft>
                <a:spcPts val="600"/>
              </a:spcAft>
              <a:buSzPct val="100000"/>
              <a:buFont typeface="Arial" panose="020B0604020202020204" pitchFamily="34" charset="0"/>
              <a:buChar char="•"/>
              <a:tabLst/>
              <a:defRPr sz="1800" b="0" i="0" u="none" strike="noStrike" kern="0" cap="none" spc="0" baseline="0">
                <a:solidFill>
                  <a:srgbClr val="000000"/>
                </a:solidFill>
                <a:uFillTx/>
              </a:defRPr>
            </a:pPr>
            <a:r>
              <a:rPr lang="en-US" sz="3200" b="0" i="0" u="none" strike="noStrike" cap="none" spc="0" baseline="0" dirty="0">
                <a:uFillTx/>
              </a:rPr>
              <a:t>A sign of something’s true nature</a:t>
            </a:r>
          </a:p>
          <a:p>
            <a:pPr marL="342900" marR="0" lvl="0" indent="-228600" defTabSz="914400" fontAlgn="auto">
              <a:lnSpc>
                <a:spcPct val="90000"/>
              </a:lnSpc>
              <a:spcBef>
                <a:spcPts val="0"/>
              </a:spcBef>
              <a:spcAft>
                <a:spcPts val="600"/>
              </a:spcAft>
              <a:buSzPct val="100000"/>
              <a:buFont typeface="Arial" panose="020B0604020202020204" pitchFamily="34" charset="0"/>
              <a:buChar char="•"/>
              <a:tabLst/>
              <a:defRPr sz="1800" b="0" i="0" u="none" strike="noStrike" kern="0" cap="none" spc="0" baseline="0">
                <a:solidFill>
                  <a:srgbClr val="000000"/>
                </a:solidFill>
                <a:uFillTx/>
              </a:defRPr>
            </a:pPr>
            <a:r>
              <a:rPr lang="en-US" sz="3200" b="0" i="0" u="none" strike="noStrike" cap="none" spc="0" baseline="0" dirty="0">
                <a:uFillTx/>
              </a:rPr>
              <a:t>Serious thought </a:t>
            </a:r>
          </a:p>
          <a:p>
            <a:pPr marL="0" marR="0" lvl="0" indent="-228600" defTabSz="914400" fontAlgn="auto">
              <a:lnSpc>
                <a:spcPct val="90000"/>
              </a:lnSpc>
              <a:spcBef>
                <a:spcPts val="0"/>
              </a:spcBef>
              <a:spcAft>
                <a:spcPts val="600"/>
              </a:spcAft>
              <a:buFont typeface="Arial" panose="020B0604020202020204" pitchFamily="34" charset="0"/>
              <a:buChar char="•"/>
              <a:tabLst/>
              <a:defRPr sz="1800" b="0" i="0" u="none" strike="noStrike" kern="0" cap="none" spc="0" baseline="0">
                <a:solidFill>
                  <a:srgbClr val="000000"/>
                </a:solidFill>
                <a:uFillTx/>
              </a:defRPr>
            </a:pPr>
            <a:endParaRPr lang="en-US" sz="2000" b="0" i="0" u="none" strike="noStrike" cap="none" spc="0" baseline="0" dirty="0">
              <a:uFillTx/>
            </a:endParaRPr>
          </a:p>
        </p:txBody>
      </p:sp>
      <p:pic>
        <p:nvPicPr>
          <p:cNvPr id="6" name="Picture 5">
            <a:extLst>
              <a:ext uri="{FF2B5EF4-FFF2-40B4-BE49-F238E27FC236}">
                <a16:creationId xmlns:a16="http://schemas.microsoft.com/office/drawing/2014/main" id="{0BBE1FCC-F364-60A3-761E-285F361D87A9}"/>
              </a:ext>
            </a:extLst>
          </p:cNvPr>
          <p:cNvPicPr>
            <a:picLocks noChangeAspect="1"/>
          </p:cNvPicPr>
          <p:nvPr/>
        </p:nvPicPr>
        <p:blipFill>
          <a:blip r:embed="rId2"/>
          <a:srcRect t="3996" r="2" b="19234"/>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4F3C8FCD-5035-61B2-505F-5389BE043DEE}"/>
              </a:ext>
            </a:extLst>
          </p:cNvPr>
          <p:cNvSpPr txBox="1"/>
          <p:nvPr/>
        </p:nvSpPr>
        <p:spPr>
          <a:xfrm>
            <a:off x="295671" y="2639397"/>
            <a:ext cx="6728584" cy="1846659"/>
          </a:xfrm>
          <a:prstGeom prst="rect">
            <a:avLst/>
          </a:prstGeom>
          <a:no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1" i="0" u="none" strike="noStrike" kern="0" cap="none" spc="0" baseline="0" dirty="0">
                <a:solidFill>
                  <a:srgbClr val="000000"/>
                </a:solidFill>
                <a:uFillTx/>
                <a:latin typeface="Calibri" pitchFamily="34"/>
                <a:cs typeface="Calibri" pitchFamily="34"/>
              </a:rPr>
              <a:t>Bulman and Schutz (2023) -</a:t>
            </a:r>
            <a:r>
              <a:rPr lang="en-GB" sz="2400" b="1" i="0" u="none" strike="noStrike" kern="0" cap="none" spc="0" dirty="0">
                <a:solidFill>
                  <a:srgbClr val="000000"/>
                </a:solidFill>
                <a:uFillTx/>
                <a:latin typeface="Calibri" pitchFamily="34"/>
                <a:cs typeface="Calibri" pitchFamily="34"/>
              </a:rPr>
              <a:t> </a:t>
            </a:r>
            <a:r>
              <a:rPr lang="en-GB" sz="2400" b="1" i="0" u="none" strike="noStrike" kern="0" cap="none" spc="0" baseline="0" dirty="0">
                <a:solidFill>
                  <a:srgbClr val="000000"/>
                </a:solidFill>
                <a:uFillTx/>
                <a:latin typeface="Calibri" pitchFamily="34"/>
                <a:cs typeface="Calibri" pitchFamily="34"/>
              </a:rPr>
              <a:t>as a</a:t>
            </a:r>
            <a:r>
              <a:rPr lang="en-GB" sz="2400" b="1" i="0" u="none" strike="noStrike" kern="1200" cap="none" spc="0" baseline="0" dirty="0">
                <a:solidFill>
                  <a:srgbClr val="000000"/>
                </a:solidFill>
                <a:uFillTx/>
                <a:latin typeface="Calibri" pitchFamily="34"/>
                <a:cs typeface="Calibri" pitchFamily="34"/>
              </a:rPr>
              <a:t> way to give careful consideration to knowledge that has been formed and to re-evaluate that belief or idea, so we may learn from it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dirty="0">
              <a:solidFill>
                <a:srgbClr val="FFFFFF"/>
              </a:solidFill>
              <a:uFillTx/>
              <a:latin typeface="Century Gothic"/>
            </a:endParaRPr>
          </a:p>
        </p:txBody>
      </p:sp>
      <p:sp>
        <p:nvSpPr>
          <p:cNvPr id="3" name="TextBox 4">
            <a:extLst>
              <a:ext uri="{FF2B5EF4-FFF2-40B4-BE49-F238E27FC236}">
                <a16:creationId xmlns:a16="http://schemas.microsoft.com/office/drawing/2014/main" id="{1873B8D9-56FD-564D-E903-F1C1E0DB8C2D}"/>
              </a:ext>
            </a:extLst>
          </p:cNvPr>
          <p:cNvSpPr txBox="1"/>
          <p:nvPr/>
        </p:nvSpPr>
        <p:spPr>
          <a:xfrm>
            <a:off x="339480" y="1279401"/>
            <a:ext cx="6684776" cy="830997"/>
          </a:xfrm>
          <a:prstGeom prst="rect">
            <a:avLst/>
          </a:prstGeom>
          <a:noFill/>
          <a:ln cap="flat">
            <a:noFill/>
          </a:ln>
        </p:spPr>
        <p:txBody>
          <a:bodyPr vert="horz" wrap="square" lIns="91440" tIns="45720" rIns="91440" bIns="45720" anchor="t" anchorCtr="0" compatLnSpc="1">
            <a:spAutoFit/>
          </a:bodyPr>
          <a:lstStyle/>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Calibri" pitchFamily="34"/>
                <a:cs typeface="Calibri" pitchFamily="34"/>
              </a:rPr>
              <a:t>Dewey (2019) </a:t>
            </a:r>
            <a:r>
              <a:rPr lang="en-GB" sz="2400" b="1" dirty="0">
                <a:solidFill>
                  <a:srgbClr val="000000"/>
                </a:solidFill>
                <a:latin typeface="Calibri" pitchFamily="34"/>
                <a:cs typeface="Calibri" pitchFamily="34"/>
              </a:rPr>
              <a:t>-</a:t>
            </a:r>
            <a:r>
              <a:rPr lang="en-GB" sz="2400" b="1" i="0" u="none" strike="noStrike" kern="1200" cap="none" spc="0" baseline="0" dirty="0">
                <a:solidFill>
                  <a:srgbClr val="000000"/>
                </a:solidFill>
                <a:uFillTx/>
                <a:latin typeface="Calibri" pitchFamily="34"/>
                <a:cs typeface="Calibri" pitchFamily="34"/>
              </a:rPr>
              <a:t> in order to learn from an experience we have to reflect </a:t>
            </a:r>
            <a:r>
              <a:rPr lang="en-GB" sz="2400" b="1" dirty="0">
                <a:solidFill>
                  <a:srgbClr val="000000"/>
                </a:solidFill>
                <a:latin typeface="Calibri" pitchFamily="34"/>
                <a:cs typeface="Calibri" pitchFamily="34"/>
              </a:rPr>
              <a:t>it</a:t>
            </a:r>
            <a:endParaRPr lang="en-GB" sz="1800" b="1" i="0" u="none" strike="noStrike" kern="1200" cap="none" spc="0" baseline="0" dirty="0">
              <a:solidFill>
                <a:srgbClr val="000000"/>
              </a:solidFill>
              <a:uFillTx/>
              <a:latin typeface="Calibri"/>
            </a:endParaRPr>
          </a:p>
        </p:txBody>
      </p:sp>
      <p:sp>
        <p:nvSpPr>
          <p:cNvPr id="4" name="TextBox 5">
            <a:extLst>
              <a:ext uri="{FF2B5EF4-FFF2-40B4-BE49-F238E27FC236}">
                <a16:creationId xmlns:a16="http://schemas.microsoft.com/office/drawing/2014/main" id="{FA8D00AF-FB0F-98FF-1CBF-0088B1EFAF46}"/>
              </a:ext>
            </a:extLst>
          </p:cNvPr>
          <p:cNvSpPr txBox="1"/>
          <p:nvPr/>
        </p:nvSpPr>
        <p:spPr>
          <a:xfrm>
            <a:off x="295671" y="4738055"/>
            <a:ext cx="6728584" cy="1477328"/>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Calibri"/>
              </a:rPr>
              <a:t>Freshwater et al (2018) -</a:t>
            </a:r>
            <a:r>
              <a:rPr lang="en-GB" sz="2400" b="1" i="0" u="none" strike="noStrike" kern="1200" cap="none" spc="0" dirty="0">
                <a:solidFill>
                  <a:srgbClr val="000000"/>
                </a:solidFill>
                <a:uFillTx/>
                <a:latin typeface="Calibri"/>
              </a:rPr>
              <a:t> </a:t>
            </a:r>
            <a:r>
              <a:rPr lang="en-GB" sz="2400" b="1" i="0" u="none" strike="noStrike" kern="1200" cap="none" spc="0" baseline="0" dirty="0">
                <a:solidFill>
                  <a:srgbClr val="000000"/>
                </a:solidFill>
                <a:uFillTx/>
                <a:latin typeface="Calibri"/>
              </a:rPr>
              <a:t>allows a person to look back on the situation to influence future practices</a:t>
            </a:r>
            <a:r>
              <a:rPr lang="en-GB" sz="2400" b="1" i="0" u="none" strike="noStrike" kern="1200" cap="none" spc="0" baseline="0" dirty="0">
                <a:solidFill>
                  <a:srgbClr val="44546A"/>
                </a:solidFill>
                <a:uFillTx/>
                <a:latin typeface="Calibr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dirty="0">
              <a:solidFill>
                <a:srgbClr val="000000"/>
              </a:solidFill>
              <a:uFillTx/>
              <a:latin typeface="Calibri"/>
            </a:endParaRPr>
          </a:p>
        </p:txBody>
      </p:sp>
      <p:pic>
        <p:nvPicPr>
          <p:cNvPr id="8" name="Picture 7">
            <a:extLst>
              <a:ext uri="{FF2B5EF4-FFF2-40B4-BE49-F238E27FC236}">
                <a16:creationId xmlns:a16="http://schemas.microsoft.com/office/drawing/2014/main" id="{0420A929-9125-DFE7-EF3B-5A1F0B932942}"/>
              </a:ext>
            </a:extLst>
          </p:cNvPr>
          <p:cNvPicPr>
            <a:picLocks noChangeAspect="1"/>
          </p:cNvPicPr>
          <p:nvPr/>
        </p:nvPicPr>
        <p:blipFill>
          <a:blip r:embed="rId2"/>
          <a:stretch>
            <a:fillRect/>
          </a:stretch>
        </p:blipFill>
        <p:spPr>
          <a:xfrm>
            <a:off x="7024256" y="0"/>
            <a:ext cx="5279078" cy="6858000"/>
          </a:xfrm>
          <a:prstGeom prst="rect">
            <a:avLst/>
          </a:prstGeom>
        </p:spPr>
      </p:pic>
      <p:sp>
        <p:nvSpPr>
          <p:cNvPr id="10" name="TextBox 9">
            <a:extLst>
              <a:ext uri="{FF2B5EF4-FFF2-40B4-BE49-F238E27FC236}">
                <a16:creationId xmlns:a16="http://schemas.microsoft.com/office/drawing/2014/main" id="{55A25C8D-4271-4B9F-FC71-390C660AAAA6}"/>
              </a:ext>
            </a:extLst>
          </p:cNvPr>
          <p:cNvSpPr txBox="1"/>
          <p:nvPr/>
        </p:nvSpPr>
        <p:spPr>
          <a:xfrm>
            <a:off x="295671" y="381007"/>
            <a:ext cx="6094770" cy="523220"/>
          </a:xfrm>
          <a:prstGeom prst="rect">
            <a:avLst/>
          </a:prstGeom>
          <a:noFill/>
        </p:spPr>
        <p:txBody>
          <a:bodyPr wrap="square">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dirty="0">
                <a:solidFill>
                  <a:srgbClr val="000000"/>
                </a:solidFill>
                <a:uFillTx/>
                <a:latin typeface="Century Gothic"/>
              </a:rPr>
              <a:t>What do we mean by reflection?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83F6F-85E7-2464-8057-308244B5C5F9}"/>
              </a:ext>
            </a:extLst>
          </p:cNvPr>
          <p:cNvSpPr txBox="1">
            <a:spLocks noGrp="1"/>
          </p:cNvSpPr>
          <p:nvPr>
            <p:ph type="title"/>
          </p:nvPr>
        </p:nvSpPr>
        <p:spPr/>
        <p:txBody>
          <a:bodyPr/>
          <a:lstStyle/>
          <a:p>
            <a:endParaRPr lang="en-GB"/>
          </a:p>
        </p:txBody>
      </p:sp>
      <p:pic>
        <p:nvPicPr>
          <p:cNvPr id="10242" name="Picture 2" descr="Dog with question mark over his head. dog with quizzical expression |  Premium Photo">
            <a:extLst>
              <a:ext uri="{FF2B5EF4-FFF2-40B4-BE49-F238E27FC236}">
                <a16:creationId xmlns:a16="http://schemas.microsoft.com/office/drawing/2014/main" id="{3F658CBB-8BCB-65E9-B6F1-3FB1D1B417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52766" y="214040"/>
            <a:ext cx="5419725" cy="5962650"/>
          </a:xfrm>
          <a:prstGeom prst="rect">
            <a:avLst/>
          </a:prstGeom>
          <a:noFill/>
          <a:extLst>
            <a:ext uri="{909E8E84-426E-40DD-AFC4-6F175D3DCCD1}">
              <a14:hiddenFill xmlns:a14="http://schemas.microsoft.com/office/drawing/2010/main">
                <a:solidFill>
                  <a:srgbClr val="FFFFFF"/>
                </a:solidFill>
              </a14:hiddenFill>
            </a:ext>
          </a:extLst>
        </p:spPr>
      </p:pic>
      <p:pic>
        <p:nvPicPr>
          <p:cNvPr id="3" name="Content Placeholder 4">
            <a:extLst>
              <a:ext uri="{FF2B5EF4-FFF2-40B4-BE49-F238E27FC236}">
                <a16:creationId xmlns:a16="http://schemas.microsoft.com/office/drawing/2014/main" id="{B335D0D5-77F0-5DD0-C5C0-5B06E188E03E}"/>
              </a:ext>
            </a:extLst>
          </p:cNvPr>
          <p:cNvPicPr>
            <a:picLocks noGrp="1" noChangeAspect="1"/>
          </p:cNvPicPr>
          <p:nvPr>
            <p:ph idx="1"/>
          </p:nvPr>
        </p:nvPicPr>
        <p:blipFill>
          <a:blip r:embed="rId3"/>
          <a:stretch>
            <a:fillRect/>
          </a:stretch>
        </p:blipFill>
        <p:spPr>
          <a:xfrm>
            <a:off x="60688" y="484632"/>
            <a:ext cx="9230895" cy="5812621"/>
          </a:xfrm>
          <a:solidFill>
            <a:srgbClr val="EDEDED"/>
          </a:solid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2034A-1EA6-6E90-A3B1-1E5D2900A99D}"/>
              </a:ext>
            </a:extLst>
          </p:cNvPr>
          <p:cNvSpPr>
            <a:spLocks noGrp="1"/>
          </p:cNvSpPr>
          <p:nvPr>
            <p:ph type="title"/>
          </p:nvPr>
        </p:nvSpPr>
        <p:spPr>
          <a:xfrm>
            <a:off x="158789" y="736951"/>
            <a:ext cx="4654132" cy="5384097"/>
          </a:xfrm>
        </p:spPr>
        <p:txBody>
          <a:bodyPr>
            <a:normAutofit/>
          </a:bodyPr>
          <a:lstStyle/>
          <a:p>
            <a:pPr algn="ctr"/>
            <a:r>
              <a:rPr lang="en-GB" sz="3600" dirty="0"/>
              <a:t>Group Activity</a:t>
            </a:r>
            <a:br>
              <a:rPr lang="en-GB" sz="3600" dirty="0"/>
            </a:br>
            <a:br>
              <a:rPr lang="en-GB" sz="3600" dirty="0"/>
            </a:br>
            <a:br>
              <a:rPr lang="en-GB" sz="3600" dirty="0"/>
            </a:br>
            <a:r>
              <a:rPr lang="en-GB" sz="3600" dirty="0"/>
              <a:t>Advantages</a:t>
            </a:r>
            <a:br>
              <a:rPr lang="en-GB" sz="3600" dirty="0"/>
            </a:br>
            <a:r>
              <a:rPr lang="en-GB" sz="3600" dirty="0"/>
              <a:t>&amp;</a:t>
            </a:r>
            <a:br>
              <a:rPr lang="en-GB" sz="3600" dirty="0"/>
            </a:br>
            <a:r>
              <a:rPr lang="en-GB" sz="3600" dirty="0"/>
              <a:t>Disadvantages</a:t>
            </a:r>
            <a:br>
              <a:rPr lang="en-GB" sz="3600" dirty="0"/>
            </a:br>
            <a:r>
              <a:rPr lang="en-GB" sz="3600" dirty="0"/>
              <a:t>of Reflection</a:t>
            </a:r>
          </a:p>
        </p:txBody>
      </p:sp>
      <p:sp>
        <p:nvSpPr>
          <p:cNvPr id="4" name="Content Placeholder 3">
            <a:extLst>
              <a:ext uri="{FF2B5EF4-FFF2-40B4-BE49-F238E27FC236}">
                <a16:creationId xmlns:a16="http://schemas.microsoft.com/office/drawing/2014/main" id="{8684D83C-3523-4372-CD6D-C0D1AE86F7A9}"/>
              </a:ext>
            </a:extLst>
          </p:cNvPr>
          <p:cNvSpPr>
            <a:spLocks noGrp="1"/>
          </p:cNvSpPr>
          <p:nvPr>
            <p:ph idx="1"/>
          </p:nvPr>
        </p:nvSpPr>
        <p:spPr/>
        <p:txBody>
          <a:bodyPr/>
          <a:lstStyle/>
          <a:p>
            <a:endParaRPr lang="en-GB" dirty="0"/>
          </a:p>
        </p:txBody>
      </p:sp>
      <p:pic>
        <p:nvPicPr>
          <p:cNvPr id="7" name="Picture 6">
            <a:extLst>
              <a:ext uri="{FF2B5EF4-FFF2-40B4-BE49-F238E27FC236}">
                <a16:creationId xmlns:a16="http://schemas.microsoft.com/office/drawing/2014/main" id="{5AF9F7ED-831A-D421-E77C-029D9E9D0334}"/>
              </a:ext>
            </a:extLst>
          </p:cNvPr>
          <p:cNvPicPr>
            <a:picLocks noChangeAspect="1"/>
          </p:cNvPicPr>
          <p:nvPr/>
        </p:nvPicPr>
        <p:blipFill>
          <a:blip r:embed="rId2"/>
          <a:stretch>
            <a:fillRect/>
          </a:stretch>
        </p:blipFill>
        <p:spPr>
          <a:xfrm>
            <a:off x="6007510" y="1045145"/>
            <a:ext cx="5075903" cy="5075903"/>
          </a:xfrm>
          <a:prstGeom prst="rect">
            <a:avLst/>
          </a:prstGeom>
        </p:spPr>
      </p:pic>
    </p:spTree>
    <p:extLst>
      <p:ext uri="{BB962C8B-B14F-4D97-AF65-F5344CB8AC3E}">
        <p14:creationId xmlns:p14="http://schemas.microsoft.com/office/powerpoint/2010/main" val="18009952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B754CB94-FBD2-49D7-F7D7-92CE2F98C28E}"/>
              </a:ext>
            </a:extLst>
          </p:cNvPr>
          <p:cNvSpPr txBox="1"/>
          <p:nvPr/>
        </p:nvSpPr>
        <p:spPr>
          <a:xfrm>
            <a:off x="256096" y="215706"/>
            <a:ext cx="6768910" cy="707882"/>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a:solidFill>
                  <a:srgbClr val="000000"/>
                </a:solidFill>
                <a:uFillTx/>
                <a:latin typeface="Calibri"/>
                <a:cs typeface="Times New Roman" pitchFamily="18"/>
              </a:rPr>
              <a:t>Reflection – The Advantages </a:t>
            </a:r>
          </a:p>
        </p:txBody>
      </p:sp>
      <p:sp>
        <p:nvSpPr>
          <p:cNvPr id="3" name="TextBox 3">
            <a:extLst>
              <a:ext uri="{FF2B5EF4-FFF2-40B4-BE49-F238E27FC236}">
                <a16:creationId xmlns:a16="http://schemas.microsoft.com/office/drawing/2014/main" id="{24B85B90-6F3F-0E9C-03E4-0A84A6AAB1B8}"/>
              </a:ext>
            </a:extLst>
          </p:cNvPr>
          <p:cNvSpPr txBox="1"/>
          <p:nvPr/>
        </p:nvSpPr>
        <p:spPr>
          <a:xfrm>
            <a:off x="179839" y="5826748"/>
            <a:ext cx="10463835" cy="70788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dirty="0">
                <a:solidFill>
                  <a:srgbClr val="44546A"/>
                </a:solidFill>
                <a:uFillTx/>
                <a:latin typeface="Century Gothic"/>
              </a:rPr>
              <a:t> </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dirty="0">
                <a:solidFill>
                  <a:srgbClr val="000000"/>
                </a:solidFill>
                <a:uFillTx/>
                <a:latin typeface="Century Gothic"/>
              </a:rPr>
              <a:t>It guards against ‘working on autopilot’</a:t>
            </a:r>
          </a:p>
        </p:txBody>
      </p:sp>
      <p:sp>
        <p:nvSpPr>
          <p:cNvPr id="5" name="TextBox 4">
            <a:extLst>
              <a:ext uri="{FF2B5EF4-FFF2-40B4-BE49-F238E27FC236}">
                <a16:creationId xmlns:a16="http://schemas.microsoft.com/office/drawing/2014/main" id="{3AE72D83-62E3-2DE5-683C-7E0A264CD1EF}"/>
              </a:ext>
            </a:extLst>
          </p:cNvPr>
          <p:cNvSpPr txBox="1"/>
          <p:nvPr/>
        </p:nvSpPr>
        <p:spPr>
          <a:xfrm>
            <a:off x="136885" y="1305463"/>
            <a:ext cx="7365330" cy="1015663"/>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dirty="0">
                <a:solidFill>
                  <a:srgbClr val="000000"/>
                </a:solidFill>
                <a:uFillTx/>
                <a:latin typeface="Century Gothic"/>
              </a:rPr>
              <a:t>Think how we may act differently should </a:t>
            </a:r>
            <a:r>
              <a:rPr lang="en-GB" sz="2000" b="1" i="0" u="none" strike="noStrike" kern="0" cap="none" spc="0" baseline="0" dirty="0">
                <a:solidFill>
                  <a:srgbClr val="000000"/>
                </a:solidFill>
                <a:uFillTx/>
                <a:latin typeface="Century Gothic"/>
              </a:rPr>
              <a:t>a similar</a:t>
            </a:r>
            <a:r>
              <a:rPr lang="en-GB" sz="2000" b="1" i="0" u="none" strike="noStrike" kern="1200" cap="none" spc="0" baseline="0" dirty="0">
                <a:solidFill>
                  <a:srgbClr val="000000"/>
                </a:solidFill>
                <a:uFillTx/>
                <a:latin typeface="Century Gothic"/>
              </a:rPr>
              <a:t> situation arise again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000" b="1" i="0" u="none" strike="noStrike" kern="1200" cap="none" spc="0" baseline="0" dirty="0">
              <a:solidFill>
                <a:srgbClr val="000000"/>
              </a:solidFill>
              <a:uFillTx/>
              <a:latin typeface="Calibri"/>
            </a:endParaRPr>
          </a:p>
        </p:txBody>
      </p:sp>
      <p:sp>
        <p:nvSpPr>
          <p:cNvPr id="6" name="TextBox 6">
            <a:extLst>
              <a:ext uri="{FF2B5EF4-FFF2-40B4-BE49-F238E27FC236}">
                <a16:creationId xmlns:a16="http://schemas.microsoft.com/office/drawing/2014/main" id="{E97795EB-5886-37C9-8C4C-D4F1504B6130}"/>
              </a:ext>
            </a:extLst>
          </p:cNvPr>
          <p:cNvSpPr txBox="1"/>
          <p:nvPr/>
        </p:nvSpPr>
        <p:spPr>
          <a:xfrm>
            <a:off x="136885" y="2212550"/>
            <a:ext cx="7408283" cy="1015663"/>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dirty="0">
                <a:solidFill>
                  <a:srgbClr val="000000"/>
                </a:solidFill>
                <a:uFillTx/>
                <a:latin typeface="Century Gothic"/>
              </a:rPr>
              <a:t>Research how others have effectively dealt with the situation so we may use these techniques in the future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1200" cap="none" spc="0" baseline="0" dirty="0">
              <a:solidFill>
                <a:srgbClr val="000000"/>
              </a:solidFill>
              <a:uFillTx/>
              <a:latin typeface="Calibri"/>
            </a:endParaRPr>
          </a:p>
        </p:txBody>
      </p:sp>
      <p:sp>
        <p:nvSpPr>
          <p:cNvPr id="7" name="TextBox 7">
            <a:extLst>
              <a:ext uri="{FF2B5EF4-FFF2-40B4-BE49-F238E27FC236}">
                <a16:creationId xmlns:a16="http://schemas.microsoft.com/office/drawing/2014/main" id="{B17BB8F6-81D1-D5F6-5126-B8BB526B80F5}"/>
              </a:ext>
            </a:extLst>
          </p:cNvPr>
          <p:cNvSpPr txBox="1"/>
          <p:nvPr/>
        </p:nvSpPr>
        <p:spPr>
          <a:xfrm>
            <a:off x="179839" y="3089714"/>
            <a:ext cx="7041427" cy="1015663"/>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dirty="0">
                <a:solidFill>
                  <a:srgbClr val="000000"/>
                </a:solidFill>
                <a:uFillTx/>
                <a:latin typeface="Century Gothic"/>
              </a:rPr>
              <a:t>To look at positive aspects of our actions or behaviours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1200" cap="none" spc="0" baseline="0" dirty="0">
              <a:solidFill>
                <a:srgbClr val="000000"/>
              </a:solidFill>
              <a:uFillTx/>
              <a:latin typeface="Calibri"/>
            </a:endParaRPr>
          </a:p>
        </p:txBody>
      </p:sp>
      <p:sp>
        <p:nvSpPr>
          <p:cNvPr id="8" name="TextBox 8">
            <a:extLst>
              <a:ext uri="{FF2B5EF4-FFF2-40B4-BE49-F238E27FC236}">
                <a16:creationId xmlns:a16="http://schemas.microsoft.com/office/drawing/2014/main" id="{5B268FCB-970E-D48B-EA26-C7DAE5D8A3B5}"/>
              </a:ext>
            </a:extLst>
          </p:cNvPr>
          <p:cNvSpPr txBox="1"/>
          <p:nvPr/>
        </p:nvSpPr>
        <p:spPr>
          <a:xfrm>
            <a:off x="179839" y="4026724"/>
            <a:ext cx="10016090" cy="707882"/>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dirty="0">
                <a:solidFill>
                  <a:srgbClr val="000000"/>
                </a:solidFill>
                <a:uFillTx/>
                <a:latin typeface="Century Gothic"/>
              </a:rPr>
              <a:t>Make us aware of our biases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1200" cap="none" spc="0" baseline="0" dirty="0">
              <a:solidFill>
                <a:srgbClr val="000000"/>
              </a:solidFill>
              <a:uFillTx/>
              <a:latin typeface="Calibri"/>
            </a:endParaRPr>
          </a:p>
        </p:txBody>
      </p:sp>
      <p:sp>
        <p:nvSpPr>
          <p:cNvPr id="9" name="TextBox 9">
            <a:extLst>
              <a:ext uri="{FF2B5EF4-FFF2-40B4-BE49-F238E27FC236}">
                <a16:creationId xmlns:a16="http://schemas.microsoft.com/office/drawing/2014/main" id="{4168A4C9-EC3B-CA25-ABA8-D09EE4F7C21C}"/>
              </a:ext>
            </a:extLst>
          </p:cNvPr>
          <p:cNvSpPr txBox="1"/>
          <p:nvPr/>
        </p:nvSpPr>
        <p:spPr>
          <a:xfrm>
            <a:off x="136885" y="4749534"/>
            <a:ext cx="9852824" cy="707882"/>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dirty="0">
                <a:solidFill>
                  <a:srgbClr val="000000"/>
                </a:solidFill>
                <a:uFillTx/>
                <a:latin typeface="Century Gothic"/>
              </a:rPr>
              <a:t>Allows us an opportunity to harness our feelings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1200" cap="none" spc="0" baseline="0" dirty="0">
              <a:solidFill>
                <a:srgbClr val="000000"/>
              </a:solidFill>
              <a:uFillTx/>
              <a:latin typeface="Calibri"/>
            </a:endParaRPr>
          </a:p>
        </p:txBody>
      </p:sp>
      <p:sp>
        <p:nvSpPr>
          <p:cNvPr id="10" name="TextBox 10">
            <a:extLst>
              <a:ext uri="{FF2B5EF4-FFF2-40B4-BE49-F238E27FC236}">
                <a16:creationId xmlns:a16="http://schemas.microsoft.com/office/drawing/2014/main" id="{67A43CFE-5852-C4D6-62E3-F379CE82E2D5}"/>
              </a:ext>
            </a:extLst>
          </p:cNvPr>
          <p:cNvSpPr txBox="1"/>
          <p:nvPr/>
        </p:nvSpPr>
        <p:spPr>
          <a:xfrm>
            <a:off x="136885" y="5426638"/>
            <a:ext cx="9666424" cy="707882"/>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dirty="0">
                <a:solidFill>
                  <a:srgbClr val="000000"/>
                </a:solidFill>
                <a:uFillTx/>
                <a:latin typeface="Century Gothic"/>
              </a:rPr>
              <a:t>To think critically about a situation after the event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1200" cap="none" spc="0" baseline="0" dirty="0">
              <a:solidFill>
                <a:srgbClr val="000000"/>
              </a:solidFill>
              <a:uFillTx/>
              <a:latin typeface="Calibri"/>
            </a:endParaRPr>
          </a:p>
        </p:txBody>
      </p:sp>
      <p:sp>
        <p:nvSpPr>
          <p:cNvPr id="11" name="TextBox 10">
            <a:extLst>
              <a:ext uri="{FF2B5EF4-FFF2-40B4-BE49-F238E27FC236}">
                <a16:creationId xmlns:a16="http://schemas.microsoft.com/office/drawing/2014/main" id="{AE8517E8-6B26-F041-6443-2A7FB4627525}"/>
              </a:ext>
            </a:extLst>
          </p:cNvPr>
          <p:cNvSpPr txBox="1"/>
          <p:nvPr/>
        </p:nvSpPr>
        <p:spPr>
          <a:xfrm>
            <a:off x="8404817" y="6142317"/>
            <a:ext cx="3787188"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alibri"/>
              </a:rPr>
              <a:t>(Lyons, 1999) (Knott et al, 2010)</a:t>
            </a:r>
          </a:p>
        </p:txBody>
      </p:sp>
      <p:pic>
        <p:nvPicPr>
          <p:cNvPr id="14" name="Picture 13">
            <a:extLst>
              <a:ext uri="{FF2B5EF4-FFF2-40B4-BE49-F238E27FC236}">
                <a16:creationId xmlns:a16="http://schemas.microsoft.com/office/drawing/2014/main" id="{94F59F8B-2429-7C11-720E-C1523477DF39}"/>
              </a:ext>
            </a:extLst>
          </p:cNvPr>
          <p:cNvPicPr>
            <a:picLocks noChangeAspect="1"/>
          </p:cNvPicPr>
          <p:nvPr/>
        </p:nvPicPr>
        <p:blipFill>
          <a:blip r:embed="rId2"/>
          <a:stretch>
            <a:fillRect/>
          </a:stretch>
        </p:blipFill>
        <p:spPr>
          <a:xfrm>
            <a:off x="7672812" y="0"/>
            <a:ext cx="4572000" cy="6858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P spid="7" grpId="0"/>
      <p:bldP spid="8" grpId="0"/>
      <p:bldP spid="9" grpId="0"/>
      <p:bldP spid="10" grpId="0"/>
    </p:bldLst>
  </p:timing>
</p:sld>
</file>

<file path=ppt/slides/slide8.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0E11E0-BD75-578B-BADD-60D2E281B93E}"/>
              </a:ext>
            </a:extLst>
          </p:cNvPr>
          <p:cNvSpPr txBox="1"/>
          <p:nvPr/>
        </p:nvSpPr>
        <p:spPr>
          <a:xfrm>
            <a:off x="2302008" y="250545"/>
            <a:ext cx="7666448" cy="707886"/>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dirty="0">
                <a:solidFill>
                  <a:srgbClr val="000000"/>
                </a:solidFill>
                <a:uFillTx/>
                <a:latin typeface="Calibri"/>
                <a:cs typeface="Times New Roman" pitchFamily="18"/>
              </a:rPr>
              <a:t>Reflection – The Disadvantages</a:t>
            </a:r>
          </a:p>
        </p:txBody>
      </p:sp>
      <p:sp>
        <p:nvSpPr>
          <p:cNvPr id="3" name="TextBox 2">
            <a:extLst>
              <a:ext uri="{FF2B5EF4-FFF2-40B4-BE49-F238E27FC236}">
                <a16:creationId xmlns:a16="http://schemas.microsoft.com/office/drawing/2014/main" id="{08F4AF71-A4C2-35D1-3143-3AB04FD408BA}"/>
              </a:ext>
            </a:extLst>
          </p:cNvPr>
          <p:cNvSpPr txBox="1"/>
          <p:nvPr/>
        </p:nvSpPr>
        <p:spPr>
          <a:xfrm>
            <a:off x="140757" y="3679318"/>
            <a:ext cx="4955281" cy="830997"/>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Calibri"/>
              </a:rPr>
              <a:t>Can lead to being too critical of oneself </a:t>
            </a:r>
          </a:p>
        </p:txBody>
      </p:sp>
      <p:sp>
        <p:nvSpPr>
          <p:cNvPr id="5" name="TextBox 3">
            <a:extLst>
              <a:ext uri="{FF2B5EF4-FFF2-40B4-BE49-F238E27FC236}">
                <a16:creationId xmlns:a16="http://schemas.microsoft.com/office/drawing/2014/main" id="{B66E224A-FC44-0E13-EE7D-A33DDFC18E32}"/>
              </a:ext>
            </a:extLst>
          </p:cNvPr>
          <p:cNvSpPr txBox="1"/>
          <p:nvPr/>
        </p:nvSpPr>
        <p:spPr>
          <a:xfrm>
            <a:off x="81714" y="4686864"/>
            <a:ext cx="4440589" cy="830997"/>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Calibri"/>
              </a:rPr>
              <a:t>Can overthink a situation, can result in unreliable conclusions </a:t>
            </a:r>
          </a:p>
        </p:txBody>
      </p:sp>
      <p:sp>
        <p:nvSpPr>
          <p:cNvPr id="6" name="TextBox 4">
            <a:extLst>
              <a:ext uri="{FF2B5EF4-FFF2-40B4-BE49-F238E27FC236}">
                <a16:creationId xmlns:a16="http://schemas.microsoft.com/office/drawing/2014/main" id="{503335C4-8478-0C18-D61E-1F56BEC00996}"/>
              </a:ext>
            </a:extLst>
          </p:cNvPr>
          <p:cNvSpPr txBox="1"/>
          <p:nvPr/>
        </p:nvSpPr>
        <p:spPr>
          <a:xfrm>
            <a:off x="140757" y="5680392"/>
            <a:ext cx="9444645" cy="461665"/>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Calibri"/>
              </a:rPr>
              <a:t>Can lead to errors </a:t>
            </a:r>
          </a:p>
        </p:txBody>
      </p:sp>
      <p:sp>
        <p:nvSpPr>
          <p:cNvPr id="7" name="TextBox 5">
            <a:extLst>
              <a:ext uri="{FF2B5EF4-FFF2-40B4-BE49-F238E27FC236}">
                <a16:creationId xmlns:a16="http://schemas.microsoft.com/office/drawing/2014/main" id="{7AFBBF14-2C98-3985-A25E-35C6A1606FD0}"/>
              </a:ext>
            </a:extLst>
          </p:cNvPr>
          <p:cNvSpPr txBox="1"/>
          <p:nvPr/>
        </p:nvSpPr>
        <p:spPr>
          <a:xfrm>
            <a:off x="109510" y="1086146"/>
            <a:ext cx="8825587" cy="461665"/>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Calibri"/>
              </a:rPr>
              <a:t>Can be time consuming</a:t>
            </a:r>
          </a:p>
        </p:txBody>
      </p:sp>
      <p:sp>
        <p:nvSpPr>
          <p:cNvPr id="8" name="TextBox 6">
            <a:extLst>
              <a:ext uri="{FF2B5EF4-FFF2-40B4-BE49-F238E27FC236}">
                <a16:creationId xmlns:a16="http://schemas.microsoft.com/office/drawing/2014/main" id="{723997B2-0FE6-D54C-4B62-C86C3E22B800}"/>
              </a:ext>
            </a:extLst>
          </p:cNvPr>
          <p:cNvSpPr txBox="1"/>
          <p:nvPr/>
        </p:nvSpPr>
        <p:spPr>
          <a:xfrm>
            <a:off x="109510" y="1643461"/>
            <a:ext cx="4791017" cy="830997"/>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Calibri"/>
              </a:rPr>
              <a:t>The circumstances can become distorted due to time lapse</a:t>
            </a:r>
          </a:p>
        </p:txBody>
      </p:sp>
      <p:sp>
        <p:nvSpPr>
          <p:cNvPr id="9" name="TextBox 7">
            <a:extLst>
              <a:ext uri="{FF2B5EF4-FFF2-40B4-BE49-F238E27FC236}">
                <a16:creationId xmlns:a16="http://schemas.microsoft.com/office/drawing/2014/main" id="{0D6FC866-AC69-E346-2AD2-FC7043C777D6}"/>
              </a:ext>
            </a:extLst>
          </p:cNvPr>
          <p:cNvSpPr txBox="1"/>
          <p:nvPr/>
        </p:nvSpPr>
        <p:spPr>
          <a:xfrm>
            <a:off x="117470" y="2636989"/>
            <a:ext cx="4834821" cy="830997"/>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Calibri"/>
              </a:rPr>
              <a:t>May adopt a ‘romantic’ view of how to respond to a situation</a:t>
            </a:r>
          </a:p>
        </p:txBody>
      </p:sp>
      <p:sp>
        <p:nvSpPr>
          <p:cNvPr id="10" name="TextBox 8">
            <a:extLst>
              <a:ext uri="{FF2B5EF4-FFF2-40B4-BE49-F238E27FC236}">
                <a16:creationId xmlns:a16="http://schemas.microsoft.com/office/drawing/2014/main" id="{EF4A7142-B8F7-5549-7325-AB4D4A3F0EA3}"/>
              </a:ext>
            </a:extLst>
          </p:cNvPr>
          <p:cNvSpPr txBox="1"/>
          <p:nvPr/>
        </p:nvSpPr>
        <p:spPr>
          <a:xfrm>
            <a:off x="5003477" y="6314636"/>
            <a:ext cx="704142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(Kornblith, 2012) (Taylor, 2010) (Rolfe, 2005) Thompson and Pascal, 2012)</a:t>
            </a:r>
          </a:p>
        </p:txBody>
      </p:sp>
      <p:pic>
        <p:nvPicPr>
          <p:cNvPr id="12" name="Picture 11">
            <a:extLst>
              <a:ext uri="{FF2B5EF4-FFF2-40B4-BE49-F238E27FC236}">
                <a16:creationId xmlns:a16="http://schemas.microsoft.com/office/drawing/2014/main" id="{3FBFCCE3-CFC7-8D4A-608D-334FBFED02FD}"/>
              </a:ext>
            </a:extLst>
          </p:cNvPr>
          <p:cNvPicPr>
            <a:picLocks noChangeAspect="1"/>
          </p:cNvPicPr>
          <p:nvPr/>
        </p:nvPicPr>
        <p:blipFill>
          <a:blip r:embed="rId2"/>
          <a:stretch>
            <a:fillRect/>
          </a:stretch>
        </p:blipFill>
        <p:spPr>
          <a:xfrm>
            <a:off x="5127284" y="1538601"/>
            <a:ext cx="6847053" cy="456470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xEl>
                                              <p:pRg st="0" end="0"/>
                                            </p:txEl>
                                          </p:spTgt>
                                        </p:tgtEl>
                                        <p:attrNameLst>
                                          <p:attrName>style.visibility</p:attrName>
                                        </p:attrNameLst>
                                      </p:cBhvr>
                                      <p:to>
                                        <p:strVal val="visible"/>
                                      </p:to>
                                    </p:set>
                                    <p:anim calcmode="lin" valueType="num">
                                      <p:cBhvr>
                                        <p:cTn id="13"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14"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0" end="0"/>
                                            </p:txEl>
                                          </p:spTgt>
                                        </p:tgtEl>
                                        <p:attrNameLst>
                                          <p:attrName>style.visibility</p:attrName>
                                        </p:attrNameLst>
                                      </p:cBhvr>
                                      <p:to>
                                        <p:strVal val="visible"/>
                                      </p:to>
                                    </p:set>
                                    <p:anim calcmode="lin" valueType="num">
                                      <p:cBhvr>
                                        <p:cTn id="19"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20"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p:cTn id="2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anim calcmode="lin" valueType="num">
                                      <p:cBhvr>
                                        <p:cTn id="3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32"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 calcmode="lin" valueType="num">
                                      <p:cBhvr>
                                        <p:cTn id="3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6">
    <p:bg>
      <p:bgPr>
        <a:solidFill>
          <a:srgbClr val="A6CAEC"/>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70FFFF9-BC97-75A7-64F0-C4FBB8C1669D}"/>
              </a:ext>
            </a:extLst>
          </p:cNvPr>
          <p:cNvSpPr txBox="1"/>
          <p:nvPr/>
        </p:nvSpPr>
        <p:spPr>
          <a:xfrm>
            <a:off x="2110645" y="275069"/>
            <a:ext cx="8375373" cy="707882"/>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a:solidFill>
                  <a:srgbClr val="000000"/>
                </a:solidFill>
                <a:uFillTx/>
                <a:latin typeface="Century Gothic"/>
              </a:rPr>
              <a:t>A reflective cycle – the basics</a:t>
            </a:r>
          </a:p>
        </p:txBody>
      </p:sp>
      <p:sp>
        <p:nvSpPr>
          <p:cNvPr id="3" name="Arrow: Right 11">
            <a:extLst>
              <a:ext uri="{FF2B5EF4-FFF2-40B4-BE49-F238E27FC236}">
                <a16:creationId xmlns:a16="http://schemas.microsoft.com/office/drawing/2014/main" id="{F04FEE5D-BC7E-D4E1-28F4-D9192CF8C035}"/>
              </a:ext>
            </a:extLst>
          </p:cNvPr>
          <p:cNvSpPr/>
          <p:nvPr/>
        </p:nvSpPr>
        <p:spPr>
          <a:xfrm rot="2721423">
            <a:off x="7826613" y="3238451"/>
            <a:ext cx="1237960" cy="584777"/>
          </a:xfrm>
          <a:custGeom>
            <a:avLst>
              <a:gd name="f0" fmla="val 16498"/>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4" name="Arrow: Right 13">
            <a:extLst>
              <a:ext uri="{FF2B5EF4-FFF2-40B4-BE49-F238E27FC236}">
                <a16:creationId xmlns:a16="http://schemas.microsoft.com/office/drawing/2014/main" id="{471DFE8B-A7DE-3B6F-54E3-AB1BEFBE8288}"/>
              </a:ext>
            </a:extLst>
          </p:cNvPr>
          <p:cNvSpPr/>
          <p:nvPr/>
        </p:nvSpPr>
        <p:spPr>
          <a:xfrm rot="10799991">
            <a:off x="5557622" y="4723287"/>
            <a:ext cx="1237960" cy="584777"/>
          </a:xfrm>
          <a:custGeom>
            <a:avLst>
              <a:gd name="f0" fmla="val 16498"/>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5" name="Arrow: Right 15">
            <a:extLst>
              <a:ext uri="{FF2B5EF4-FFF2-40B4-BE49-F238E27FC236}">
                <a16:creationId xmlns:a16="http://schemas.microsoft.com/office/drawing/2014/main" id="{B77BABD7-8C27-0CE1-4887-450AF987539E}"/>
              </a:ext>
            </a:extLst>
          </p:cNvPr>
          <p:cNvSpPr/>
          <p:nvPr/>
        </p:nvSpPr>
        <p:spPr>
          <a:xfrm rot="18957214">
            <a:off x="3235073" y="3144947"/>
            <a:ext cx="1237960" cy="584777"/>
          </a:xfrm>
          <a:custGeom>
            <a:avLst>
              <a:gd name="f0" fmla="val 16498"/>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grpSp>
        <p:nvGrpSpPr>
          <p:cNvPr id="6" name="Group 14">
            <a:extLst>
              <a:ext uri="{FF2B5EF4-FFF2-40B4-BE49-F238E27FC236}">
                <a16:creationId xmlns:a16="http://schemas.microsoft.com/office/drawing/2014/main" id="{13BF939F-0C2B-976E-6C54-E1D85571790A}"/>
              </a:ext>
            </a:extLst>
          </p:cNvPr>
          <p:cNvGrpSpPr/>
          <p:nvPr/>
        </p:nvGrpSpPr>
        <p:grpSpPr>
          <a:xfrm>
            <a:off x="4611858" y="1279035"/>
            <a:ext cx="2968279" cy="1913208"/>
            <a:chOff x="4611858" y="1279035"/>
            <a:chExt cx="2968279" cy="1913208"/>
          </a:xfrm>
        </p:grpSpPr>
        <p:sp>
          <p:nvSpPr>
            <p:cNvPr id="7" name="Oval 5">
              <a:extLst>
                <a:ext uri="{FF2B5EF4-FFF2-40B4-BE49-F238E27FC236}">
                  <a16:creationId xmlns:a16="http://schemas.microsoft.com/office/drawing/2014/main" id="{90AC6B0B-BEED-EA18-7043-F0F3D6FC001D}"/>
                </a:ext>
              </a:extLst>
            </p:cNvPr>
            <p:cNvSpPr/>
            <p:nvPr/>
          </p:nvSpPr>
          <p:spPr>
            <a:xfrm>
              <a:off x="4611858" y="1279035"/>
              <a:ext cx="2968279" cy="191320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8" name="TextBox 16">
              <a:extLst>
                <a:ext uri="{FF2B5EF4-FFF2-40B4-BE49-F238E27FC236}">
                  <a16:creationId xmlns:a16="http://schemas.microsoft.com/office/drawing/2014/main" id="{F64AED94-43B6-241B-30F4-0BCA43D6854C}"/>
                </a:ext>
              </a:extLst>
            </p:cNvPr>
            <p:cNvSpPr txBox="1"/>
            <p:nvPr/>
          </p:nvSpPr>
          <p:spPr>
            <a:xfrm>
              <a:off x="5301188" y="1906331"/>
              <a:ext cx="1589629"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Calibri"/>
                </a:rPr>
                <a:t>Experience</a:t>
              </a:r>
            </a:p>
          </p:txBody>
        </p:sp>
      </p:grpSp>
      <p:grpSp>
        <p:nvGrpSpPr>
          <p:cNvPr id="9" name="Group 15">
            <a:extLst>
              <a:ext uri="{FF2B5EF4-FFF2-40B4-BE49-F238E27FC236}">
                <a16:creationId xmlns:a16="http://schemas.microsoft.com/office/drawing/2014/main" id="{C5848EE1-6796-5F19-E786-B1AF59C94B03}"/>
              </a:ext>
            </a:extLst>
          </p:cNvPr>
          <p:cNvGrpSpPr/>
          <p:nvPr/>
        </p:nvGrpSpPr>
        <p:grpSpPr>
          <a:xfrm>
            <a:off x="7802602" y="4208516"/>
            <a:ext cx="2968279" cy="1913208"/>
            <a:chOff x="7802602" y="4208516"/>
            <a:chExt cx="2968279" cy="1913208"/>
          </a:xfrm>
        </p:grpSpPr>
        <p:sp>
          <p:nvSpPr>
            <p:cNvPr id="10" name="Oval 8">
              <a:extLst>
                <a:ext uri="{FF2B5EF4-FFF2-40B4-BE49-F238E27FC236}">
                  <a16:creationId xmlns:a16="http://schemas.microsoft.com/office/drawing/2014/main" id="{42550691-FBD0-D3CE-24DC-411F939564B9}"/>
                </a:ext>
              </a:extLst>
            </p:cNvPr>
            <p:cNvSpPr/>
            <p:nvPr/>
          </p:nvSpPr>
          <p:spPr>
            <a:xfrm>
              <a:off x="7802602" y="4208516"/>
              <a:ext cx="2968279" cy="191320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11" name="TextBox 17">
              <a:extLst>
                <a:ext uri="{FF2B5EF4-FFF2-40B4-BE49-F238E27FC236}">
                  <a16:creationId xmlns:a16="http://schemas.microsoft.com/office/drawing/2014/main" id="{9F1D0401-8F7E-3C64-7837-CE7BDE7925B3}"/>
                </a:ext>
              </a:extLst>
            </p:cNvPr>
            <p:cNvSpPr txBox="1"/>
            <p:nvPr/>
          </p:nvSpPr>
          <p:spPr>
            <a:xfrm>
              <a:off x="8539773" y="4902473"/>
              <a:ext cx="1493937"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Calibri"/>
                </a:rPr>
                <a:t>Reflection</a:t>
              </a:r>
            </a:p>
          </p:txBody>
        </p:sp>
      </p:grpSp>
      <p:grpSp>
        <p:nvGrpSpPr>
          <p:cNvPr id="12" name="Group 16">
            <a:extLst>
              <a:ext uri="{FF2B5EF4-FFF2-40B4-BE49-F238E27FC236}">
                <a16:creationId xmlns:a16="http://schemas.microsoft.com/office/drawing/2014/main" id="{AD293A4E-DF0E-C758-E4EE-3E4F1DBFC19B}"/>
              </a:ext>
            </a:extLst>
          </p:cNvPr>
          <p:cNvGrpSpPr/>
          <p:nvPr/>
        </p:nvGrpSpPr>
        <p:grpSpPr>
          <a:xfrm>
            <a:off x="1285216" y="4176695"/>
            <a:ext cx="2968279" cy="1913208"/>
            <a:chOff x="1285216" y="4176695"/>
            <a:chExt cx="2968279" cy="1913208"/>
          </a:xfrm>
        </p:grpSpPr>
        <p:sp>
          <p:nvSpPr>
            <p:cNvPr id="13" name="Oval 10">
              <a:extLst>
                <a:ext uri="{FF2B5EF4-FFF2-40B4-BE49-F238E27FC236}">
                  <a16:creationId xmlns:a16="http://schemas.microsoft.com/office/drawing/2014/main" id="{C2CA87E0-6352-879A-2D43-BDD92F3521B1}"/>
                </a:ext>
              </a:extLst>
            </p:cNvPr>
            <p:cNvSpPr/>
            <p:nvPr/>
          </p:nvSpPr>
          <p:spPr>
            <a:xfrm>
              <a:off x="1285216" y="4176695"/>
              <a:ext cx="2968279" cy="191320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14" name="TextBox 18">
              <a:extLst>
                <a:ext uri="{FF2B5EF4-FFF2-40B4-BE49-F238E27FC236}">
                  <a16:creationId xmlns:a16="http://schemas.microsoft.com/office/drawing/2014/main" id="{8E6DA4A2-655E-4749-8AA6-8DFC4BE9936D}"/>
                </a:ext>
              </a:extLst>
            </p:cNvPr>
            <p:cNvSpPr txBox="1"/>
            <p:nvPr/>
          </p:nvSpPr>
          <p:spPr>
            <a:xfrm>
              <a:off x="2226152" y="4840915"/>
              <a:ext cx="1054001"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Calibri"/>
                </a:rPr>
                <a:t>Action</a:t>
              </a: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A6CAEC"/>
        </a:solidFill>
        <a:effectLst/>
      </p:bgPr>
    </p:bg>
    <p:spTree>
      <p:nvGrpSpPr>
        <p:cNvPr id="1" name="">
          <a:extLst>
            <a:ext uri="{FF2B5EF4-FFF2-40B4-BE49-F238E27FC236}">
              <a16:creationId xmlns:a16="http://schemas.microsoft.com/office/drawing/2014/main" id="{06E99693-56C1-3495-D974-EB6E175D0A8A}"/>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432C24C4-1DE7-D51E-7C71-C5E1B6D2B5D7}"/>
              </a:ext>
            </a:extLst>
          </p:cNvPr>
          <p:cNvSpPr txBox="1"/>
          <p:nvPr/>
        </p:nvSpPr>
        <p:spPr>
          <a:xfrm>
            <a:off x="2110645" y="275069"/>
            <a:ext cx="8375373" cy="707882"/>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a:solidFill>
                  <a:srgbClr val="000000"/>
                </a:solidFill>
                <a:uFillTx/>
                <a:latin typeface="Century Gothic"/>
              </a:rPr>
              <a:t>A reflective cycle – the basics</a:t>
            </a:r>
          </a:p>
        </p:txBody>
      </p:sp>
      <p:sp>
        <p:nvSpPr>
          <p:cNvPr id="3" name="Arrow: Right 11">
            <a:extLst>
              <a:ext uri="{FF2B5EF4-FFF2-40B4-BE49-F238E27FC236}">
                <a16:creationId xmlns:a16="http://schemas.microsoft.com/office/drawing/2014/main" id="{D046A32B-2169-01FC-ED8B-9B86CE705849}"/>
              </a:ext>
            </a:extLst>
          </p:cNvPr>
          <p:cNvSpPr/>
          <p:nvPr/>
        </p:nvSpPr>
        <p:spPr>
          <a:xfrm rot="2721423">
            <a:off x="7826613" y="3238451"/>
            <a:ext cx="1237960" cy="584777"/>
          </a:xfrm>
          <a:custGeom>
            <a:avLst>
              <a:gd name="f0" fmla="val 16498"/>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4" name="Arrow: Right 13">
            <a:extLst>
              <a:ext uri="{FF2B5EF4-FFF2-40B4-BE49-F238E27FC236}">
                <a16:creationId xmlns:a16="http://schemas.microsoft.com/office/drawing/2014/main" id="{0731AD4F-CB88-785C-21FE-5C877A37061E}"/>
              </a:ext>
            </a:extLst>
          </p:cNvPr>
          <p:cNvSpPr/>
          <p:nvPr/>
        </p:nvSpPr>
        <p:spPr>
          <a:xfrm rot="10799991">
            <a:off x="5557622" y="4723287"/>
            <a:ext cx="1237960" cy="584777"/>
          </a:xfrm>
          <a:custGeom>
            <a:avLst>
              <a:gd name="f0" fmla="val 16498"/>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5" name="Arrow: Right 15">
            <a:extLst>
              <a:ext uri="{FF2B5EF4-FFF2-40B4-BE49-F238E27FC236}">
                <a16:creationId xmlns:a16="http://schemas.microsoft.com/office/drawing/2014/main" id="{7A99054C-5144-E9D2-4435-89F6A140EFB1}"/>
              </a:ext>
            </a:extLst>
          </p:cNvPr>
          <p:cNvSpPr/>
          <p:nvPr/>
        </p:nvSpPr>
        <p:spPr>
          <a:xfrm rot="18957214">
            <a:off x="3235073" y="3144947"/>
            <a:ext cx="1237960" cy="584777"/>
          </a:xfrm>
          <a:custGeom>
            <a:avLst>
              <a:gd name="f0" fmla="val 16498"/>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grpSp>
        <p:nvGrpSpPr>
          <p:cNvPr id="6" name="Group 14">
            <a:extLst>
              <a:ext uri="{FF2B5EF4-FFF2-40B4-BE49-F238E27FC236}">
                <a16:creationId xmlns:a16="http://schemas.microsoft.com/office/drawing/2014/main" id="{E5F88EE4-9F3F-2C8A-5EFB-E5DD3254D849}"/>
              </a:ext>
            </a:extLst>
          </p:cNvPr>
          <p:cNvGrpSpPr/>
          <p:nvPr/>
        </p:nvGrpSpPr>
        <p:grpSpPr>
          <a:xfrm>
            <a:off x="4611858" y="1279035"/>
            <a:ext cx="2968279" cy="1913208"/>
            <a:chOff x="4611858" y="1279035"/>
            <a:chExt cx="2968279" cy="1913208"/>
          </a:xfrm>
        </p:grpSpPr>
        <p:sp>
          <p:nvSpPr>
            <p:cNvPr id="7" name="Oval 5">
              <a:extLst>
                <a:ext uri="{FF2B5EF4-FFF2-40B4-BE49-F238E27FC236}">
                  <a16:creationId xmlns:a16="http://schemas.microsoft.com/office/drawing/2014/main" id="{F11686F2-0C2D-3E7F-1587-4EB7E34BACD5}"/>
                </a:ext>
              </a:extLst>
            </p:cNvPr>
            <p:cNvSpPr/>
            <p:nvPr/>
          </p:nvSpPr>
          <p:spPr>
            <a:xfrm>
              <a:off x="4611858" y="1279035"/>
              <a:ext cx="2968279" cy="191320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8" name="TextBox 16">
              <a:extLst>
                <a:ext uri="{FF2B5EF4-FFF2-40B4-BE49-F238E27FC236}">
                  <a16:creationId xmlns:a16="http://schemas.microsoft.com/office/drawing/2014/main" id="{7E9802E6-2B71-6397-66F1-AE23461D8D30}"/>
                </a:ext>
              </a:extLst>
            </p:cNvPr>
            <p:cNvSpPr txBox="1"/>
            <p:nvPr/>
          </p:nvSpPr>
          <p:spPr>
            <a:xfrm>
              <a:off x="5301188" y="1906331"/>
              <a:ext cx="1589629"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Calibri"/>
                </a:rPr>
                <a:t>Experience</a:t>
              </a:r>
            </a:p>
          </p:txBody>
        </p:sp>
      </p:grpSp>
      <p:grpSp>
        <p:nvGrpSpPr>
          <p:cNvPr id="9" name="Group 15">
            <a:extLst>
              <a:ext uri="{FF2B5EF4-FFF2-40B4-BE49-F238E27FC236}">
                <a16:creationId xmlns:a16="http://schemas.microsoft.com/office/drawing/2014/main" id="{21E0F1E8-8C46-8D55-EB33-C4BD91460478}"/>
              </a:ext>
            </a:extLst>
          </p:cNvPr>
          <p:cNvGrpSpPr/>
          <p:nvPr/>
        </p:nvGrpSpPr>
        <p:grpSpPr>
          <a:xfrm>
            <a:off x="7802602" y="4208516"/>
            <a:ext cx="2968279" cy="1913208"/>
            <a:chOff x="7802602" y="4208516"/>
            <a:chExt cx="2968279" cy="1913208"/>
          </a:xfrm>
        </p:grpSpPr>
        <p:sp>
          <p:nvSpPr>
            <p:cNvPr id="10" name="Oval 8">
              <a:extLst>
                <a:ext uri="{FF2B5EF4-FFF2-40B4-BE49-F238E27FC236}">
                  <a16:creationId xmlns:a16="http://schemas.microsoft.com/office/drawing/2014/main" id="{C00863DB-AB7C-B238-FA01-11BB8C628752}"/>
                </a:ext>
              </a:extLst>
            </p:cNvPr>
            <p:cNvSpPr/>
            <p:nvPr/>
          </p:nvSpPr>
          <p:spPr>
            <a:xfrm>
              <a:off x="7802602" y="4208516"/>
              <a:ext cx="2968279" cy="191320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11" name="TextBox 17">
              <a:extLst>
                <a:ext uri="{FF2B5EF4-FFF2-40B4-BE49-F238E27FC236}">
                  <a16:creationId xmlns:a16="http://schemas.microsoft.com/office/drawing/2014/main" id="{E046C186-930A-A0B9-D6FB-34A1940C021A}"/>
                </a:ext>
              </a:extLst>
            </p:cNvPr>
            <p:cNvSpPr txBox="1"/>
            <p:nvPr/>
          </p:nvSpPr>
          <p:spPr>
            <a:xfrm>
              <a:off x="8539773" y="4902473"/>
              <a:ext cx="1493937"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Calibri"/>
                </a:rPr>
                <a:t>Reflection</a:t>
              </a:r>
            </a:p>
          </p:txBody>
        </p:sp>
      </p:grpSp>
      <p:grpSp>
        <p:nvGrpSpPr>
          <p:cNvPr id="12" name="Group 16">
            <a:extLst>
              <a:ext uri="{FF2B5EF4-FFF2-40B4-BE49-F238E27FC236}">
                <a16:creationId xmlns:a16="http://schemas.microsoft.com/office/drawing/2014/main" id="{849D5D40-1429-44D7-6913-DF5D6A9D2F12}"/>
              </a:ext>
            </a:extLst>
          </p:cNvPr>
          <p:cNvGrpSpPr/>
          <p:nvPr/>
        </p:nvGrpSpPr>
        <p:grpSpPr>
          <a:xfrm>
            <a:off x="1285216" y="4176695"/>
            <a:ext cx="2968279" cy="1913208"/>
            <a:chOff x="1285216" y="4176695"/>
            <a:chExt cx="2968279" cy="1913208"/>
          </a:xfrm>
        </p:grpSpPr>
        <p:sp>
          <p:nvSpPr>
            <p:cNvPr id="13" name="Oval 10">
              <a:extLst>
                <a:ext uri="{FF2B5EF4-FFF2-40B4-BE49-F238E27FC236}">
                  <a16:creationId xmlns:a16="http://schemas.microsoft.com/office/drawing/2014/main" id="{47B17DBD-5363-D3B4-CB6A-22300F0B31B6}"/>
                </a:ext>
              </a:extLst>
            </p:cNvPr>
            <p:cNvSpPr/>
            <p:nvPr/>
          </p:nvSpPr>
          <p:spPr>
            <a:xfrm>
              <a:off x="1285216" y="4176695"/>
              <a:ext cx="2968279" cy="191320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14" name="TextBox 18">
              <a:extLst>
                <a:ext uri="{FF2B5EF4-FFF2-40B4-BE49-F238E27FC236}">
                  <a16:creationId xmlns:a16="http://schemas.microsoft.com/office/drawing/2014/main" id="{F3FA1121-B438-C3C6-C099-3088EF21C34A}"/>
                </a:ext>
              </a:extLst>
            </p:cNvPr>
            <p:cNvSpPr txBox="1"/>
            <p:nvPr/>
          </p:nvSpPr>
          <p:spPr>
            <a:xfrm>
              <a:off x="2226152" y="4840915"/>
              <a:ext cx="1054001"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Calibri"/>
                </a:rPr>
                <a:t>Action</a:t>
              </a:r>
            </a:p>
          </p:txBody>
        </p:sp>
      </p:grpSp>
      <p:sp>
        <p:nvSpPr>
          <p:cNvPr id="15" name="TextBox 19">
            <a:extLst>
              <a:ext uri="{FF2B5EF4-FFF2-40B4-BE49-F238E27FC236}">
                <a16:creationId xmlns:a16="http://schemas.microsoft.com/office/drawing/2014/main" id="{DD273C31-9334-3060-75A5-B10FE2C84BC9}"/>
              </a:ext>
            </a:extLst>
          </p:cNvPr>
          <p:cNvSpPr txBox="1"/>
          <p:nvPr/>
        </p:nvSpPr>
        <p:spPr>
          <a:xfrm>
            <a:off x="7894051" y="1692883"/>
            <a:ext cx="2785399"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alibri"/>
              </a:rPr>
              <a:t>Describe the event</a:t>
            </a:r>
          </a:p>
        </p:txBody>
      </p:sp>
      <p:sp>
        <p:nvSpPr>
          <p:cNvPr id="16" name="TextBox 20">
            <a:extLst>
              <a:ext uri="{FF2B5EF4-FFF2-40B4-BE49-F238E27FC236}">
                <a16:creationId xmlns:a16="http://schemas.microsoft.com/office/drawing/2014/main" id="{99F17AF3-2697-B59D-D2B8-D123962538F5}"/>
              </a:ext>
            </a:extLst>
          </p:cNvPr>
          <p:cNvSpPr txBox="1"/>
          <p:nvPr/>
        </p:nvSpPr>
        <p:spPr>
          <a:xfrm>
            <a:off x="9414799" y="3429000"/>
            <a:ext cx="2486463" cy="70788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alibri"/>
              </a:rPr>
              <a:t>Think about the event and analyse it</a:t>
            </a:r>
          </a:p>
        </p:txBody>
      </p:sp>
      <p:sp>
        <p:nvSpPr>
          <p:cNvPr id="17" name="TextBox 21">
            <a:extLst>
              <a:ext uri="{FF2B5EF4-FFF2-40B4-BE49-F238E27FC236}">
                <a16:creationId xmlns:a16="http://schemas.microsoft.com/office/drawing/2014/main" id="{F70401C6-DEE9-D034-8DF0-C7669FA2B59A}"/>
              </a:ext>
            </a:extLst>
          </p:cNvPr>
          <p:cNvSpPr txBox="1"/>
          <p:nvPr/>
        </p:nvSpPr>
        <p:spPr>
          <a:xfrm>
            <a:off x="196943" y="3705999"/>
            <a:ext cx="2176555" cy="70788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alibri"/>
              </a:rPr>
              <a:t>What would you do next time?</a:t>
            </a:r>
          </a:p>
        </p:txBody>
      </p:sp>
    </p:spTree>
    <p:extLst>
      <p:ext uri="{BB962C8B-B14F-4D97-AF65-F5344CB8AC3E}">
        <p14:creationId xmlns:p14="http://schemas.microsoft.com/office/powerpoint/2010/main" val="54652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P spid="17"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09526CC-183F-4EBD-C78B-5C3F097A72D7}"/>
            </a:ext>
          </a:extLst>
        </p:cNvPr>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98E4955F-49C5-FFFC-2045-7640920564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7718C704-0487-1E20-300A-6E7295103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8A6711A7-9B05-2FE9-8497-6E95589A5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6ADD8035-E9C9-7121-675C-9D64FC56D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Rectangle 55">
            <a:extLst>
              <a:ext uri="{FF2B5EF4-FFF2-40B4-BE49-F238E27FC236}">
                <a16:creationId xmlns:a16="http://schemas.microsoft.com/office/drawing/2014/main" id="{9794B43F-FBC8-F597-B739-CAE0C48301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57">
            <a:extLst>
              <a:ext uri="{FF2B5EF4-FFF2-40B4-BE49-F238E27FC236}">
                <a16:creationId xmlns:a16="http://schemas.microsoft.com/office/drawing/2014/main" id="{0A38BC79-D33B-588A-2D4A-AFE68554F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0B5BBA7-FB7C-542C-BA1F-82C7969B563A}"/>
              </a:ext>
            </a:extLst>
          </p:cNvPr>
          <p:cNvSpPr>
            <a:spLocks noGrp="1"/>
          </p:cNvSpPr>
          <p:nvPr>
            <p:ph type="title"/>
          </p:nvPr>
        </p:nvSpPr>
        <p:spPr>
          <a:xfrm>
            <a:off x="660042" y="891652"/>
            <a:ext cx="4412021" cy="3030724"/>
          </a:xfrm>
        </p:spPr>
        <p:txBody>
          <a:bodyPr vert="horz" lIns="91440" tIns="45720" rIns="91440" bIns="45720" rtlCol="0" anchor="b">
            <a:normAutofit/>
          </a:bodyPr>
          <a:lstStyle/>
          <a:p>
            <a:pPr algn="ctr"/>
            <a:r>
              <a:rPr lang="en-US" sz="4000" kern="1200" dirty="0">
                <a:solidFill>
                  <a:srgbClr val="FFFFFF"/>
                </a:solidFill>
                <a:latin typeface="+mj-lt"/>
                <a:ea typeface="+mj-ea"/>
                <a:cs typeface="+mj-cs"/>
              </a:rPr>
              <a:t>Break Time?</a:t>
            </a:r>
          </a:p>
        </p:txBody>
      </p:sp>
      <p:pic>
        <p:nvPicPr>
          <p:cNvPr id="7" name="Content Placeholder 6" descr="A giraffe sitting on a couch holding a cup of coffee&#10;&#10;AI-generated content may be incorrect.">
            <a:extLst>
              <a:ext uri="{FF2B5EF4-FFF2-40B4-BE49-F238E27FC236}">
                <a16:creationId xmlns:a16="http://schemas.microsoft.com/office/drawing/2014/main" id="{993349F0-0D8C-5E04-C9E5-4B513EA23714}"/>
              </a:ext>
            </a:extLst>
          </p:cNvPr>
          <p:cNvPicPr>
            <a:picLocks noGrp="1" noChangeAspect="1"/>
          </p:cNvPicPr>
          <p:nvPr>
            <p:ph idx="1"/>
          </p:nvPr>
        </p:nvPicPr>
        <p:blipFill>
          <a:blip r:embed="rId2"/>
          <a:srcRect t="3903" r="2" b="6737"/>
          <a:stretch>
            <a:fillRect/>
          </a:stretch>
        </p:blipFill>
        <p:spPr>
          <a:xfrm>
            <a:off x="6696934" y="457199"/>
            <a:ext cx="4406451" cy="5899152"/>
          </a:xfrm>
          <a:prstGeom prst="rect">
            <a:avLst/>
          </a:prstGeom>
        </p:spPr>
      </p:pic>
    </p:spTree>
    <p:extLst>
      <p:ext uri="{BB962C8B-B14F-4D97-AF65-F5344CB8AC3E}">
        <p14:creationId xmlns:p14="http://schemas.microsoft.com/office/powerpoint/2010/main" val="9787569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CA12C81-221E-02D8-1818-7FA4D184B195}"/>
              </a:ext>
            </a:extLst>
          </p:cNvPr>
          <p:cNvPicPr>
            <a:picLocks noChangeAspect="1"/>
          </p:cNvPicPr>
          <p:nvPr/>
        </p:nvPicPr>
        <p:blipFill>
          <a:blip r:embed="rId2">
            <a:alphaModFix amt="50000"/>
          </a:blip>
          <a:srcRect t="15217" b="514"/>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D2BE75C4-7B2A-B5FB-F495-CF43D2F39BE7}"/>
              </a:ext>
            </a:extLst>
          </p:cNvPr>
          <p:cNvSpPr txBox="1">
            <a:spLocks noGrp="1"/>
          </p:cNvSpPr>
          <p:nvPr>
            <p:ph type="title"/>
          </p:nvPr>
        </p:nvSpPr>
        <p:spPr>
          <a:xfrm>
            <a:off x="1524000" y="1122362"/>
            <a:ext cx="9144000" cy="2900518"/>
          </a:xfrm>
        </p:spPr>
        <p:txBody>
          <a:bodyPr vert="horz" lIns="91440" tIns="45720" rIns="91440" bIns="45720" rtlCol="0" anchor="b">
            <a:normAutofit/>
          </a:bodyPr>
          <a:lstStyle/>
          <a:p>
            <a:pPr lvl="0" algn="ctr"/>
            <a:r>
              <a:rPr lang="en-US" sz="6000">
                <a:solidFill>
                  <a:srgbClr val="FFFFFF"/>
                </a:solidFill>
              </a:rPr>
              <a:t>Models of Reflection</a:t>
            </a: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AE1962DF-9670-6B39-1D43-1D14F0E89A19}"/>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kern="1200">
                <a:solidFill>
                  <a:srgbClr val="FFFFFF"/>
                </a:solidFill>
                <a:latin typeface="+mj-lt"/>
                <a:ea typeface="+mj-ea"/>
                <a:cs typeface="+mj-cs"/>
              </a:rPr>
              <a:t>Donald Schon</a:t>
            </a:r>
          </a:p>
        </p:txBody>
      </p:sp>
      <p:pic>
        <p:nvPicPr>
          <p:cNvPr id="4098" name="Picture 2" descr="3.3 Donald Schon – Reflective Practice in Early Years Education">
            <a:extLst>
              <a:ext uri="{FF2B5EF4-FFF2-40B4-BE49-F238E27FC236}">
                <a16:creationId xmlns:a16="http://schemas.microsoft.com/office/drawing/2014/main" id="{DC0F90C0-3F0A-CCBD-C3D1-7A095967173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153822" y="614947"/>
            <a:ext cx="6553545" cy="563604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AAE27AD-1E4F-2963-FF5B-E5303223548A}"/>
            </a:ext>
          </a:extLst>
        </p:cNvPr>
        <p:cNvGrpSpPr/>
        <p:nvPr/>
      </p:nvGrpSpPr>
      <p:grpSpPr>
        <a:xfrm>
          <a:off x="0" y="0"/>
          <a:ext cx="0" cy="0"/>
          <a:chOff x="0" y="0"/>
          <a:chExt cx="0" cy="0"/>
        </a:xfrm>
      </p:grpSpPr>
      <p:sp>
        <p:nvSpPr>
          <p:cNvPr id="5132" name="Rectangle 5131">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A5BE7368-EFA9-054E-010A-1299265A3414}"/>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kern="1200">
                <a:solidFill>
                  <a:srgbClr val="FFFFFF"/>
                </a:solidFill>
                <a:latin typeface="+mj-lt"/>
                <a:ea typeface="+mj-ea"/>
                <a:cs typeface="+mj-cs"/>
              </a:rPr>
              <a:t>Christopher John</a:t>
            </a:r>
            <a:endParaRPr lang="en-US" sz="4800" kern="1200" dirty="0">
              <a:solidFill>
                <a:srgbClr val="FFFFFF"/>
              </a:solidFill>
              <a:latin typeface="+mj-lt"/>
              <a:ea typeface="+mj-ea"/>
              <a:cs typeface="+mj-cs"/>
            </a:endParaRPr>
          </a:p>
        </p:txBody>
      </p:sp>
      <p:pic>
        <p:nvPicPr>
          <p:cNvPr id="5124" name="Picture 4" descr="Johns Model of Reflection: the Basics and Example - Toolshero">
            <a:extLst>
              <a:ext uri="{FF2B5EF4-FFF2-40B4-BE49-F238E27FC236}">
                <a16:creationId xmlns:a16="http://schemas.microsoft.com/office/drawing/2014/main" id="{1E95E523-E385-842B-C20B-73AD3325FDA4}"/>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6665" t="14212" r="20323" b="7022"/>
          <a:stretch>
            <a:fillRect/>
          </a:stretch>
        </p:blipFill>
        <p:spPr bwMode="auto">
          <a:xfrm>
            <a:off x="5075257" y="256482"/>
            <a:ext cx="6325829" cy="59304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76056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C9B0F16-B2D0-6D7E-D7DE-39453C8F4A41}"/>
            </a:ext>
          </a:extLst>
        </p:cNvPr>
        <p:cNvGrpSpPr/>
        <p:nvPr/>
      </p:nvGrpSpPr>
      <p:grpSpPr>
        <a:xfrm>
          <a:off x="0" y="0"/>
          <a:ext cx="0" cy="0"/>
          <a:chOff x="0" y="0"/>
          <a:chExt cx="0" cy="0"/>
        </a:xfrm>
      </p:grpSpPr>
      <p:sp>
        <p:nvSpPr>
          <p:cNvPr id="6151" name="Rectangle 6150">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6B290F72-CF26-2F33-E252-3D3060AFABC4}"/>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kern="1200" dirty="0">
                <a:solidFill>
                  <a:srgbClr val="FFFFFF"/>
                </a:solidFill>
                <a:latin typeface="+mj-lt"/>
                <a:ea typeface="+mj-ea"/>
                <a:cs typeface="+mj-cs"/>
              </a:rPr>
              <a:t>David </a:t>
            </a:r>
            <a:br>
              <a:rPr lang="en-US" sz="4800" kern="1200" dirty="0">
                <a:solidFill>
                  <a:srgbClr val="FFFFFF"/>
                </a:solidFill>
                <a:latin typeface="+mj-lt"/>
                <a:ea typeface="+mj-ea"/>
                <a:cs typeface="+mj-cs"/>
              </a:rPr>
            </a:br>
            <a:r>
              <a:rPr lang="en-US" sz="4800" kern="1200" dirty="0">
                <a:solidFill>
                  <a:srgbClr val="FFFFFF"/>
                </a:solidFill>
                <a:latin typeface="+mj-lt"/>
                <a:ea typeface="+mj-ea"/>
                <a:cs typeface="+mj-cs"/>
              </a:rPr>
              <a:t>Kolb</a:t>
            </a:r>
          </a:p>
        </p:txBody>
      </p:sp>
      <p:pic>
        <p:nvPicPr>
          <p:cNvPr id="6146" name="Picture 2" descr="Kolb's Cycle of Reflective Practice - Cambiana">
            <a:extLst>
              <a:ext uri="{FF2B5EF4-FFF2-40B4-BE49-F238E27FC236}">
                <a16:creationId xmlns:a16="http://schemas.microsoft.com/office/drawing/2014/main" id="{F7B746A7-DF75-83D8-47D0-E8807408F38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880325" y="520650"/>
            <a:ext cx="7114636" cy="5407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71285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A84D0C0-98F6-CD07-33A9-C7ACA3BC627F}"/>
            </a:ext>
          </a:extLst>
        </p:cNvPr>
        <p:cNvGrpSpPr/>
        <p:nvPr/>
      </p:nvGrpSpPr>
      <p:grpSpPr>
        <a:xfrm>
          <a:off x="0" y="0"/>
          <a:ext cx="0" cy="0"/>
          <a:chOff x="0" y="0"/>
          <a:chExt cx="0" cy="0"/>
        </a:xfrm>
      </p:grpSpPr>
      <p:sp>
        <p:nvSpPr>
          <p:cNvPr id="4103" name="Rectangle 4102">
            <a:extLst>
              <a:ext uri="{FF2B5EF4-FFF2-40B4-BE49-F238E27FC236}">
                <a16:creationId xmlns:a16="http://schemas.microsoft.com/office/drawing/2014/main" id="{A0D8186F-27FD-AC74-7EDE-C5871D98FD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ECCD0253-E288-353D-9C22-470679B61B47}"/>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dirty="0">
                <a:solidFill>
                  <a:srgbClr val="FFFFFF"/>
                </a:solidFill>
              </a:rPr>
              <a:t>Terry </a:t>
            </a:r>
            <a:br>
              <a:rPr lang="en-US" sz="4800" dirty="0">
                <a:solidFill>
                  <a:srgbClr val="FFFFFF"/>
                </a:solidFill>
              </a:rPr>
            </a:br>
            <a:r>
              <a:rPr lang="en-US" sz="4800" dirty="0">
                <a:solidFill>
                  <a:srgbClr val="FFFFFF"/>
                </a:solidFill>
              </a:rPr>
              <a:t>Borton</a:t>
            </a:r>
            <a:endParaRPr lang="en-US" sz="4800" kern="1200" dirty="0">
              <a:solidFill>
                <a:srgbClr val="FFFFFF"/>
              </a:solidFill>
              <a:latin typeface="+mj-lt"/>
              <a:ea typeface="+mj-ea"/>
              <a:cs typeface="+mj-cs"/>
            </a:endParaRPr>
          </a:p>
        </p:txBody>
      </p:sp>
      <p:pic>
        <p:nvPicPr>
          <p:cNvPr id="7170" name="Picture 2" descr="Rolfe's Reflective Model | NursingAnswers.net">
            <a:extLst>
              <a:ext uri="{FF2B5EF4-FFF2-40B4-BE49-F238E27FC236}">
                <a16:creationId xmlns:a16="http://schemas.microsoft.com/office/drawing/2014/main" id="{5A63EA78-64AF-E863-595D-BDD1F553E7E8}"/>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8583"/>
          <a:stretch>
            <a:fillRect/>
          </a:stretch>
        </p:blipFill>
        <p:spPr bwMode="auto">
          <a:xfrm>
            <a:off x="5457356" y="951271"/>
            <a:ext cx="6120009" cy="48079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68944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FAEFE5B-6418-D89D-00FB-3F201251F655}"/>
            </a:ext>
          </a:extLst>
        </p:cNvPr>
        <p:cNvGrpSpPr/>
        <p:nvPr/>
      </p:nvGrpSpPr>
      <p:grpSpPr>
        <a:xfrm>
          <a:off x="0" y="0"/>
          <a:ext cx="0" cy="0"/>
          <a:chOff x="0" y="0"/>
          <a:chExt cx="0" cy="0"/>
        </a:xfrm>
      </p:grpSpPr>
      <p:sp>
        <p:nvSpPr>
          <p:cNvPr id="4103" name="Rectangle 4102">
            <a:extLst>
              <a:ext uri="{FF2B5EF4-FFF2-40B4-BE49-F238E27FC236}">
                <a16:creationId xmlns:a16="http://schemas.microsoft.com/office/drawing/2014/main" id="{B40572F5-E209-6631-69CD-545141F93D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3659FC6B-EC81-B677-98F6-DEE3D023A381}"/>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dirty="0">
                <a:solidFill>
                  <a:srgbClr val="FFFFFF"/>
                </a:solidFill>
              </a:rPr>
              <a:t>Graham Gibbs</a:t>
            </a:r>
            <a:endParaRPr lang="en-US" sz="4800" kern="1200" dirty="0">
              <a:solidFill>
                <a:srgbClr val="FFFFFF"/>
              </a:solidFill>
              <a:latin typeface="+mj-lt"/>
              <a:ea typeface="+mj-ea"/>
              <a:cs typeface="+mj-cs"/>
            </a:endParaRPr>
          </a:p>
        </p:txBody>
      </p:sp>
      <p:pic>
        <p:nvPicPr>
          <p:cNvPr id="8194" name="Picture 2" descr="Reflection - Self-Development | theCompleteMedic">
            <a:extLst>
              <a:ext uri="{FF2B5EF4-FFF2-40B4-BE49-F238E27FC236}">
                <a16:creationId xmlns:a16="http://schemas.microsoft.com/office/drawing/2014/main" id="{4AE2D43A-3CB1-00AD-5184-6E3A454E4B0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825041" y="742951"/>
            <a:ext cx="5051894" cy="51089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38363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15">
    <p:bg>
      <p:bgPr>
        <a:solidFill>
          <a:srgbClr val="0070C0"/>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68BAF1A-98E6-CBD7-E2F7-6E36B04C192C}"/>
              </a:ext>
            </a:extLst>
          </p:cNvPr>
          <p:cNvSpPr txBox="1"/>
          <p:nvPr/>
        </p:nvSpPr>
        <p:spPr>
          <a:xfrm>
            <a:off x="897977" y="503587"/>
            <a:ext cx="10525091" cy="646334"/>
          </a:xfrm>
          <a:prstGeom prst="rect">
            <a:avLst/>
          </a:prstGeom>
          <a:solidFill>
            <a:srgbClr val="FFFFFF"/>
          </a:solid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0070C0"/>
                </a:solidFill>
                <a:uFillTx/>
                <a:latin typeface="Century Gothic"/>
              </a:rPr>
              <a:t>TASK</a:t>
            </a:r>
          </a:p>
        </p:txBody>
      </p:sp>
      <p:sp>
        <p:nvSpPr>
          <p:cNvPr id="3" name="TextBox 2">
            <a:extLst>
              <a:ext uri="{FF2B5EF4-FFF2-40B4-BE49-F238E27FC236}">
                <a16:creationId xmlns:a16="http://schemas.microsoft.com/office/drawing/2014/main" id="{AD5AFBFB-4563-7A40-9AD2-A075B1D8A995}"/>
              </a:ext>
            </a:extLst>
          </p:cNvPr>
          <p:cNvSpPr txBox="1"/>
          <p:nvPr/>
        </p:nvSpPr>
        <p:spPr>
          <a:xfrm>
            <a:off x="897977" y="1549551"/>
            <a:ext cx="10833847" cy="501675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none" spc="0" baseline="0">
                <a:solidFill>
                  <a:srgbClr val="FFFFFF"/>
                </a:solidFill>
                <a:uFillTx/>
                <a:latin typeface="Calibri" pitchFamily="34"/>
                <a:cs typeface="Calibri" pitchFamily="34"/>
              </a:rPr>
              <a:t>“The Very Worst McDonald's in the country you could teach monkeys to do a better and more hygienic job than these people and the service is very poor and you are made to wait ages for in the drive through and then get told to wait around ten minuets for your food which is cooked badly and often wrong.</a:t>
            </a:r>
            <a:br>
              <a:rPr lang="en-GB" sz="3200" b="1" i="0" u="none" strike="noStrike" kern="1200" cap="none" spc="0" baseline="0">
                <a:solidFill>
                  <a:srgbClr val="FFFFFF"/>
                </a:solidFill>
                <a:uFillTx/>
                <a:latin typeface="Calibri" pitchFamily="34"/>
                <a:cs typeface="Calibri" pitchFamily="34"/>
              </a:rPr>
            </a:br>
            <a:r>
              <a:rPr lang="en-GB" sz="3200" b="1" i="0" u="none" strike="noStrike" kern="1200" cap="none" spc="0" baseline="0">
                <a:solidFill>
                  <a:srgbClr val="FFFFFF"/>
                </a:solidFill>
                <a:uFillTx/>
                <a:latin typeface="Calibri" pitchFamily="34"/>
                <a:cs typeface="Calibri" pitchFamily="34"/>
              </a:rPr>
              <a:t>The management is that poorly trained and arrogant, they seem to think that nobody can touch them and who cares.</a:t>
            </a:r>
            <a:br>
              <a:rPr lang="en-GB" sz="3200" b="1" i="0" u="none" strike="noStrike" kern="1200" cap="none" spc="0" baseline="0">
                <a:solidFill>
                  <a:srgbClr val="FFFFFF"/>
                </a:solidFill>
                <a:uFillTx/>
                <a:latin typeface="Calibri" pitchFamily="34"/>
                <a:cs typeface="Calibri" pitchFamily="34"/>
              </a:rPr>
            </a:br>
            <a:r>
              <a:rPr lang="en-GB" sz="3200" b="1" i="0" u="none" strike="noStrike" kern="1200" cap="none" spc="0" baseline="0">
                <a:solidFill>
                  <a:srgbClr val="FFFFFF"/>
                </a:solidFill>
                <a:uFillTx/>
                <a:latin typeface="Calibri" pitchFamily="34"/>
                <a:cs typeface="Calibri" pitchFamily="34"/>
              </a:rPr>
              <a:t>Avoid this place at all costs i couldn't give it a worst rating than terrible as the site wouldn't allow me”</a:t>
            </a:r>
          </a:p>
        </p:txBody>
      </p:sp>
      <p:sp>
        <p:nvSpPr>
          <p:cNvPr id="4" name="TextBox 3">
            <a:extLst>
              <a:ext uri="{FF2B5EF4-FFF2-40B4-BE49-F238E27FC236}">
                <a16:creationId xmlns:a16="http://schemas.microsoft.com/office/drawing/2014/main" id="{3534E8E9-253F-8BB7-D63F-AB5CAB361985}"/>
              </a:ext>
            </a:extLst>
          </p:cNvPr>
          <p:cNvSpPr txBox="1"/>
          <p:nvPr/>
        </p:nvSpPr>
        <p:spPr>
          <a:xfrm>
            <a:off x="9125785" y="6217005"/>
            <a:ext cx="2168234" cy="369335"/>
          </a:xfrm>
          <a:prstGeom prst="rect">
            <a:avLst/>
          </a:prstGeom>
          <a:solidFill>
            <a:srgbClr val="FFFFFF"/>
          </a:solid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rgbClr val="0070C0"/>
                </a:solidFill>
                <a:uFillTx/>
                <a:latin typeface="Century Gothic"/>
              </a:rPr>
              <a:t>Trip Advisor, 2024</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str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strVal val="0"/>
                                          </p:val>
                                        </p:tav>
                                        <p:tav tm="100000">
                                          <p:val>
                                            <p:strVal val="#ppt_h"/>
                                          </p:val>
                                        </p:tav>
                                      </p:tavLst>
                                    </p:anim>
                                    <p:anim calcmode="lin" valueType="num">
                                      <p:cBhvr>
                                        <p:cTn id="9" dur="1000" fill="hold"/>
                                        <p:tgtEl>
                                          <p:spTgt spid="3">
                                            <p:txEl>
                                              <p:pRg st="0" end="0"/>
                                            </p:txEl>
                                          </p:spTgt>
                                        </p:tgtEl>
                                        <p:attrNameLst>
                                          <p:attrName>r</p:attrName>
                                        </p:attrNameLst>
                                      </p:cBhvr>
                                      <p:tavLst>
                                        <p:tav tm="0">
                                          <p:val>
                                            <p:strVal val="90"/>
                                          </p:val>
                                        </p:tav>
                                        <p:tav tm="100000">
                                          <p:val>
                                            <p:str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name="Slide17">
    <p:bg>
      <p:bgPr>
        <a:solidFill>
          <a:srgbClr val="0070C0"/>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1C4DA7E-BA4A-5D89-0757-26037A5BF702}"/>
              </a:ext>
            </a:extLst>
          </p:cNvPr>
          <p:cNvSpPr txBox="1"/>
          <p:nvPr/>
        </p:nvSpPr>
        <p:spPr>
          <a:xfrm>
            <a:off x="803565" y="183382"/>
            <a:ext cx="10913107" cy="646334"/>
          </a:xfrm>
          <a:prstGeom prst="rect">
            <a:avLst/>
          </a:prstGeom>
          <a:solidFill>
            <a:srgbClr val="FFFFFF"/>
          </a:solid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0070C0"/>
                </a:solidFill>
                <a:uFillTx/>
                <a:latin typeface="Century Gothic"/>
              </a:rPr>
              <a:t>TASK</a:t>
            </a:r>
          </a:p>
        </p:txBody>
      </p:sp>
      <p:sp>
        <p:nvSpPr>
          <p:cNvPr id="3" name="TextBox 2">
            <a:extLst>
              <a:ext uri="{FF2B5EF4-FFF2-40B4-BE49-F238E27FC236}">
                <a16:creationId xmlns:a16="http://schemas.microsoft.com/office/drawing/2014/main" id="{93FBF1AF-FBB4-AB45-FA99-B1C12A127574}"/>
              </a:ext>
            </a:extLst>
          </p:cNvPr>
          <p:cNvSpPr txBox="1"/>
          <p:nvPr/>
        </p:nvSpPr>
        <p:spPr>
          <a:xfrm>
            <a:off x="941457" y="1164131"/>
            <a:ext cx="10709507" cy="5693866"/>
          </a:xfrm>
          <a:prstGeom prst="rect">
            <a:avLst/>
          </a:prstGeom>
          <a:noFill/>
          <a:ln cap="flat">
            <a:noFill/>
          </a:ln>
        </p:spPr>
        <p:txBody>
          <a:bodyPr vert="horz" wrap="square" lIns="91440" tIns="45720" rIns="91440" bIns="45720" anchor="t" anchorCtr="0" compatLnSpc="1">
            <a:spAutoFit/>
          </a:bodyPr>
          <a:lstStyle/>
          <a:p>
            <a:pPr lvl="0">
              <a:defRPr sz="1800" b="0" i="0" u="none" strike="noStrike" kern="0" cap="none" spc="0" baseline="0">
                <a:solidFill>
                  <a:srgbClr val="000000"/>
                </a:solidFill>
                <a:uFillTx/>
              </a:defRPr>
            </a:pPr>
            <a:r>
              <a:rPr lang="en-GB" sz="2800" dirty="0">
                <a:solidFill>
                  <a:schemeClr val="bg1"/>
                </a:solidFill>
                <a:latin typeface="Times New Roman" pitchFamily="18"/>
                <a:cs typeface="Times New Roman" pitchFamily="18"/>
              </a:rPr>
              <a:t>Jane is training to be a paediatric nurse and is enjoying her placement in an Accident and Emergency unit. </a:t>
            </a:r>
          </a:p>
          <a:p>
            <a:pPr lvl="0">
              <a:defRPr sz="1800" b="0" i="0" u="none" strike="noStrike" kern="0" cap="none" spc="0" baseline="0">
                <a:solidFill>
                  <a:srgbClr val="000000"/>
                </a:solidFill>
                <a:uFillTx/>
              </a:defRPr>
            </a:pPr>
            <a:r>
              <a:rPr lang="en-GB" sz="2800" dirty="0">
                <a:solidFill>
                  <a:schemeClr val="bg1"/>
                </a:solidFill>
                <a:latin typeface="Times New Roman" pitchFamily="18"/>
                <a:cs typeface="Times New Roman" pitchFamily="18"/>
              </a:rPr>
              <a:t>One Saturday afternoon a couple arrive with their two-year-old son who was having difficulty breathing and was turning blue through lack of oxygen. They had been preparing for his birthday party and think he may have swallowed something, perhaps one of the party balloons or a small toy from the party bags they were preparing.  Jane was unsure what to do and knew the boy needed to be dealt with urgently. She also could not understand how the parents could have allowed this to happen and why they weren’t watching the boy.  Jane assisted the nurse involved but found the situation very distressing.</a:t>
            </a:r>
            <a:endParaRPr lang="en-GB" sz="2800" b="0" i="0" u="none" strike="noStrike" kern="0" cap="none" spc="0" baseline="0" dirty="0">
              <a:solidFill>
                <a:schemeClr val="bg1"/>
              </a:solidFill>
              <a:uFillTx/>
              <a:latin typeface="Century Gothic"/>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en-GB" sz="2800" b="0" i="0" u="none" strike="noStrike" kern="1200" cap="none" spc="0" baseline="0" dirty="0">
                <a:solidFill>
                  <a:srgbClr val="FFFFFF"/>
                </a:solidFill>
                <a:uFillTx/>
                <a:latin typeface="Century Gothic"/>
              </a:rPr>
            </a:br>
            <a:endParaRPr lang="en-GB" sz="2800" b="0" i="0" u="none" strike="noStrike" kern="1200" cap="none" spc="0" baseline="0" dirty="0">
              <a:solidFill>
                <a:srgbClr val="FFFFFF"/>
              </a:solidFill>
              <a:uFillTx/>
              <a:latin typeface="Century Gothic"/>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p:cTn id="7" dur="1000" fill="hold"/>
                                        <p:tgtEl>
                                          <p:spTgt spid="3">
                                            <p:txEl>
                                              <p:pRg st="2" end="2"/>
                                            </p:txEl>
                                          </p:spTgt>
                                        </p:tgtEl>
                                        <p:attrNameLst>
                                          <p:attrName>ppt_w</p:attrName>
                                        </p:attrNameLst>
                                      </p:cBhvr>
                                      <p:tavLst>
                                        <p:tav tm="0">
                                          <p:val>
                                            <p:strVal val="0"/>
                                          </p:val>
                                        </p:tav>
                                        <p:tav tm="100000">
                                          <p:val>
                                            <p:strVal val="#ppt_w"/>
                                          </p:val>
                                        </p:tav>
                                      </p:tavLst>
                                    </p:anim>
                                    <p:anim calcmode="lin" valueType="num">
                                      <p:cBhvr>
                                        <p:cTn id="8" dur="1000" fill="hold"/>
                                        <p:tgtEl>
                                          <p:spTgt spid="3">
                                            <p:txEl>
                                              <p:pRg st="2" end="2"/>
                                            </p:txEl>
                                          </p:spTgt>
                                        </p:tgtEl>
                                        <p:attrNameLst>
                                          <p:attrName>ppt_h</p:attrName>
                                        </p:attrNameLst>
                                      </p:cBhvr>
                                      <p:tavLst>
                                        <p:tav tm="0">
                                          <p:val>
                                            <p:strVal val="0"/>
                                          </p:val>
                                        </p:tav>
                                        <p:tav tm="100000">
                                          <p:val>
                                            <p:strVal val="#ppt_h"/>
                                          </p:val>
                                        </p:tav>
                                      </p:tavLst>
                                    </p:anim>
                                    <p:anim calcmode="lin" valueType="num">
                                      <p:cBhvr>
                                        <p:cTn id="9" dur="1000" fill="hold"/>
                                        <p:tgtEl>
                                          <p:spTgt spid="3">
                                            <p:txEl>
                                              <p:pRg st="2" end="2"/>
                                            </p:txEl>
                                          </p:spTgt>
                                        </p:tgtEl>
                                        <p:attrNameLst>
                                          <p:attrName>r</p:attrName>
                                        </p:attrNameLst>
                                      </p:cBhvr>
                                      <p:tavLst>
                                        <p:tav tm="0">
                                          <p:val>
                                            <p:strVal val="90"/>
                                          </p:val>
                                        </p:tav>
                                        <p:tav tm="100000">
                                          <p:val>
                                            <p:strVal val="0"/>
                                          </p:val>
                                        </p:tav>
                                      </p:tavLst>
                                    </p:anim>
                                    <p:animEffect transition="in" filter="fade">
                                      <p:cBhvr>
                                        <p:cTn id="10" dur="1000"/>
                                        <p:tgtEl>
                                          <p:spTgt spid="3">
                                            <p:txEl>
                                              <p:pRg st="2" end="2"/>
                                            </p:txEl>
                                          </p:spTgt>
                                        </p:tgtEl>
                                      </p:cBhvr>
                                    </p:animEffect>
                                  </p:childTnLst>
                                </p:cTn>
                              </p:par>
                              <p:par>
                                <p:cTn id="11" presetID="31" presetClass="entr" presetSubtype="0" fill="hold" nodeType="with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p:cTn id="13" dur="1000" fill="hold"/>
                                        <p:tgtEl>
                                          <p:spTgt spid="3">
                                            <p:txEl>
                                              <p:pRg st="0" end="0"/>
                                            </p:txEl>
                                          </p:spTgt>
                                        </p:tgtEl>
                                        <p:attrNameLst>
                                          <p:attrName>ppt_w</p:attrName>
                                        </p:attrNameLst>
                                      </p:cBhvr>
                                      <p:tavLst>
                                        <p:tav tm="0">
                                          <p:val>
                                            <p:strVal val="0"/>
                                          </p:val>
                                        </p:tav>
                                        <p:tav tm="100000">
                                          <p:val>
                                            <p:strVal val="#ppt_w"/>
                                          </p:val>
                                        </p:tav>
                                      </p:tavLst>
                                    </p:anim>
                                    <p:anim calcmode="lin" valueType="num">
                                      <p:cBhvr>
                                        <p:cTn id="14" dur="1000" fill="hold"/>
                                        <p:tgtEl>
                                          <p:spTgt spid="3">
                                            <p:txEl>
                                              <p:pRg st="0" end="0"/>
                                            </p:txEl>
                                          </p:spTgt>
                                        </p:tgtEl>
                                        <p:attrNameLst>
                                          <p:attrName>ppt_h</p:attrName>
                                        </p:attrNameLst>
                                      </p:cBhvr>
                                      <p:tavLst>
                                        <p:tav tm="0">
                                          <p:val>
                                            <p:strVal val="0"/>
                                          </p:val>
                                        </p:tav>
                                        <p:tav tm="100000">
                                          <p:val>
                                            <p:strVal val="#ppt_h"/>
                                          </p:val>
                                        </p:tav>
                                      </p:tavLst>
                                    </p:anim>
                                    <p:anim calcmode="lin" valueType="num">
                                      <p:cBhvr>
                                        <p:cTn id="15" dur="1000" fill="hold"/>
                                        <p:tgtEl>
                                          <p:spTgt spid="3">
                                            <p:txEl>
                                              <p:pRg st="0" end="0"/>
                                            </p:txEl>
                                          </p:spTgt>
                                        </p:tgtEl>
                                        <p:attrNameLst>
                                          <p:attrName>r</p:attrName>
                                        </p:attrNameLst>
                                      </p:cBhvr>
                                      <p:tavLst>
                                        <p:tav tm="0">
                                          <p:val>
                                            <p:strVal val="90"/>
                                          </p:val>
                                        </p:tav>
                                        <p:tav tm="100000">
                                          <p:val>
                                            <p:strVal val="0"/>
                                          </p:val>
                                        </p:tav>
                                      </p:tavLst>
                                    </p:anim>
                                    <p:animEffect transition="in" filter="fade">
                                      <p:cBhvr>
                                        <p:cTn id="16" dur="1000"/>
                                        <p:tgtEl>
                                          <p:spTgt spid="3">
                                            <p:txEl>
                                              <p:pRg st="0" end="0"/>
                                            </p:txEl>
                                          </p:spTgt>
                                        </p:tgtEl>
                                      </p:cBhvr>
                                    </p:animEffect>
                                  </p:childTnLst>
                                </p:cTn>
                              </p:par>
                              <p:par>
                                <p:cTn id="17" presetID="31"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p:cTn id="19" dur="1000" fill="hold"/>
                                        <p:tgtEl>
                                          <p:spTgt spid="3">
                                            <p:txEl>
                                              <p:pRg st="1" end="1"/>
                                            </p:txEl>
                                          </p:spTgt>
                                        </p:tgtEl>
                                        <p:attrNameLst>
                                          <p:attrName>ppt_w</p:attrName>
                                        </p:attrNameLst>
                                      </p:cBhvr>
                                      <p:tavLst>
                                        <p:tav tm="0">
                                          <p:val>
                                            <p:strVal val="0"/>
                                          </p:val>
                                        </p:tav>
                                        <p:tav tm="100000">
                                          <p:val>
                                            <p:strVal val="#ppt_w"/>
                                          </p:val>
                                        </p:tav>
                                      </p:tavLst>
                                    </p:anim>
                                    <p:anim calcmode="lin" valueType="num">
                                      <p:cBhvr>
                                        <p:cTn id="20" dur="1000" fill="hold"/>
                                        <p:tgtEl>
                                          <p:spTgt spid="3">
                                            <p:txEl>
                                              <p:pRg st="1" end="1"/>
                                            </p:txEl>
                                          </p:spTgt>
                                        </p:tgtEl>
                                        <p:attrNameLst>
                                          <p:attrName>ppt_h</p:attrName>
                                        </p:attrNameLst>
                                      </p:cBhvr>
                                      <p:tavLst>
                                        <p:tav tm="0">
                                          <p:val>
                                            <p:strVal val="0"/>
                                          </p:val>
                                        </p:tav>
                                        <p:tav tm="100000">
                                          <p:val>
                                            <p:strVal val="#ppt_h"/>
                                          </p:val>
                                        </p:tav>
                                      </p:tavLst>
                                    </p:anim>
                                    <p:anim calcmode="lin" valueType="num">
                                      <p:cBhvr>
                                        <p:cTn id="21" dur="1000" fill="hold"/>
                                        <p:tgtEl>
                                          <p:spTgt spid="3">
                                            <p:txEl>
                                              <p:pRg st="1" end="1"/>
                                            </p:txEl>
                                          </p:spTgt>
                                        </p:tgtEl>
                                        <p:attrNameLst>
                                          <p:attrName>r</p:attrName>
                                        </p:attrNameLst>
                                      </p:cBhvr>
                                      <p:tavLst>
                                        <p:tav tm="0">
                                          <p:val>
                                            <p:strVal val="90"/>
                                          </p:val>
                                        </p:tav>
                                        <p:tav tm="100000">
                                          <p:val>
                                            <p:strVal val="0"/>
                                          </p:val>
                                        </p:tav>
                                      </p:tavLst>
                                    </p:anim>
                                    <p:animEffect transition="in" filter="fade">
                                      <p:cBhvr>
                                        <p:cTn id="22"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BF2222F9-2261-A2E9-D4BE-B3C075C50786}"/>
              </a:ext>
            </a:extLst>
          </p:cNvPr>
          <p:cNvPicPr>
            <a:picLocks noGrp="1" noChangeAspect="1"/>
          </p:cNvPicPr>
          <p:nvPr>
            <p:ph idx="1"/>
          </p:nvPr>
        </p:nvPicPr>
        <p:blipFill>
          <a:blip r:embed="rId2"/>
          <a:srcRect t="11968" b="3763"/>
          <a:stretch>
            <a:fillRect/>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B8B71C-F0FE-2706-EBCB-6A0F9A17A593}"/>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Why Reflect in a Healthcare setting?</a:t>
            </a:r>
          </a:p>
        </p:txBody>
      </p:sp>
      <p:cxnSp>
        <p:nvCxnSpPr>
          <p:cNvPr id="14" name="Straight Connector 13">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86076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8EB254A-89CF-A43D-1074-D748B9D9ACFC}"/>
              </a:ext>
            </a:extLst>
          </p:cNvPr>
          <p:cNvPicPr>
            <a:picLocks noChangeAspect="1"/>
          </p:cNvPicPr>
          <p:nvPr/>
        </p:nvPicPr>
        <p:blipFill>
          <a:blip r:embed="rId2"/>
          <a:srcRect t="9091" r="23298"/>
          <a:stretch>
            <a:fillRect/>
          </a:stretch>
        </p:blipFill>
        <p:spPr>
          <a:xfrm>
            <a:off x="4379494" y="10"/>
            <a:ext cx="7812505" cy="6857990"/>
          </a:xfrm>
          <a:prstGeom prst="rect">
            <a:avLst/>
          </a:prstGeom>
        </p:spPr>
      </p:pic>
      <p:sp>
        <p:nvSpPr>
          <p:cNvPr id="29" name="Rectangle 28">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1">
            <a:extLst>
              <a:ext uri="{FF2B5EF4-FFF2-40B4-BE49-F238E27FC236}">
                <a16:creationId xmlns:a16="http://schemas.microsoft.com/office/drawing/2014/main" id="{37A58188-317A-82A5-C43C-817DF5221683}"/>
              </a:ext>
            </a:extLst>
          </p:cNvPr>
          <p:cNvSpPr txBox="1"/>
          <p:nvPr/>
        </p:nvSpPr>
        <p:spPr>
          <a:xfrm>
            <a:off x="821677" y="245619"/>
            <a:ext cx="3682946" cy="1237622"/>
          </a:xfrm>
          <a:prstGeom prst="rect">
            <a:avLst/>
          </a:prstGeom>
        </p:spPr>
        <p:txBody>
          <a:bodyPr vert="horz" lIns="91440" tIns="45720" rIns="91440" bIns="45720" rtlCol="0" anchor="b" anchorCtr="1" compatLnSpc="1">
            <a:normAutofit/>
          </a:bodyPr>
          <a:lstStyle/>
          <a:p>
            <a:pPr marL="0" marR="0" lvl="0" indent="0" defTabSz="914400" fontAlgn="auto">
              <a:lnSpc>
                <a:spcPct val="90000"/>
              </a:lnSpc>
              <a:spcBef>
                <a:spcPct val="0"/>
              </a:spcBef>
              <a:spcAft>
                <a:spcPts val="600"/>
              </a:spcAft>
              <a:tabLst/>
              <a:defRPr sz="1800" b="0" i="0" u="none" strike="noStrike" kern="0" cap="none" spc="0" baseline="0">
                <a:solidFill>
                  <a:srgbClr val="000000"/>
                </a:solidFill>
                <a:uFillTx/>
              </a:defRPr>
            </a:pPr>
            <a:r>
              <a:rPr lang="en-US" sz="2800" b="1" i="0" u="none" strike="noStrike" cap="none" spc="0" baseline="0" dirty="0">
                <a:uFillTx/>
                <a:latin typeface="+mj-lt"/>
                <a:ea typeface="+mj-ea"/>
                <a:cs typeface="+mj-cs"/>
              </a:rPr>
              <a:t>Why reflect in a healthcare setting?</a:t>
            </a:r>
          </a:p>
        </p:txBody>
      </p:sp>
      <p:sp>
        <p:nvSpPr>
          <p:cNvPr id="31" name="Rectangle 30">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3" name="Rectangle 32">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A8559551-DFF1-8FF5-E2E9-FE8CDB9C7930}"/>
              </a:ext>
            </a:extLst>
          </p:cNvPr>
          <p:cNvSpPr txBox="1"/>
          <p:nvPr/>
        </p:nvSpPr>
        <p:spPr>
          <a:xfrm>
            <a:off x="224909" y="1865912"/>
            <a:ext cx="6031511" cy="5002664"/>
          </a:xfrm>
          <a:prstGeom prst="rect">
            <a:avLst/>
          </a:prstGeom>
        </p:spPr>
        <p:txBody>
          <a:bodyPr vert="horz" lIns="91440" tIns="45720" rIns="91440" bIns="45720" rtlCol="0" anchor="t" anchorCtr="0" compatLnSpc="1">
            <a:normAutofit/>
          </a:bodyPr>
          <a:lstStyle/>
          <a:p>
            <a:pPr marL="285750" marR="0" lvl="0" indent="-228600" defTabSz="914400" fontAlgn="auto">
              <a:lnSpc>
                <a:spcPct val="90000"/>
              </a:lnSpc>
              <a:spcBef>
                <a:spcPts val="0"/>
              </a:spcBef>
              <a:spcAft>
                <a:spcPts val="600"/>
              </a:spcAft>
              <a:buSzPct val="100000"/>
              <a:buFont typeface="Arial" panose="020B0604020202020204" pitchFamily="34" charset="0"/>
              <a:buChar char="•"/>
              <a:tabLst/>
              <a:defRPr sz="1800" b="0" i="0" u="none" strike="noStrike" kern="0" cap="none" spc="0" baseline="0">
                <a:solidFill>
                  <a:srgbClr val="000000"/>
                </a:solidFill>
                <a:uFillTx/>
              </a:defRPr>
            </a:pPr>
            <a:r>
              <a:rPr lang="en-US" sz="2000" b="1" i="0" u="none" strike="noStrike" cap="none" spc="0" baseline="0" dirty="0">
                <a:uFillTx/>
              </a:rPr>
              <a:t>To record your experience</a:t>
            </a:r>
          </a:p>
          <a:p>
            <a:pPr marL="285750" marR="0" lvl="0" indent="-228600" defTabSz="914400" fontAlgn="auto">
              <a:lnSpc>
                <a:spcPct val="90000"/>
              </a:lnSpc>
              <a:spcBef>
                <a:spcPts val="0"/>
              </a:spcBef>
              <a:spcAft>
                <a:spcPts val="600"/>
              </a:spcAft>
              <a:buSzPct val="100000"/>
              <a:buFont typeface="Arial" panose="020B0604020202020204" pitchFamily="34" charset="0"/>
              <a:buChar char="•"/>
              <a:tabLst/>
              <a:defRPr sz="1800" b="0" i="0" u="none" strike="noStrike" kern="0" cap="none" spc="0" baseline="0">
                <a:solidFill>
                  <a:srgbClr val="000000"/>
                </a:solidFill>
                <a:uFillTx/>
              </a:defRPr>
            </a:pPr>
            <a:r>
              <a:rPr lang="en-US" sz="2000" b="1" i="0" u="none" strike="noStrike" cap="none" spc="0" baseline="0" dirty="0">
                <a:uFillTx/>
              </a:rPr>
              <a:t>To aid your learning and help you understand situations</a:t>
            </a:r>
          </a:p>
          <a:p>
            <a:pPr marL="285750" marR="0" lvl="0" indent="-228600" defTabSz="914400" fontAlgn="auto">
              <a:lnSpc>
                <a:spcPct val="90000"/>
              </a:lnSpc>
              <a:spcBef>
                <a:spcPts val="0"/>
              </a:spcBef>
              <a:spcAft>
                <a:spcPts val="600"/>
              </a:spcAft>
              <a:buSzPct val="100000"/>
              <a:buFont typeface="Arial" panose="020B0604020202020204" pitchFamily="34" charset="0"/>
              <a:buChar char="•"/>
              <a:tabLst/>
              <a:defRPr sz="1800" b="0" i="0" u="none" strike="noStrike" kern="0" cap="none" spc="0" baseline="0">
                <a:solidFill>
                  <a:srgbClr val="000000"/>
                </a:solidFill>
                <a:uFillTx/>
              </a:defRPr>
            </a:pPr>
            <a:r>
              <a:rPr lang="en-US" sz="2000" b="1" i="0" u="none" strike="noStrike" cap="none" spc="0" baseline="0" dirty="0">
                <a:uFillTx/>
              </a:rPr>
              <a:t>To develop critical thinking techniques &amp; problem-solving skill</a:t>
            </a:r>
          </a:p>
          <a:p>
            <a:pPr marL="285750" marR="0" lvl="0" indent="-228600" defTabSz="914400" fontAlgn="auto">
              <a:lnSpc>
                <a:spcPct val="90000"/>
              </a:lnSpc>
              <a:spcBef>
                <a:spcPts val="0"/>
              </a:spcBef>
              <a:spcAft>
                <a:spcPts val="600"/>
              </a:spcAft>
              <a:buSzPct val="100000"/>
              <a:buFont typeface="Arial" panose="020B0604020202020204" pitchFamily="34" charset="0"/>
              <a:buChar char="•"/>
              <a:tabLst/>
              <a:defRPr sz="1800" b="0" i="0" u="none" strike="noStrike" kern="0" cap="none" spc="0" baseline="0">
                <a:solidFill>
                  <a:srgbClr val="000000"/>
                </a:solidFill>
                <a:uFillTx/>
              </a:defRPr>
            </a:pPr>
            <a:r>
              <a:rPr lang="en-US" sz="2000" b="1" i="0" u="none" strike="noStrike" cap="none" spc="0" baseline="0" dirty="0">
                <a:uFillTx/>
              </a:rPr>
              <a:t>A way to express yourself with no judgement</a:t>
            </a:r>
          </a:p>
          <a:p>
            <a:pPr marL="285750" marR="0" lvl="0" indent="-228600" defTabSz="914400" fontAlgn="auto">
              <a:lnSpc>
                <a:spcPct val="90000"/>
              </a:lnSpc>
              <a:spcBef>
                <a:spcPts val="0"/>
              </a:spcBef>
              <a:spcAft>
                <a:spcPts val="600"/>
              </a:spcAft>
              <a:buSzPct val="100000"/>
              <a:buFont typeface="Arial" panose="020B0604020202020204" pitchFamily="34" charset="0"/>
              <a:buChar char="•"/>
              <a:tabLst/>
              <a:defRPr sz="1800" b="0" i="0" u="none" strike="noStrike" kern="0" cap="none" spc="0" baseline="0">
                <a:solidFill>
                  <a:srgbClr val="000000"/>
                </a:solidFill>
                <a:uFillTx/>
              </a:defRPr>
            </a:pPr>
            <a:r>
              <a:rPr lang="en-US" sz="2000" b="1" i="0" u="none" strike="noStrike" cap="none" spc="0" baseline="0" dirty="0">
                <a:uFillTx/>
              </a:rPr>
              <a:t>Helps you plan &amp; identify areas required for personal development</a:t>
            </a:r>
          </a:p>
          <a:p>
            <a:pPr marL="285750" marR="0" lvl="0" indent="-228600" defTabSz="914400" fontAlgn="auto">
              <a:lnSpc>
                <a:spcPct val="90000"/>
              </a:lnSpc>
              <a:spcBef>
                <a:spcPts val="0"/>
              </a:spcBef>
              <a:spcAft>
                <a:spcPts val="600"/>
              </a:spcAft>
              <a:buSzPct val="100000"/>
              <a:buFont typeface="Arial" panose="020B0604020202020204" pitchFamily="34" charset="0"/>
              <a:buChar char="•"/>
              <a:tabLst/>
              <a:defRPr sz="1800" b="0" i="0" u="none" strike="noStrike" kern="0" cap="none" spc="0" baseline="0">
                <a:solidFill>
                  <a:srgbClr val="000000"/>
                </a:solidFill>
                <a:uFillTx/>
              </a:defRPr>
            </a:pPr>
            <a:r>
              <a:rPr lang="en-US" sz="2000" b="1" i="0" u="none" strike="noStrike" cap="none" spc="0" baseline="0" dirty="0">
                <a:uFillTx/>
              </a:rPr>
              <a:t>Can assist others in similar situations in particular with multi-agency working</a:t>
            </a:r>
          </a:p>
          <a:p>
            <a:pPr marL="285750" marR="0" lvl="0" indent="-228600" defTabSz="914400" fontAlgn="auto">
              <a:lnSpc>
                <a:spcPct val="90000"/>
              </a:lnSpc>
              <a:spcBef>
                <a:spcPts val="0"/>
              </a:spcBef>
              <a:spcAft>
                <a:spcPts val="600"/>
              </a:spcAft>
              <a:buSzPct val="100000"/>
              <a:buFont typeface="Arial" panose="020B0604020202020204" pitchFamily="34" charset="0"/>
              <a:buChar char="•"/>
              <a:tabLst/>
              <a:defRPr sz="1800" b="0" i="0" u="none" strike="noStrike" kern="0" cap="none" spc="0" baseline="0">
                <a:solidFill>
                  <a:srgbClr val="000000"/>
                </a:solidFill>
                <a:uFillTx/>
              </a:defRPr>
            </a:pPr>
            <a:r>
              <a:rPr lang="en-US" sz="2000" b="1" i="0" u="none" strike="noStrike" cap="none" spc="0" baseline="0" dirty="0">
                <a:uFillTx/>
              </a:rPr>
              <a:t>To adhere with best practice in compliance with CPD</a:t>
            </a:r>
          </a:p>
          <a:p>
            <a:pPr marL="285750" marR="0" lvl="0" indent="-228600" defTabSz="914400" fontAlgn="auto">
              <a:lnSpc>
                <a:spcPct val="90000"/>
              </a:lnSpc>
              <a:spcBef>
                <a:spcPts val="0"/>
              </a:spcBef>
              <a:spcAft>
                <a:spcPts val="600"/>
              </a:spcAft>
              <a:buSzPct val="100000"/>
              <a:buFont typeface="Arial" panose="020B0604020202020204" pitchFamily="34" charset="0"/>
              <a:buChar char="•"/>
              <a:tabLst/>
              <a:defRPr sz="1800" b="0" i="0" u="none" strike="noStrike" kern="0" cap="none" spc="0" baseline="0">
                <a:solidFill>
                  <a:srgbClr val="000000"/>
                </a:solidFill>
                <a:uFillTx/>
              </a:defRPr>
            </a:pPr>
            <a:r>
              <a:rPr lang="en-US" sz="2000" b="1" dirty="0"/>
              <a:t>Improve practice</a:t>
            </a:r>
          </a:p>
          <a:p>
            <a:pPr marL="285750" marR="0" lvl="0" indent="-228600" defTabSz="914400" fontAlgn="auto">
              <a:lnSpc>
                <a:spcPct val="90000"/>
              </a:lnSpc>
              <a:spcBef>
                <a:spcPts val="0"/>
              </a:spcBef>
              <a:spcAft>
                <a:spcPts val="600"/>
              </a:spcAft>
              <a:buSzPct val="100000"/>
              <a:buFont typeface="Arial" panose="020B0604020202020204" pitchFamily="34" charset="0"/>
              <a:buChar char="•"/>
              <a:tabLst/>
              <a:defRPr sz="1800" b="0" i="0" u="none" strike="noStrike" kern="0" cap="none" spc="0" baseline="0">
                <a:solidFill>
                  <a:srgbClr val="000000"/>
                </a:solidFill>
                <a:uFillTx/>
              </a:defRPr>
            </a:pPr>
            <a:r>
              <a:rPr lang="en-US" sz="2000" b="1" i="0" u="none" strike="noStrike" cap="none" spc="0" baseline="0" dirty="0">
                <a:uFillTx/>
              </a:rPr>
              <a:t>Improve patient care</a:t>
            </a:r>
          </a:p>
          <a:p>
            <a:pPr marL="0" marR="0" lvl="0" indent="-228600" defTabSz="914400" fontAlgn="auto">
              <a:lnSpc>
                <a:spcPct val="90000"/>
              </a:lnSpc>
              <a:spcBef>
                <a:spcPts val="0"/>
              </a:spcBef>
              <a:spcAft>
                <a:spcPts val="600"/>
              </a:spcAft>
              <a:buFont typeface="Arial" panose="020B0604020202020204" pitchFamily="34" charset="0"/>
              <a:buChar char="•"/>
              <a:tabLst/>
              <a:defRPr sz="1800" b="0" i="0" u="none" strike="noStrike" kern="0" cap="none" spc="0" baseline="0">
                <a:solidFill>
                  <a:srgbClr val="000000"/>
                </a:solidFill>
                <a:uFillTx/>
              </a:defRPr>
            </a:pPr>
            <a:endParaRPr lang="en-US" sz="2000" b="1" i="0" u="none" strike="noStrike" cap="none" spc="0" baseline="0" dirty="0">
              <a:uFillTx/>
            </a:endParaRPr>
          </a:p>
          <a:p>
            <a:pPr marL="285750" marR="0" lvl="0" indent="-228600" defTabSz="914400" fontAlgn="auto">
              <a:lnSpc>
                <a:spcPct val="90000"/>
              </a:lnSpc>
              <a:spcBef>
                <a:spcPts val="0"/>
              </a:spcBef>
              <a:spcAft>
                <a:spcPts val="600"/>
              </a:spcAft>
              <a:buSzPct val="100000"/>
              <a:buFont typeface="Arial" panose="020B0604020202020204" pitchFamily="34" charset="0"/>
              <a:buChar char="•"/>
              <a:tabLst/>
              <a:defRPr sz="1800" b="0" i="0" u="none" strike="noStrike" kern="0" cap="none" spc="0" baseline="0">
                <a:solidFill>
                  <a:srgbClr val="000000"/>
                </a:solidFill>
                <a:uFillTx/>
              </a:defRPr>
            </a:pPr>
            <a:endParaRPr lang="en-US" sz="1100" b="0" i="0" u="none" strike="noStrike" cap="none" spc="0" baseline="0" dirty="0">
              <a:uFillTx/>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B79B46F-70CA-8623-7552-C8777852C9B5}"/>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AE2DE1-057B-1AB2-46D6-54CF7B31E097}"/>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dirty="0"/>
              <a:t>Why Reflect In an Academic setting?</a:t>
            </a:r>
          </a:p>
        </p:txBody>
      </p:sp>
      <p:sp>
        <p:nvSpPr>
          <p:cNvPr id="14"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F366F96A-9293-F8CA-9ED2-E1FB848FB02B}"/>
              </a:ext>
            </a:extLst>
          </p:cNvPr>
          <p:cNvPicPr>
            <a:picLocks noGrp="1" noChangeAspect="1"/>
          </p:cNvPicPr>
          <p:nvPr>
            <p:ph idx="1"/>
          </p:nvPr>
        </p:nvPicPr>
        <p:blipFill>
          <a:blip r:embed="rId2"/>
          <a:srcRect t="30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8" name="TextBox 7">
            <a:extLst>
              <a:ext uri="{FF2B5EF4-FFF2-40B4-BE49-F238E27FC236}">
                <a16:creationId xmlns:a16="http://schemas.microsoft.com/office/drawing/2014/main" id="{AF1B81E4-FD6F-72A8-AAB2-9946BE370517}"/>
              </a:ext>
            </a:extLst>
          </p:cNvPr>
          <p:cNvSpPr txBox="1"/>
          <p:nvPr/>
        </p:nvSpPr>
        <p:spPr>
          <a:xfrm>
            <a:off x="890338" y="4860758"/>
            <a:ext cx="3229275" cy="1077218"/>
          </a:xfrm>
          <a:prstGeom prst="rect">
            <a:avLst/>
          </a:prstGeom>
          <a:noFill/>
        </p:spPr>
        <p:txBody>
          <a:bodyPr wrap="square" rtlCol="0">
            <a:spAutoFit/>
          </a:bodyPr>
          <a:lstStyle/>
          <a:p>
            <a:r>
              <a:rPr lang="en-GB" sz="3200" dirty="0"/>
              <a:t>Have a think during the break!</a:t>
            </a:r>
          </a:p>
        </p:txBody>
      </p:sp>
    </p:spTree>
    <p:extLst>
      <p:ext uri="{BB962C8B-B14F-4D97-AF65-F5344CB8AC3E}">
        <p14:creationId xmlns:p14="http://schemas.microsoft.com/office/powerpoint/2010/main" val="14661244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2EA5A4C-A4F6-0DA1-F0ED-A1FD8FC375D8}"/>
            </a:ext>
          </a:extLst>
        </p:cNvPr>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B4D8E147-9DB7-94F3-57EE-AC4D0B80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80848E2A-6C5C-0090-DCAF-2D05FDDB5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4B8790BB-2A40-E0E1-3913-AC9F5B3BE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25833367-23DA-A9A2-4F19-53016548B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Rectangle 55">
            <a:extLst>
              <a:ext uri="{FF2B5EF4-FFF2-40B4-BE49-F238E27FC236}">
                <a16:creationId xmlns:a16="http://schemas.microsoft.com/office/drawing/2014/main" id="{789E6D7D-A9EF-E011-4AC2-76C055DE0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57">
            <a:extLst>
              <a:ext uri="{FF2B5EF4-FFF2-40B4-BE49-F238E27FC236}">
                <a16:creationId xmlns:a16="http://schemas.microsoft.com/office/drawing/2014/main" id="{9A6F5F31-6FEA-3853-27C3-AB57779431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E5ACCAD-2B05-FEA5-2C9B-BEF63B4B6892}"/>
              </a:ext>
            </a:extLst>
          </p:cNvPr>
          <p:cNvSpPr>
            <a:spLocks noGrp="1"/>
          </p:cNvSpPr>
          <p:nvPr>
            <p:ph type="title"/>
          </p:nvPr>
        </p:nvSpPr>
        <p:spPr>
          <a:xfrm>
            <a:off x="660042" y="891652"/>
            <a:ext cx="4412021" cy="3030724"/>
          </a:xfrm>
        </p:spPr>
        <p:txBody>
          <a:bodyPr vert="horz" lIns="91440" tIns="45720" rIns="91440" bIns="45720" rtlCol="0" anchor="b">
            <a:normAutofit/>
          </a:bodyPr>
          <a:lstStyle/>
          <a:p>
            <a:pPr algn="ctr"/>
            <a:r>
              <a:rPr lang="en-US" sz="4000" kern="1200" dirty="0">
                <a:solidFill>
                  <a:srgbClr val="FFFFFF"/>
                </a:solidFill>
                <a:latin typeface="+mj-lt"/>
                <a:ea typeface="+mj-ea"/>
                <a:cs typeface="+mj-cs"/>
              </a:rPr>
              <a:t>Break Time?</a:t>
            </a:r>
          </a:p>
        </p:txBody>
      </p:sp>
      <p:pic>
        <p:nvPicPr>
          <p:cNvPr id="7" name="Content Placeholder 6" descr="A giraffe sitting on a couch holding a cup of coffee&#10;&#10;AI-generated content may be incorrect.">
            <a:extLst>
              <a:ext uri="{FF2B5EF4-FFF2-40B4-BE49-F238E27FC236}">
                <a16:creationId xmlns:a16="http://schemas.microsoft.com/office/drawing/2014/main" id="{994215B1-3910-FE4A-D1AD-0BB9E6C1A87C}"/>
              </a:ext>
            </a:extLst>
          </p:cNvPr>
          <p:cNvPicPr>
            <a:picLocks noGrp="1" noChangeAspect="1"/>
          </p:cNvPicPr>
          <p:nvPr>
            <p:ph idx="1"/>
          </p:nvPr>
        </p:nvPicPr>
        <p:blipFill>
          <a:blip r:embed="rId2"/>
          <a:srcRect t="3903" r="2" b="6737"/>
          <a:stretch>
            <a:fillRect/>
          </a:stretch>
        </p:blipFill>
        <p:spPr>
          <a:xfrm>
            <a:off x="6696934" y="457199"/>
            <a:ext cx="4406451" cy="5899152"/>
          </a:xfrm>
          <a:prstGeom prst="rect">
            <a:avLst/>
          </a:prstGeom>
        </p:spPr>
      </p:pic>
    </p:spTree>
    <p:extLst>
      <p:ext uri="{BB962C8B-B14F-4D97-AF65-F5344CB8AC3E}">
        <p14:creationId xmlns:p14="http://schemas.microsoft.com/office/powerpoint/2010/main" val="1351914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FCEFB6-1FC5-A4B5-6D0C-C3C5ED42BC11}"/>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696113C-0BCB-3990-70A8-45F33F365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007B95-56A4-23FD-39B9-A40A65DB136E}"/>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dirty="0"/>
              <a:t>Why Reflect In an Academic setting?</a:t>
            </a:r>
          </a:p>
        </p:txBody>
      </p:sp>
      <p:sp>
        <p:nvSpPr>
          <p:cNvPr id="14" name="sketchy line">
            <a:extLst>
              <a:ext uri="{FF2B5EF4-FFF2-40B4-BE49-F238E27FC236}">
                <a16:creationId xmlns:a16="http://schemas.microsoft.com/office/drawing/2014/main" id="{7B25D357-B264-455C-33B0-854963144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C1A01723-5CBE-757E-7DD6-521C2981380E}"/>
              </a:ext>
            </a:extLst>
          </p:cNvPr>
          <p:cNvPicPr>
            <a:picLocks noGrp="1" noChangeAspect="1"/>
          </p:cNvPicPr>
          <p:nvPr>
            <p:ph idx="1"/>
          </p:nvPr>
        </p:nvPicPr>
        <p:blipFill>
          <a:blip r:embed="rId2"/>
          <a:srcRect t="30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8" name="TextBox 7">
            <a:extLst>
              <a:ext uri="{FF2B5EF4-FFF2-40B4-BE49-F238E27FC236}">
                <a16:creationId xmlns:a16="http://schemas.microsoft.com/office/drawing/2014/main" id="{F8F0E3BD-9A1C-EBBE-3819-68B17D95991F}"/>
              </a:ext>
            </a:extLst>
          </p:cNvPr>
          <p:cNvSpPr txBox="1"/>
          <p:nvPr/>
        </p:nvSpPr>
        <p:spPr>
          <a:xfrm>
            <a:off x="890338" y="4860758"/>
            <a:ext cx="3229275" cy="1077218"/>
          </a:xfrm>
          <a:prstGeom prst="rect">
            <a:avLst/>
          </a:prstGeom>
          <a:noFill/>
        </p:spPr>
        <p:txBody>
          <a:bodyPr wrap="square" rtlCol="0">
            <a:spAutoFit/>
          </a:bodyPr>
          <a:lstStyle/>
          <a:p>
            <a:r>
              <a:rPr lang="en-GB" sz="3200" dirty="0"/>
              <a:t>Have a think during the break!</a:t>
            </a:r>
          </a:p>
        </p:txBody>
      </p:sp>
    </p:spTree>
    <p:extLst>
      <p:ext uri="{BB962C8B-B14F-4D97-AF65-F5344CB8AC3E}">
        <p14:creationId xmlns:p14="http://schemas.microsoft.com/office/powerpoint/2010/main" val="5466854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2" name="Group 11">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6" name="Freeform: Shape 15">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3" name="Group 12">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4" name="Freeform: Shape 13">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3" name="Title 2">
            <a:extLst>
              <a:ext uri="{FF2B5EF4-FFF2-40B4-BE49-F238E27FC236}">
                <a16:creationId xmlns:a16="http://schemas.microsoft.com/office/drawing/2014/main" id="{E88D0800-4627-8D3C-6341-E6305BD0FF8D}"/>
              </a:ext>
            </a:extLst>
          </p:cNvPr>
          <p:cNvSpPr>
            <a:spLocks noGrp="1"/>
          </p:cNvSpPr>
          <p:nvPr>
            <p:ph type="title"/>
          </p:nvPr>
        </p:nvSpPr>
        <p:spPr>
          <a:xfrm>
            <a:off x="838199" y="1120676"/>
            <a:ext cx="7021513" cy="2308324"/>
          </a:xfrm>
        </p:spPr>
        <p:txBody>
          <a:bodyPr vert="horz" lIns="91440" tIns="45720" rIns="91440" bIns="45720" rtlCol="0" anchor="b">
            <a:normAutofit/>
          </a:bodyPr>
          <a:lstStyle/>
          <a:p>
            <a:r>
              <a:rPr lang="en-US" sz="7200" kern="1200">
                <a:solidFill>
                  <a:schemeClr val="bg1"/>
                </a:solidFill>
                <a:latin typeface="+mj-lt"/>
                <a:ea typeface="+mj-ea"/>
                <a:cs typeface="+mj-cs"/>
              </a:rPr>
              <a:t>Models of Reflection -</a:t>
            </a:r>
          </a:p>
        </p:txBody>
      </p:sp>
      <p:sp>
        <p:nvSpPr>
          <p:cNvPr id="4" name="Content Placeholder 3">
            <a:extLst>
              <a:ext uri="{FF2B5EF4-FFF2-40B4-BE49-F238E27FC236}">
                <a16:creationId xmlns:a16="http://schemas.microsoft.com/office/drawing/2014/main" id="{C2E268AA-B8B0-94AA-EDA7-E6AC426620B5}"/>
              </a:ext>
            </a:extLst>
          </p:cNvPr>
          <p:cNvSpPr>
            <a:spLocks noGrp="1"/>
          </p:cNvSpPr>
          <p:nvPr>
            <p:ph idx="1"/>
          </p:nvPr>
        </p:nvSpPr>
        <p:spPr>
          <a:xfrm>
            <a:off x="835024" y="3809999"/>
            <a:ext cx="7025753" cy="1012778"/>
          </a:xfrm>
        </p:spPr>
        <p:txBody>
          <a:bodyPr vert="horz" lIns="91440" tIns="45720" rIns="91440" bIns="45720" rtlCol="0">
            <a:normAutofit/>
          </a:bodyPr>
          <a:lstStyle/>
          <a:p>
            <a:pPr marL="0" indent="0">
              <a:buNone/>
            </a:pPr>
            <a:r>
              <a:rPr lang="en-US" sz="5400" kern="1200" dirty="0">
                <a:solidFill>
                  <a:schemeClr val="bg1"/>
                </a:solidFill>
                <a:latin typeface="+mn-lt"/>
                <a:ea typeface="+mn-ea"/>
                <a:cs typeface="+mn-cs"/>
              </a:rPr>
              <a:t>A Re-cap…</a:t>
            </a:r>
          </a:p>
        </p:txBody>
      </p:sp>
    </p:spTree>
    <p:extLst>
      <p:ext uri="{BB962C8B-B14F-4D97-AF65-F5344CB8AC3E}">
        <p14:creationId xmlns:p14="http://schemas.microsoft.com/office/powerpoint/2010/main" val="8234547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3BF3786-939D-FD01-09EC-5E471472A0D4}"/>
            </a:ext>
          </a:extLst>
        </p:cNvPr>
        <p:cNvGrpSpPr/>
        <p:nvPr/>
      </p:nvGrpSpPr>
      <p:grpSpPr>
        <a:xfrm>
          <a:off x="0" y="0"/>
          <a:ext cx="0" cy="0"/>
          <a:chOff x="0" y="0"/>
          <a:chExt cx="0" cy="0"/>
        </a:xfrm>
      </p:grpSpPr>
      <p:sp>
        <p:nvSpPr>
          <p:cNvPr id="4103" name="Rectangle 4102">
            <a:extLst>
              <a:ext uri="{FF2B5EF4-FFF2-40B4-BE49-F238E27FC236}">
                <a16:creationId xmlns:a16="http://schemas.microsoft.com/office/drawing/2014/main" id="{3BAE6F00-79D2-3B6A-1D91-A95A28C6B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A671F092-1058-8E62-5639-D8DC2A50F4EE}"/>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kern="1200">
                <a:solidFill>
                  <a:srgbClr val="FFFFFF"/>
                </a:solidFill>
                <a:latin typeface="+mj-lt"/>
                <a:ea typeface="+mj-ea"/>
                <a:cs typeface="+mj-cs"/>
              </a:rPr>
              <a:t>Donald Schon</a:t>
            </a:r>
          </a:p>
        </p:txBody>
      </p:sp>
      <p:pic>
        <p:nvPicPr>
          <p:cNvPr id="4098" name="Picture 2" descr="3.3 Donald Schon – Reflective Practice in Early Years Education">
            <a:extLst>
              <a:ext uri="{FF2B5EF4-FFF2-40B4-BE49-F238E27FC236}">
                <a16:creationId xmlns:a16="http://schemas.microsoft.com/office/drawing/2014/main" id="{E740C8DA-9C34-48DD-1A91-F02B76170F8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153822" y="614947"/>
            <a:ext cx="6553545" cy="56360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58730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092258C-B566-C094-EA8C-1BA2BF9AA725}"/>
            </a:ext>
          </a:extLst>
        </p:cNvPr>
        <p:cNvGrpSpPr/>
        <p:nvPr/>
      </p:nvGrpSpPr>
      <p:grpSpPr>
        <a:xfrm>
          <a:off x="0" y="0"/>
          <a:ext cx="0" cy="0"/>
          <a:chOff x="0" y="0"/>
          <a:chExt cx="0" cy="0"/>
        </a:xfrm>
      </p:grpSpPr>
      <p:sp>
        <p:nvSpPr>
          <p:cNvPr id="5132" name="Rectangle 5131">
            <a:extLst>
              <a:ext uri="{FF2B5EF4-FFF2-40B4-BE49-F238E27FC236}">
                <a16:creationId xmlns:a16="http://schemas.microsoft.com/office/drawing/2014/main" id="{ED042E32-E80D-DA50-310D-9E5403D57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EF8AD6C8-1688-827A-5AB3-1A9ADEEB0DCE}"/>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kern="1200">
                <a:solidFill>
                  <a:srgbClr val="FFFFFF"/>
                </a:solidFill>
                <a:latin typeface="+mj-lt"/>
                <a:ea typeface="+mj-ea"/>
                <a:cs typeface="+mj-cs"/>
              </a:rPr>
              <a:t>Christopher John</a:t>
            </a:r>
            <a:endParaRPr lang="en-US" sz="4800" kern="1200" dirty="0">
              <a:solidFill>
                <a:srgbClr val="FFFFFF"/>
              </a:solidFill>
              <a:latin typeface="+mj-lt"/>
              <a:ea typeface="+mj-ea"/>
              <a:cs typeface="+mj-cs"/>
            </a:endParaRPr>
          </a:p>
        </p:txBody>
      </p:sp>
      <p:pic>
        <p:nvPicPr>
          <p:cNvPr id="5124" name="Picture 4" descr="Johns Model of Reflection: the Basics and Example - Toolshero">
            <a:extLst>
              <a:ext uri="{FF2B5EF4-FFF2-40B4-BE49-F238E27FC236}">
                <a16:creationId xmlns:a16="http://schemas.microsoft.com/office/drawing/2014/main" id="{6EB27A71-FB55-BE28-272A-3683F18282EE}"/>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6665" t="14212" r="20323" b="7022"/>
          <a:stretch>
            <a:fillRect/>
          </a:stretch>
        </p:blipFill>
        <p:spPr bwMode="auto">
          <a:xfrm>
            <a:off x="5075257" y="256482"/>
            <a:ext cx="6325829" cy="59304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03822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7EB441A-48BC-1A38-48B0-F056C033BE59}"/>
            </a:ext>
          </a:extLst>
        </p:cNvPr>
        <p:cNvGrpSpPr/>
        <p:nvPr/>
      </p:nvGrpSpPr>
      <p:grpSpPr>
        <a:xfrm>
          <a:off x="0" y="0"/>
          <a:ext cx="0" cy="0"/>
          <a:chOff x="0" y="0"/>
          <a:chExt cx="0" cy="0"/>
        </a:xfrm>
      </p:grpSpPr>
      <p:sp>
        <p:nvSpPr>
          <p:cNvPr id="6151" name="Rectangle 6150">
            <a:extLst>
              <a:ext uri="{FF2B5EF4-FFF2-40B4-BE49-F238E27FC236}">
                <a16:creationId xmlns:a16="http://schemas.microsoft.com/office/drawing/2014/main" id="{54FC5570-CBB1-8FAC-BC62-D96FBD42E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E886D9EE-71EB-023A-B34F-AEA2D5A0D759}"/>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kern="1200" dirty="0">
                <a:solidFill>
                  <a:srgbClr val="FFFFFF"/>
                </a:solidFill>
                <a:latin typeface="+mj-lt"/>
                <a:ea typeface="+mj-ea"/>
                <a:cs typeface="+mj-cs"/>
              </a:rPr>
              <a:t>David </a:t>
            </a:r>
            <a:br>
              <a:rPr lang="en-US" sz="4800" kern="1200" dirty="0">
                <a:solidFill>
                  <a:srgbClr val="FFFFFF"/>
                </a:solidFill>
                <a:latin typeface="+mj-lt"/>
                <a:ea typeface="+mj-ea"/>
                <a:cs typeface="+mj-cs"/>
              </a:rPr>
            </a:br>
            <a:r>
              <a:rPr lang="en-US" sz="4800" kern="1200" dirty="0">
                <a:solidFill>
                  <a:srgbClr val="FFFFFF"/>
                </a:solidFill>
                <a:latin typeface="+mj-lt"/>
                <a:ea typeface="+mj-ea"/>
                <a:cs typeface="+mj-cs"/>
              </a:rPr>
              <a:t>Kolb</a:t>
            </a:r>
          </a:p>
        </p:txBody>
      </p:sp>
      <p:pic>
        <p:nvPicPr>
          <p:cNvPr id="6146" name="Picture 2" descr="Kolb's Cycle of Reflective Practice - Cambiana">
            <a:extLst>
              <a:ext uri="{FF2B5EF4-FFF2-40B4-BE49-F238E27FC236}">
                <a16:creationId xmlns:a16="http://schemas.microsoft.com/office/drawing/2014/main" id="{61A35980-C129-81EA-C617-BF513A2C711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880325" y="520650"/>
            <a:ext cx="7114636" cy="5407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96851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7179687-09C9-668D-6944-E7670583E803}"/>
            </a:ext>
          </a:extLst>
        </p:cNvPr>
        <p:cNvGrpSpPr/>
        <p:nvPr/>
      </p:nvGrpSpPr>
      <p:grpSpPr>
        <a:xfrm>
          <a:off x="0" y="0"/>
          <a:ext cx="0" cy="0"/>
          <a:chOff x="0" y="0"/>
          <a:chExt cx="0" cy="0"/>
        </a:xfrm>
      </p:grpSpPr>
      <p:sp>
        <p:nvSpPr>
          <p:cNvPr id="4103" name="Rectangle 4102">
            <a:extLst>
              <a:ext uri="{FF2B5EF4-FFF2-40B4-BE49-F238E27FC236}">
                <a16:creationId xmlns:a16="http://schemas.microsoft.com/office/drawing/2014/main" id="{5E93F042-65B3-75CC-4564-B9A8581A8E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B0525BE0-CCBE-E80F-88CC-3E4372A442FF}"/>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dirty="0">
                <a:solidFill>
                  <a:srgbClr val="FFFFFF"/>
                </a:solidFill>
              </a:rPr>
              <a:t>Terry </a:t>
            </a:r>
            <a:br>
              <a:rPr lang="en-US" sz="4800" dirty="0">
                <a:solidFill>
                  <a:srgbClr val="FFFFFF"/>
                </a:solidFill>
              </a:rPr>
            </a:br>
            <a:r>
              <a:rPr lang="en-US" sz="4800" dirty="0">
                <a:solidFill>
                  <a:srgbClr val="FFFFFF"/>
                </a:solidFill>
              </a:rPr>
              <a:t>Borton</a:t>
            </a:r>
            <a:endParaRPr lang="en-US" sz="4800" kern="1200" dirty="0">
              <a:solidFill>
                <a:srgbClr val="FFFFFF"/>
              </a:solidFill>
              <a:latin typeface="+mj-lt"/>
              <a:ea typeface="+mj-ea"/>
              <a:cs typeface="+mj-cs"/>
            </a:endParaRPr>
          </a:p>
        </p:txBody>
      </p:sp>
      <p:pic>
        <p:nvPicPr>
          <p:cNvPr id="7170" name="Picture 2" descr="Rolfe's Reflective Model | NursingAnswers.net">
            <a:extLst>
              <a:ext uri="{FF2B5EF4-FFF2-40B4-BE49-F238E27FC236}">
                <a16:creationId xmlns:a16="http://schemas.microsoft.com/office/drawing/2014/main" id="{5A8F17CB-F276-CFA9-B874-CCBF06BD9F3A}"/>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8583"/>
          <a:stretch>
            <a:fillRect/>
          </a:stretch>
        </p:blipFill>
        <p:spPr bwMode="auto">
          <a:xfrm>
            <a:off x="5457356" y="951271"/>
            <a:ext cx="6120009" cy="48079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53499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556A41A-B433-7F26-6CC7-667341A412CD}"/>
            </a:ext>
          </a:extLst>
        </p:cNvPr>
        <p:cNvGrpSpPr/>
        <p:nvPr/>
      </p:nvGrpSpPr>
      <p:grpSpPr>
        <a:xfrm>
          <a:off x="0" y="0"/>
          <a:ext cx="0" cy="0"/>
          <a:chOff x="0" y="0"/>
          <a:chExt cx="0" cy="0"/>
        </a:xfrm>
      </p:grpSpPr>
      <p:sp>
        <p:nvSpPr>
          <p:cNvPr id="4103" name="Rectangle 4102">
            <a:extLst>
              <a:ext uri="{FF2B5EF4-FFF2-40B4-BE49-F238E27FC236}">
                <a16:creationId xmlns:a16="http://schemas.microsoft.com/office/drawing/2014/main" id="{AC770628-F45F-CD27-EF2F-7E3E85F0C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98809DB0-F425-0826-3354-DF7CC33B85D6}"/>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dirty="0">
                <a:solidFill>
                  <a:srgbClr val="FFFFFF"/>
                </a:solidFill>
              </a:rPr>
              <a:t>Graham Gibbs</a:t>
            </a:r>
            <a:endParaRPr lang="en-US" sz="4800" kern="1200" dirty="0">
              <a:solidFill>
                <a:srgbClr val="FFFFFF"/>
              </a:solidFill>
              <a:latin typeface="+mj-lt"/>
              <a:ea typeface="+mj-ea"/>
              <a:cs typeface="+mj-cs"/>
            </a:endParaRPr>
          </a:p>
        </p:txBody>
      </p:sp>
      <p:pic>
        <p:nvPicPr>
          <p:cNvPr id="8194" name="Picture 2" descr="Reflection - Self-Development | theCompleteMedic">
            <a:extLst>
              <a:ext uri="{FF2B5EF4-FFF2-40B4-BE49-F238E27FC236}">
                <a16:creationId xmlns:a16="http://schemas.microsoft.com/office/drawing/2014/main" id="{13F7E44A-67F7-F2F2-665B-26A975BD4C4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825041" y="742951"/>
            <a:ext cx="5051894" cy="51089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44632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AF86A3C-361E-0F90-1FE0-1D3C0568B032}"/>
            </a:ext>
          </a:extLst>
        </p:cNvPr>
        <p:cNvGrpSpPr/>
        <p:nvPr/>
      </p:nvGrpSpPr>
      <p:grpSpPr>
        <a:xfrm>
          <a:off x="0" y="0"/>
          <a:ext cx="0" cy="0"/>
          <a:chOff x="0" y="0"/>
          <a:chExt cx="0" cy="0"/>
        </a:xfrm>
      </p:grpSpPr>
      <p:sp>
        <p:nvSpPr>
          <p:cNvPr id="4103" name="Rectangle 4102">
            <a:extLst>
              <a:ext uri="{FF2B5EF4-FFF2-40B4-BE49-F238E27FC236}">
                <a16:creationId xmlns:a16="http://schemas.microsoft.com/office/drawing/2014/main" id="{7144242D-5F53-B5AC-F2BF-ADF4AA3928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E9FB53D4-CA83-2051-15CE-38FC86BDF506}"/>
              </a:ext>
            </a:extLst>
          </p:cNvPr>
          <p:cNvSpPr>
            <a:spLocks noGrp="1"/>
          </p:cNvSpPr>
          <p:nvPr>
            <p:ph type="title"/>
          </p:nvPr>
        </p:nvSpPr>
        <p:spPr>
          <a:xfrm>
            <a:off x="742950" y="742951"/>
            <a:ext cx="3588418" cy="4962524"/>
          </a:xfrm>
        </p:spPr>
        <p:txBody>
          <a:bodyPr vert="horz" lIns="91440" tIns="45720" rIns="91440" bIns="45720" rtlCol="0" anchor="ctr">
            <a:normAutofit/>
          </a:bodyPr>
          <a:lstStyle/>
          <a:p>
            <a:pPr algn="ctr"/>
            <a:r>
              <a:rPr lang="en-US" sz="4800" kern="1200" dirty="0">
                <a:solidFill>
                  <a:srgbClr val="FFFFFF"/>
                </a:solidFill>
                <a:latin typeface="+mj-lt"/>
                <a:ea typeface="+mj-ea"/>
                <a:cs typeface="+mj-cs"/>
              </a:rPr>
              <a:t>Strengths</a:t>
            </a:r>
            <a:br>
              <a:rPr lang="en-US" sz="4800" kern="1200" dirty="0">
                <a:solidFill>
                  <a:srgbClr val="FFFFFF"/>
                </a:solidFill>
                <a:latin typeface="+mj-lt"/>
                <a:ea typeface="+mj-ea"/>
                <a:cs typeface="+mj-cs"/>
              </a:rPr>
            </a:br>
            <a:r>
              <a:rPr lang="en-US" sz="4800" kern="1200" dirty="0">
                <a:solidFill>
                  <a:srgbClr val="FFFFFF"/>
                </a:solidFill>
                <a:latin typeface="+mj-lt"/>
                <a:ea typeface="+mj-ea"/>
                <a:cs typeface="+mj-cs"/>
              </a:rPr>
              <a:t>Weaknesses</a:t>
            </a:r>
            <a:br>
              <a:rPr lang="en-US" sz="4800" kern="1200" dirty="0">
                <a:solidFill>
                  <a:srgbClr val="FFFFFF"/>
                </a:solidFill>
                <a:latin typeface="+mj-lt"/>
                <a:ea typeface="+mj-ea"/>
                <a:cs typeface="+mj-cs"/>
              </a:rPr>
            </a:br>
            <a:r>
              <a:rPr lang="en-US" sz="4800" kern="1200" dirty="0">
                <a:solidFill>
                  <a:srgbClr val="FFFFFF"/>
                </a:solidFill>
                <a:latin typeface="+mj-lt"/>
                <a:ea typeface="+mj-ea"/>
                <a:cs typeface="+mj-cs"/>
              </a:rPr>
              <a:t>Opportunities</a:t>
            </a:r>
            <a:br>
              <a:rPr lang="en-US" sz="4800" kern="1200" dirty="0">
                <a:solidFill>
                  <a:srgbClr val="FFFFFF"/>
                </a:solidFill>
                <a:latin typeface="+mj-lt"/>
                <a:ea typeface="+mj-ea"/>
                <a:cs typeface="+mj-cs"/>
              </a:rPr>
            </a:br>
            <a:r>
              <a:rPr lang="en-US" sz="4800" kern="1200" dirty="0">
                <a:solidFill>
                  <a:srgbClr val="FFFFFF"/>
                </a:solidFill>
                <a:latin typeface="+mj-lt"/>
                <a:ea typeface="+mj-ea"/>
                <a:cs typeface="+mj-cs"/>
              </a:rPr>
              <a:t>Threats</a:t>
            </a:r>
          </a:p>
        </p:txBody>
      </p:sp>
      <p:pic>
        <p:nvPicPr>
          <p:cNvPr id="4098" name="Picture 2" descr="Forward Think And Reflect Without Getting Overwhelmed. All About “SWOT Analysis”">
            <a:extLst>
              <a:ext uri="{FF2B5EF4-FFF2-40B4-BE49-F238E27FC236}">
                <a16:creationId xmlns:a16="http://schemas.microsoft.com/office/drawing/2014/main" id="{99FEF70C-F813-8784-BADC-A29BC7FD52C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46154" y="1128302"/>
            <a:ext cx="6102896" cy="45771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64356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FE7CAFA-CA43-5D40-DB20-C7DDF732552D}"/>
            </a:ext>
          </a:extLst>
        </p:cNvPr>
        <p:cNvGrpSpPr/>
        <p:nvPr/>
      </p:nvGrpSpPr>
      <p:grpSpPr>
        <a:xfrm>
          <a:off x="0" y="0"/>
          <a:ext cx="0" cy="0"/>
          <a:chOff x="0" y="0"/>
          <a:chExt cx="0" cy="0"/>
        </a:xfrm>
      </p:grpSpPr>
      <p:sp>
        <p:nvSpPr>
          <p:cNvPr id="4103" name="Rectangle 4102">
            <a:extLst>
              <a:ext uri="{FF2B5EF4-FFF2-40B4-BE49-F238E27FC236}">
                <a16:creationId xmlns:a16="http://schemas.microsoft.com/office/drawing/2014/main" id="{14418C93-7183-17A3-B3BF-05016EA06A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2CCF5963-66D8-E920-8D58-D6DE5DBCF29D}"/>
              </a:ext>
            </a:extLst>
          </p:cNvPr>
          <p:cNvSpPr>
            <a:spLocks noGrp="1"/>
          </p:cNvSpPr>
          <p:nvPr>
            <p:ph type="title"/>
          </p:nvPr>
        </p:nvSpPr>
        <p:spPr>
          <a:xfrm>
            <a:off x="742950" y="742951"/>
            <a:ext cx="3588418" cy="4962524"/>
          </a:xfrm>
        </p:spPr>
        <p:txBody>
          <a:bodyPr vert="horz" lIns="91440" tIns="45720" rIns="91440" bIns="45720" rtlCol="0" anchor="ctr">
            <a:normAutofit fontScale="90000"/>
          </a:bodyPr>
          <a:lstStyle/>
          <a:p>
            <a:pPr algn="ctr"/>
            <a:r>
              <a:rPr lang="en-US" sz="3600" kern="1200" dirty="0">
                <a:solidFill>
                  <a:srgbClr val="FFFFFF"/>
                </a:solidFill>
                <a:latin typeface="+mj-lt"/>
                <a:ea typeface="+mj-ea"/>
                <a:cs typeface="+mj-cs"/>
              </a:rPr>
              <a:t>For students or any professional conducting a SWOT analysis provides a valuable framework for self-reflection and planning. </a:t>
            </a:r>
            <a:br>
              <a:rPr lang="en-US" sz="4800" kern="1200" dirty="0">
                <a:solidFill>
                  <a:srgbClr val="FFFFFF"/>
                </a:solidFill>
                <a:latin typeface="+mj-lt"/>
                <a:ea typeface="+mj-ea"/>
                <a:cs typeface="+mj-cs"/>
              </a:rPr>
            </a:br>
            <a:endParaRPr lang="en-US" sz="4800" kern="1200" dirty="0">
              <a:solidFill>
                <a:srgbClr val="FFFFFF"/>
              </a:solidFill>
              <a:latin typeface="+mj-lt"/>
              <a:ea typeface="+mj-ea"/>
              <a:cs typeface="+mj-cs"/>
            </a:endParaRPr>
          </a:p>
        </p:txBody>
      </p:sp>
      <p:pic>
        <p:nvPicPr>
          <p:cNvPr id="4098" name="Picture 2" descr="Forward Think And Reflect Without Getting Overwhelmed. All About “SWOT Analysis”">
            <a:extLst>
              <a:ext uri="{FF2B5EF4-FFF2-40B4-BE49-F238E27FC236}">
                <a16:creationId xmlns:a16="http://schemas.microsoft.com/office/drawing/2014/main" id="{D1A3AFC7-599E-CD67-6F2C-EBAF3945238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46154" y="1128302"/>
            <a:ext cx="6102896" cy="45771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50215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gnifying glass and question mark">
            <a:extLst>
              <a:ext uri="{FF2B5EF4-FFF2-40B4-BE49-F238E27FC236}">
                <a16:creationId xmlns:a16="http://schemas.microsoft.com/office/drawing/2014/main" id="{8636F8EB-6E43-68A9-3F66-89794EEB094A}"/>
              </a:ext>
            </a:extLst>
          </p:cNvPr>
          <p:cNvPicPr>
            <a:picLocks noChangeAspect="1"/>
          </p:cNvPicPr>
          <p:nvPr/>
        </p:nvPicPr>
        <p:blipFill>
          <a:blip r:embed="rId2"/>
          <a:srcRect l="21516" r="17868"/>
          <a:stretch>
            <a:fillRect/>
          </a:stretch>
        </p:blipFill>
        <p:spPr>
          <a:xfrm>
            <a:off x="20" y="10"/>
            <a:ext cx="7390243"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Content Placeholder 2">
            <a:extLst>
              <a:ext uri="{FF2B5EF4-FFF2-40B4-BE49-F238E27FC236}">
                <a16:creationId xmlns:a16="http://schemas.microsoft.com/office/drawing/2014/main" id="{9B0AAE10-FF6F-3337-B012-0C6D1A55528C}"/>
              </a:ext>
            </a:extLst>
          </p:cNvPr>
          <p:cNvSpPr>
            <a:spLocks noGrp="1"/>
          </p:cNvSpPr>
          <p:nvPr>
            <p:ph sz="quarter" idx="13"/>
          </p:nvPr>
        </p:nvSpPr>
        <p:spPr>
          <a:xfrm>
            <a:off x="7632290" y="486697"/>
            <a:ext cx="4219608" cy="5494611"/>
          </a:xfrm>
        </p:spPr>
        <p:txBody>
          <a:bodyPr anchor="t">
            <a:normAutofit/>
          </a:bodyPr>
          <a:lstStyle/>
          <a:p>
            <a:r>
              <a:rPr lang="en-GB" sz="2000" b="0" i="0" dirty="0">
                <a:effectLst/>
                <a:latin typeface="neue-haas-grotesk-display"/>
              </a:rPr>
              <a:t>Preparing your SWOT analysis involves gathering relevant information and reflecting on your academic and personal experiences to maximise the effectiveness of the process.</a:t>
            </a:r>
          </a:p>
          <a:p>
            <a:endParaRPr lang="en-GB" sz="2000" b="0" i="0" dirty="0">
              <a:effectLst/>
              <a:latin typeface="neue-haas-grotesk-display"/>
            </a:endParaRPr>
          </a:p>
          <a:p>
            <a:r>
              <a:rPr lang="en-GB" sz="2000" b="0" i="0" dirty="0">
                <a:effectLst/>
                <a:latin typeface="neue-haas-grotesk-display"/>
              </a:rPr>
              <a:t>Prior to conducting the SWOT analysis, you should take time to reflect on your recent experiences, achievements, and challenges. This reflection will provide valuable insights into your strengths and weaknesses and help you identify opportunities and threats relevant to your own journeys. </a:t>
            </a:r>
          </a:p>
        </p:txBody>
      </p:sp>
    </p:spTree>
    <p:extLst>
      <p:ext uri="{BB962C8B-B14F-4D97-AF65-F5344CB8AC3E}">
        <p14:creationId xmlns:p14="http://schemas.microsoft.com/office/powerpoint/2010/main" val="867758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99CEF8-DD30-881F-36D9-E5432866A514}"/>
              </a:ext>
            </a:extLst>
          </p:cNvPr>
          <p:cNvSpPr>
            <a:spLocks noGrp="1"/>
          </p:cNvSpPr>
          <p:nvPr>
            <p:ph type="title"/>
          </p:nvPr>
        </p:nvSpPr>
        <p:spPr>
          <a:xfrm>
            <a:off x="572493" y="238539"/>
            <a:ext cx="11018520" cy="1855437"/>
          </a:xfrm>
        </p:spPr>
        <p:txBody>
          <a:bodyPr anchor="b">
            <a:normAutofit/>
          </a:bodyPr>
          <a:lstStyle/>
          <a:p>
            <a:r>
              <a:rPr lang="en-GB" sz="4600" i="0" dirty="0">
                <a:effectLst/>
                <a:latin typeface="var(--heading-font-font-family)"/>
              </a:rPr>
              <a:t>Identifying Strengths</a:t>
            </a:r>
            <a:br>
              <a:rPr lang="en-GB" sz="4600" b="1" i="0" u="sng" dirty="0">
                <a:effectLst/>
                <a:latin typeface="var(--heading-font-font-family)"/>
              </a:rPr>
            </a:br>
            <a:endParaRPr lang="en-US" sz="4600" u="sng" dirty="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D8EFA6-1F78-ACEF-5B07-DF1B20434685}"/>
              </a:ext>
            </a:extLst>
          </p:cNvPr>
          <p:cNvSpPr>
            <a:spLocks noGrp="1"/>
          </p:cNvSpPr>
          <p:nvPr>
            <p:ph sz="quarter" idx="13"/>
          </p:nvPr>
        </p:nvSpPr>
        <p:spPr>
          <a:xfrm>
            <a:off x="572493" y="2071316"/>
            <a:ext cx="6713552" cy="4119172"/>
          </a:xfrm>
        </p:spPr>
        <p:txBody>
          <a:bodyPr anchor="t">
            <a:normAutofit lnSpcReduction="10000"/>
          </a:bodyPr>
          <a:lstStyle/>
          <a:p>
            <a:pPr marL="0" indent="0">
              <a:buNone/>
            </a:pPr>
            <a:r>
              <a:rPr lang="en-GB" sz="2000" b="0" i="0" dirty="0">
                <a:effectLst/>
                <a:latin typeface="neue-haas-grotesk-display"/>
              </a:rPr>
              <a:t>The first step in conducting a SWOT analysis is identifying personal strengths. These may include academic achievements, skills, talents, and positive traits:</a:t>
            </a:r>
          </a:p>
          <a:p>
            <a:endParaRPr lang="en-GB" sz="2000" b="0" i="0" dirty="0">
              <a:effectLst/>
              <a:latin typeface="neue-haas-grotesk-display"/>
            </a:endParaRPr>
          </a:p>
          <a:p>
            <a:pPr>
              <a:buFont typeface="Arial" panose="020B0604020202020204" pitchFamily="34" charset="0"/>
              <a:buChar char="•"/>
            </a:pPr>
            <a:r>
              <a:rPr lang="en-GB" sz="2000" b="0" i="0" dirty="0">
                <a:effectLst/>
                <a:latin typeface="neue-haas-grotesk-display"/>
              </a:rPr>
              <a:t>What </a:t>
            </a:r>
            <a:r>
              <a:rPr lang="en-GB" sz="2000" dirty="0">
                <a:latin typeface="neue-haas-grotesk-display"/>
              </a:rPr>
              <a:t>areas</a:t>
            </a:r>
            <a:r>
              <a:rPr lang="en-GB" sz="2000" b="0" i="0" dirty="0">
                <a:effectLst/>
                <a:latin typeface="neue-haas-grotesk-display"/>
              </a:rPr>
              <a:t> do I excel in?</a:t>
            </a:r>
          </a:p>
          <a:p>
            <a:pPr>
              <a:buFont typeface="Arial" panose="020B0604020202020204" pitchFamily="34" charset="0"/>
              <a:buChar char="•"/>
            </a:pPr>
            <a:r>
              <a:rPr lang="en-GB" sz="2000" b="0" i="0" dirty="0">
                <a:effectLst/>
                <a:latin typeface="neue-haas-grotesk-display"/>
              </a:rPr>
              <a:t>What skills do I have that set me apart from my classmates/</a:t>
            </a:r>
            <a:r>
              <a:rPr lang="en-GB" sz="2000" dirty="0">
                <a:latin typeface="neue-haas-grotesk-display"/>
              </a:rPr>
              <a:t> colleagues</a:t>
            </a:r>
            <a:r>
              <a:rPr lang="en-GB" sz="2000" b="0" i="0" dirty="0">
                <a:effectLst/>
                <a:latin typeface="neue-haas-grotesk-display"/>
              </a:rPr>
              <a:t>?</a:t>
            </a:r>
          </a:p>
          <a:p>
            <a:pPr>
              <a:buFont typeface="Arial" panose="020B0604020202020204" pitchFamily="34" charset="0"/>
              <a:buChar char="•"/>
            </a:pPr>
            <a:r>
              <a:rPr lang="en-GB" sz="2000" b="0" i="0" dirty="0">
                <a:effectLst/>
                <a:latin typeface="neue-haas-grotesk-display"/>
              </a:rPr>
              <a:t>What positive traits do my teachers, mentors and peers recognise in me?</a:t>
            </a:r>
          </a:p>
          <a:p>
            <a:pPr>
              <a:buFont typeface="Arial" panose="020B0604020202020204" pitchFamily="34" charset="0"/>
              <a:buChar char="•"/>
            </a:pPr>
            <a:endParaRPr lang="en-GB" sz="2000" b="0" i="0" dirty="0">
              <a:effectLst/>
              <a:latin typeface="neue-haas-grotesk-display"/>
            </a:endParaRPr>
          </a:p>
          <a:p>
            <a:pPr marL="0" indent="0">
              <a:buNone/>
            </a:pPr>
            <a:r>
              <a:rPr lang="en-GB" sz="2000" b="0" i="0" dirty="0">
                <a:effectLst/>
                <a:latin typeface="neue-haas-grotesk-display"/>
              </a:rPr>
              <a:t>By reflecting on these questions, we can create a comprehensive list of our strengths, providing a solid foundation for the rest of the analysis.</a:t>
            </a:r>
          </a:p>
          <a:p>
            <a:pPr marL="0" indent="0">
              <a:buNone/>
            </a:pPr>
            <a:endParaRPr lang="en-US" sz="1700" dirty="0"/>
          </a:p>
        </p:txBody>
      </p:sp>
      <p:pic>
        <p:nvPicPr>
          <p:cNvPr id="4" name="Picture 3">
            <a:extLst>
              <a:ext uri="{FF2B5EF4-FFF2-40B4-BE49-F238E27FC236}">
                <a16:creationId xmlns:a16="http://schemas.microsoft.com/office/drawing/2014/main" id="{2585C6DF-E7F3-EB9E-EA7D-B13ABE0F3096}"/>
              </a:ext>
            </a:extLst>
          </p:cNvPr>
          <p:cNvPicPr>
            <a:picLocks noChangeAspect="1"/>
          </p:cNvPicPr>
          <p:nvPr/>
        </p:nvPicPr>
        <p:blipFill>
          <a:blip r:embed="rId2"/>
          <a:srcRect t="17005" r="3" b="13614"/>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12450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3E985C-E25F-04F9-BAC7-11914A3DAA55}"/>
              </a:ext>
            </a:extLst>
          </p:cNvPr>
          <p:cNvSpPr>
            <a:spLocks noGrp="1"/>
          </p:cNvSpPr>
          <p:nvPr>
            <p:ph type="title"/>
          </p:nvPr>
        </p:nvSpPr>
        <p:spPr>
          <a:xfrm>
            <a:off x="572493" y="238539"/>
            <a:ext cx="11018520" cy="1855437"/>
          </a:xfrm>
        </p:spPr>
        <p:txBody>
          <a:bodyPr anchor="b">
            <a:normAutofit/>
          </a:bodyPr>
          <a:lstStyle/>
          <a:p>
            <a:r>
              <a:rPr lang="en-GB" sz="4600" i="0" dirty="0">
                <a:effectLst/>
                <a:latin typeface="var(--heading-font-font-family)"/>
              </a:rPr>
              <a:t>Recognising Weaknesses</a:t>
            </a:r>
            <a:br>
              <a:rPr lang="en-GB" sz="4600" b="1" i="0" dirty="0">
                <a:effectLst/>
                <a:latin typeface="var(--heading-font-font-family)"/>
              </a:rPr>
            </a:br>
            <a:endParaRPr lang="en-US" sz="4600" dirty="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722A90C-2F4C-931B-17E6-9A9588D71865}"/>
              </a:ext>
            </a:extLst>
          </p:cNvPr>
          <p:cNvSpPr>
            <a:spLocks noGrp="1"/>
          </p:cNvSpPr>
          <p:nvPr>
            <p:ph sz="quarter" idx="13"/>
          </p:nvPr>
        </p:nvSpPr>
        <p:spPr>
          <a:xfrm>
            <a:off x="572493" y="2071316"/>
            <a:ext cx="6713552" cy="4119172"/>
          </a:xfrm>
        </p:spPr>
        <p:txBody>
          <a:bodyPr anchor="t">
            <a:normAutofit/>
          </a:bodyPr>
          <a:lstStyle/>
          <a:p>
            <a:pPr marL="0" indent="0">
              <a:buNone/>
            </a:pPr>
            <a:r>
              <a:rPr lang="en-GB" sz="2200" b="0" i="0" dirty="0">
                <a:effectLst/>
                <a:latin typeface="neue-haas-grotesk-display"/>
              </a:rPr>
              <a:t>Next, you should focus on recognising areas for improvement. This could involve identifying academic challenges, skill gaps, and personal limitations. Ask </a:t>
            </a:r>
            <a:r>
              <a:rPr lang="en-GB" sz="2200" dirty="0">
                <a:latin typeface="neue-haas-grotesk-display"/>
              </a:rPr>
              <a:t>your</a:t>
            </a:r>
            <a:r>
              <a:rPr lang="en-GB" sz="2200" b="0" i="0" dirty="0">
                <a:effectLst/>
                <a:latin typeface="neue-haas-grotesk-display"/>
              </a:rPr>
              <a:t>self:</a:t>
            </a:r>
          </a:p>
          <a:p>
            <a:pPr>
              <a:buFont typeface="Arial" panose="020B0604020202020204" pitchFamily="34" charset="0"/>
              <a:buChar char="•"/>
            </a:pPr>
            <a:r>
              <a:rPr lang="en-GB" sz="2200" b="0" i="0" dirty="0">
                <a:effectLst/>
                <a:latin typeface="neue-haas-grotesk-display"/>
              </a:rPr>
              <a:t>What  areas do I struggle with?</a:t>
            </a:r>
          </a:p>
          <a:p>
            <a:pPr>
              <a:buFont typeface="Arial" panose="020B0604020202020204" pitchFamily="34" charset="0"/>
              <a:buChar char="•"/>
            </a:pPr>
            <a:r>
              <a:rPr lang="en-GB" sz="2200" b="0" i="0" dirty="0">
                <a:effectLst/>
                <a:latin typeface="neue-haas-grotesk-display"/>
              </a:rPr>
              <a:t>What habits hinder my progress?</a:t>
            </a:r>
          </a:p>
          <a:p>
            <a:pPr>
              <a:buFont typeface="Arial" panose="020B0604020202020204" pitchFamily="34" charset="0"/>
              <a:buChar char="•"/>
            </a:pPr>
            <a:r>
              <a:rPr lang="en-GB" sz="2200" b="0" i="0" dirty="0">
                <a:effectLst/>
                <a:latin typeface="neue-haas-grotesk-display"/>
              </a:rPr>
              <a:t>How do I compare to my peers in certain areas?</a:t>
            </a:r>
          </a:p>
          <a:p>
            <a:pPr marL="0" indent="0">
              <a:buNone/>
            </a:pPr>
            <a:endParaRPr lang="en-GB" sz="2200" b="0" i="0" dirty="0">
              <a:effectLst/>
              <a:latin typeface="neue-haas-grotesk-display"/>
            </a:endParaRPr>
          </a:p>
          <a:p>
            <a:pPr marL="0" indent="0">
              <a:buNone/>
            </a:pPr>
            <a:r>
              <a:rPr lang="en-GB" sz="2200" b="0" i="0" dirty="0">
                <a:effectLst/>
                <a:latin typeface="neue-haas-grotesk-display"/>
              </a:rPr>
              <a:t>This introspection will help you to pinpoint specific weaknesses and acknowledge areas where you require additional support or improvement.</a:t>
            </a:r>
          </a:p>
        </p:txBody>
      </p:sp>
      <p:pic>
        <p:nvPicPr>
          <p:cNvPr id="4" name="Picture 3">
            <a:extLst>
              <a:ext uri="{FF2B5EF4-FFF2-40B4-BE49-F238E27FC236}">
                <a16:creationId xmlns:a16="http://schemas.microsoft.com/office/drawing/2014/main" id="{1CFDACFF-0777-4A72-1801-DCBBF5C9D5ED}"/>
              </a:ext>
            </a:extLst>
          </p:cNvPr>
          <p:cNvPicPr>
            <a:picLocks noChangeAspect="1"/>
          </p:cNvPicPr>
          <p:nvPr/>
        </p:nvPicPr>
        <p:blipFill>
          <a:blip r:embed="rId2"/>
          <a:srcRect l="20245" r="15539"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439394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D5B7FC-0465-8F5B-72F4-74C721F17D30}"/>
              </a:ext>
            </a:extLst>
          </p:cNvPr>
          <p:cNvSpPr>
            <a:spLocks noGrp="1"/>
          </p:cNvSpPr>
          <p:nvPr>
            <p:ph type="title"/>
          </p:nvPr>
        </p:nvSpPr>
        <p:spPr>
          <a:xfrm>
            <a:off x="526773" y="667512"/>
            <a:ext cx="11018520" cy="1434415"/>
          </a:xfrm>
        </p:spPr>
        <p:txBody>
          <a:bodyPr anchor="b">
            <a:normAutofit/>
          </a:bodyPr>
          <a:lstStyle/>
          <a:p>
            <a:r>
              <a:rPr lang="en-GB" sz="4600" dirty="0">
                <a:latin typeface="var(--heading-font-font-family)"/>
              </a:rPr>
              <a:t>Seeking</a:t>
            </a:r>
            <a:r>
              <a:rPr lang="en-GB" sz="4600" dirty="0">
                <a:effectLst/>
                <a:latin typeface="var(--heading-font-font-family)"/>
              </a:rPr>
              <a:t> Opportunities</a:t>
            </a:r>
            <a:br>
              <a:rPr lang="en-GB" sz="4600" b="1" u="sng" dirty="0">
                <a:effectLst/>
                <a:latin typeface="var(--heading-font-font-family)"/>
              </a:rPr>
            </a:br>
            <a:endParaRPr lang="en-US" sz="4600" u="sng" dirty="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440DC2D-22FD-5DE7-7C65-5490EB5FB0A1}"/>
              </a:ext>
            </a:extLst>
          </p:cNvPr>
          <p:cNvSpPr>
            <a:spLocks noGrp="1"/>
          </p:cNvSpPr>
          <p:nvPr>
            <p:ph sz="quarter" idx="13"/>
          </p:nvPr>
        </p:nvSpPr>
        <p:spPr>
          <a:xfrm>
            <a:off x="572493" y="2071316"/>
            <a:ext cx="6713552" cy="4119172"/>
          </a:xfrm>
        </p:spPr>
        <p:txBody>
          <a:bodyPr anchor="t">
            <a:normAutofit/>
          </a:bodyPr>
          <a:lstStyle/>
          <a:p>
            <a:pPr marL="0" indent="0">
              <a:buNone/>
            </a:pPr>
            <a:r>
              <a:rPr lang="en-GB" sz="2200" b="0" i="0" dirty="0">
                <a:effectLst/>
                <a:latin typeface="neue-haas-grotesk-display"/>
              </a:rPr>
              <a:t>The third component of the SWOT analysis </a:t>
            </a:r>
            <a:r>
              <a:rPr lang="en-GB" sz="2200" b="0" i="0">
                <a:effectLst/>
                <a:latin typeface="neue-haas-grotesk-display"/>
              </a:rPr>
              <a:t>involves </a:t>
            </a:r>
            <a:r>
              <a:rPr lang="en-GB" sz="2200">
                <a:latin typeface="neue-haas-grotesk-display"/>
              </a:rPr>
              <a:t>seeking</a:t>
            </a:r>
            <a:r>
              <a:rPr lang="en-GB" sz="2200" b="0" i="0">
                <a:effectLst/>
                <a:latin typeface="neue-haas-grotesk-display"/>
              </a:rPr>
              <a:t> </a:t>
            </a:r>
            <a:r>
              <a:rPr lang="en-GB" sz="2200" b="0" i="0" dirty="0">
                <a:effectLst/>
                <a:latin typeface="neue-haas-grotesk-display"/>
              </a:rPr>
              <a:t>external opportunities that can support your academic and personal growth. </a:t>
            </a:r>
          </a:p>
          <a:p>
            <a:endParaRPr lang="en-GB" sz="2200" b="0" i="0" dirty="0">
              <a:effectLst/>
              <a:latin typeface="neue-haas-grotesk-display"/>
            </a:endParaRPr>
          </a:p>
          <a:p>
            <a:r>
              <a:rPr lang="en-GB" sz="2200" b="0" i="0" dirty="0">
                <a:effectLst/>
                <a:latin typeface="neue-haas-grotesk-display"/>
              </a:rPr>
              <a:t>What opportunities can I take advantage of in my university, workplace or community? </a:t>
            </a:r>
          </a:p>
          <a:p>
            <a:pPr>
              <a:buFont typeface="Arial" panose="020B0604020202020204" pitchFamily="34" charset="0"/>
              <a:buChar char="•"/>
            </a:pPr>
            <a:r>
              <a:rPr lang="en-GB" sz="2200" b="0" i="0" dirty="0">
                <a:effectLst/>
                <a:latin typeface="neue-haas-grotesk-display"/>
              </a:rPr>
              <a:t>How can I expand my skills and experiences? </a:t>
            </a:r>
          </a:p>
          <a:p>
            <a:pPr marL="0" indent="0">
              <a:buNone/>
            </a:pPr>
            <a:endParaRPr lang="en-GB" sz="2200" b="0" i="0" dirty="0">
              <a:effectLst/>
              <a:latin typeface="neue-haas-grotesk-display"/>
            </a:endParaRPr>
          </a:p>
          <a:p>
            <a:pPr marL="0" indent="0">
              <a:buNone/>
            </a:pPr>
            <a:r>
              <a:rPr lang="en-GB" sz="2200" b="0" i="0" dirty="0">
                <a:effectLst/>
                <a:latin typeface="neue-haas-grotesk-display"/>
              </a:rPr>
              <a:t>By identifying and exploring these opportunities, you can create a roadmap for how to use them to your advantage.</a:t>
            </a:r>
          </a:p>
          <a:p>
            <a:endParaRPr lang="en-US" sz="2200" dirty="0"/>
          </a:p>
        </p:txBody>
      </p:sp>
      <p:pic>
        <p:nvPicPr>
          <p:cNvPr id="4" name="Picture 3">
            <a:extLst>
              <a:ext uri="{FF2B5EF4-FFF2-40B4-BE49-F238E27FC236}">
                <a16:creationId xmlns:a16="http://schemas.microsoft.com/office/drawing/2014/main" id="{DA1AB4A2-FA2C-7204-2E88-6D9FACC2E27C}"/>
              </a:ext>
            </a:extLst>
          </p:cNvPr>
          <p:cNvPicPr>
            <a:picLocks noChangeAspect="1"/>
          </p:cNvPicPr>
          <p:nvPr/>
        </p:nvPicPr>
        <p:blipFill>
          <a:blip r:embed="rId2"/>
          <a:srcRect t="15763" r="3" b="14857"/>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993028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0DB884-7117-E7A0-8BEC-C0890889F7AA}"/>
              </a:ext>
            </a:extLst>
          </p:cNvPr>
          <p:cNvSpPr>
            <a:spLocks noGrp="1"/>
          </p:cNvSpPr>
          <p:nvPr>
            <p:ph type="title"/>
          </p:nvPr>
        </p:nvSpPr>
        <p:spPr>
          <a:xfrm>
            <a:off x="585216" y="636901"/>
            <a:ext cx="11018520" cy="1434415"/>
          </a:xfrm>
        </p:spPr>
        <p:txBody>
          <a:bodyPr anchor="b">
            <a:normAutofit/>
          </a:bodyPr>
          <a:lstStyle/>
          <a:p>
            <a:r>
              <a:rPr lang="en-GB" sz="4600" dirty="0">
                <a:latin typeface="var(--heading-font-font-family)"/>
              </a:rPr>
              <a:t>Consider</a:t>
            </a:r>
            <a:r>
              <a:rPr lang="en-GB" sz="4600" i="0" dirty="0">
                <a:effectLst/>
                <a:latin typeface="var(--heading-font-font-family)"/>
              </a:rPr>
              <a:t>ing Threats</a:t>
            </a:r>
            <a:br>
              <a:rPr lang="en-GB" sz="4600" b="1" i="0" dirty="0">
                <a:effectLst/>
                <a:latin typeface="var(--heading-font-font-family)"/>
              </a:rPr>
            </a:br>
            <a:endParaRPr lang="en-US" sz="4600" dirty="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EDA7377-5B1C-29AD-9105-47B39F453D9C}"/>
              </a:ext>
            </a:extLst>
          </p:cNvPr>
          <p:cNvSpPr>
            <a:spLocks noGrp="1"/>
          </p:cNvSpPr>
          <p:nvPr>
            <p:ph sz="quarter" idx="13"/>
          </p:nvPr>
        </p:nvSpPr>
        <p:spPr>
          <a:xfrm>
            <a:off x="572493" y="2071316"/>
            <a:ext cx="6713552" cy="4119172"/>
          </a:xfrm>
        </p:spPr>
        <p:txBody>
          <a:bodyPr anchor="t">
            <a:normAutofit fontScale="92500" lnSpcReduction="10000"/>
          </a:bodyPr>
          <a:lstStyle/>
          <a:p>
            <a:pPr marL="0" indent="0">
              <a:buNone/>
            </a:pPr>
            <a:r>
              <a:rPr lang="en-GB" sz="2000" b="0" i="0" dirty="0">
                <a:effectLst/>
                <a:latin typeface="neue-haas-grotesk-display"/>
              </a:rPr>
              <a:t>The final step in the analysis is to </a:t>
            </a:r>
            <a:r>
              <a:rPr lang="en-GB" sz="2000" dirty="0">
                <a:latin typeface="neue-haas-grotesk-display"/>
              </a:rPr>
              <a:t>consider</a:t>
            </a:r>
            <a:r>
              <a:rPr lang="en-GB" sz="2000" b="0" i="0" dirty="0">
                <a:effectLst/>
                <a:latin typeface="neue-haas-grotesk-display"/>
              </a:rPr>
              <a:t> potential threats that may hinder your progress. These may include, time management issues, financial constraints, and external pressures. consider questions such as:</a:t>
            </a:r>
          </a:p>
          <a:p>
            <a:pPr marL="0" indent="0">
              <a:buNone/>
            </a:pPr>
            <a:endParaRPr lang="en-GB" sz="2000" b="0" i="0" dirty="0">
              <a:effectLst/>
              <a:latin typeface="neue-haas-grotesk-display"/>
            </a:endParaRPr>
          </a:p>
          <a:p>
            <a:pPr>
              <a:buFont typeface="Arial" panose="020B0604020202020204" pitchFamily="34" charset="0"/>
              <a:buChar char="•"/>
            </a:pPr>
            <a:r>
              <a:rPr lang="en-GB" sz="2000" b="0" i="0" dirty="0">
                <a:effectLst/>
                <a:latin typeface="neue-haas-grotesk-display"/>
              </a:rPr>
              <a:t>What challenges do I face in achieving my academic goals?</a:t>
            </a:r>
          </a:p>
          <a:p>
            <a:pPr>
              <a:buFont typeface="Arial" panose="020B0604020202020204" pitchFamily="34" charset="0"/>
              <a:buChar char="•"/>
            </a:pPr>
            <a:r>
              <a:rPr lang="en-GB" sz="2000" b="0" i="0" dirty="0">
                <a:effectLst/>
                <a:latin typeface="neue-haas-grotesk-display"/>
              </a:rPr>
              <a:t>What external factors could negatively impact my progress?</a:t>
            </a:r>
          </a:p>
          <a:p>
            <a:pPr marL="0" indent="0">
              <a:buNone/>
            </a:pPr>
            <a:endParaRPr lang="en-GB" sz="2000" b="0" i="0" dirty="0">
              <a:effectLst/>
              <a:latin typeface="neue-haas-grotesk-display"/>
            </a:endParaRPr>
          </a:p>
          <a:p>
            <a:pPr marL="0" indent="0">
              <a:buNone/>
            </a:pPr>
            <a:r>
              <a:rPr lang="en-GB" sz="2000" b="0" i="0" dirty="0">
                <a:effectLst/>
                <a:latin typeface="neue-haas-grotesk-display"/>
              </a:rPr>
              <a:t>By acknowledging these threats, </a:t>
            </a:r>
            <a:r>
              <a:rPr lang="en-GB" sz="2000" dirty="0">
                <a:latin typeface="neue-haas-grotesk-display"/>
              </a:rPr>
              <a:t>you</a:t>
            </a:r>
            <a:r>
              <a:rPr lang="en-GB" sz="2000" b="0" i="0" dirty="0">
                <a:effectLst/>
                <a:latin typeface="neue-haas-grotesk-display"/>
              </a:rPr>
              <a:t> can develop strategies to address, ensuring </a:t>
            </a:r>
            <a:r>
              <a:rPr lang="en-GB" sz="2000" dirty="0">
                <a:latin typeface="neue-haas-grotesk-display"/>
              </a:rPr>
              <a:t>you</a:t>
            </a:r>
            <a:r>
              <a:rPr lang="en-GB" sz="2000" b="0" i="0" dirty="0">
                <a:effectLst/>
                <a:latin typeface="neue-haas-grotesk-display"/>
              </a:rPr>
              <a:t> stay on track towards achieving </a:t>
            </a:r>
            <a:r>
              <a:rPr lang="en-GB" sz="2000" dirty="0">
                <a:latin typeface="neue-haas-grotesk-display"/>
              </a:rPr>
              <a:t>your</a:t>
            </a:r>
            <a:r>
              <a:rPr lang="en-GB" sz="2000" b="0" i="0" dirty="0">
                <a:effectLst/>
                <a:latin typeface="neue-haas-grotesk-display"/>
              </a:rPr>
              <a:t> academic and personal aspirations.</a:t>
            </a:r>
          </a:p>
          <a:p>
            <a:pPr marL="0" indent="0">
              <a:buNone/>
            </a:pPr>
            <a:br>
              <a:rPr lang="en-GB" sz="1700" dirty="0"/>
            </a:br>
            <a:endParaRPr lang="en-US" sz="1700" dirty="0"/>
          </a:p>
        </p:txBody>
      </p:sp>
      <p:pic>
        <p:nvPicPr>
          <p:cNvPr id="8" name="Picture 7">
            <a:extLst>
              <a:ext uri="{FF2B5EF4-FFF2-40B4-BE49-F238E27FC236}">
                <a16:creationId xmlns:a16="http://schemas.microsoft.com/office/drawing/2014/main" id="{E79C89FD-5C0F-7372-92DA-E851988C04F2}"/>
              </a:ext>
            </a:extLst>
          </p:cNvPr>
          <p:cNvPicPr>
            <a:picLocks noChangeAspect="1"/>
          </p:cNvPicPr>
          <p:nvPr/>
        </p:nvPicPr>
        <p:blipFill>
          <a:blip r:embed="rId2"/>
          <a:stretch>
            <a:fillRect/>
          </a:stretch>
        </p:blipFill>
        <p:spPr>
          <a:xfrm>
            <a:off x="7445478" y="2032405"/>
            <a:ext cx="4439265" cy="4439265"/>
          </a:xfrm>
          <a:prstGeom prst="rect">
            <a:avLst/>
          </a:prstGeom>
        </p:spPr>
      </p:pic>
    </p:spTree>
    <p:extLst>
      <p:ext uri="{BB962C8B-B14F-4D97-AF65-F5344CB8AC3E}">
        <p14:creationId xmlns:p14="http://schemas.microsoft.com/office/powerpoint/2010/main" val="2086743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0D670-9A53-BCE4-42AD-85F958DD3298}"/>
              </a:ext>
            </a:extLst>
          </p:cNvPr>
          <p:cNvSpPr>
            <a:spLocks noGrp="1"/>
          </p:cNvSpPr>
          <p:nvPr>
            <p:ph type="title"/>
          </p:nvPr>
        </p:nvSpPr>
        <p:spPr>
          <a:xfrm>
            <a:off x="3268157" y="261886"/>
            <a:ext cx="5655683" cy="1325563"/>
          </a:xfrm>
        </p:spPr>
        <p:txBody>
          <a:bodyPr/>
          <a:lstStyle/>
          <a:p>
            <a:r>
              <a:rPr lang="en-GB" dirty="0"/>
              <a:t>Keep Calm and Reflect!</a:t>
            </a:r>
          </a:p>
        </p:txBody>
      </p:sp>
      <p:pic>
        <p:nvPicPr>
          <p:cNvPr id="5" name="Content Placeholder 4">
            <a:extLst>
              <a:ext uri="{FF2B5EF4-FFF2-40B4-BE49-F238E27FC236}">
                <a16:creationId xmlns:a16="http://schemas.microsoft.com/office/drawing/2014/main" id="{D99D632E-C111-00CB-DC2C-0F6C34AE9FCB}"/>
              </a:ext>
            </a:extLst>
          </p:cNvPr>
          <p:cNvPicPr>
            <a:picLocks noGrp="1" noChangeAspect="1"/>
          </p:cNvPicPr>
          <p:nvPr>
            <p:ph idx="1"/>
          </p:nvPr>
        </p:nvPicPr>
        <p:blipFill>
          <a:blip r:embed="rId2"/>
          <a:stretch>
            <a:fillRect/>
          </a:stretch>
        </p:blipFill>
        <p:spPr>
          <a:xfrm>
            <a:off x="2832496" y="1825625"/>
            <a:ext cx="6527007" cy="4351338"/>
          </a:xfrm>
          <a:prstGeom prst="rect">
            <a:avLst/>
          </a:prstGeom>
        </p:spPr>
      </p:pic>
    </p:spTree>
    <p:extLst>
      <p:ext uri="{BB962C8B-B14F-4D97-AF65-F5344CB8AC3E}">
        <p14:creationId xmlns:p14="http://schemas.microsoft.com/office/powerpoint/2010/main" val="272088172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85C91F1-BD77-0326-2503-2B8D1F34F27D}"/>
            </a:ext>
          </a:extLst>
        </p:cNvPr>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A4E37431-20F0-4DD6-84A9-ED2B64494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0AE98B72-66C6-4AB4-AF0D-BA830DE86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407EAFC6-733F-403D-BB4D-05A3A2874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17A36730-4CB0-4F61-AD11-A44C97658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Rectangle 55">
            <a:extLst>
              <a:ext uri="{FF2B5EF4-FFF2-40B4-BE49-F238E27FC236}">
                <a16:creationId xmlns:a16="http://schemas.microsoft.com/office/drawing/2014/main" id="{C69C79E1-F916-4929-A4F3-DE763D4BF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57">
            <a:extLst>
              <a:ext uri="{FF2B5EF4-FFF2-40B4-BE49-F238E27FC236}">
                <a16:creationId xmlns:a16="http://schemas.microsoft.com/office/drawing/2014/main" id="{767334AB-16BD-4EC7-8C6B-4B5171600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23D957C-4805-581D-CD8B-3931B4E8044D}"/>
              </a:ext>
            </a:extLst>
          </p:cNvPr>
          <p:cNvSpPr>
            <a:spLocks noGrp="1"/>
          </p:cNvSpPr>
          <p:nvPr>
            <p:ph type="title"/>
          </p:nvPr>
        </p:nvSpPr>
        <p:spPr>
          <a:xfrm>
            <a:off x="660042" y="891652"/>
            <a:ext cx="4412021" cy="3030724"/>
          </a:xfrm>
        </p:spPr>
        <p:txBody>
          <a:bodyPr vert="horz" lIns="91440" tIns="45720" rIns="91440" bIns="45720" rtlCol="0" anchor="b">
            <a:normAutofit/>
          </a:bodyPr>
          <a:lstStyle/>
          <a:p>
            <a:pPr algn="ctr"/>
            <a:r>
              <a:rPr lang="en-US" sz="4000" kern="1200" dirty="0">
                <a:solidFill>
                  <a:srgbClr val="FFFFFF"/>
                </a:solidFill>
                <a:latin typeface="+mj-lt"/>
                <a:ea typeface="+mj-ea"/>
                <a:cs typeface="+mj-cs"/>
              </a:rPr>
              <a:t>Break Time?</a:t>
            </a:r>
          </a:p>
        </p:txBody>
      </p:sp>
      <p:pic>
        <p:nvPicPr>
          <p:cNvPr id="7" name="Content Placeholder 6" descr="A giraffe sitting on a couch holding a cup of coffee&#10;&#10;AI-generated content may be incorrect.">
            <a:extLst>
              <a:ext uri="{FF2B5EF4-FFF2-40B4-BE49-F238E27FC236}">
                <a16:creationId xmlns:a16="http://schemas.microsoft.com/office/drawing/2014/main" id="{62201E6E-EEBE-A5D2-BF14-4FBC8AEDE9B5}"/>
              </a:ext>
            </a:extLst>
          </p:cNvPr>
          <p:cNvPicPr>
            <a:picLocks noGrp="1" noChangeAspect="1"/>
          </p:cNvPicPr>
          <p:nvPr>
            <p:ph idx="1"/>
          </p:nvPr>
        </p:nvPicPr>
        <p:blipFill>
          <a:blip r:embed="rId2"/>
          <a:srcRect t="3903" r="2" b="6737"/>
          <a:stretch>
            <a:fillRect/>
          </a:stretch>
        </p:blipFill>
        <p:spPr>
          <a:xfrm>
            <a:off x="6696934" y="457199"/>
            <a:ext cx="4406451" cy="5899152"/>
          </a:xfrm>
          <a:prstGeom prst="rect">
            <a:avLst/>
          </a:prstGeom>
        </p:spPr>
      </p:pic>
    </p:spTree>
    <p:extLst>
      <p:ext uri="{BB962C8B-B14F-4D97-AF65-F5344CB8AC3E}">
        <p14:creationId xmlns:p14="http://schemas.microsoft.com/office/powerpoint/2010/main" val="398982823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1101</TotalTime>
  <Words>1168</Words>
  <Application>Microsoft Office PowerPoint</Application>
  <PresentationFormat>Widescreen</PresentationFormat>
  <Paragraphs>124</Paragraphs>
  <Slides>39</Slides>
  <Notes>1</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39</vt:i4>
      </vt:variant>
    </vt:vector>
  </HeadingPairs>
  <TitlesOfParts>
    <vt:vector size="49" baseType="lpstr">
      <vt:lpstr>neue-haas-grotesk-display</vt:lpstr>
      <vt:lpstr>var(--heading-font-font-family)</vt:lpstr>
      <vt:lpstr>Aptos</vt:lpstr>
      <vt:lpstr>Aptos Display</vt:lpstr>
      <vt:lpstr>Arial</vt:lpstr>
      <vt:lpstr>Calibri</vt:lpstr>
      <vt:lpstr>Century Gothic</vt:lpstr>
      <vt:lpstr>Times New Roman</vt:lpstr>
      <vt:lpstr>Office Theme</vt:lpstr>
      <vt:lpstr>1_Office Theme</vt:lpstr>
      <vt:lpstr>PowerPoint Presentation</vt:lpstr>
      <vt:lpstr>Todays Aims…</vt:lpstr>
      <vt:lpstr>PowerPoint Presentation</vt:lpstr>
      <vt:lpstr>PowerPoint Presentation</vt:lpstr>
      <vt:lpstr>PowerPoint Presentation</vt:lpstr>
      <vt:lpstr>Group Activity   Advantages &amp; Disadvantages of Reflection</vt:lpstr>
      <vt:lpstr>PowerPoint Presentation</vt:lpstr>
      <vt:lpstr>PowerPoint Presentation</vt:lpstr>
      <vt:lpstr>PowerPoint Presentation</vt:lpstr>
      <vt:lpstr>PowerPoint Presentation</vt:lpstr>
      <vt:lpstr>Break Time?</vt:lpstr>
      <vt:lpstr>Models of Reflection</vt:lpstr>
      <vt:lpstr>Donald Schon</vt:lpstr>
      <vt:lpstr>Christopher John</vt:lpstr>
      <vt:lpstr>David  Kolb</vt:lpstr>
      <vt:lpstr>Terry  Borton</vt:lpstr>
      <vt:lpstr>Graham Gibbs</vt:lpstr>
      <vt:lpstr>PowerPoint Presentation</vt:lpstr>
      <vt:lpstr>PowerPoint Presentation</vt:lpstr>
      <vt:lpstr>Why Reflect in a Healthcare setting?</vt:lpstr>
      <vt:lpstr>PowerPoint Presentation</vt:lpstr>
      <vt:lpstr>Why Reflect In an Academic setting?</vt:lpstr>
      <vt:lpstr>Break Time?</vt:lpstr>
      <vt:lpstr>Why Reflect In an Academic setting?</vt:lpstr>
      <vt:lpstr>Models of Reflection -</vt:lpstr>
      <vt:lpstr>Donald Schon</vt:lpstr>
      <vt:lpstr>Christopher John</vt:lpstr>
      <vt:lpstr>David  Kolb</vt:lpstr>
      <vt:lpstr>Terry  Borton</vt:lpstr>
      <vt:lpstr>Graham Gibbs</vt:lpstr>
      <vt:lpstr>Strengths Weaknesses Opportunities Threats</vt:lpstr>
      <vt:lpstr>For students or any professional conducting a SWOT analysis provides a valuable framework for self-reflection and planning.  </vt:lpstr>
      <vt:lpstr>PowerPoint Presentation</vt:lpstr>
      <vt:lpstr>Identifying Strengths </vt:lpstr>
      <vt:lpstr>Recognising Weaknesses </vt:lpstr>
      <vt:lpstr>Seeking Opportunities </vt:lpstr>
      <vt:lpstr>Considering Threats </vt:lpstr>
      <vt:lpstr>Keep Calm and Reflect!</vt:lpstr>
      <vt:lpstr>Break Time?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King-Thomas</dc:creator>
  <cp:lastModifiedBy>Donna Morgan</cp:lastModifiedBy>
  <cp:revision>63</cp:revision>
  <dcterms:created xsi:type="dcterms:W3CDTF">2020-10-23T20:27:15Z</dcterms:created>
  <dcterms:modified xsi:type="dcterms:W3CDTF">2025-11-12T18:10:34Z</dcterms:modified>
</cp:coreProperties>
</file>