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3.xml" ContentType="application/vnd.openxmlformats-officedocument.them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4.xml" ContentType="application/vnd.openxmlformats-officedocument.them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5.xml" ContentType="application/vnd.openxmlformats-officedocument.theme+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6.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3" r:id="rId2"/>
    <p:sldMasterId id="2147483669" r:id="rId3"/>
    <p:sldMasterId id="2147483677" r:id="rId4"/>
    <p:sldMasterId id="2147483680" r:id="rId5"/>
    <p:sldMasterId id="2147483684" r:id="rId6"/>
    <p:sldMasterId id="2147483688" r:id="rId7"/>
  </p:sldMasterIdLst>
  <p:notesMasterIdLst>
    <p:notesMasterId r:id="rId44"/>
  </p:notesMasterIdLst>
  <p:sldIdLst>
    <p:sldId id="349" r:id="rId8"/>
    <p:sldId id="387" r:id="rId9"/>
    <p:sldId id="348" r:id="rId10"/>
    <p:sldId id="350" r:id="rId11"/>
    <p:sldId id="388" r:id="rId12"/>
    <p:sldId id="351" r:id="rId13"/>
    <p:sldId id="352" r:id="rId14"/>
    <p:sldId id="353" r:id="rId15"/>
    <p:sldId id="355" r:id="rId16"/>
    <p:sldId id="356" r:id="rId17"/>
    <p:sldId id="357" r:id="rId18"/>
    <p:sldId id="358" r:id="rId19"/>
    <p:sldId id="359" r:id="rId20"/>
    <p:sldId id="361" r:id="rId21"/>
    <p:sldId id="362" r:id="rId22"/>
    <p:sldId id="364" r:id="rId23"/>
    <p:sldId id="365" r:id="rId24"/>
    <p:sldId id="367" r:id="rId25"/>
    <p:sldId id="368" r:id="rId26"/>
    <p:sldId id="370" r:id="rId27"/>
    <p:sldId id="369" r:id="rId28"/>
    <p:sldId id="371" r:id="rId29"/>
    <p:sldId id="372" r:id="rId30"/>
    <p:sldId id="373" r:id="rId31"/>
    <p:sldId id="374" r:id="rId32"/>
    <p:sldId id="376" r:id="rId33"/>
    <p:sldId id="377" r:id="rId34"/>
    <p:sldId id="378" r:id="rId35"/>
    <p:sldId id="379" r:id="rId36"/>
    <p:sldId id="380" r:id="rId37"/>
    <p:sldId id="381" r:id="rId38"/>
    <p:sldId id="382" r:id="rId39"/>
    <p:sldId id="383" r:id="rId40"/>
    <p:sldId id="384" r:id="rId41"/>
    <p:sldId id="385" r:id="rId42"/>
    <p:sldId id="386"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6DE11C0-F9E1-4C86-834E-4434599497CE}" v="37" dt="2025-10-16T14:52:07.8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4" autoAdjust="0"/>
    <p:restoredTop sz="94660"/>
  </p:normalViewPr>
  <p:slideViewPr>
    <p:cSldViewPr snapToGrid="0">
      <p:cViewPr varScale="1">
        <p:scale>
          <a:sx n="81" d="100"/>
          <a:sy n="81" d="100"/>
        </p:scale>
        <p:origin x="330" y="5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theme" Target="theme/theme1.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presProps" Target="presProps.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microsoft.com/office/2015/10/relationships/revisionInfo" Target="revisionInfo.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4"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tableStyles" Target="tableStyles.xml"/><Relationship Id="rId8" Type="http://schemas.openxmlformats.org/officeDocument/2006/relationships/slide" Target="slides/slide1.xml"/><Relationship Id="rId3" Type="http://schemas.openxmlformats.org/officeDocument/2006/relationships/slideMaster" Target="slideMasters/slideMaster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viewProps" Target="viewProps.xml"/><Relationship Id="rId20" Type="http://schemas.openxmlformats.org/officeDocument/2006/relationships/slide" Target="slides/slide13.xml"/><Relationship Id="rId41" Type="http://schemas.openxmlformats.org/officeDocument/2006/relationships/slide" Target="slides/slide34.xml"/><Relationship Id="rId1" Type="http://schemas.openxmlformats.org/officeDocument/2006/relationships/slideMaster" Target="slideMasters/slideMaster1.xml"/><Relationship Id="rId6" Type="http://schemas.openxmlformats.org/officeDocument/2006/relationships/slideMaster" Target="slideMasters/slideMaster6.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5CA4773-D547-4C08-9E39-89ABA61A6821}" type="doc">
      <dgm:prSet loTypeId="urn:microsoft.com/office/officeart/2005/8/layout/vList2" loCatId="list" qsTypeId="urn:microsoft.com/office/officeart/2005/8/quickstyle/simple2" qsCatId="simple" csTypeId="urn:microsoft.com/office/officeart/2005/8/colors/accent1_2" csCatId="accent1"/>
      <dgm:spPr/>
      <dgm:t>
        <a:bodyPr/>
        <a:lstStyle/>
        <a:p>
          <a:endParaRPr lang="en-US"/>
        </a:p>
      </dgm:t>
    </dgm:pt>
    <dgm:pt modelId="{965E2EE7-8A69-413F-B4E6-B0124AFFE10E}">
      <dgm:prSet/>
      <dgm:spPr/>
      <dgm:t>
        <a:bodyPr/>
        <a:lstStyle/>
        <a:p>
          <a:r>
            <a:rPr lang="en-GB" b="1" dirty="0"/>
            <a:t>Background</a:t>
          </a:r>
          <a:br>
            <a:rPr lang="en-GB" dirty="0"/>
          </a:br>
          <a:r>
            <a:rPr lang="en-GB" dirty="0"/>
            <a:t>Maya, aged 16, lives in an urban area marked by high unemployment and limited community facilities. Her family recently relocated, leaving her feeling isolated and disconnected from both school and peers. She occasionally attends a local youth centre run by qualified youth workers that emphasises informal education, social action, and peer-led learning.</a:t>
          </a:r>
          <a:endParaRPr lang="en-US" dirty="0"/>
        </a:p>
      </dgm:t>
    </dgm:pt>
    <dgm:pt modelId="{F5E0E4B7-BC7A-4793-8FE2-C2438E30706E}" type="parTrans" cxnId="{5E476029-A5E0-4A0D-A2AC-B88F495A51C2}">
      <dgm:prSet/>
      <dgm:spPr/>
      <dgm:t>
        <a:bodyPr/>
        <a:lstStyle/>
        <a:p>
          <a:endParaRPr lang="en-US"/>
        </a:p>
      </dgm:t>
    </dgm:pt>
    <dgm:pt modelId="{0E7ABDD4-BB94-4901-BC46-F5ECE75BF289}" type="sibTrans" cxnId="{5E476029-A5E0-4A0D-A2AC-B88F495A51C2}">
      <dgm:prSet/>
      <dgm:spPr/>
      <dgm:t>
        <a:bodyPr/>
        <a:lstStyle/>
        <a:p>
          <a:endParaRPr lang="en-US"/>
        </a:p>
      </dgm:t>
    </dgm:pt>
    <dgm:pt modelId="{7C191647-423D-4077-9C4B-2991346E5B88}">
      <dgm:prSet/>
      <dgm:spPr/>
      <dgm:t>
        <a:bodyPr/>
        <a:lstStyle/>
        <a:p>
          <a:r>
            <a:rPr lang="en-GB" b="1" dirty="0"/>
            <a:t>Engagement Process</a:t>
          </a:r>
          <a:br>
            <a:rPr lang="en-GB" dirty="0"/>
          </a:br>
          <a:r>
            <a:rPr lang="en-GB" dirty="0"/>
            <a:t>Initially reluctant to participate, Maya began joining the weekly “Creative Voice” sessions at the centre—small group workshops promoting self-expression through art and spoken word. The youth workers intentionally fostered inclusion, encouraging co-created session planning and collaborative decision-making. Maya’s input was valued, and she soon took on a leadership role helping design the next community showcase event.</a:t>
          </a:r>
          <a:endParaRPr lang="en-US" dirty="0"/>
        </a:p>
      </dgm:t>
    </dgm:pt>
    <dgm:pt modelId="{D1133722-4341-4104-BD91-E82AF0864211}" type="parTrans" cxnId="{01FEB1FD-DD12-4739-AE3B-5F1A381D7213}">
      <dgm:prSet/>
      <dgm:spPr/>
      <dgm:t>
        <a:bodyPr/>
        <a:lstStyle/>
        <a:p>
          <a:endParaRPr lang="en-US"/>
        </a:p>
      </dgm:t>
    </dgm:pt>
    <dgm:pt modelId="{C484262A-1D2B-4F5A-909C-653E4E5F93C1}" type="sibTrans" cxnId="{01FEB1FD-DD12-4739-AE3B-5F1A381D7213}">
      <dgm:prSet/>
      <dgm:spPr/>
      <dgm:t>
        <a:bodyPr/>
        <a:lstStyle/>
        <a:p>
          <a:endParaRPr lang="en-US"/>
        </a:p>
      </dgm:t>
    </dgm:pt>
    <dgm:pt modelId="{499B286F-F0F7-4F88-9A98-14DC483B40A7}">
      <dgm:prSet/>
      <dgm:spPr/>
      <dgm:t>
        <a:bodyPr/>
        <a:lstStyle/>
        <a:p>
          <a:r>
            <a:rPr lang="en-GB" b="1" dirty="0"/>
            <a:t>Impact on Sense of Belonging and Association</a:t>
          </a:r>
          <a:br>
            <a:rPr lang="en-GB" dirty="0"/>
          </a:br>
          <a:r>
            <a:rPr lang="en-GB" dirty="0"/>
            <a:t>Over several months, Maya experienced a deepening sense of inclusion and identification with both the youth group and the wider community. The consistent support of youth workers and opportunities to contribute meaningfully built her confidence and sense of agency.</a:t>
          </a:r>
          <a:endParaRPr lang="en-US" dirty="0"/>
        </a:p>
      </dgm:t>
    </dgm:pt>
    <dgm:pt modelId="{0A17ADE9-5531-43BE-A9AF-1720508983F7}" type="parTrans" cxnId="{BE612919-2CCE-4E79-8CAF-E0D2517F02F0}">
      <dgm:prSet/>
      <dgm:spPr/>
      <dgm:t>
        <a:bodyPr/>
        <a:lstStyle/>
        <a:p>
          <a:endParaRPr lang="en-US"/>
        </a:p>
      </dgm:t>
    </dgm:pt>
    <dgm:pt modelId="{2298BF43-2466-4BEE-AAA1-26FF1FF00F90}" type="sibTrans" cxnId="{BE612919-2CCE-4E79-8CAF-E0D2517F02F0}">
      <dgm:prSet/>
      <dgm:spPr/>
      <dgm:t>
        <a:bodyPr/>
        <a:lstStyle/>
        <a:p>
          <a:endParaRPr lang="en-US"/>
        </a:p>
      </dgm:t>
    </dgm:pt>
    <dgm:pt modelId="{B69C60B8-E876-4161-8A58-0F1988C89CD9}" type="pres">
      <dgm:prSet presAssocID="{65CA4773-D547-4C08-9E39-89ABA61A6821}" presName="linear" presStyleCnt="0">
        <dgm:presLayoutVars>
          <dgm:animLvl val="lvl"/>
          <dgm:resizeHandles val="exact"/>
        </dgm:presLayoutVars>
      </dgm:prSet>
      <dgm:spPr/>
    </dgm:pt>
    <dgm:pt modelId="{5123D668-1101-4BC8-BAB8-B538C95A4612}" type="pres">
      <dgm:prSet presAssocID="{965E2EE7-8A69-413F-B4E6-B0124AFFE10E}" presName="parentText" presStyleLbl="node1" presStyleIdx="0" presStyleCnt="3">
        <dgm:presLayoutVars>
          <dgm:chMax val="0"/>
          <dgm:bulletEnabled val="1"/>
        </dgm:presLayoutVars>
      </dgm:prSet>
      <dgm:spPr/>
    </dgm:pt>
    <dgm:pt modelId="{40A19B38-52DD-4B88-BF2E-DCE0AEF933F4}" type="pres">
      <dgm:prSet presAssocID="{0E7ABDD4-BB94-4901-BC46-F5ECE75BF289}" presName="spacer" presStyleCnt="0"/>
      <dgm:spPr/>
    </dgm:pt>
    <dgm:pt modelId="{63D3DC02-7C80-4446-98BA-68AE0A080E9F}" type="pres">
      <dgm:prSet presAssocID="{7C191647-423D-4077-9C4B-2991346E5B88}" presName="parentText" presStyleLbl="node1" presStyleIdx="1" presStyleCnt="3">
        <dgm:presLayoutVars>
          <dgm:chMax val="0"/>
          <dgm:bulletEnabled val="1"/>
        </dgm:presLayoutVars>
      </dgm:prSet>
      <dgm:spPr/>
    </dgm:pt>
    <dgm:pt modelId="{1F519F4F-3275-430F-A423-46AE208398AB}" type="pres">
      <dgm:prSet presAssocID="{C484262A-1D2B-4F5A-909C-653E4E5F93C1}" presName="spacer" presStyleCnt="0"/>
      <dgm:spPr/>
    </dgm:pt>
    <dgm:pt modelId="{05877AD1-3972-40E8-BA84-724CB84771EC}" type="pres">
      <dgm:prSet presAssocID="{499B286F-F0F7-4F88-9A98-14DC483B40A7}" presName="parentText" presStyleLbl="node1" presStyleIdx="2" presStyleCnt="3">
        <dgm:presLayoutVars>
          <dgm:chMax val="0"/>
          <dgm:bulletEnabled val="1"/>
        </dgm:presLayoutVars>
      </dgm:prSet>
      <dgm:spPr/>
    </dgm:pt>
  </dgm:ptLst>
  <dgm:cxnLst>
    <dgm:cxn modelId="{BE612919-2CCE-4E79-8CAF-E0D2517F02F0}" srcId="{65CA4773-D547-4C08-9E39-89ABA61A6821}" destId="{499B286F-F0F7-4F88-9A98-14DC483B40A7}" srcOrd="2" destOrd="0" parTransId="{0A17ADE9-5531-43BE-A9AF-1720508983F7}" sibTransId="{2298BF43-2466-4BEE-AAA1-26FF1FF00F90}"/>
    <dgm:cxn modelId="{5E476029-A5E0-4A0D-A2AC-B88F495A51C2}" srcId="{65CA4773-D547-4C08-9E39-89ABA61A6821}" destId="{965E2EE7-8A69-413F-B4E6-B0124AFFE10E}" srcOrd="0" destOrd="0" parTransId="{F5E0E4B7-BC7A-4793-8FE2-C2438E30706E}" sibTransId="{0E7ABDD4-BB94-4901-BC46-F5ECE75BF289}"/>
    <dgm:cxn modelId="{23AE608C-A2EF-463C-A9C1-9BA817AE1526}" type="presOf" srcId="{499B286F-F0F7-4F88-9A98-14DC483B40A7}" destId="{05877AD1-3972-40E8-BA84-724CB84771EC}" srcOrd="0" destOrd="0" presId="urn:microsoft.com/office/officeart/2005/8/layout/vList2"/>
    <dgm:cxn modelId="{7A264290-A45B-42F2-ABC6-4D0BDBA0491B}" type="presOf" srcId="{965E2EE7-8A69-413F-B4E6-B0124AFFE10E}" destId="{5123D668-1101-4BC8-BAB8-B538C95A4612}" srcOrd="0" destOrd="0" presId="urn:microsoft.com/office/officeart/2005/8/layout/vList2"/>
    <dgm:cxn modelId="{7E903EDA-E343-4095-ACDF-88FAE6921C15}" type="presOf" srcId="{65CA4773-D547-4C08-9E39-89ABA61A6821}" destId="{B69C60B8-E876-4161-8A58-0F1988C89CD9}" srcOrd="0" destOrd="0" presId="urn:microsoft.com/office/officeart/2005/8/layout/vList2"/>
    <dgm:cxn modelId="{51639ADC-5774-4CED-AA44-61204F37ED08}" type="presOf" srcId="{7C191647-423D-4077-9C4B-2991346E5B88}" destId="{63D3DC02-7C80-4446-98BA-68AE0A080E9F}" srcOrd="0" destOrd="0" presId="urn:microsoft.com/office/officeart/2005/8/layout/vList2"/>
    <dgm:cxn modelId="{01FEB1FD-DD12-4739-AE3B-5F1A381D7213}" srcId="{65CA4773-D547-4C08-9E39-89ABA61A6821}" destId="{7C191647-423D-4077-9C4B-2991346E5B88}" srcOrd="1" destOrd="0" parTransId="{D1133722-4341-4104-BD91-E82AF0864211}" sibTransId="{C484262A-1D2B-4F5A-909C-653E4E5F93C1}"/>
    <dgm:cxn modelId="{51417DE2-B316-418C-9716-4C0F7EAF96F8}" type="presParOf" srcId="{B69C60B8-E876-4161-8A58-0F1988C89CD9}" destId="{5123D668-1101-4BC8-BAB8-B538C95A4612}" srcOrd="0" destOrd="0" presId="urn:microsoft.com/office/officeart/2005/8/layout/vList2"/>
    <dgm:cxn modelId="{F1B34CEF-19CE-48E4-8E66-6DDAB0C0AB3B}" type="presParOf" srcId="{B69C60B8-E876-4161-8A58-0F1988C89CD9}" destId="{40A19B38-52DD-4B88-BF2E-DCE0AEF933F4}" srcOrd="1" destOrd="0" presId="urn:microsoft.com/office/officeart/2005/8/layout/vList2"/>
    <dgm:cxn modelId="{ECE60E6F-D4F2-487B-A4E0-C132D9E7BCD2}" type="presParOf" srcId="{B69C60B8-E876-4161-8A58-0F1988C89CD9}" destId="{63D3DC02-7C80-4446-98BA-68AE0A080E9F}" srcOrd="2" destOrd="0" presId="urn:microsoft.com/office/officeart/2005/8/layout/vList2"/>
    <dgm:cxn modelId="{CCE84685-9530-467E-9D42-71DDF3D881A8}" type="presParOf" srcId="{B69C60B8-E876-4161-8A58-0F1988C89CD9}" destId="{1F519F4F-3275-430F-A423-46AE208398AB}" srcOrd="3" destOrd="0" presId="urn:microsoft.com/office/officeart/2005/8/layout/vList2"/>
    <dgm:cxn modelId="{87A1F885-FD11-4B4B-8E44-7EFE7D73F5C8}" type="presParOf" srcId="{B69C60B8-E876-4161-8A58-0F1988C89CD9}" destId="{05877AD1-3972-40E8-BA84-724CB84771EC}"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23D668-1101-4BC8-BAB8-B538C95A4612}">
      <dsp:nvSpPr>
        <dsp:cNvPr id="0" name=""/>
        <dsp:cNvSpPr/>
      </dsp:nvSpPr>
      <dsp:spPr>
        <a:xfrm>
          <a:off x="0" y="43209"/>
          <a:ext cx="11481847" cy="1391715"/>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b="1" kern="1200" dirty="0"/>
            <a:t>Background</a:t>
          </a:r>
          <a:br>
            <a:rPr lang="en-GB" sz="1600" kern="1200" dirty="0"/>
          </a:br>
          <a:r>
            <a:rPr lang="en-GB" sz="1600" kern="1200" dirty="0"/>
            <a:t>Maya, aged 16, lives in an urban area marked by high unemployment and limited community facilities. Her family recently relocated, leaving her feeling isolated and disconnected from both school and peers. She occasionally attends a local youth centre run by qualified youth workers that emphasises informal education, social action, and peer-led learning.</a:t>
          </a:r>
          <a:endParaRPr lang="en-US" sz="1600" kern="1200" dirty="0"/>
        </a:p>
      </dsp:txBody>
      <dsp:txXfrm>
        <a:off x="67938" y="111147"/>
        <a:ext cx="11345971" cy="1255839"/>
      </dsp:txXfrm>
    </dsp:sp>
    <dsp:sp modelId="{63D3DC02-7C80-4446-98BA-68AE0A080E9F}">
      <dsp:nvSpPr>
        <dsp:cNvPr id="0" name=""/>
        <dsp:cNvSpPr/>
      </dsp:nvSpPr>
      <dsp:spPr>
        <a:xfrm>
          <a:off x="0" y="1481004"/>
          <a:ext cx="11481847" cy="1391715"/>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b="1" kern="1200" dirty="0"/>
            <a:t>Engagement Process</a:t>
          </a:r>
          <a:br>
            <a:rPr lang="en-GB" sz="1600" kern="1200" dirty="0"/>
          </a:br>
          <a:r>
            <a:rPr lang="en-GB" sz="1600" kern="1200" dirty="0"/>
            <a:t>Initially reluctant to participate, Maya began joining the weekly “Creative Voice” sessions at the centre—small group workshops promoting self-expression through art and spoken word. The youth workers intentionally fostered inclusion, encouraging co-created session planning and collaborative decision-making. Maya’s input was valued, and she soon took on a leadership role helping design the next community showcase event.</a:t>
          </a:r>
          <a:endParaRPr lang="en-US" sz="1600" kern="1200" dirty="0"/>
        </a:p>
      </dsp:txBody>
      <dsp:txXfrm>
        <a:off x="67938" y="1548942"/>
        <a:ext cx="11345971" cy="1255839"/>
      </dsp:txXfrm>
    </dsp:sp>
    <dsp:sp modelId="{05877AD1-3972-40E8-BA84-724CB84771EC}">
      <dsp:nvSpPr>
        <dsp:cNvPr id="0" name=""/>
        <dsp:cNvSpPr/>
      </dsp:nvSpPr>
      <dsp:spPr>
        <a:xfrm>
          <a:off x="0" y="2918799"/>
          <a:ext cx="11481847" cy="1391715"/>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b="1" kern="1200" dirty="0"/>
            <a:t>Impact on Sense of Belonging and Association</a:t>
          </a:r>
          <a:br>
            <a:rPr lang="en-GB" sz="1600" kern="1200" dirty="0"/>
          </a:br>
          <a:r>
            <a:rPr lang="en-GB" sz="1600" kern="1200" dirty="0"/>
            <a:t>Over several months, Maya experienced a deepening sense of inclusion and identification with both the youth group and the wider community. The consistent support of youth workers and opportunities to contribute meaningfully built her confidence and sense of agency.</a:t>
          </a:r>
          <a:endParaRPr lang="en-US" sz="1600" kern="1200" dirty="0"/>
        </a:p>
      </dsp:txBody>
      <dsp:txXfrm>
        <a:off x="67938" y="2986737"/>
        <a:ext cx="11345971" cy="1255839"/>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97EB96F-FA0E-418F-AB11-AA8A796287BC}" type="datetimeFigureOut">
              <a:rPr lang="en-GB" smtClean="0"/>
              <a:t>16/10/2025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96E069-D1E8-41BF-9E37-D2ED92E0B7FA}" type="slidenum">
              <a:rPr lang="en-GB" smtClean="0"/>
              <a:t>‹#›</a:t>
            </a:fld>
            <a:endParaRPr lang="en-GB"/>
          </a:p>
        </p:txBody>
      </p:sp>
    </p:spTree>
    <p:extLst>
      <p:ext uri="{BB962C8B-B14F-4D97-AF65-F5344CB8AC3E}">
        <p14:creationId xmlns:p14="http://schemas.microsoft.com/office/powerpoint/2010/main" val="38416740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5.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5.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6.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6.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7.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7.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7.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7.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7.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7.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7.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09175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ext Placeholder 2">
            <a:extLst>
              <a:ext uri="{FF2B5EF4-FFF2-40B4-BE49-F238E27FC236}">
                <a16:creationId xmlns:a16="http://schemas.microsoft.com/office/drawing/2014/main" id="{3A69AF18-C38F-3FB4-21F4-AE29689A4739}"/>
              </a:ext>
            </a:extLst>
          </p:cNvPr>
          <p:cNvSpPr>
            <a:spLocks noGrp="1"/>
          </p:cNvSpPr>
          <p:nvPr>
            <p:ph idx="1"/>
          </p:nvPr>
        </p:nvSpPr>
        <p:spPr>
          <a:xfrm>
            <a:off x="630810" y="1470582"/>
            <a:ext cx="5213809"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28272771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close-up of a blue and yellow banner&#10;&#10;Description automatically generated">
            <a:extLst>
              <a:ext uri="{FF2B5EF4-FFF2-40B4-BE49-F238E27FC236}">
                <a16:creationId xmlns:a16="http://schemas.microsoft.com/office/drawing/2014/main" id="{DA7057D0-FC8F-3847-733D-20DDF758B554}"/>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6804851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3" name="Picture 2" descr="A blue background with a blue background&#10;&#10;Description automatically generated">
            <a:extLst>
              <a:ext uri="{FF2B5EF4-FFF2-40B4-BE49-F238E27FC236}">
                <a16:creationId xmlns:a16="http://schemas.microsoft.com/office/drawing/2014/main" id="{69C8BF3C-607A-57A8-722A-506D472D1DFB}"/>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4" name="Text Placeholder 2">
            <a:extLst>
              <a:ext uri="{FF2B5EF4-FFF2-40B4-BE49-F238E27FC236}">
                <a16:creationId xmlns:a16="http://schemas.microsoft.com/office/drawing/2014/main" id="{CEE8E5BF-F8FD-1004-2D0C-A2318DDFCDEB}"/>
              </a:ext>
            </a:extLst>
          </p:cNvPr>
          <p:cNvSpPr>
            <a:spLocks noGrp="1"/>
          </p:cNvSpPr>
          <p:nvPr>
            <p:ph idx="1"/>
          </p:nvPr>
        </p:nvSpPr>
        <p:spPr>
          <a:xfrm>
            <a:off x="630810" y="1470581"/>
            <a:ext cx="4865529"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
        <p:nvSpPr>
          <p:cNvPr id="6" name="Text Placeholder 2">
            <a:extLst>
              <a:ext uri="{FF2B5EF4-FFF2-40B4-BE49-F238E27FC236}">
                <a16:creationId xmlns:a16="http://schemas.microsoft.com/office/drawing/2014/main" id="{D064EFEB-B375-BC6B-33CA-D988E61B1FC5}"/>
              </a:ext>
            </a:extLst>
          </p:cNvPr>
          <p:cNvSpPr>
            <a:spLocks noGrp="1"/>
          </p:cNvSpPr>
          <p:nvPr>
            <p:ph idx="10"/>
          </p:nvPr>
        </p:nvSpPr>
        <p:spPr>
          <a:xfrm>
            <a:off x="6723497" y="1470581"/>
            <a:ext cx="4865529"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7045506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4" name="Picture 3" descr="A blue background with a logo&#10;&#10;Description automatically generated">
            <a:extLst>
              <a:ext uri="{FF2B5EF4-FFF2-40B4-BE49-F238E27FC236}">
                <a16:creationId xmlns:a16="http://schemas.microsoft.com/office/drawing/2014/main" id="{51A1BA08-5390-B75E-C2D0-6DD9A81611AD}"/>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1799393"/>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21272754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pic>
        <p:nvPicPr>
          <p:cNvPr id="4" name="Picture 3" descr="A blue background with yellow text&#10;&#10;Description automatically generated">
            <a:extLst>
              <a:ext uri="{FF2B5EF4-FFF2-40B4-BE49-F238E27FC236}">
                <a16:creationId xmlns:a16="http://schemas.microsoft.com/office/drawing/2014/main" id="{0BEAED2B-9FEC-B78D-03CD-086B9CE00DD0}"/>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3747462"/>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20547605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
        <p:nvSpPr>
          <p:cNvPr id="4" name="Text Placeholder 2">
            <a:extLst>
              <a:ext uri="{FF2B5EF4-FFF2-40B4-BE49-F238E27FC236}">
                <a16:creationId xmlns:a16="http://schemas.microsoft.com/office/drawing/2014/main" id="{C4FD0158-1FCA-E74C-B123-8A32383F3E8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US"/>
              <a:t>Click to edit Master text styles</a:t>
            </a:r>
          </a:p>
        </p:txBody>
      </p:sp>
    </p:spTree>
    <p:extLst>
      <p:ext uri="{BB962C8B-B14F-4D97-AF65-F5344CB8AC3E}">
        <p14:creationId xmlns:p14="http://schemas.microsoft.com/office/powerpoint/2010/main" val="10160909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building with a castle and a lawn&#10;&#10;Description automatically generated with medium confidence">
            <a:extLst>
              <a:ext uri="{FF2B5EF4-FFF2-40B4-BE49-F238E27FC236}">
                <a16:creationId xmlns:a16="http://schemas.microsoft.com/office/drawing/2014/main" id="{1C817A1A-66FC-0D73-CAE6-0ACB41F8C61A}"/>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20591528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pic>
        <p:nvPicPr>
          <p:cNvPr id="7" name="Picture 6" descr="A collage of a building and a blue background&#10;&#10;Description automatically generated">
            <a:extLst>
              <a:ext uri="{FF2B5EF4-FFF2-40B4-BE49-F238E27FC236}">
                <a16:creationId xmlns:a16="http://schemas.microsoft.com/office/drawing/2014/main" id="{4D30E6F1-26E9-F12A-7CD6-2618AF1BD9A6}"/>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17624173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4" name="Picture 3" descr="A person walking in front of a building&#10;&#10;Description automatically generated">
            <a:extLst>
              <a:ext uri="{FF2B5EF4-FFF2-40B4-BE49-F238E27FC236}">
                <a16:creationId xmlns:a16="http://schemas.microsoft.com/office/drawing/2014/main" id="{4BDD6A68-7D05-A905-FEEF-FE5BD34B57B1}"/>
              </a:ext>
            </a:extLst>
          </p:cNvPr>
          <p:cNvPicPr>
            <a:picLocks noChangeAspect="1"/>
          </p:cNvPicPr>
          <p:nvPr userDrawn="1"/>
        </p:nvPicPr>
        <p:blipFill>
          <a:blip r:embed="rId2"/>
          <a:stretch>
            <a:fillRect/>
          </a:stretch>
        </p:blipFill>
        <p:spPr>
          <a:xfrm>
            <a:off x="0" y="0"/>
            <a:ext cx="12225130" cy="6876636"/>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31136377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5" name="Picture 4" descr="A close-up of a sign&#10;&#10;Description automatically generated">
            <a:extLst>
              <a:ext uri="{FF2B5EF4-FFF2-40B4-BE49-F238E27FC236}">
                <a16:creationId xmlns:a16="http://schemas.microsoft.com/office/drawing/2014/main" id="{3E77CE5E-641B-461F-2079-9D6FE68EF013}"/>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17580619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pic>
        <p:nvPicPr>
          <p:cNvPr id="4" name="Picture 3" descr="A brick building with a blue background&#10;&#10;Description automatically generated">
            <a:extLst>
              <a:ext uri="{FF2B5EF4-FFF2-40B4-BE49-F238E27FC236}">
                <a16:creationId xmlns:a16="http://schemas.microsoft.com/office/drawing/2014/main" id="{64464E32-E365-A57D-70E2-930F08636E93}"/>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32146793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pic>
        <p:nvPicPr>
          <p:cNvPr id="5" name="Picture 4" descr="A building with glass doors&#10;&#10;Description automatically generated with medium confidence">
            <a:extLst>
              <a:ext uri="{FF2B5EF4-FFF2-40B4-BE49-F238E27FC236}">
                <a16:creationId xmlns:a16="http://schemas.microsoft.com/office/drawing/2014/main" id="{EA3385E4-FDDB-6E79-32ED-E22FFEB3DEF6}"/>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42568249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9530433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6" name="Picture 5" descr="A screenshot of a computer&#10;&#10;Description automatically generated">
            <a:extLst>
              <a:ext uri="{FF2B5EF4-FFF2-40B4-BE49-F238E27FC236}">
                <a16:creationId xmlns:a16="http://schemas.microsoft.com/office/drawing/2014/main" id="{8EBC572C-48FE-AD9A-7AD7-86C36D520ADB}"/>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7363290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9BA526-4704-11FC-D243-53754FC73355}"/>
              </a:ext>
            </a:extLst>
          </p:cNvPr>
          <p:cNvSpPr>
            <a:spLocks noGrp="1"/>
          </p:cNvSpPr>
          <p:nvPr>
            <p:ph type="title"/>
          </p:nvPr>
        </p:nvSpPr>
        <p:spPr/>
        <p:txBody>
          <a:bodyPr/>
          <a:lstStyle/>
          <a:p>
            <a:r>
              <a:rPr lang="en-US"/>
              <a:t>Click to edit Master title style</a:t>
            </a:r>
            <a:endParaRPr lang="en-GB" dirty="0"/>
          </a:p>
        </p:txBody>
      </p:sp>
      <p:sp>
        <p:nvSpPr>
          <p:cNvPr id="3" name="Content Placeholder 2">
            <a:extLst>
              <a:ext uri="{FF2B5EF4-FFF2-40B4-BE49-F238E27FC236}">
                <a16:creationId xmlns:a16="http://schemas.microsoft.com/office/drawing/2014/main" id="{AEADC08A-95D5-1E62-B5B3-ECE6AE44EFC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EB4915D-7391-2A6E-B874-056826CEC7D7}"/>
              </a:ext>
            </a:extLst>
          </p:cNvPr>
          <p:cNvSpPr>
            <a:spLocks noGrp="1"/>
          </p:cNvSpPr>
          <p:nvPr>
            <p:ph type="dt" sz="half" idx="10"/>
          </p:nvPr>
        </p:nvSpPr>
        <p:spPr/>
        <p:txBody>
          <a:bodyPr/>
          <a:lstStyle/>
          <a:p>
            <a:fld id="{82EDB8D0-98ED-4B86-9D5F-E61ADC70144D}" type="datetimeFigureOut">
              <a:rPr lang="en-US" smtClean="0"/>
              <a:t>10/16/2025</a:t>
            </a:fld>
            <a:endParaRPr lang="en-US" dirty="0"/>
          </a:p>
        </p:txBody>
      </p:sp>
      <p:sp>
        <p:nvSpPr>
          <p:cNvPr id="5" name="Footer Placeholder 4">
            <a:extLst>
              <a:ext uri="{FF2B5EF4-FFF2-40B4-BE49-F238E27FC236}">
                <a16:creationId xmlns:a16="http://schemas.microsoft.com/office/drawing/2014/main" id="{3CAE5F9D-27BC-AF43-9829-4357E216298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76149F3-C8F5-5B40-4385-3B873ED6F48F}"/>
              </a:ext>
            </a:extLst>
          </p:cNvPr>
          <p:cNvSpPr>
            <a:spLocks noGrp="1"/>
          </p:cNvSpPr>
          <p:nvPr>
            <p:ph type="sldNum" sz="quarter" idx="12"/>
          </p:nvPr>
        </p:nvSpPr>
        <p:spPr/>
        <p:txBody>
          <a:bodyPr/>
          <a:lstStyle/>
          <a:p>
            <a:fld id="{4854181D-6920-4594-9A5D-6CE56DC9F8B2}" type="slidenum">
              <a:rPr lang="en-US" smtClean="0"/>
              <a:t>‹#›</a:t>
            </a:fld>
            <a:endParaRPr lang="en-US"/>
          </a:p>
        </p:txBody>
      </p:sp>
    </p:spTree>
    <p:extLst>
      <p:ext uri="{BB962C8B-B14F-4D97-AF65-F5344CB8AC3E}">
        <p14:creationId xmlns:p14="http://schemas.microsoft.com/office/powerpoint/2010/main" val="313019846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4866652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white background with a blue corner&#10;&#10;Description automatically generated">
            <a:extLst>
              <a:ext uri="{FF2B5EF4-FFF2-40B4-BE49-F238E27FC236}">
                <a16:creationId xmlns:a16="http://schemas.microsoft.com/office/drawing/2014/main" id="{817A9442-27D8-B02F-B9F4-270681D0BB58}"/>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E16F96A5-5C09-DAAF-EEDA-1617BAE837FF}"/>
              </a:ext>
            </a:extLst>
          </p:cNvPr>
          <p:cNvSpPr/>
          <p:nvPr userDrawn="1"/>
        </p:nvSpPr>
        <p:spPr>
          <a:xfrm>
            <a:off x="3201167" y="-44726"/>
            <a:ext cx="9114183" cy="6947452"/>
          </a:xfrm>
          <a:prstGeom prst="rect">
            <a:avLst/>
          </a:prstGeom>
          <a:solidFill>
            <a:srgbClr val="FFFFE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n>
                <a:noFill/>
              </a:ln>
            </a:endParaRPr>
          </a:p>
        </p:txBody>
      </p:sp>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7948896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6" name="Picture 5" descr="A white background with a blue corner&#10;&#10;Description automatically generated">
            <a:extLst>
              <a:ext uri="{FF2B5EF4-FFF2-40B4-BE49-F238E27FC236}">
                <a16:creationId xmlns:a16="http://schemas.microsoft.com/office/drawing/2014/main" id="{80CF7868-0290-577D-2085-664A8E0B0C91}"/>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6802F7B1-BC09-69F9-23EF-79194C8C4C5D}"/>
              </a:ext>
            </a:extLst>
          </p:cNvPr>
          <p:cNvSpPr/>
          <p:nvPr userDrawn="1"/>
        </p:nvSpPr>
        <p:spPr>
          <a:xfrm>
            <a:off x="3201167" y="-44726"/>
            <a:ext cx="9114183" cy="6947452"/>
          </a:xfrm>
          <a:prstGeom prst="rect">
            <a:avLst/>
          </a:prstGeom>
          <a:solidFill>
            <a:srgbClr val="FFFFE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n>
                <a:noFill/>
              </a:ln>
            </a:endParaRPr>
          </a:p>
        </p:txBody>
      </p:sp>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1791728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91726951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white background with a yellow border&#10;&#10;Description automatically generated with medium confidence">
            <a:extLst>
              <a:ext uri="{FF2B5EF4-FFF2-40B4-BE49-F238E27FC236}">
                <a16:creationId xmlns:a16="http://schemas.microsoft.com/office/drawing/2014/main" id="{DEC84BAF-399B-3EB4-7D16-7AD6FB4F55BE}"/>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268573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6" name="Picture 5" descr="A white background with a yellow border&#10;&#10;Description automatically generated with medium confidence">
            <a:extLst>
              <a:ext uri="{FF2B5EF4-FFF2-40B4-BE49-F238E27FC236}">
                <a16:creationId xmlns:a16="http://schemas.microsoft.com/office/drawing/2014/main" id="{7D4F2A6B-7701-15B3-8D63-AE3B91368125}"/>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63458363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logo white text_image bckgrn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2DCBFE8A-C6F7-A544-8F31-0CCDED409EB0}"/>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p>
        </p:txBody>
      </p:sp>
      <p:pic>
        <p:nvPicPr>
          <p:cNvPr id="3" name="Picture 2">
            <a:extLst>
              <a:ext uri="{FF2B5EF4-FFF2-40B4-BE49-F238E27FC236}">
                <a16:creationId xmlns:a16="http://schemas.microsoft.com/office/drawing/2014/main" id="{833A1326-9D43-09DB-5E37-B98D0D47AAA6}"/>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29670145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logo white text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37C85027-557F-564E-B900-62504E7DC9C7}"/>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p>
        </p:txBody>
      </p:sp>
      <p:pic>
        <p:nvPicPr>
          <p:cNvPr id="5" name="Picture 4" descr="A picture containing screenshot&#10;&#10;Description automatically generated">
            <a:extLst>
              <a:ext uri="{FF2B5EF4-FFF2-40B4-BE49-F238E27FC236}">
                <a16:creationId xmlns:a16="http://schemas.microsoft.com/office/drawing/2014/main" id="{A6147C08-E57A-E8CA-B376-B4DC322868A1}"/>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02375024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logo colour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p>
        </p:txBody>
      </p:sp>
      <p:pic>
        <p:nvPicPr>
          <p:cNvPr id="5" name="Picture 4" descr="A picture containing white, design&#10;&#10;Description automatically generated">
            <a:extLst>
              <a:ext uri="{FF2B5EF4-FFF2-40B4-BE49-F238E27FC236}">
                <a16:creationId xmlns:a16="http://schemas.microsoft.com/office/drawing/2014/main" id="{774A1D26-8EA3-74D0-FBFC-4CF8C9D3F04E}"/>
              </a:ext>
            </a:extLst>
          </p:cNvPr>
          <p:cNvPicPr>
            <a:picLocks noChangeAspect="1"/>
          </p:cNvPicPr>
          <p:nvPr userDrawn="1"/>
        </p:nvPicPr>
        <p:blipFill>
          <a:blip r:embed="rId2"/>
          <a:stretch>
            <a:fillRect/>
          </a:stretch>
        </p:blipFill>
        <p:spPr>
          <a:xfrm>
            <a:off x="0" y="0"/>
            <a:ext cx="11988800" cy="6743700"/>
          </a:xfrm>
          <a:prstGeom prst="rect">
            <a:avLst/>
          </a:prstGeom>
        </p:spPr>
      </p:pic>
    </p:spTree>
    <p:extLst>
      <p:ext uri="{BB962C8B-B14F-4D97-AF65-F5344CB8AC3E}">
        <p14:creationId xmlns:p14="http://schemas.microsoft.com/office/powerpoint/2010/main" val="154452585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logo colour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p>
        </p:txBody>
      </p:sp>
      <p:pic>
        <p:nvPicPr>
          <p:cNvPr id="3" name="Picture 2" descr="A picture containing white, design&#10;&#10;Description automatically generated">
            <a:extLst>
              <a:ext uri="{FF2B5EF4-FFF2-40B4-BE49-F238E27FC236}">
                <a16:creationId xmlns:a16="http://schemas.microsoft.com/office/drawing/2014/main" id="{85FD50FD-721E-1F95-9A39-D7E608D3EF7B}"/>
              </a:ext>
            </a:extLst>
          </p:cNvPr>
          <p:cNvPicPr>
            <a:picLocks noChangeAspect="1"/>
          </p:cNvPicPr>
          <p:nvPr userDrawn="1"/>
        </p:nvPicPr>
        <p:blipFill>
          <a:blip r:embed="rId2"/>
          <a:stretch>
            <a:fillRect/>
          </a:stretch>
        </p:blipFill>
        <p:spPr>
          <a:xfrm>
            <a:off x="-1" y="0"/>
            <a:ext cx="11921067" cy="6705600"/>
          </a:xfrm>
          <a:prstGeom prst="rect">
            <a:avLst/>
          </a:prstGeom>
        </p:spPr>
      </p:pic>
    </p:spTree>
    <p:extLst>
      <p:ext uri="{BB962C8B-B14F-4D97-AF65-F5344CB8AC3E}">
        <p14:creationId xmlns:p14="http://schemas.microsoft.com/office/powerpoint/2010/main" val="343688326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logo white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p>
        </p:txBody>
      </p:sp>
      <p:pic>
        <p:nvPicPr>
          <p:cNvPr id="3" name="Picture 2" descr="A picture containing white, design&#10;&#10;Description automatically generated">
            <a:extLst>
              <a:ext uri="{FF2B5EF4-FFF2-40B4-BE49-F238E27FC236}">
                <a16:creationId xmlns:a16="http://schemas.microsoft.com/office/drawing/2014/main" id="{3E1D8928-218C-F04A-18B1-A079BA0B15E9}"/>
              </a:ext>
            </a:extLst>
          </p:cNvPr>
          <p:cNvPicPr>
            <a:picLocks noChangeAspect="1"/>
          </p:cNvPicPr>
          <p:nvPr userDrawn="1"/>
        </p:nvPicPr>
        <p:blipFill>
          <a:blip r:embed="rId2"/>
          <a:stretch>
            <a:fillRect/>
          </a:stretch>
        </p:blipFill>
        <p:spPr>
          <a:xfrm>
            <a:off x="-1" y="0"/>
            <a:ext cx="11801475" cy="6638330"/>
          </a:xfrm>
          <a:prstGeom prst="rect">
            <a:avLst/>
          </a:prstGeom>
        </p:spPr>
      </p:pic>
    </p:spTree>
    <p:extLst>
      <p:ext uri="{BB962C8B-B14F-4D97-AF65-F5344CB8AC3E}">
        <p14:creationId xmlns:p14="http://schemas.microsoft.com/office/powerpoint/2010/main" val="274594627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logo white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p>
        </p:txBody>
      </p:sp>
      <p:pic>
        <p:nvPicPr>
          <p:cNvPr id="3" name="Picture 2" descr="A picture containing white, design&#10;&#10;Description automatically generated">
            <a:extLst>
              <a:ext uri="{FF2B5EF4-FFF2-40B4-BE49-F238E27FC236}">
                <a16:creationId xmlns:a16="http://schemas.microsoft.com/office/drawing/2014/main" id="{2A77C552-7913-376C-22DA-CF0691E0A31D}"/>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14678975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p>
        </p:txBody>
      </p:sp>
      <p:pic>
        <p:nvPicPr>
          <p:cNvPr id="3" name="Picture 2" descr="A picture containing screenshot, text, design&#10;&#10;Description automatically generated">
            <a:extLst>
              <a:ext uri="{FF2B5EF4-FFF2-40B4-BE49-F238E27FC236}">
                <a16:creationId xmlns:a16="http://schemas.microsoft.com/office/drawing/2014/main" id="{A77CBF0D-8BC3-2CF1-CF7E-154348643612}"/>
              </a:ext>
            </a:extLst>
          </p:cNvPr>
          <p:cNvPicPr>
            <a:picLocks noChangeAspect="1"/>
          </p:cNvPicPr>
          <p:nvPr userDrawn="1"/>
        </p:nvPicPr>
        <p:blipFill>
          <a:blip r:embed="rId2"/>
          <a:stretch>
            <a:fillRect/>
          </a:stretch>
        </p:blipFill>
        <p:spPr>
          <a:xfrm>
            <a:off x="0" y="0"/>
            <a:ext cx="12096750" cy="6804422"/>
          </a:xfrm>
          <a:prstGeom prst="rect">
            <a:avLst/>
          </a:prstGeom>
        </p:spPr>
      </p:pic>
    </p:spTree>
    <p:extLst>
      <p:ext uri="{BB962C8B-B14F-4D97-AF65-F5344CB8AC3E}">
        <p14:creationId xmlns:p14="http://schemas.microsoft.com/office/powerpoint/2010/main" val="238236118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p>
        </p:txBody>
      </p:sp>
      <p:pic>
        <p:nvPicPr>
          <p:cNvPr id="3" name="Picture 2" descr="A picture containing screenshot, white, design&#10;&#10;Description automatically generated">
            <a:extLst>
              <a:ext uri="{FF2B5EF4-FFF2-40B4-BE49-F238E27FC236}">
                <a16:creationId xmlns:a16="http://schemas.microsoft.com/office/drawing/2014/main" id="{D2E35789-51F7-6CD7-8884-F852CB36CD1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19758396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image" Target="../media/image2.png"/><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theme" Target="../theme/theme2.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_rels/slideMaster3.xml.rels><?xml version="1.0" encoding="UTF-8" standalone="yes"?>
<Relationships xmlns="http://schemas.openxmlformats.org/package/2006/relationships"><Relationship Id="rId8" Type="http://schemas.openxmlformats.org/officeDocument/2006/relationships/theme" Target="../theme/theme3.xml"/><Relationship Id="rId3" Type="http://schemas.openxmlformats.org/officeDocument/2006/relationships/slideLayout" Target="../slideLayouts/slideLayout9.xml"/><Relationship Id="rId7" Type="http://schemas.openxmlformats.org/officeDocument/2006/relationships/slideLayout" Target="../slideLayouts/slideLayout13.xml"/><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slideLayout" Target="../slideLayouts/slideLayout12.xml"/><Relationship Id="rId5" Type="http://schemas.openxmlformats.org/officeDocument/2006/relationships/slideLayout" Target="../slideLayouts/slideLayout11.xml"/><Relationship Id="rId4" Type="http://schemas.openxmlformats.org/officeDocument/2006/relationships/slideLayout" Target="../slideLayouts/slideLayout10.xml"/><Relationship Id="rId9" Type="http://schemas.openxmlformats.org/officeDocument/2006/relationships/image" Target="../media/image7.png"/></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16.xml"/><Relationship Id="rId2" Type="http://schemas.openxmlformats.org/officeDocument/2006/relationships/slideLayout" Target="../slideLayouts/slideLayout15.xml"/><Relationship Id="rId1" Type="http://schemas.openxmlformats.org/officeDocument/2006/relationships/slideLayout" Target="../slideLayouts/slideLayout14.xml"/><Relationship Id="rId5" Type="http://schemas.openxmlformats.org/officeDocument/2006/relationships/image" Target="../media/image14.png"/><Relationship Id="rId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19.xml"/><Relationship Id="rId2" Type="http://schemas.openxmlformats.org/officeDocument/2006/relationships/slideLayout" Target="../slideLayouts/slideLayout18.xml"/><Relationship Id="rId1" Type="http://schemas.openxmlformats.org/officeDocument/2006/relationships/slideLayout" Target="../slideLayouts/slideLayout17.xml"/><Relationship Id="rId5" Type="http://schemas.openxmlformats.org/officeDocument/2006/relationships/image" Target="../media/image16.png"/><Relationship Id="rId4"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22.xml"/><Relationship Id="rId2" Type="http://schemas.openxmlformats.org/officeDocument/2006/relationships/slideLayout" Target="../slideLayouts/slideLayout21.xml"/><Relationship Id="rId1" Type="http://schemas.openxmlformats.org/officeDocument/2006/relationships/slideLayout" Target="../slideLayouts/slideLayout20.xml"/><Relationship Id="rId5" Type="http://schemas.openxmlformats.org/officeDocument/2006/relationships/image" Target="../media/image19.png"/><Relationship Id="rId4" Type="http://schemas.openxmlformats.org/officeDocument/2006/relationships/theme" Target="../theme/theme6.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5" Type="http://schemas.openxmlformats.org/officeDocument/2006/relationships/slideLayout" Target="../slideLayouts/slideLayout27.xml"/><Relationship Id="rId4" Type="http://schemas.openxmlformats.org/officeDocument/2006/relationships/slideLayout" Target="../slideLayouts/slideLayout26.xml"/><Relationship Id="rId9" Type="http://schemas.openxmlformats.org/officeDocument/2006/relationships/theme" Target="../theme/theme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9A1C846-AB29-4590-A849-EE7631694EDB}" type="datetimeFigureOut">
              <a:rPr lang="en-GB" smtClean="0"/>
              <a:t>16/10/2025</a:t>
            </a:fld>
            <a:endParaRPr lang="en-GB"/>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AE1DE72-575F-45CB-9CB5-FA4D0F6395D9}" type="slidenum">
              <a:rPr lang="en-GB" smtClean="0"/>
              <a:t>‹#›</a:t>
            </a:fld>
            <a:endParaRPr lang="en-GB"/>
          </a:p>
        </p:txBody>
      </p:sp>
      <p:pic>
        <p:nvPicPr>
          <p:cNvPr id="8" name="Picture 7" descr="A blue background with white text&#10;&#10;Description automatically generated with low confidence">
            <a:extLst>
              <a:ext uri="{FF2B5EF4-FFF2-40B4-BE49-F238E27FC236}">
                <a16:creationId xmlns:a16="http://schemas.microsoft.com/office/drawing/2014/main" id="{23F07876-793F-CDFC-420F-0A455F595FBB}"/>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093947992"/>
      </p:ext>
    </p:extLst>
  </p:cSld>
  <p:clrMap bg1="lt1" tx1="dk1" bg2="lt2" tx2="dk2" accent1="accent1" accent2="accent2" accent3="accent3" accent4="accent4" accent5="accent5" accent6="accent6" hlink="hlink" folHlink="folHlink"/>
  <p:sldLayoutIdLst>
    <p:sldLayoutId id="214748366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lue background&#10;&#10;Description automatically generated with low confidence">
            <a:extLst>
              <a:ext uri="{FF2B5EF4-FFF2-40B4-BE49-F238E27FC236}">
                <a16:creationId xmlns:a16="http://schemas.microsoft.com/office/drawing/2014/main" id="{2E1DDE80-4CCE-9DDD-ADC8-E44ADC637C06}"/>
              </a:ext>
            </a:extLst>
          </p:cNvPr>
          <p:cNvPicPr>
            <a:picLocks noChangeAspect="1"/>
          </p:cNvPicPr>
          <p:nvPr/>
        </p:nvPicPr>
        <p:blipFill>
          <a:blip r:embed="rId7"/>
          <a:stretch>
            <a:fillRect/>
          </a:stretch>
        </p:blipFill>
        <p:spPr>
          <a:xfrm>
            <a:off x="0" y="0"/>
            <a:ext cx="12192000" cy="6858000"/>
          </a:xfrm>
          <a:prstGeom prst="rect">
            <a:avLst/>
          </a:prstGeom>
        </p:spPr>
      </p:pic>
    </p:spTree>
    <p:extLst>
      <p:ext uri="{BB962C8B-B14F-4D97-AF65-F5344CB8AC3E}">
        <p14:creationId xmlns:p14="http://schemas.microsoft.com/office/powerpoint/2010/main" val="129312873"/>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pic>
        <p:nvPicPr>
          <p:cNvPr id="3" name="Picture 2" descr="A blue and white background&#10;&#10;Description automatically generated">
            <a:extLst>
              <a:ext uri="{FF2B5EF4-FFF2-40B4-BE49-F238E27FC236}">
                <a16:creationId xmlns:a16="http://schemas.microsoft.com/office/drawing/2014/main" id="{BF243FAE-C9BF-560F-03CE-0AB92CA09623}"/>
              </a:ext>
            </a:extLst>
          </p:cNvPr>
          <p:cNvPicPr>
            <a:picLocks noChangeAspect="1"/>
          </p:cNvPicPr>
          <p:nvPr/>
        </p:nvPicPr>
        <p:blipFill>
          <a:blip r:embed="rId9"/>
          <a:stretch>
            <a:fillRect/>
          </a:stretch>
        </p:blipFill>
        <p:spPr>
          <a:xfrm>
            <a:off x="0" y="0"/>
            <a:ext cx="12192000" cy="6858000"/>
          </a:xfrm>
          <a:prstGeom prst="rect">
            <a:avLst/>
          </a:prstGeom>
        </p:spPr>
      </p:pic>
    </p:spTree>
    <p:extLst>
      <p:ext uri="{BB962C8B-B14F-4D97-AF65-F5344CB8AC3E}">
        <p14:creationId xmlns:p14="http://schemas.microsoft.com/office/powerpoint/2010/main" val="665771932"/>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Picture 4" descr="A blue and white background&#10;&#10;Description automatically generated">
            <a:extLst>
              <a:ext uri="{FF2B5EF4-FFF2-40B4-BE49-F238E27FC236}">
                <a16:creationId xmlns:a16="http://schemas.microsoft.com/office/drawing/2014/main" id="{F2F710DE-1040-53E8-EF72-7B7DD44EF53E}"/>
              </a:ext>
            </a:extLst>
          </p:cNvPr>
          <p:cNvPicPr>
            <a:picLocks noChangeAspect="1"/>
          </p:cNvPicPr>
          <p:nvPr/>
        </p:nvPicPr>
        <p:blipFill>
          <a:blip r:embed="rId5"/>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19176302"/>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97"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Picture 4" descr="A white background with blue border&#10;&#10;Description automatically generated">
            <a:extLst>
              <a:ext uri="{FF2B5EF4-FFF2-40B4-BE49-F238E27FC236}">
                <a16:creationId xmlns:a16="http://schemas.microsoft.com/office/drawing/2014/main" id="{FFE709B4-E458-1800-B901-126D619FF2DC}"/>
              </a:ext>
            </a:extLst>
          </p:cNvPr>
          <p:cNvPicPr>
            <a:picLocks noChangeAspect="1"/>
          </p:cNvPicPr>
          <p:nvPr/>
        </p:nvPicPr>
        <p:blipFill>
          <a:blip r:embed="rId5"/>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3">
            <a:extLst>
              <a:ext uri="{FF2B5EF4-FFF2-40B4-BE49-F238E27FC236}">
                <a16:creationId xmlns:a16="http://schemas.microsoft.com/office/drawing/2014/main" id="{11624223-D0A5-1996-255E-23A2837A1709}"/>
              </a:ext>
            </a:extLst>
          </p:cNvPr>
          <p:cNvSpPr/>
          <p:nvPr/>
        </p:nvSpPr>
        <p:spPr>
          <a:xfrm>
            <a:off x="3201167" y="-44726"/>
            <a:ext cx="9114183" cy="6947452"/>
          </a:xfrm>
          <a:prstGeom prst="rect">
            <a:avLst/>
          </a:prstGeom>
          <a:solidFill>
            <a:srgbClr val="FFFFE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n>
                <a:noFill/>
              </a:ln>
            </a:endParaRPr>
          </a:p>
        </p:txBody>
      </p:sp>
    </p:spTree>
    <p:extLst>
      <p:ext uri="{BB962C8B-B14F-4D97-AF65-F5344CB8AC3E}">
        <p14:creationId xmlns:p14="http://schemas.microsoft.com/office/powerpoint/2010/main" val="314984539"/>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descr="A white background with a yellow border&#10;&#10;Description automatically generated with medium confidence">
            <a:extLst>
              <a:ext uri="{FF2B5EF4-FFF2-40B4-BE49-F238E27FC236}">
                <a16:creationId xmlns:a16="http://schemas.microsoft.com/office/drawing/2014/main" id="{75CC8AAB-A52B-5798-2F83-586D692B7AA1}"/>
              </a:ext>
            </a:extLst>
          </p:cNvPr>
          <p:cNvPicPr>
            <a:picLocks noChangeAspect="1"/>
          </p:cNvPicPr>
          <p:nvPr/>
        </p:nvPicPr>
        <p:blipFill>
          <a:blip r:embed="rId5"/>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41720369"/>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5893026"/>
      </p:ext>
    </p:extLst>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B02FCBB-FCFD-2A1C-8025-B863DA92D1FD}"/>
              </a:ext>
            </a:extLst>
          </p:cNvPr>
          <p:cNvSpPr>
            <a:spLocks noGrp="1"/>
          </p:cNvSpPr>
          <p:nvPr>
            <p:ph idx="1"/>
          </p:nvPr>
        </p:nvSpPr>
        <p:spPr>
          <a:xfrm>
            <a:off x="630810" y="1470581"/>
            <a:ext cx="5185954" cy="4617553"/>
          </a:xfrm>
        </p:spPr>
        <p:txBody>
          <a:bodyPr/>
          <a:lstStyle/>
          <a:p>
            <a:r>
              <a:rPr lang="en-GB" sz="2400" dirty="0"/>
              <a:t>ECYW6008</a:t>
            </a:r>
          </a:p>
          <a:p>
            <a:r>
              <a:rPr lang="en-GB" sz="2400" dirty="0"/>
              <a:t>Placement 3:  The impact of People, </a:t>
            </a:r>
          </a:p>
          <a:p>
            <a:r>
              <a:rPr lang="en-GB" sz="2400" dirty="0"/>
              <a:t>Places and Spaces  </a:t>
            </a:r>
          </a:p>
          <a:p>
            <a:endParaRPr lang="en-GB" b="1" dirty="0"/>
          </a:p>
          <a:p>
            <a:r>
              <a:rPr lang="en-GB" b="1" dirty="0"/>
              <a:t>Spaces, Places, and Association </a:t>
            </a:r>
          </a:p>
          <a:p>
            <a:r>
              <a:rPr lang="en-GB" b="1" dirty="0"/>
              <a:t>in Youth Work</a:t>
            </a:r>
          </a:p>
          <a:p>
            <a:endParaRPr lang="en-GB" b="1" dirty="0"/>
          </a:p>
          <a:p>
            <a:r>
              <a:rPr lang="en-GB" dirty="0"/>
              <a:t>16</a:t>
            </a:r>
            <a:r>
              <a:rPr lang="en-GB" baseline="30000" dirty="0"/>
              <a:t>th</a:t>
            </a:r>
            <a:r>
              <a:rPr lang="en-GB" dirty="0"/>
              <a:t> October 2025</a:t>
            </a:r>
          </a:p>
          <a:p>
            <a:endParaRPr lang="en-GB" dirty="0"/>
          </a:p>
        </p:txBody>
      </p:sp>
    </p:spTree>
    <p:extLst>
      <p:ext uri="{BB962C8B-B14F-4D97-AF65-F5344CB8AC3E}">
        <p14:creationId xmlns:p14="http://schemas.microsoft.com/office/powerpoint/2010/main" val="32985670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80389C7-B9FE-06F2-6AB2-B9764796EA37}"/>
              </a:ext>
            </a:extLst>
          </p:cNvPr>
          <p:cNvSpPr>
            <a:spLocks noGrp="1"/>
          </p:cNvSpPr>
          <p:nvPr>
            <p:ph type="title"/>
          </p:nvPr>
        </p:nvSpPr>
        <p:spPr/>
        <p:txBody>
          <a:bodyPr/>
          <a:lstStyle/>
          <a:p>
            <a:r>
              <a:rPr lang="en-GB" b="1" dirty="0"/>
              <a:t>Lecture Focus</a:t>
            </a:r>
          </a:p>
        </p:txBody>
      </p:sp>
      <p:sp>
        <p:nvSpPr>
          <p:cNvPr id="4" name="Content Placeholder 3">
            <a:extLst>
              <a:ext uri="{FF2B5EF4-FFF2-40B4-BE49-F238E27FC236}">
                <a16:creationId xmlns:a16="http://schemas.microsoft.com/office/drawing/2014/main" id="{2E10FA33-BB52-041D-C8CE-1700DED3A647}"/>
              </a:ext>
            </a:extLst>
          </p:cNvPr>
          <p:cNvSpPr>
            <a:spLocks noGrp="1"/>
          </p:cNvSpPr>
          <p:nvPr>
            <p:ph idx="1"/>
          </p:nvPr>
        </p:nvSpPr>
        <p:spPr/>
        <p:txBody>
          <a:bodyPr/>
          <a:lstStyle/>
          <a:p>
            <a:r>
              <a:rPr lang="en-GB" dirty="0"/>
              <a:t>Understand key concepts: </a:t>
            </a:r>
          </a:p>
          <a:p>
            <a:pPr lvl="1"/>
            <a:r>
              <a:rPr lang="en-GB" dirty="0"/>
              <a:t>spaces, places, and association</a:t>
            </a:r>
          </a:p>
          <a:p>
            <a:r>
              <a:rPr lang="en-GB" dirty="0"/>
              <a:t>Explore the role of association in Youth Work</a:t>
            </a:r>
          </a:p>
          <a:p>
            <a:r>
              <a:rPr lang="en-GB" dirty="0"/>
              <a:t>Examine theoretical frameworks linking place and belonging</a:t>
            </a:r>
          </a:p>
          <a:p>
            <a:r>
              <a:rPr lang="en-GB" dirty="0"/>
              <a:t>Reflect on practical examples and challenges</a:t>
            </a:r>
          </a:p>
        </p:txBody>
      </p:sp>
    </p:spTree>
    <p:extLst>
      <p:ext uri="{BB962C8B-B14F-4D97-AF65-F5344CB8AC3E}">
        <p14:creationId xmlns:p14="http://schemas.microsoft.com/office/powerpoint/2010/main" val="33172818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50AD527-EE89-EDC4-EC60-777A49EBC6AD}"/>
              </a:ext>
            </a:extLst>
          </p:cNvPr>
          <p:cNvSpPr>
            <a:spLocks noGrp="1"/>
          </p:cNvSpPr>
          <p:nvPr>
            <p:ph type="title"/>
          </p:nvPr>
        </p:nvSpPr>
        <p:spPr>
          <a:xfrm>
            <a:off x="358219" y="365125"/>
            <a:ext cx="11481847" cy="1325563"/>
          </a:xfrm>
        </p:spPr>
        <p:txBody>
          <a:bodyPr anchor="ctr">
            <a:normAutofit/>
          </a:bodyPr>
          <a:lstStyle/>
          <a:p>
            <a:r>
              <a:rPr lang="en-GB" b="1" dirty="0"/>
              <a:t>Defining “Spaces”, “Places”, and “Association”</a:t>
            </a:r>
          </a:p>
        </p:txBody>
      </p:sp>
      <p:sp>
        <p:nvSpPr>
          <p:cNvPr id="3" name="Content Placeholder 2">
            <a:extLst>
              <a:ext uri="{FF2B5EF4-FFF2-40B4-BE49-F238E27FC236}">
                <a16:creationId xmlns:a16="http://schemas.microsoft.com/office/drawing/2014/main" id="{8FF0EEB8-7933-4135-8B90-09E8B5CE35E2}"/>
              </a:ext>
            </a:extLst>
          </p:cNvPr>
          <p:cNvSpPr>
            <a:spLocks noGrp="1"/>
          </p:cNvSpPr>
          <p:nvPr>
            <p:ph idx="1"/>
          </p:nvPr>
        </p:nvSpPr>
        <p:spPr>
          <a:xfrm>
            <a:off x="350519" y="1453965"/>
            <a:ext cx="7903942" cy="4651868"/>
          </a:xfrm>
        </p:spPr>
        <p:txBody>
          <a:bodyPr>
            <a:normAutofit fontScale="62500" lnSpcReduction="20000"/>
          </a:bodyPr>
          <a:lstStyle/>
          <a:p>
            <a:pPr eaLnBrk="0" fontAlgn="base" hangingPunct="0">
              <a:lnSpc>
                <a:spcPct val="170000"/>
              </a:lnSpc>
              <a:spcBef>
                <a:spcPct val="0"/>
              </a:spcBef>
              <a:spcAft>
                <a:spcPct val="0"/>
              </a:spcAft>
            </a:pPr>
            <a:r>
              <a:rPr lang="en-US" altLang="en-US" b="1" dirty="0"/>
              <a:t>Spaces: </a:t>
            </a:r>
          </a:p>
          <a:p>
            <a:pPr lvl="1" eaLnBrk="0" fontAlgn="base" hangingPunct="0">
              <a:lnSpc>
                <a:spcPct val="170000"/>
              </a:lnSpc>
              <a:spcBef>
                <a:spcPct val="0"/>
              </a:spcBef>
              <a:spcAft>
                <a:spcPct val="0"/>
              </a:spcAft>
            </a:pPr>
            <a:r>
              <a:rPr lang="en-GB" altLang="en-US" dirty="0"/>
              <a:t>Environments where interactions occur—can be </a:t>
            </a:r>
            <a:r>
              <a:rPr lang="en-US" altLang="en-US" dirty="0"/>
              <a:t>physical, digital, social </a:t>
            </a:r>
          </a:p>
          <a:p>
            <a:pPr eaLnBrk="0" fontAlgn="base" hangingPunct="0">
              <a:lnSpc>
                <a:spcPct val="170000"/>
              </a:lnSpc>
              <a:spcBef>
                <a:spcPct val="0"/>
              </a:spcBef>
              <a:spcAft>
                <a:spcPct val="0"/>
              </a:spcAft>
            </a:pPr>
            <a:r>
              <a:rPr lang="en-US" altLang="en-US" b="1" dirty="0"/>
              <a:t>Places: </a:t>
            </a:r>
          </a:p>
          <a:p>
            <a:pPr lvl="1" eaLnBrk="0" fontAlgn="base" hangingPunct="0">
              <a:lnSpc>
                <a:spcPct val="170000"/>
              </a:lnSpc>
              <a:spcBef>
                <a:spcPct val="0"/>
              </a:spcBef>
              <a:spcAft>
                <a:spcPct val="0"/>
              </a:spcAft>
            </a:pPr>
            <a:r>
              <a:rPr lang="en-GB" dirty="0"/>
              <a:t>Spaces that have acquired </a:t>
            </a:r>
            <a:r>
              <a:rPr lang="en-GB" b="1" dirty="0"/>
              <a:t>shared meaning</a:t>
            </a:r>
            <a:r>
              <a:rPr lang="en-GB" dirty="0"/>
              <a:t> through experience, memory, and relationships. </a:t>
            </a:r>
          </a:p>
          <a:p>
            <a:pPr lvl="2" eaLnBrk="0" fontAlgn="base" hangingPunct="0">
              <a:lnSpc>
                <a:spcPct val="170000"/>
              </a:lnSpc>
              <a:spcBef>
                <a:spcPct val="0"/>
              </a:spcBef>
              <a:spcAft>
                <a:spcPct val="0"/>
              </a:spcAft>
            </a:pPr>
            <a:r>
              <a:rPr lang="en-GB" altLang="en-US" dirty="0"/>
              <a:t>A youth club that feels like a second home</a:t>
            </a:r>
          </a:p>
          <a:p>
            <a:pPr lvl="2" eaLnBrk="0" fontAlgn="base" hangingPunct="0">
              <a:lnSpc>
                <a:spcPct val="170000"/>
              </a:lnSpc>
              <a:spcBef>
                <a:spcPct val="0"/>
              </a:spcBef>
              <a:spcAft>
                <a:spcPct val="0"/>
              </a:spcAft>
            </a:pPr>
            <a:r>
              <a:rPr lang="en-GB" altLang="en-US" dirty="0"/>
              <a:t>A skate park where young people gather and form identity</a:t>
            </a:r>
          </a:p>
          <a:p>
            <a:pPr lvl="2" eaLnBrk="0" fontAlgn="base" hangingPunct="0">
              <a:lnSpc>
                <a:spcPct val="170000"/>
              </a:lnSpc>
              <a:spcBef>
                <a:spcPct val="0"/>
              </a:spcBef>
              <a:spcAft>
                <a:spcPct val="0"/>
              </a:spcAft>
            </a:pPr>
            <a:r>
              <a:rPr lang="en-GB" altLang="en-US" dirty="0"/>
              <a:t>A digital space where marginalised young people find community</a:t>
            </a:r>
            <a:endParaRPr lang="en-US" altLang="en-US" dirty="0"/>
          </a:p>
          <a:p>
            <a:pPr eaLnBrk="0" fontAlgn="base" hangingPunct="0">
              <a:lnSpc>
                <a:spcPct val="170000"/>
              </a:lnSpc>
              <a:spcBef>
                <a:spcPct val="0"/>
              </a:spcBef>
              <a:spcAft>
                <a:spcPct val="0"/>
              </a:spcAft>
            </a:pPr>
            <a:r>
              <a:rPr lang="en-US" altLang="en-US" b="1" dirty="0"/>
              <a:t>Association: </a:t>
            </a:r>
          </a:p>
          <a:p>
            <a:pPr lvl="1" eaLnBrk="0" fontAlgn="base" hangingPunct="0">
              <a:lnSpc>
                <a:spcPct val="170000"/>
              </a:lnSpc>
              <a:spcBef>
                <a:spcPct val="0"/>
              </a:spcBef>
              <a:spcAft>
                <a:spcPct val="0"/>
              </a:spcAft>
            </a:pPr>
            <a:r>
              <a:rPr lang="en-GB" dirty="0"/>
              <a:t>Voluntary coming together of individuals for shared interests, goals, or community</a:t>
            </a:r>
            <a:r>
              <a:rPr lang="en-US" altLang="en-US" dirty="0"/>
              <a:t> </a:t>
            </a:r>
          </a:p>
          <a:p>
            <a:pPr lvl="1" eaLnBrk="0" fontAlgn="base" hangingPunct="0">
              <a:lnSpc>
                <a:spcPct val="170000"/>
              </a:lnSpc>
              <a:spcBef>
                <a:spcPct val="0"/>
              </a:spcBef>
              <a:spcAft>
                <a:spcPct val="0"/>
              </a:spcAft>
            </a:pPr>
            <a:r>
              <a:rPr lang="en-GB" dirty="0"/>
              <a:t>Youth Work builds on historic and contemporary traditions of association.  Association has a foundational role in informal learning and youth engagement</a:t>
            </a:r>
            <a:endParaRPr lang="en-US" altLang="en-US" dirty="0"/>
          </a:p>
          <a:p>
            <a:endParaRPr lang="en-GB" dirty="0"/>
          </a:p>
        </p:txBody>
      </p:sp>
      <p:pic>
        <p:nvPicPr>
          <p:cNvPr id="9" name="Picture 8" descr="Venn diagram: Spaces, Places, Association">
            <a:extLst>
              <a:ext uri="{FF2B5EF4-FFF2-40B4-BE49-F238E27FC236}">
                <a16:creationId xmlns:a16="http://schemas.microsoft.com/office/drawing/2014/main" id="{FBD693EB-25C5-1A49-A1B8-BCC9582ED9E7}"/>
              </a:ext>
            </a:extLst>
          </p:cNvPr>
          <p:cNvPicPr>
            <a:picLocks noChangeAspect="1"/>
          </p:cNvPicPr>
          <p:nvPr/>
        </p:nvPicPr>
        <p:blipFill rotWithShape="1">
          <a:blip r:embed="rId2">
            <a:extLst>
              <a:ext uri="{28A0092B-C50C-407E-A947-70E740481C1C}">
                <a14:useLocalDpi xmlns:a14="http://schemas.microsoft.com/office/drawing/2010/main" val="0"/>
              </a:ext>
            </a:extLst>
          </a:blip>
          <a:srcRect l="24692" t="22565" r="22176" b="12935"/>
          <a:stretch>
            <a:fillRect/>
          </a:stretch>
        </p:blipFill>
        <p:spPr bwMode="auto">
          <a:xfrm>
            <a:off x="8531005" y="1350668"/>
            <a:ext cx="3302776" cy="2672692"/>
          </a:xfrm>
          <a:prstGeom prst="rect">
            <a:avLst/>
          </a:prstGeom>
          <a:noFill/>
          <a:ln>
            <a:noFill/>
          </a:ln>
          <a:extLst>
            <a:ext uri="{53640926-AAD7-44D8-BBD7-CCE9431645EC}">
              <a14:shadowObscured xmlns:a14="http://schemas.microsoft.com/office/drawing/2010/main"/>
            </a:ext>
          </a:extLst>
        </p:spPr>
      </p:pic>
      <p:sp>
        <p:nvSpPr>
          <p:cNvPr id="6" name="TextBox 5">
            <a:extLst>
              <a:ext uri="{FF2B5EF4-FFF2-40B4-BE49-F238E27FC236}">
                <a16:creationId xmlns:a16="http://schemas.microsoft.com/office/drawing/2014/main" id="{56F2FF8A-A41F-088F-4D82-985F69080DD7}"/>
              </a:ext>
            </a:extLst>
          </p:cNvPr>
          <p:cNvSpPr txBox="1"/>
          <p:nvPr/>
        </p:nvSpPr>
        <p:spPr>
          <a:xfrm>
            <a:off x="8388883" y="4146169"/>
            <a:ext cx="3757889" cy="1200329"/>
          </a:xfrm>
          <a:prstGeom prst="rect">
            <a:avLst/>
          </a:prstGeom>
          <a:noFill/>
        </p:spPr>
        <p:txBody>
          <a:bodyPr wrap="square" rtlCol="0">
            <a:spAutoFit/>
          </a:bodyPr>
          <a:lstStyle/>
          <a:p>
            <a:pPr algn="just"/>
            <a:r>
              <a:rPr lang="en-GB" sz="2400" b="1" dirty="0">
                <a:solidFill>
                  <a:srgbClr val="0070C0"/>
                </a:solidFill>
              </a:rPr>
              <a:t>Can you think of a ‘space’ which became a ‘place’ through ‘association’?</a:t>
            </a:r>
          </a:p>
        </p:txBody>
      </p:sp>
    </p:spTree>
    <p:extLst>
      <p:ext uri="{BB962C8B-B14F-4D97-AF65-F5344CB8AC3E}">
        <p14:creationId xmlns:p14="http://schemas.microsoft.com/office/powerpoint/2010/main" val="16347299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3E199A-CFDB-AE85-1716-BE8C9AA77E9A}"/>
              </a:ext>
            </a:extLst>
          </p:cNvPr>
          <p:cNvSpPr>
            <a:spLocks noGrp="1"/>
          </p:cNvSpPr>
          <p:nvPr>
            <p:ph type="title"/>
          </p:nvPr>
        </p:nvSpPr>
        <p:spPr/>
        <p:txBody>
          <a:bodyPr/>
          <a:lstStyle/>
          <a:p>
            <a:r>
              <a:rPr lang="en-GB" b="1" dirty="0"/>
              <a:t>“Association” in Youth Work</a:t>
            </a:r>
            <a:r>
              <a:rPr lang="en-GB" dirty="0"/>
              <a:t>		</a:t>
            </a:r>
          </a:p>
        </p:txBody>
      </p:sp>
      <p:sp>
        <p:nvSpPr>
          <p:cNvPr id="3" name="Content Placeholder 2">
            <a:extLst>
              <a:ext uri="{FF2B5EF4-FFF2-40B4-BE49-F238E27FC236}">
                <a16:creationId xmlns:a16="http://schemas.microsoft.com/office/drawing/2014/main" id="{181F5610-1B88-54D3-D1E7-5CB1A3C679EC}"/>
              </a:ext>
            </a:extLst>
          </p:cNvPr>
          <p:cNvSpPr>
            <a:spLocks noGrp="1"/>
          </p:cNvSpPr>
          <p:nvPr>
            <p:ph idx="1"/>
          </p:nvPr>
        </p:nvSpPr>
        <p:spPr/>
        <p:txBody>
          <a:bodyPr/>
          <a:lstStyle/>
          <a:p>
            <a:r>
              <a:rPr lang="en-GB" dirty="0"/>
              <a:t>We can view ‘association’ in Youth Work as the voluntary coming together of individuals – particularly young people – in shared groups, clubs, or communities, where they come together for mutual learning, social interaction, and collective development. </a:t>
            </a:r>
          </a:p>
          <a:p>
            <a:r>
              <a:rPr lang="en-GB" dirty="0"/>
              <a:t>Association is a foundational principle of informal and community education, emphasising the freedom to choose participation rather than being compelled by external authority or obligation (Tiffany, 2014; Smith, 2025; Ritchie and Ord, 2016).</a:t>
            </a:r>
          </a:p>
        </p:txBody>
      </p:sp>
    </p:spTree>
    <p:extLst>
      <p:ext uri="{BB962C8B-B14F-4D97-AF65-F5344CB8AC3E}">
        <p14:creationId xmlns:p14="http://schemas.microsoft.com/office/powerpoint/2010/main" val="35142526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0FC791-4525-960A-FFC9-02281CC8F901}"/>
              </a:ext>
            </a:extLst>
          </p:cNvPr>
          <p:cNvSpPr>
            <a:spLocks noGrp="1"/>
          </p:cNvSpPr>
          <p:nvPr>
            <p:ph type="title"/>
          </p:nvPr>
        </p:nvSpPr>
        <p:spPr/>
        <p:txBody>
          <a:bodyPr/>
          <a:lstStyle/>
          <a:p>
            <a:r>
              <a:rPr lang="en-GB" b="1" dirty="0"/>
              <a:t>“Association” in Youth Work</a:t>
            </a:r>
            <a:r>
              <a:rPr lang="en-GB" dirty="0"/>
              <a:t>	</a:t>
            </a:r>
          </a:p>
        </p:txBody>
      </p:sp>
      <p:sp>
        <p:nvSpPr>
          <p:cNvPr id="3" name="Content Placeholder 2">
            <a:extLst>
              <a:ext uri="{FF2B5EF4-FFF2-40B4-BE49-F238E27FC236}">
                <a16:creationId xmlns:a16="http://schemas.microsoft.com/office/drawing/2014/main" id="{E7138A53-1F45-4E20-4EF6-42B9EB2EA996}"/>
              </a:ext>
            </a:extLst>
          </p:cNvPr>
          <p:cNvSpPr>
            <a:spLocks noGrp="1"/>
          </p:cNvSpPr>
          <p:nvPr>
            <p:ph idx="1"/>
          </p:nvPr>
        </p:nvSpPr>
        <p:spPr/>
        <p:txBody>
          <a:bodyPr>
            <a:normAutofit fontScale="40000" lnSpcReduction="20000"/>
          </a:bodyPr>
          <a:lstStyle/>
          <a:p>
            <a:r>
              <a:rPr lang="en-GB" sz="4500" dirty="0"/>
              <a:t>Jeffs and Smith (2008, p. 278) note how “association, relationship and community” are key dynamics of Youth Work; they have been a part of youth work’s foundations for over a century and a half.  </a:t>
            </a:r>
          </a:p>
          <a:p>
            <a:r>
              <a:rPr lang="en-GB" sz="4500" dirty="0"/>
              <a:t>Sercombe (2010, p. 24) also discusses the significance of association, noting how the Albemarle Report (Ministry of Education, 1960) states that “youth work should use the developmental potential of association, or people coming together and learning to work together and make decisions together” (Ministry of Education, 1960, cited in Sercombe, 2012, p. 24).</a:t>
            </a:r>
          </a:p>
          <a:p>
            <a:r>
              <a:rPr lang="en-GB" sz="4500" dirty="0"/>
              <a:t>Jolly (2010, p. 5) notes: </a:t>
            </a:r>
          </a:p>
          <a:p>
            <a:endParaRPr lang="en-GB" dirty="0"/>
          </a:p>
          <a:p>
            <a:endParaRPr lang="en-GB" dirty="0"/>
          </a:p>
          <a:p>
            <a:endParaRPr lang="en-GB" dirty="0"/>
          </a:p>
          <a:p>
            <a:endParaRPr lang="en-GB" dirty="0"/>
          </a:p>
          <a:p>
            <a:pPr marL="0" indent="0">
              <a:buNone/>
            </a:pPr>
            <a:endParaRPr lang="en-GB" dirty="0"/>
          </a:p>
          <a:p>
            <a:pPr marL="0" indent="0">
              <a:buNone/>
            </a:pPr>
            <a:endParaRPr lang="en-GB" dirty="0"/>
          </a:p>
          <a:p>
            <a:pPr marL="0" indent="0" algn="r">
              <a:buNone/>
            </a:pPr>
            <a:r>
              <a:rPr lang="en-GB" sz="4000" dirty="0"/>
              <a:t>(Jolly, 2010, p. 5) </a:t>
            </a:r>
          </a:p>
          <a:p>
            <a:endParaRPr lang="en-GB" dirty="0"/>
          </a:p>
        </p:txBody>
      </p:sp>
      <p:sp>
        <p:nvSpPr>
          <p:cNvPr id="7" name="TextBox 6">
            <a:extLst>
              <a:ext uri="{FF2B5EF4-FFF2-40B4-BE49-F238E27FC236}">
                <a16:creationId xmlns:a16="http://schemas.microsoft.com/office/drawing/2014/main" id="{452A374F-C3D9-738D-E930-F9C34FEC7D08}"/>
              </a:ext>
            </a:extLst>
          </p:cNvPr>
          <p:cNvSpPr txBox="1"/>
          <p:nvPr/>
        </p:nvSpPr>
        <p:spPr>
          <a:xfrm>
            <a:off x="2442333" y="3613592"/>
            <a:ext cx="7415489" cy="923330"/>
          </a:xfrm>
          <a:prstGeom prst="rect">
            <a:avLst/>
          </a:prstGeom>
          <a:noFill/>
        </p:spPr>
        <p:txBody>
          <a:bodyPr wrap="square" rtlCol="0">
            <a:spAutoFit/>
          </a:bodyPr>
          <a:lstStyle/>
          <a:p>
            <a:r>
              <a:rPr lang="en-GB" dirty="0"/>
              <a:t>The term ‘association’ is perhaps one that is not commonly understood or used in everyday talk, yet it has always been a defining aspect of youth work practice.  Association is about individuals coming together for a purpose. </a:t>
            </a:r>
          </a:p>
        </p:txBody>
      </p:sp>
    </p:spTree>
    <p:extLst>
      <p:ext uri="{BB962C8B-B14F-4D97-AF65-F5344CB8AC3E}">
        <p14:creationId xmlns:p14="http://schemas.microsoft.com/office/powerpoint/2010/main" val="39704743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BD760E-A7A4-E57C-4519-56BE44AD1C19}"/>
              </a:ext>
            </a:extLst>
          </p:cNvPr>
          <p:cNvSpPr>
            <a:spLocks noGrp="1"/>
          </p:cNvSpPr>
          <p:nvPr>
            <p:ph type="title"/>
          </p:nvPr>
        </p:nvSpPr>
        <p:spPr/>
        <p:txBody>
          <a:bodyPr/>
          <a:lstStyle/>
          <a:p>
            <a:r>
              <a:rPr lang="en-GB" b="1" dirty="0"/>
              <a:t>“Association” as a Core Youth Work Principle</a:t>
            </a:r>
          </a:p>
        </p:txBody>
      </p:sp>
      <p:sp>
        <p:nvSpPr>
          <p:cNvPr id="3" name="Content Placeholder 2">
            <a:extLst>
              <a:ext uri="{FF2B5EF4-FFF2-40B4-BE49-F238E27FC236}">
                <a16:creationId xmlns:a16="http://schemas.microsoft.com/office/drawing/2014/main" id="{08259F19-16E3-25B5-A1FA-7D3B4CEEAF80}"/>
              </a:ext>
            </a:extLst>
          </p:cNvPr>
          <p:cNvSpPr>
            <a:spLocks noGrp="1"/>
          </p:cNvSpPr>
          <p:nvPr>
            <p:ph idx="1"/>
          </p:nvPr>
        </p:nvSpPr>
        <p:spPr/>
        <p:txBody>
          <a:bodyPr>
            <a:normAutofit fontScale="92500" lnSpcReduction="10000"/>
          </a:bodyPr>
          <a:lstStyle/>
          <a:p>
            <a:r>
              <a:rPr lang="en-GB" dirty="0"/>
              <a:t>Association in Youth Work comes from traditions where people freely choose to join groups to share interests, discover who they are, and work together towards shared goals.</a:t>
            </a:r>
          </a:p>
          <a:p>
            <a:r>
              <a:rPr lang="en-GB" dirty="0"/>
              <a:t> Josephine Macalister Brew and subsequent theorists of informal education identified association as vital for cultivating citizenship, co-operation, and social responsibility, since it offers young people opportunities to engage in democratic group life and shared decision-making (Brew, 1946; Smith, 2025). </a:t>
            </a:r>
          </a:p>
          <a:p>
            <a:r>
              <a:rPr lang="en-GB" dirty="0"/>
              <a:t>Clubs, groups, and informal gatherings become the educational spaces where young people experience freedom, responsibility, and inclusion in practice rather than theory (Brew, 1946; Tiffany, 2014).</a:t>
            </a:r>
          </a:p>
        </p:txBody>
      </p:sp>
    </p:spTree>
    <p:extLst>
      <p:ext uri="{BB962C8B-B14F-4D97-AF65-F5344CB8AC3E}">
        <p14:creationId xmlns:p14="http://schemas.microsoft.com/office/powerpoint/2010/main" val="10340048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68F4AE-08F8-20C0-8FFE-27AB46933B47}"/>
              </a:ext>
            </a:extLst>
          </p:cNvPr>
          <p:cNvSpPr>
            <a:spLocks noGrp="1"/>
          </p:cNvSpPr>
          <p:nvPr>
            <p:ph type="title"/>
          </p:nvPr>
        </p:nvSpPr>
        <p:spPr/>
        <p:txBody>
          <a:bodyPr>
            <a:normAutofit/>
          </a:bodyPr>
          <a:lstStyle/>
          <a:p>
            <a:r>
              <a:rPr lang="en-GB" sz="4000" b="1" dirty="0"/>
              <a:t>“Association” as Belonging and Emotional Connection</a:t>
            </a:r>
          </a:p>
        </p:txBody>
      </p:sp>
      <p:sp>
        <p:nvSpPr>
          <p:cNvPr id="3" name="Content Placeholder 2">
            <a:extLst>
              <a:ext uri="{FF2B5EF4-FFF2-40B4-BE49-F238E27FC236}">
                <a16:creationId xmlns:a16="http://schemas.microsoft.com/office/drawing/2014/main" id="{5060E861-937A-EF2F-8C19-8F2D0ABA2DF6}"/>
              </a:ext>
            </a:extLst>
          </p:cNvPr>
          <p:cNvSpPr>
            <a:spLocks noGrp="1"/>
          </p:cNvSpPr>
          <p:nvPr>
            <p:ph idx="1"/>
          </p:nvPr>
        </p:nvSpPr>
        <p:spPr/>
        <p:txBody>
          <a:bodyPr>
            <a:normAutofit fontScale="92500" lnSpcReduction="10000"/>
          </a:bodyPr>
          <a:lstStyle/>
          <a:p>
            <a:r>
              <a:rPr lang="en-GB" dirty="0"/>
              <a:t>From a belonging perspective, “association” provides safe, supportive, and identity-affirming spaces where young people feel accepted, valued, and connected. </a:t>
            </a:r>
          </a:p>
          <a:p>
            <a:r>
              <a:rPr lang="en-GB" dirty="0"/>
              <a:t>Belonging is a psychological and social state that develops through participation, recognition, and shared purpose. </a:t>
            </a:r>
          </a:p>
          <a:p>
            <a:r>
              <a:rPr lang="en-GB" dirty="0"/>
              <a:t>Research (UK Youth, 2021) shows that youth groups often act as a “substitute family” for those without strong home or community networks, helping to reduce loneliness and social isolation. Through association, individuals develop positive identities and see themselves as active, contributing members of society rather than passive recipients of care (UK Youth, 2021; NYA, 2024).</a:t>
            </a:r>
          </a:p>
          <a:p>
            <a:endParaRPr lang="en-GB" dirty="0"/>
          </a:p>
        </p:txBody>
      </p:sp>
    </p:spTree>
    <p:extLst>
      <p:ext uri="{BB962C8B-B14F-4D97-AF65-F5344CB8AC3E}">
        <p14:creationId xmlns:p14="http://schemas.microsoft.com/office/powerpoint/2010/main" val="4037028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E07903-C968-4836-C75E-3E4A66FF184F}"/>
              </a:ext>
            </a:extLst>
          </p:cNvPr>
          <p:cNvSpPr>
            <a:spLocks noGrp="1"/>
          </p:cNvSpPr>
          <p:nvPr>
            <p:ph type="title"/>
          </p:nvPr>
        </p:nvSpPr>
        <p:spPr/>
        <p:txBody>
          <a:bodyPr/>
          <a:lstStyle/>
          <a:p>
            <a:r>
              <a:rPr lang="en-GB" b="1" dirty="0"/>
              <a:t>The Educational Value of “Association”</a:t>
            </a:r>
          </a:p>
        </p:txBody>
      </p:sp>
      <p:sp>
        <p:nvSpPr>
          <p:cNvPr id="3" name="Content Placeholder 2">
            <a:extLst>
              <a:ext uri="{FF2B5EF4-FFF2-40B4-BE49-F238E27FC236}">
                <a16:creationId xmlns:a16="http://schemas.microsoft.com/office/drawing/2014/main" id="{42517CD1-3DEE-F631-E661-AD1EA1006D7B}"/>
              </a:ext>
            </a:extLst>
          </p:cNvPr>
          <p:cNvSpPr>
            <a:spLocks noGrp="1"/>
          </p:cNvSpPr>
          <p:nvPr>
            <p:ph idx="1"/>
          </p:nvPr>
        </p:nvSpPr>
        <p:spPr/>
        <p:txBody>
          <a:bodyPr>
            <a:normAutofit lnSpcReduction="10000"/>
          </a:bodyPr>
          <a:lstStyle/>
          <a:p>
            <a:r>
              <a:rPr lang="en-GB" dirty="0"/>
              <a:t>Association in Youth Work is also educative. </a:t>
            </a:r>
          </a:p>
          <a:p>
            <a:r>
              <a:rPr lang="en-GB" dirty="0"/>
              <a:t>Working and learning together fosters cooperation, empathy, negotiation, and social understanding – central to democratic living. Informal education within Youth Work depends on the group as a vehicle for learning through experience, conversation, and collective reflection (Jones, 2022; Smith, 2025). </a:t>
            </a:r>
          </a:p>
          <a:p>
            <a:r>
              <a:rPr lang="en-GB" dirty="0"/>
              <a:t>It strengthens both personal development and social capital, empowering young people to engage confidently with civic life and their wider communities (Brew, 1946; Tiffany, 2014; Smith, 2025).</a:t>
            </a:r>
          </a:p>
        </p:txBody>
      </p:sp>
    </p:spTree>
    <p:extLst>
      <p:ext uri="{BB962C8B-B14F-4D97-AF65-F5344CB8AC3E}">
        <p14:creationId xmlns:p14="http://schemas.microsoft.com/office/powerpoint/2010/main" val="34059926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009ABB-81C2-3055-F1F2-A304D4AD1DA3}"/>
              </a:ext>
            </a:extLst>
          </p:cNvPr>
          <p:cNvSpPr>
            <a:spLocks noGrp="1"/>
          </p:cNvSpPr>
          <p:nvPr>
            <p:ph type="title"/>
          </p:nvPr>
        </p:nvSpPr>
        <p:spPr>
          <a:xfrm>
            <a:off x="358219" y="365125"/>
            <a:ext cx="11833781" cy="1325563"/>
          </a:xfrm>
        </p:spPr>
        <p:txBody>
          <a:bodyPr>
            <a:normAutofit/>
          </a:bodyPr>
          <a:lstStyle/>
          <a:p>
            <a:r>
              <a:rPr lang="en-GB" sz="4200" b="1" dirty="0"/>
              <a:t>Historical Foundations of “Association” in Youth Work</a:t>
            </a:r>
          </a:p>
        </p:txBody>
      </p:sp>
      <p:sp>
        <p:nvSpPr>
          <p:cNvPr id="3" name="Content Placeholder 2">
            <a:extLst>
              <a:ext uri="{FF2B5EF4-FFF2-40B4-BE49-F238E27FC236}">
                <a16:creationId xmlns:a16="http://schemas.microsoft.com/office/drawing/2014/main" id="{CD3286BA-F94F-CF23-46A6-BBA52C4D5FBF}"/>
              </a:ext>
            </a:extLst>
          </p:cNvPr>
          <p:cNvSpPr>
            <a:spLocks noGrp="1"/>
          </p:cNvSpPr>
          <p:nvPr>
            <p:ph idx="1"/>
          </p:nvPr>
        </p:nvSpPr>
        <p:spPr/>
        <p:txBody>
          <a:bodyPr>
            <a:normAutofit/>
          </a:bodyPr>
          <a:lstStyle/>
          <a:p>
            <a:r>
              <a:rPr lang="en-GB" dirty="0"/>
              <a:t>Jeffs and Smith (2008) identify Youth Work as grounded in informal education, characterised by voluntary participation, relationship building, and association. </a:t>
            </a:r>
          </a:p>
          <a:p>
            <a:r>
              <a:rPr lang="en-GB" dirty="0"/>
              <a:t>They suggest that association – joining together in fellowship or shared purpose – is a central educative process, enabling young people to learn through dialogue, social interaction, and autonomous participation. </a:t>
            </a:r>
          </a:p>
          <a:p>
            <a:r>
              <a:rPr lang="en-GB" dirty="0"/>
              <a:t>This dynamic rests on dialogical engagement where young people participate freely and autonomously (Jeffs and Smith, 2008).</a:t>
            </a:r>
          </a:p>
        </p:txBody>
      </p:sp>
    </p:spTree>
    <p:extLst>
      <p:ext uri="{BB962C8B-B14F-4D97-AF65-F5344CB8AC3E}">
        <p14:creationId xmlns:p14="http://schemas.microsoft.com/office/powerpoint/2010/main" val="33923403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6F4766-4B24-CF82-F2CF-474451FD21B7}"/>
              </a:ext>
            </a:extLst>
          </p:cNvPr>
          <p:cNvSpPr>
            <a:spLocks noGrp="1"/>
          </p:cNvSpPr>
          <p:nvPr>
            <p:ph type="title"/>
          </p:nvPr>
        </p:nvSpPr>
        <p:spPr>
          <a:xfrm>
            <a:off x="358219" y="365125"/>
            <a:ext cx="11833781" cy="1325563"/>
          </a:xfrm>
        </p:spPr>
        <p:txBody>
          <a:bodyPr>
            <a:normAutofit/>
          </a:bodyPr>
          <a:lstStyle/>
          <a:p>
            <a:r>
              <a:rPr lang="en-GB" sz="4200" b="1" dirty="0"/>
              <a:t>Historical Foundations of “Association” in Youth Work</a:t>
            </a:r>
            <a:endParaRPr lang="en-GB" sz="4200" dirty="0"/>
          </a:p>
        </p:txBody>
      </p:sp>
      <p:sp>
        <p:nvSpPr>
          <p:cNvPr id="3" name="Content Placeholder 2">
            <a:extLst>
              <a:ext uri="{FF2B5EF4-FFF2-40B4-BE49-F238E27FC236}">
                <a16:creationId xmlns:a16="http://schemas.microsoft.com/office/drawing/2014/main" id="{23D555BA-321A-BB97-CA5D-700A9F027A5A}"/>
              </a:ext>
            </a:extLst>
          </p:cNvPr>
          <p:cNvSpPr>
            <a:spLocks noGrp="1"/>
          </p:cNvSpPr>
          <p:nvPr>
            <p:ph idx="1"/>
          </p:nvPr>
        </p:nvSpPr>
        <p:spPr/>
        <p:txBody>
          <a:bodyPr>
            <a:normAutofit fontScale="92500" lnSpcReduction="20000"/>
          </a:bodyPr>
          <a:lstStyle/>
          <a:p>
            <a:r>
              <a:rPr lang="en-GB" dirty="0"/>
              <a:t>The Albemarle Report (1960) is a landmark document in Youth Work history in England and Wales, seen as a watershed that provided the sector with a renewed rationale and development framework. </a:t>
            </a:r>
          </a:p>
          <a:p>
            <a:r>
              <a:rPr lang="en-GB" dirty="0"/>
              <a:t>It emphasised the developmental potential of youth work, especially through associations such as boys' and girls' clubs. </a:t>
            </a:r>
          </a:p>
          <a:p>
            <a:r>
              <a:rPr lang="en-GB" dirty="0"/>
              <a:t>The report promoted Youth Work as a means to support young people's growth in democratic participation and social education through association in clubs and groups. </a:t>
            </a:r>
          </a:p>
          <a:p>
            <a:r>
              <a:rPr lang="en-GB" dirty="0"/>
              <a:t>It helped professionalise Youth Work and expand its reach via more resources, training, and government support while affirming association as central to Youth Work practice (Albemarle Report, 1960).</a:t>
            </a:r>
          </a:p>
        </p:txBody>
      </p:sp>
    </p:spTree>
    <p:extLst>
      <p:ext uri="{BB962C8B-B14F-4D97-AF65-F5344CB8AC3E}">
        <p14:creationId xmlns:p14="http://schemas.microsoft.com/office/powerpoint/2010/main" val="39276765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EAA2B5-CF42-CB55-E08C-D6FBA7489EF5}"/>
              </a:ext>
            </a:extLst>
          </p:cNvPr>
          <p:cNvSpPr>
            <a:spLocks noGrp="1"/>
          </p:cNvSpPr>
          <p:nvPr>
            <p:ph type="title"/>
          </p:nvPr>
        </p:nvSpPr>
        <p:spPr>
          <a:xfrm>
            <a:off x="358219" y="365125"/>
            <a:ext cx="11833781" cy="1325563"/>
          </a:xfrm>
        </p:spPr>
        <p:txBody>
          <a:bodyPr>
            <a:normAutofit/>
          </a:bodyPr>
          <a:lstStyle/>
          <a:p>
            <a:r>
              <a:rPr lang="en-GB" sz="4200" b="1" dirty="0"/>
              <a:t>Historical Foundations of “Association” in Youth Work</a:t>
            </a:r>
            <a:endParaRPr lang="en-GB" sz="4200" dirty="0"/>
          </a:p>
        </p:txBody>
      </p:sp>
      <p:sp>
        <p:nvSpPr>
          <p:cNvPr id="3" name="Content Placeholder 2">
            <a:extLst>
              <a:ext uri="{FF2B5EF4-FFF2-40B4-BE49-F238E27FC236}">
                <a16:creationId xmlns:a16="http://schemas.microsoft.com/office/drawing/2014/main" id="{020C8BC2-326E-98CE-E6C2-B035FD3BAE58}"/>
              </a:ext>
            </a:extLst>
          </p:cNvPr>
          <p:cNvSpPr>
            <a:spLocks noGrp="1"/>
          </p:cNvSpPr>
          <p:nvPr>
            <p:ph idx="1"/>
          </p:nvPr>
        </p:nvSpPr>
        <p:spPr/>
        <p:txBody>
          <a:bodyPr>
            <a:normAutofit fontScale="92500" lnSpcReduction="10000"/>
          </a:bodyPr>
          <a:lstStyle/>
          <a:p>
            <a:r>
              <a:rPr lang="en-GB" dirty="0"/>
              <a:t>Jolly (2010) discusses association as a defining aspect of Youth Work, underscoring how the concept of association links directly with the core ethos of Youth Work as relational and community-based practice.</a:t>
            </a:r>
          </a:p>
          <a:p>
            <a:r>
              <a:rPr lang="en-GB" dirty="0"/>
              <a:t>Association is seen not just as physical gathering but as a social and educational process fundamental to Youth work’s aims of empowerment, participation, and development (Jolly, 2010).</a:t>
            </a:r>
          </a:p>
          <a:p>
            <a:r>
              <a:rPr lang="en-GB" dirty="0"/>
              <a:t>So, we can now establish “association” as a historical and theoretical foundation in Youth Work that enables voluntary, relational, and educational processes fundamental to supporting young people's development and community engagement.</a:t>
            </a:r>
          </a:p>
        </p:txBody>
      </p:sp>
    </p:spTree>
    <p:extLst>
      <p:ext uri="{BB962C8B-B14F-4D97-AF65-F5344CB8AC3E}">
        <p14:creationId xmlns:p14="http://schemas.microsoft.com/office/powerpoint/2010/main" val="8047152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693E56-DEFF-0611-696A-EB9C3221F8C7}"/>
              </a:ext>
            </a:extLst>
          </p:cNvPr>
          <p:cNvSpPr>
            <a:spLocks noGrp="1"/>
          </p:cNvSpPr>
          <p:nvPr>
            <p:ph type="title"/>
          </p:nvPr>
        </p:nvSpPr>
        <p:spPr/>
        <p:txBody>
          <a:bodyPr>
            <a:normAutofit/>
          </a:bodyPr>
          <a:lstStyle/>
          <a:p>
            <a:r>
              <a:rPr lang="en-GB" sz="4200" b="1" dirty="0"/>
              <a:t>The Value of Spaces and Places: Why Spaces Matter</a:t>
            </a:r>
          </a:p>
        </p:txBody>
      </p:sp>
      <p:sp>
        <p:nvSpPr>
          <p:cNvPr id="3" name="Content Placeholder 2">
            <a:extLst>
              <a:ext uri="{FF2B5EF4-FFF2-40B4-BE49-F238E27FC236}">
                <a16:creationId xmlns:a16="http://schemas.microsoft.com/office/drawing/2014/main" id="{CCBA935D-FF8D-963B-1426-79E81BF16FF5}"/>
              </a:ext>
            </a:extLst>
          </p:cNvPr>
          <p:cNvSpPr>
            <a:spLocks noGrp="1"/>
          </p:cNvSpPr>
          <p:nvPr>
            <p:ph idx="1"/>
          </p:nvPr>
        </p:nvSpPr>
        <p:spPr>
          <a:xfrm>
            <a:off x="358219" y="1825625"/>
            <a:ext cx="11481847" cy="4809218"/>
          </a:xfrm>
        </p:spPr>
        <p:txBody>
          <a:bodyPr>
            <a:normAutofit/>
          </a:bodyPr>
          <a:lstStyle/>
          <a:p>
            <a:r>
              <a:rPr lang="en-GB" sz="3200" dirty="0"/>
              <a:t>Types:</a:t>
            </a:r>
          </a:p>
          <a:p>
            <a:pPr lvl="1"/>
            <a:r>
              <a:rPr lang="en-GB" dirty="0"/>
              <a:t>Youth clubs provide structured environments where young people can engage in activities, develop life skills, and build social connections (Booker 2024; The Next Generation 2023).</a:t>
            </a:r>
          </a:p>
          <a:p>
            <a:pPr lvl="1"/>
            <a:r>
              <a:rPr lang="en-GB" dirty="0"/>
              <a:t>Parks and outdoor spaces offer informal, accessible settings for youth engagement, physical activity, and community connection (UK Youth 2023).</a:t>
            </a:r>
          </a:p>
          <a:p>
            <a:pPr lvl="1"/>
            <a:r>
              <a:rPr lang="en-GB" dirty="0"/>
              <a:t>Digital platforms enable youth workers to reach young people beyond geographical limits, supporting social interaction, creative expression, and digital skill-building (Digital Youth Work Scotland 2024; </a:t>
            </a:r>
            <a:r>
              <a:rPr lang="en-GB" dirty="0" err="1"/>
              <a:t>MyNgo</a:t>
            </a:r>
            <a:r>
              <a:rPr lang="en-GB" dirty="0"/>
              <a:t> 2024).</a:t>
            </a:r>
            <a:br>
              <a:rPr lang="en-GB" dirty="0"/>
            </a:br>
            <a:endParaRPr lang="en-GB" dirty="0"/>
          </a:p>
          <a:p>
            <a:endParaRPr lang="en-GB" dirty="0"/>
          </a:p>
        </p:txBody>
      </p:sp>
    </p:spTree>
    <p:extLst>
      <p:ext uri="{BB962C8B-B14F-4D97-AF65-F5344CB8AC3E}">
        <p14:creationId xmlns:p14="http://schemas.microsoft.com/office/powerpoint/2010/main" val="33381919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AE7BDC-6B86-C2BB-6585-75538542ED1E}"/>
              </a:ext>
            </a:extLst>
          </p:cNvPr>
          <p:cNvSpPr>
            <a:spLocks noGrp="1"/>
          </p:cNvSpPr>
          <p:nvPr>
            <p:ph type="title"/>
          </p:nvPr>
        </p:nvSpPr>
        <p:spPr/>
        <p:txBody>
          <a:bodyPr>
            <a:normAutofit/>
          </a:bodyPr>
          <a:lstStyle/>
          <a:p>
            <a:r>
              <a:rPr lang="en-GB" sz="4200" b="1" dirty="0"/>
              <a:t>The Value of Spaces and Places: Why Spaces Matter</a:t>
            </a:r>
            <a:endParaRPr lang="en-GB" sz="4200" dirty="0"/>
          </a:p>
        </p:txBody>
      </p:sp>
      <p:sp>
        <p:nvSpPr>
          <p:cNvPr id="3" name="Content Placeholder 2">
            <a:extLst>
              <a:ext uri="{FF2B5EF4-FFF2-40B4-BE49-F238E27FC236}">
                <a16:creationId xmlns:a16="http://schemas.microsoft.com/office/drawing/2014/main" id="{7CB7BC31-214F-13FF-C2F5-16485D8D6E40}"/>
              </a:ext>
            </a:extLst>
          </p:cNvPr>
          <p:cNvSpPr>
            <a:spLocks noGrp="1"/>
          </p:cNvSpPr>
          <p:nvPr>
            <p:ph idx="1"/>
          </p:nvPr>
        </p:nvSpPr>
        <p:spPr>
          <a:xfrm>
            <a:off x="358219" y="1825625"/>
            <a:ext cx="11481847" cy="3758746"/>
          </a:xfrm>
        </p:spPr>
        <p:txBody>
          <a:bodyPr>
            <a:normAutofit fontScale="92500" lnSpcReduction="20000"/>
          </a:bodyPr>
          <a:lstStyle/>
          <a:p>
            <a:r>
              <a:rPr lang="en-GB" sz="3500" dirty="0"/>
              <a:t>Benefits</a:t>
            </a:r>
          </a:p>
          <a:p>
            <a:pPr lvl="1"/>
            <a:r>
              <a:rPr lang="en-GB" sz="2600" dirty="0"/>
              <a:t>Youth Work settings promote diversity by actively including young people from various backgrounds and fostering inclusive practices (National Youth Agency 2025; Youth Work Principles 2024).</a:t>
            </a:r>
          </a:p>
          <a:p>
            <a:pPr lvl="1"/>
            <a:r>
              <a:rPr lang="en-GB" sz="2600" dirty="0"/>
              <a:t>Participation helps develop social skills such as communication, empathy, teamwork, and conflict resolution (National Youth Agency 2024; The Next Generation 2023).</a:t>
            </a:r>
          </a:p>
          <a:p>
            <a:pPr lvl="1"/>
            <a:r>
              <a:rPr lang="en-GB" sz="2600" dirty="0"/>
              <a:t>Youth Work provides crucial emotional and practical support, helping young people build confidence, resilience, and a sense of belonging (Booker 2024; </a:t>
            </a:r>
            <a:r>
              <a:rPr lang="en-GB" sz="2600" dirty="0" err="1"/>
              <a:t>YouthLink</a:t>
            </a:r>
            <a:r>
              <a:rPr lang="en-GB" sz="2600" dirty="0"/>
              <a:t> Scotland 2025).</a:t>
            </a:r>
          </a:p>
          <a:p>
            <a:pPr lvl="1"/>
            <a:r>
              <a:rPr lang="en-GB" sz="2600" dirty="0"/>
              <a:t>A strong sense of belonging created through Youth Work supports mental wellbeing, identity formation, and community engagement (NYA 2025; </a:t>
            </a:r>
            <a:r>
              <a:rPr lang="en-GB" sz="2600" dirty="0" err="1"/>
              <a:t>YouthLink</a:t>
            </a:r>
            <a:r>
              <a:rPr lang="en-GB" sz="2600" dirty="0"/>
              <a:t> Scotland 2025).</a:t>
            </a:r>
          </a:p>
          <a:p>
            <a:endParaRPr lang="en-GB" dirty="0"/>
          </a:p>
          <a:p>
            <a:endParaRPr lang="en-GB" dirty="0"/>
          </a:p>
        </p:txBody>
      </p:sp>
    </p:spTree>
    <p:extLst>
      <p:ext uri="{BB962C8B-B14F-4D97-AF65-F5344CB8AC3E}">
        <p14:creationId xmlns:p14="http://schemas.microsoft.com/office/powerpoint/2010/main" val="31579235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647A01-452A-E6AD-931E-511F37AC1A07}"/>
              </a:ext>
            </a:extLst>
          </p:cNvPr>
          <p:cNvSpPr>
            <a:spLocks noGrp="1"/>
          </p:cNvSpPr>
          <p:nvPr>
            <p:ph type="title"/>
          </p:nvPr>
        </p:nvSpPr>
        <p:spPr/>
        <p:txBody>
          <a:bodyPr/>
          <a:lstStyle/>
          <a:p>
            <a:r>
              <a:rPr lang="en-GB" b="1" dirty="0"/>
              <a:t>Association and Belonging: Theories</a:t>
            </a:r>
          </a:p>
        </p:txBody>
      </p:sp>
      <p:sp>
        <p:nvSpPr>
          <p:cNvPr id="3" name="Content Placeholder 2">
            <a:extLst>
              <a:ext uri="{FF2B5EF4-FFF2-40B4-BE49-F238E27FC236}">
                <a16:creationId xmlns:a16="http://schemas.microsoft.com/office/drawing/2014/main" id="{01847FCF-C7A2-A742-7BA7-3991590556B8}"/>
              </a:ext>
            </a:extLst>
          </p:cNvPr>
          <p:cNvSpPr>
            <a:spLocks noGrp="1"/>
          </p:cNvSpPr>
          <p:nvPr>
            <p:ph idx="1"/>
          </p:nvPr>
        </p:nvSpPr>
        <p:spPr/>
        <p:txBody>
          <a:bodyPr>
            <a:normAutofit fontScale="92500" lnSpcReduction="20000"/>
          </a:bodyPr>
          <a:lstStyle/>
          <a:p>
            <a:r>
              <a:rPr lang="en-GB" dirty="0"/>
              <a:t>The role of “Association” in youth development</a:t>
            </a:r>
          </a:p>
          <a:p>
            <a:pPr lvl="1"/>
            <a:r>
              <a:rPr lang="en-GB" dirty="0"/>
              <a:t>“Association” represent social contexts where young people experience a sense of belonging, crucial for positive identity and wellbeing (Benson et al., 2011; Lerner et al., 2014). </a:t>
            </a:r>
          </a:p>
          <a:p>
            <a:pPr lvl="1"/>
            <a:r>
              <a:rPr lang="en-GB" dirty="0"/>
              <a:t>Belonging through association fosters trusting relationships with peers and supportive adults, creating safe spaces that promote socio-emotional development (Bean et al., 2014; Ober et al., 201x).</a:t>
            </a:r>
          </a:p>
          <a:p>
            <a:pPr lvl="1"/>
            <a:r>
              <a:rPr lang="en-GB" dirty="0"/>
              <a:t>Positive youth development programmes act as second homes, offering meaningful connections that buffer against marginalisation and loneliness (Berger et al., 2025; Farrell et al., 2023).</a:t>
            </a:r>
          </a:p>
          <a:p>
            <a:pPr lvl="1"/>
            <a:r>
              <a:rPr lang="en-GB" dirty="0"/>
              <a:t>A strong sense of belonging helps young people, especially from low-income or marginalised backgrounds, to engage, contribute, and build resilience over time (Tavakoli et al., 2024; Arnold, 2020).</a:t>
            </a:r>
          </a:p>
          <a:p>
            <a:endParaRPr lang="en-GB" dirty="0"/>
          </a:p>
        </p:txBody>
      </p:sp>
    </p:spTree>
    <p:extLst>
      <p:ext uri="{BB962C8B-B14F-4D97-AF65-F5344CB8AC3E}">
        <p14:creationId xmlns:p14="http://schemas.microsoft.com/office/powerpoint/2010/main" val="41166880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56B64C-0559-9C67-ECF4-E5818CE78DA8}"/>
              </a:ext>
            </a:extLst>
          </p:cNvPr>
          <p:cNvSpPr>
            <a:spLocks noGrp="1"/>
          </p:cNvSpPr>
          <p:nvPr>
            <p:ph type="title"/>
          </p:nvPr>
        </p:nvSpPr>
        <p:spPr/>
        <p:txBody>
          <a:bodyPr/>
          <a:lstStyle/>
          <a:p>
            <a:r>
              <a:rPr lang="en-GB" b="1" dirty="0"/>
              <a:t>Association and Belonging: Theories</a:t>
            </a:r>
            <a:endParaRPr lang="en-GB" dirty="0"/>
          </a:p>
        </p:txBody>
      </p:sp>
      <p:sp>
        <p:nvSpPr>
          <p:cNvPr id="3" name="Content Placeholder 2">
            <a:extLst>
              <a:ext uri="{FF2B5EF4-FFF2-40B4-BE49-F238E27FC236}">
                <a16:creationId xmlns:a16="http://schemas.microsoft.com/office/drawing/2014/main" id="{EB5BF473-B7E8-5F4B-01B7-33501EBA5BDF}"/>
              </a:ext>
            </a:extLst>
          </p:cNvPr>
          <p:cNvSpPr>
            <a:spLocks noGrp="1"/>
          </p:cNvSpPr>
          <p:nvPr>
            <p:ph idx="1"/>
          </p:nvPr>
        </p:nvSpPr>
        <p:spPr>
          <a:xfrm>
            <a:off x="358219" y="1825625"/>
            <a:ext cx="11481847" cy="3796460"/>
          </a:xfrm>
        </p:spPr>
        <p:txBody>
          <a:bodyPr>
            <a:normAutofit fontScale="92500" lnSpcReduction="20000"/>
          </a:bodyPr>
          <a:lstStyle/>
          <a:p>
            <a:r>
              <a:rPr lang="en-GB" dirty="0"/>
              <a:t>Identity Formation and Empowerment</a:t>
            </a:r>
          </a:p>
          <a:p>
            <a:pPr lvl="1"/>
            <a:r>
              <a:rPr lang="en-GB" dirty="0"/>
              <a:t>Belonging (and the sense of “association”) in peer groups facilitates exploration and affirmation of personal values, identity, and social roles (Zimmer-</a:t>
            </a:r>
            <a:r>
              <a:rPr lang="en-GB" dirty="0" err="1"/>
              <a:t>Gembeck</a:t>
            </a:r>
            <a:r>
              <a:rPr lang="en-GB" dirty="0"/>
              <a:t> et al., 2016).</a:t>
            </a:r>
          </a:p>
          <a:p>
            <a:pPr lvl="1"/>
            <a:r>
              <a:rPr lang="en-GB" dirty="0"/>
              <a:t>Empowerment builds through competence, connectedness, and hope nurtured in environments where young people feel they belong and are valued (Ward et al., 2014).</a:t>
            </a:r>
          </a:p>
          <a:p>
            <a:pPr lvl="1"/>
            <a:r>
              <a:rPr lang="en-GB" dirty="0"/>
              <a:t>Positive identity development is a core element of Positive Youth Development, linked to self-esteem, purpose, and protection from risk, supported by secure belonging (Lerner et al., 2012; Ward et al., 2014).</a:t>
            </a:r>
          </a:p>
          <a:p>
            <a:pPr lvl="1"/>
            <a:r>
              <a:rPr lang="en-GB" dirty="0"/>
              <a:t>Positive Youth Development models are rooted in a strengths-based approach where young people’s strengths and potential are celebrated, instead of placing focus on young people’s perceived problems or weaknesses (Deficit Model)</a:t>
            </a:r>
          </a:p>
          <a:p>
            <a:pPr lvl="1"/>
            <a:r>
              <a:rPr lang="en-GB" dirty="0"/>
              <a:t>Youth empowerment includes creating spaces where marginalised young people experience autonomy and meaningful participation rooted in belonging (Ward et al., 2014).</a:t>
            </a:r>
          </a:p>
          <a:p>
            <a:endParaRPr lang="en-GB" dirty="0"/>
          </a:p>
        </p:txBody>
      </p:sp>
    </p:spTree>
    <p:extLst>
      <p:ext uri="{BB962C8B-B14F-4D97-AF65-F5344CB8AC3E}">
        <p14:creationId xmlns:p14="http://schemas.microsoft.com/office/powerpoint/2010/main" val="78192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6B42D0-0D31-5134-7EB6-37B69E061F12}"/>
              </a:ext>
            </a:extLst>
          </p:cNvPr>
          <p:cNvSpPr>
            <a:spLocks noGrp="1"/>
          </p:cNvSpPr>
          <p:nvPr>
            <p:ph type="title"/>
          </p:nvPr>
        </p:nvSpPr>
        <p:spPr/>
        <p:txBody>
          <a:bodyPr/>
          <a:lstStyle/>
          <a:p>
            <a:r>
              <a:rPr lang="en-GB" b="1" dirty="0"/>
              <a:t>Safe, Inclusive and Brave Spaces: </a:t>
            </a:r>
            <a:br>
              <a:rPr lang="en-GB" b="1" dirty="0"/>
            </a:br>
            <a:r>
              <a:rPr lang="en-GB" b="1" dirty="0"/>
              <a:t>Creating Supportive Environments</a:t>
            </a:r>
          </a:p>
        </p:txBody>
      </p:sp>
      <p:sp>
        <p:nvSpPr>
          <p:cNvPr id="3" name="Content Placeholder 2">
            <a:extLst>
              <a:ext uri="{FF2B5EF4-FFF2-40B4-BE49-F238E27FC236}">
                <a16:creationId xmlns:a16="http://schemas.microsoft.com/office/drawing/2014/main" id="{C3880396-CBC6-D57B-314E-E56427B47D88}"/>
              </a:ext>
            </a:extLst>
          </p:cNvPr>
          <p:cNvSpPr>
            <a:spLocks noGrp="1"/>
          </p:cNvSpPr>
          <p:nvPr>
            <p:ph idx="1"/>
          </p:nvPr>
        </p:nvSpPr>
        <p:spPr/>
        <p:txBody>
          <a:bodyPr/>
          <a:lstStyle/>
          <a:p>
            <a:r>
              <a:rPr lang="en-GB" dirty="0"/>
              <a:t>In Youth Work practice in Wales, creating safe spaces is a key priority to support young people's well-being, participation, and empowerment. </a:t>
            </a:r>
          </a:p>
          <a:p>
            <a:r>
              <a:rPr lang="en-GB" dirty="0"/>
              <a:t>Safe spaces are environments that enable young people to feel secure physically, emotionally, and socially. </a:t>
            </a:r>
          </a:p>
          <a:p>
            <a:r>
              <a:rPr lang="en-GB" dirty="0"/>
              <a:t>The Welsh Government's Youth Work Strategy emphasises that Youth Work should provide safe spaces where young people feel welcome, valued, and understood regardless of their background, identity, or personal context (WG, 2019; Estyn, 2025).</a:t>
            </a:r>
          </a:p>
        </p:txBody>
      </p:sp>
    </p:spTree>
    <p:extLst>
      <p:ext uri="{BB962C8B-B14F-4D97-AF65-F5344CB8AC3E}">
        <p14:creationId xmlns:p14="http://schemas.microsoft.com/office/powerpoint/2010/main" val="39576319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50A3BF-B60B-9BE2-E821-F0A5551EB8A8}"/>
              </a:ext>
            </a:extLst>
          </p:cNvPr>
          <p:cNvSpPr>
            <a:spLocks noGrp="1"/>
          </p:cNvSpPr>
          <p:nvPr>
            <p:ph type="title"/>
          </p:nvPr>
        </p:nvSpPr>
        <p:spPr/>
        <p:txBody>
          <a:bodyPr/>
          <a:lstStyle/>
          <a:p>
            <a:r>
              <a:rPr lang="en-GB" b="1" dirty="0"/>
              <a:t>Safe, Inclusive and Brave Spaces: </a:t>
            </a:r>
            <a:br>
              <a:rPr lang="en-GB" b="1" dirty="0"/>
            </a:br>
            <a:r>
              <a:rPr lang="en-GB" b="1" dirty="0"/>
              <a:t>Creating Supportive Environments</a:t>
            </a:r>
            <a:endParaRPr lang="en-GB" dirty="0"/>
          </a:p>
        </p:txBody>
      </p:sp>
      <p:sp>
        <p:nvSpPr>
          <p:cNvPr id="3" name="Content Placeholder 2">
            <a:extLst>
              <a:ext uri="{FF2B5EF4-FFF2-40B4-BE49-F238E27FC236}">
                <a16:creationId xmlns:a16="http://schemas.microsoft.com/office/drawing/2014/main" id="{72815CB7-8103-84C0-502D-4F47A832701B}"/>
              </a:ext>
            </a:extLst>
          </p:cNvPr>
          <p:cNvSpPr>
            <a:spLocks noGrp="1"/>
          </p:cNvSpPr>
          <p:nvPr>
            <p:ph idx="1"/>
          </p:nvPr>
        </p:nvSpPr>
        <p:spPr/>
        <p:txBody>
          <a:bodyPr>
            <a:normAutofit lnSpcReduction="10000"/>
          </a:bodyPr>
          <a:lstStyle/>
          <a:p>
            <a:r>
              <a:rPr lang="en-GB" dirty="0"/>
              <a:t>Inclusivity requires Youth Work services to actively oppose discrimination and ensure equitable access for all young people, including those from marginalised groups or with differing abilities (Youth Work Wales, 2023). </a:t>
            </a:r>
          </a:p>
          <a:p>
            <a:r>
              <a:rPr lang="en-GB" dirty="0"/>
              <a:t>Accessibility involves removing barriers such as physical inaccessibility, language, or financial cost, and adapting activities to meet diverse needs (WG, 2019). </a:t>
            </a:r>
          </a:p>
          <a:p>
            <a:r>
              <a:rPr lang="en-GB" dirty="0"/>
              <a:t>Relational trust between youth workers and young people is central to emotional safety, built through confidentiality, respect, and consistent engagement (Estyn, 2025; YWWRG, 2022, WG, 2019).</a:t>
            </a:r>
          </a:p>
        </p:txBody>
      </p:sp>
    </p:spTree>
    <p:extLst>
      <p:ext uri="{BB962C8B-B14F-4D97-AF65-F5344CB8AC3E}">
        <p14:creationId xmlns:p14="http://schemas.microsoft.com/office/powerpoint/2010/main" val="42924672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E60AB0-2FC8-A957-77DA-ADA993E4AE4D}"/>
              </a:ext>
            </a:extLst>
          </p:cNvPr>
          <p:cNvSpPr>
            <a:spLocks noGrp="1"/>
          </p:cNvSpPr>
          <p:nvPr>
            <p:ph type="title"/>
          </p:nvPr>
        </p:nvSpPr>
        <p:spPr>
          <a:xfrm>
            <a:off x="358219" y="365125"/>
            <a:ext cx="11481847" cy="1325563"/>
          </a:xfrm>
        </p:spPr>
        <p:txBody>
          <a:bodyPr anchor="ctr">
            <a:normAutofit/>
          </a:bodyPr>
          <a:lstStyle/>
          <a:p>
            <a:r>
              <a:rPr lang="en-GB" b="1" dirty="0"/>
              <a:t>Youth Work in Action: Case Study and Examples</a:t>
            </a:r>
          </a:p>
        </p:txBody>
      </p:sp>
      <p:graphicFrame>
        <p:nvGraphicFramePr>
          <p:cNvPr id="5" name="Content Placeholder 2">
            <a:extLst>
              <a:ext uri="{FF2B5EF4-FFF2-40B4-BE49-F238E27FC236}">
                <a16:creationId xmlns:a16="http://schemas.microsoft.com/office/drawing/2014/main" id="{2925AFD0-BC56-8CA4-2E5F-84B8305116DA}"/>
              </a:ext>
            </a:extLst>
          </p:cNvPr>
          <p:cNvGraphicFramePr>
            <a:graphicFrameLocks noGrp="1"/>
          </p:cNvGraphicFramePr>
          <p:nvPr>
            <p:ph idx="1"/>
            <p:extLst>
              <p:ext uri="{D42A27DB-BD31-4B8C-83A1-F6EECF244321}">
                <p14:modId xmlns:p14="http://schemas.microsoft.com/office/powerpoint/2010/main" val="4138677211"/>
              </p:ext>
            </p:extLst>
          </p:nvPr>
        </p:nvGraphicFramePr>
        <p:xfrm>
          <a:off x="358219" y="1380449"/>
          <a:ext cx="11481847" cy="43537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618482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3CF860-F2C9-B112-48DD-3F9346CB1BFB}"/>
              </a:ext>
            </a:extLst>
          </p:cNvPr>
          <p:cNvSpPr>
            <a:spLocks noGrp="1"/>
          </p:cNvSpPr>
          <p:nvPr>
            <p:ph type="title"/>
          </p:nvPr>
        </p:nvSpPr>
        <p:spPr/>
        <p:txBody>
          <a:bodyPr/>
          <a:lstStyle/>
          <a:p>
            <a:r>
              <a:rPr lang="en-GB" b="1" dirty="0"/>
              <a:t>Group Work</a:t>
            </a:r>
          </a:p>
        </p:txBody>
      </p:sp>
      <p:sp>
        <p:nvSpPr>
          <p:cNvPr id="3" name="Content Placeholder 2">
            <a:extLst>
              <a:ext uri="{FF2B5EF4-FFF2-40B4-BE49-F238E27FC236}">
                <a16:creationId xmlns:a16="http://schemas.microsoft.com/office/drawing/2014/main" id="{F6755EDD-E9CD-312E-22BE-E6AF60B96BC2}"/>
              </a:ext>
            </a:extLst>
          </p:cNvPr>
          <p:cNvSpPr>
            <a:spLocks noGrp="1"/>
          </p:cNvSpPr>
          <p:nvPr>
            <p:ph idx="1"/>
          </p:nvPr>
        </p:nvSpPr>
        <p:spPr/>
        <p:txBody>
          <a:bodyPr>
            <a:normAutofit/>
          </a:bodyPr>
          <a:lstStyle/>
          <a:p>
            <a:r>
              <a:rPr lang="en-GB" dirty="0"/>
              <a:t>In your groups, please consider the four key outcomes for Maya as shown below and present your thoughts.  For example, what were the outcomes for Maya in relation to her emotional development?</a:t>
            </a:r>
          </a:p>
          <a:p>
            <a:pPr marL="0" indent="0">
              <a:buNone/>
            </a:pPr>
            <a:endParaRPr lang="en-GB" dirty="0"/>
          </a:p>
          <a:p>
            <a:pPr lvl="1"/>
            <a:r>
              <a:rPr lang="en-GB" dirty="0"/>
              <a:t>Emotional development: </a:t>
            </a:r>
          </a:p>
          <a:p>
            <a:pPr lvl="1"/>
            <a:r>
              <a:rPr lang="en-GB" dirty="0"/>
              <a:t>Social association: </a:t>
            </a:r>
          </a:p>
          <a:p>
            <a:pPr lvl="1"/>
            <a:r>
              <a:rPr lang="en-GB" dirty="0"/>
              <a:t>Community connection: </a:t>
            </a:r>
          </a:p>
          <a:p>
            <a:pPr lvl="1"/>
            <a:r>
              <a:rPr lang="en-GB" dirty="0"/>
              <a:t>Educational benefits: </a:t>
            </a:r>
          </a:p>
          <a:p>
            <a:endParaRPr lang="en-GB" dirty="0"/>
          </a:p>
        </p:txBody>
      </p:sp>
    </p:spTree>
    <p:extLst>
      <p:ext uri="{BB962C8B-B14F-4D97-AF65-F5344CB8AC3E}">
        <p14:creationId xmlns:p14="http://schemas.microsoft.com/office/powerpoint/2010/main" val="1624480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89C35-DC89-F24A-1C3B-E8F1F4C3A2D1}"/>
              </a:ext>
            </a:extLst>
          </p:cNvPr>
          <p:cNvSpPr>
            <a:spLocks noGrp="1"/>
          </p:cNvSpPr>
          <p:nvPr>
            <p:ph type="title"/>
          </p:nvPr>
        </p:nvSpPr>
        <p:spPr>
          <a:xfrm>
            <a:off x="358219" y="365125"/>
            <a:ext cx="11481847" cy="1325563"/>
          </a:xfrm>
        </p:spPr>
        <p:txBody>
          <a:bodyPr anchor="ctr">
            <a:normAutofit/>
          </a:bodyPr>
          <a:lstStyle/>
          <a:p>
            <a:r>
              <a:rPr lang="en-GB" b="1" dirty="0"/>
              <a:t>Feedback</a:t>
            </a:r>
          </a:p>
        </p:txBody>
      </p:sp>
      <p:pic>
        <p:nvPicPr>
          <p:cNvPr id="5" name="Picture 2" descr="A Five Minute Guide To… Feedback – The Teaching Delusion">
            <a:extLst>
              <a:ext uri="{FF2B5EF4-FFF2-40B4-BE49-F238E27FC236}">
                <a16:creationId xmlns:a16="http://schemas.microsoft.com/office/drawing/2014/main" id="{03D5A6F4-C899-F7A1-C1CA-DF34FC3C4545}"/>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58219" y="1833906"/>
            <a:ext cx="11481847" cy="3559372"/>
          </a:xfrm>
          <a:prstGeom prst="rect">
            <a:avLst/>
          </a:prstGeom>
          <a:solidFill>
            <a:srgbClr val="FFFFFF"/>
          </a:solidFill>
        </p:spPr>
      </p:pic>
    </p:spTree>
    <p:extLst>
      <p:ext uri="{BB962C8B-B14F-4D97-AF65-F5344CB8AC3E}">
        <p14:creationId xmlns:p14="http://schemas.microsoft.com/office/powerpoint/2010/main" val="24243054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B5A7A6-ABA0-2018-6F7D-42B1D7EFE0AD}"/>
              </a:ext>
            </a:extLst>
          </p:cNvPr>
          <p:cNvSpPr>
            <a:spLocks noGrp="1"/>
          </p:cNvSpPr>
          <p:nvPr>
            <p:ph type="title"/>
          </p:nvPr>
        </p:nvSpPr>
        <p:spPr/>
        <p:txBody>
          <a:bodyPr/>
          <a:lstStyle/>
          <a:p>
            <a:r>
              <a:rPr lang="en-GB" b="1" dirty="0"/>
              <a:t>Youth Work in Action: Case Study and Examples</a:t>
            </a:r>
          </a:p>
        </p:txBody>
      </p:sp>
      <p:sp>
        <p:nvSpPr>
          <p:cNvPr id="3" name="Content Placeholder 2">
            <a:extLst>
              <a:ext uri="{FF2B5EF4-FFF2-40B4-BE49-F238E27FC236}">
                <a16:creationId xmlns:a16="http://schemas.microsoft.com/office/drawing/2014/main" id="{72375551-0A43-8580-C06D-FC0C107596BA}"/>
              </a:ext>
            </a:extLst>
          </p:cNvPr>
          <p:cNvSpPr>
            <a:spLocks noGrp="1"/>
          </p:cNvSpPr>
          <p:nvPr>
            <p:ph idx="1"/>
          </p:nvPr>
        </p:nvSpPr>
        <p:spPr/>
        <p:txBody>
          <a:bodyPr/>
          <a:lstStyle/>
          <a:p>
            <a:r>
              <a:rPr lang="en-GB" dirty="0"/>
              <a:t>This case illustrates how Youth Work’s relational, participatory approach cultivates belonging and social association, fundamental to positive youth development. </a:t>
            </a:r>
          </a:p>
          <a:p>
            <a:r>
              <a:rPr lang="en-GB" dirty="0"/>
              <a:t>The youth workers’ emphasis on trust-building, reflective dialogue, and shared decision-making enabled Maya to internalise feelings of acceptance and capability – key protective factors against social exclusion.</a:t>
            </a:r>
          </a:p>
        </p:txBody>
      </p:sp>
    </p:spTree>
    <p:extLst>
      <p:ext uri="{BB962C8B-B14F-4D97-AF65-F5344CB8AC3E}">
        <p14:creationId xmlns:p14="http://schemas.microsoft.com/office/powerpoint/2010/main" val="33310872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2B8F4F-5054-0916-5C1D-AA27FCDA6350}"/>
              </a:ext>
            </a:extLst>
          </p:cNvPr>
          <p:cNvSpPr>
            <a:spLocks noGrp="1"/>
          </p:cNvSpPr>
          <p:nvPr>
            <p:ph type="title"/>
          </p:nvPr>
        </p:nvSpPr>
        <p:spPr/>
        <p:txBody>
          <a:bodyPr/>
          <a:lstStyle/>
          <a:p>
            <a:r>
              <a:rPr lang="en-GB" b="1" dirty="0"/>
              <a:t>Group Task: Exploring Practice</a:t>
            </a:r>
          </a:p>
        </p:txBody>
      </p:sp>
      <p:sp>
        <p:nvSpPr>
          <p:cNvPr id="3" name="Content Placeholder 2">
            <a:extLst>
              <a:ext uri="{FF2B5EF4-FFF2-40B4-BE49-F238E27FC236}">
                <a16:creationId xmlns:a16="http://schemas.microsoft.com/office/drawing/2014/main" id="{C2DD17AB-BF36-B707-F62D-DC52ED45AD73}"/>
              </a:ext>
            </a:extLst>
          </p:cNvPr>
          <p:cNvSpPr>
            <a:spLocks noGrp="1"/>
          </p:cNvSpPr>
          <p:nvPr>
            <p:ph idx="1"/>
          </p:nvPr>
        </p:nvSpPr>
        <p:spPr/>
        <p:txBody>
          <a:bodyPr/>
          <a:lstStyle/>
          <a:p>
            <a:r>
              <a:rPr lang="en-GB" dirty="0"/>
              <a:t>What practical methods can youth workers use to build trust and belonging among young people like Maya?</a:t>
            </a:r>
          </a:p>
          <a:p>
            <a:r>
              <a:rPr lang="en-GB" dirty="0"/>
              <a:t>How could the youth workers assess or evidence the development of belonging in their practice?</a:t>
            </a:r>
          </a:p>
          <a:p>
            <a:r>
              <a:rPr lang="en-GB" dirty="0"/>
              <a:t>In what ways do creative and participatory approaches encourage young people’s sense of ownership?</a:t>
            </a:r>
          </a:p>
          <a:p>
            <a:pPr marL="0" indent="0">
              <a:buNone/>
            </a:pPr>
            <a:endParaRPr lang="en-GB" dirty="0"/>
          </a:p>
        </p:txBody>
      </p:sp>
    </p:spTree>
    <p:extLst>
      <p:ext uri="{BB962C8B-B14F-4D97-AF65-F5344CB8AC3E}">
        <p14:creationId xmlns:p14="http://schemas.microsoft.com/office/powerpoint/2010/main" val="35598674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4C1572-6F70-E927-E76C-66B9FB9AC457}"/>
              </a:ext>
            </a:extLst>
          </p:cNvPr>
          <p:cNvSpPr>
            <a:spLocks noGrp="1"/>
          </p:cNvSpPr>
          <p:nvPr>
            <p:ph type="title"/>
          </p:nvPr>
        </p:nvSpPr>
        <p:spPr/>
        <p:txBody>
          <a:bodyPr/>
          <a:lstStyle/>
          <a:p>
            <a:r>
              <a:rPr lang="en-GB" b="1" dirty="0"/>
              <a:t>Challenges and Considerations: Navigating Barriers</a:t>
            </a:r>
          </a:p>
        </p:txBody>
      </p:sp>
      <p:sp>
        <p:nvSpPr>
          <p:cNvPr id="3" name="Content Placeholder 2">
            <a:extLst>
              <a:ext uri="{FF2B5EF4-FFF2-40B4-BE49-F238E27FC236}">
                <a16:creationId xmlns:a16="http://schemas.microsoft.com/office/drawing/2014/main" id="{B180AA76-6830-1964-1FBB-A8D11C590924}"/>
              </a:ext>
            </a:extLst>
          </p:cNvPr>
          <p:cNvSpPr>
            <a:spLocks noGrp="1"/>
          </p:cNvSpPr>
          <p:nvPr>
            <p:ph idx="1"/>
          </p:nvPr>
        </p:nvSpPr>
        <p:spPr/>
        <p:txBody>
          <a:bodyPr>
            <a:normAutofit/>
          </a:bodyPr>
          <a:lstStyle/>
          <a:p>
            <a:r>
              <a:rPr lang="en-GB" dirty="0"/>
              <a:t>Establishing and sustaining effective spaces for young people is challenged significantly by barriers including funding limitations, cultural sensitivity issues, and policy constraints. </a:t>
            </a:r>
          </a:p>
          <a:p>
            <a:r>
              <a:rPr lang="en-GB" dirty="0"/>
              <a:t>Limited and unstable funding creates a precarious environment for youth services, with funding often being project-based, short-term, and competitive rather than providing core, sustained support. </a:t>
            </a:r>
          </a:p>
          <a:p>
            <a:r>
              <a:rPr lang="en-GB" dirty="0"/>
              <a:t>This financial instability can hamper long-term planning, staff retention, and the maintenance of welcoming physical spaces. </a:t>
            </a:r>
          </a:p>
        </p:txBody>
      </p:sp>
    </p:spTree>
    <p:extLst>
      <p:ext uri="{BB962C8B-B14F-4D97-AF65-F5344CB8AC3E}">
        <p14:creationId xmlns:p14="http://schemas.microsoft.com/office/powerpoint/2010/main" val="21234740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363C59-F54C-8EF6-DACE-547AEC79BFC3}"/>
              </a:ext>
            </a:extLst>
          </p:cNvPr>
          <p:cNvSpPr>
            <a:spLocks noGrp="1"/>
          </p:cNvSpPr>
          <p:nvPr>
            <p:ph type="title"/>
          </p:nvPr>
        </p:nvSpPr>
        <p:spPr/>
        <p:txBody>
          <a:bodyPr/>
          <a:lstStyle/>
          <a:p>
            <a:r>
              <a:rPr lang="en-GB" b="1" dirty="0"/>
              <a:t>Challenges and Considerations: Navigating Barriers</a:t>
            </a:r>
            <a:endParaRPr lang="en-GB" dirty="0"/>
          </a:p>
        </p:txBody>
      </p:sp>
      <p:sp>
        <p:nvSpPr>
          <p:cNvPr id="3" name="Content Placeholder 2">
            <a:extLst>
              <a:ext uri="{FF2B5EF4-FFF2-40B4-BE49-F238E27FC236}">
                <a16:creationId xmlns:a16="http://schemas.microsoft.com/office/drawing/2014/main" id="{4B44706C-9C6C-987F-C6ED-3B9627B0963F}"/>
              </a:ext>
            </a:extLst>
          </p:cNvPr>
          <p:cNvSpPr>
            <a:spLocks noGrp="1"/>
          </p:cNvSpPr>
          <p:nvPr>
            <p:ph idx="1"/>
          </p:nvPr>
        </p:nvSpPr>
        <p:spPr/>
        <p:txBody>
          <a:bodyPr>
            <a:normAutofit fontScale="92500" lnSpcReduction="10000"/>
          </a:bodyPr>
          <a:lstStyle/>
          <a:p>
            <a:r>
              <a:rPr lang="en-GB" dirty="0"/>
              <a:t>Cultural sensitivity represents another substantial barrier. </a:t>
            </a:r>
          </a:p>
          <a:p>
            <a:r>
              <a:rPr lang="en-GB" dirty="0"/>
              <a:t>Organisations and communities sometimes hold hierarchical or exclusionary norms that do not fully embrace or understand young people’s diverse needs, limiting young people's participation and ownership. A lack of culturally responsive approaches, including accessibility for disabled young people and those from underrepresented backgrounds, decreases engagement and the effectiveness of youth spaces (Local Government Association, 2021). </a:t>
            </a:r>
          </a:p>
          <a:p>
            <a:r>
              <a:rPr lang="en-GB" dirty="0"/>
              <a:t>Policy limitations compound these issues, as national and local regulations may prioritise measurable outcomes or formal education routes over relational and creative Youth Work methods. </a:t>
            </a:r>
          </a:p>
        </p:txBody>
      </p:sp>
    </p:spTree>
    <p:extLst>
      <p:ext uri="{BB962C8B-B14F-4D97-AF65-F5344CB8AC3E}">
        <p14:creationId xmlns:p14="http://schemas.microsoft.com/office/powerpoint/2010/main" val="9132267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EBF301-8DAE-BE67-0F3D-50C52471D450}"/>
              </a:ext>
            </a:extLst>
          </p:cNvPr>
          <p:cNvSpPr>
            <a:spLocks noGrp="1"/>
          </p:cNvSpPr>
          <p:nvPr>
            <p:ph type="title"/>
          </p:nvPr>
        </p:nvSpPr>
        <p:spPr/>
        <p:txBody>
          <a:bodyPr/>
          <a:lstStyle/>
          <a:p>
            <a:r>
              <a:rPr lang="en-GB" b="1" dirty="0"/>
              <a:t>Challenges and Considerations: Navigating Barriers</a:t>
            </a:r>
            <a:endParaRPr lang="en-GB" dirty="0"/>
          </a:p>
        </p:txBody>
      </p:sp>
      <p:sp>
        <p:nvSpPr>
          <p:cNvPr id="3" name="Content Placeholder 2">
            <a:extLst>
              <a:ext uri="{FF2B5EF4-FFF2-40B4-BE49-F238E27FC236}">
                <a16:creationId xmlns:a16="http://schemas.microsoft.com/office/drawing/2014/main" id="{ED8D7813-68F1-10D0-755C-6311CD4B2848}"/>
              </a:ext>
            </a:extLst>
          </p:cNvPr>
          <p:cNvSpPr>
            <a:spLocks noGrp="1"/>
          </p:cNvSpPr>
          <p:nvPr>
            <p:ph idx="1"/>
          </p:nvPr>
        </p:nvSpPr>
        <p:spPr/>
        <p:txBody>
          <a:bodyPr>
            <a:normAutofit fontScale="77500" lnSpcReduction="20000"/>
          </a:bodyPr>
          <a:lstStyle/>
          <a:p>
            <a:r>
              <a:rPr lang="en-GB" dirty="0"/>
              <a:t>Addressing these challenges requires strategic approaches focused on empowerment and collaboration. </a:t>
            </a:r>
          </a:p>
          <a:p>
            <a:r>
              <a:rPr lang="en-GB" dirty="0"/>
              <a:t>Co-development of services with young people, community members, and stakeholders ensures that youth spaces are relevant, welcoming, and sustainable by fostering shared ownership and responsiveness to lived experiences. </a:t>
            </a:r>
          </a:p>
          <a:p>
            <a:r>
              <a:rPr lang="en-GB" dirty="0"/>
              <a:t>This collaborative method builds trust, capacity, and accountability, enabling services to adapt to evolving youth needs (Education Northwest, 2024). Central to this is authentic youth voice and agency; meaningful participation in decision-making, advisory roles, and programme design empowers young people, increases engagement, and enhances the relevance of Youth Work provisions. </a:t>
            </a:r>
          </a:p>
          <a:p>
            <a:r>
              <a:rPr lang="en-GB" dirty="0"/>
              <a:t>When young people are genuinely heard and influence their environments, their confidence and sense of belonging grow, strengthening community cohesion (Farthing, 2012; Harvard PZ, 2019).</a:t>
            </a:r>
          </a:p>
        </p:txBody>
      </p:sp>
    </p:spTree>
    <p:extLst>
      <p:ext uri="{BB962C8B-B14F-4D97-AF65-F5344CB8AC3E}">
        <p14:creationId xmlns:p14="http://schemas.microsoft.com/office/powerpoint/2010/main" val="31184641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3632B9-798F-3E43-B59F-32E1E795CB9D}"/>
              </a:ext>
            </a:extLst>
          </p:cNvPr>
          <p:cNvSpPr>
            <a:spLocks noGrp="1"/>
          </p:cNvSpPr>
          <p:nvPr>
            <p:ph type="title"/>
          </p:nvPr>
        </p:nvSpPr>
        <p:spPr/>
        <p:txBody>
          <a:bodyPr/>
          <a:lstStyle/>
          <a:p>
            <a:r>
              <a:rPr lang="en-GB" b="1" dirty="0"/>
              <a:t>Core Theories Linking Place, Belonging, and Youth Development</a:t>
            </a:r>
          </a:p>
        </p:txBody>
      </p:sp>
      <p:sp>
        <p:nvSpPr>
          <p:cNvPr id="3" name="Content Placeholder 2">
            <a:extLst>
              <a:ext uri="{FF2B5EF4-FFF2-40B4-BE49-F238E27FC236}">
                <a16:creationId xmlns:a16="http://schemas.microsoft.com/office/drawing/2014/main" id="{A15B67A8-29E4-57FA-7447-C855A542AEB1}"/>
              </a:ext>
            </a:extLst>
          </p:cNvPr>
          <p:cNvSpPr>
            <a:spLocks noGrp="1"/>
          </p:cNvSpPr>
          <p:nvPr>
            <p:ph idx="1"/>
          </p:nvPr>
        </p:nvSpPr>
        <p:spPr/>
        <p:txBody>
          <a:bodyPr>
            <a:normAutofit/>
          </a:bodyPr>
          <a:lstStyle/>
          <a:p>
            <a:r>
              <a:rPr lang="en-GB" dirty="0"/>
              <a:t>Belonging as a Relational Process</a:t>
            </a:r>
          </a:p>
          <a:p>
            <a:pPr lvl="1"/>
            <a:r>
              <a:rPr lang="en-GB" dirty="0"/>
              <a:t>Belonging in Youth Work is not a fixed outcome but a </a:t>
            </a:r>
            <a:r>
              <a:rPr lang="en-GB" b="1" dirty="0"/>
              <a:t>dynamic</a:t>
            </a:r>
            <a:r>
              <a:rPr lang="en-GB" dirty="0"/>
              <a:t>, </a:t>
            </a:r>
            <a:r>
              <a:rPr lang="en-GB" b="1" dirty="0"/>
              <a:t>relational</a:t>
            </a:r>
            <a:r>
              <a:rPr lang="en-GB" dirty="0"/>
              <a:t>, and </a:t>
            </a:r>
            <a:r>
              <a:rPr lang="en-GB" b="1" dirty="0"/>
              <a:t>negotiated process</a:t>
            </a:r>
            <a:r>
              <a:rPr lang="en-GB" dirty="0"/>
              <a:t>, emerging through ongoing interactions between young people, practitioners, and the communities they engage with. It is shaped by Youth Work practices that create inclusive spaces, foster meaningful relationships, and support young people in navigating transitions and diverse settings. </a:t>
            </a:r>
          </a:p>
          <a:p>
            <a:pPr lvl="1"/>
            <a:r>
              <a:rPr lang="en-GB" dirty="0"/>
              <a:t>Young people’s sense of belonging is shaped by their backgrounds, relationships, and the settings they’re part of. In Youth Work, belonging depends on how supported, included, and valued young people feel — and whether they see themselves as recognised members of their group or community</a:t>
            </a:r>
          </a:p>
          <a:p>
            <a:endParaRPr lang="en-GB" dirty="0"/>
          </a:p>
        </p:txBody>
      </p:sp>
    </p:spTree>
    <p:extLst>
      <p:ext uri="{BB962C8B-B14F-4D97-AF65-F5344CB8AC3E}">
        <p14:creationId xmlns:p14="http://schemas.microsoft.com/office/powerpoint/2010/main" val="66519014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225B47-3934-A206-AE96-1AE0B3607B95}"/>
              </a:ext>
            </a:extLst>
          </p:cNvPr>
          <p:cNvSpPr>
            <a:spLocks noGrp="1"/>
          </p:cNvSpPr>
          <p:nvPr>
            <p:ph type="title"/>
          </p:nvPr>
        </p:nvSpPr>
        <p:spPr/>
        <p:txBody>
          <a:bodyPr/>
          <a:lstStyle/>
          <a:p>
            <a:r>
              <a:rPr lang="en-GB" b="1" dirty="0"/>
              <a:t>Place Identity Theory</a:t>
            </a:r>
          </a:p>
        </p:txBody>
      </p:sp>
      <p:sp>
        <p:nvSpPr>
          <p:cNvPr id="3" name="Content Placeholder 2">
            <a:extLst>
              <a:ext uri="{FF2B5EF4-FFF2-40B4-BE49-F238E27FC236}">
                <a16:creationId xmlns:a16="http://schemas.microsoft.com/office/drawing/2014/main" id="{F20452F9-F39E-435A-0DC7-CB2E8BD235DB}"/>
              </a:ext>
            </a:extLst>
          </p:cNvPr>
          <p:cNvSpPr>
            <a:spLocks noGrp="1"/>
          </p:cNvSpPr>
          <p:nvPr>
            <p:ph idx="1"/>
          </p:nvPr>
        </p:nvSpPr>
        <p:spPr/>
        <p:txBody>
          <a:bodyPr>
            <a:normAutofit fontScale="92500" lnSpcReduction="10000"/>
          </a:bodyPr>
          <a:lstStyle/>
          <a:p>
            <a:r>
              <a:rPr lang="en-GB" dirty="0"/>
              <a:t>Place Identity Theory explores how individuals—especially young people—form a </a:t>
            </a:r>
            <a:r>
              <a:rPr lang="en-GB" b="1" dirty="0"/>
              <a:t>sense of self</a:t>
            </a:r>
            <a:r>
              <a:rPr lang="en-GB" dirty="0"/>
              <a:t> through their emotional and cognitive connections to specific places. These places become part of their identity, influencing how they see themselves and how they relate to the world.</a:t>
            </a:r>
          </a:p>
          <a:p>
            <a:r>
              <a:rPr lang="en-GB" dirty="0"/>
              <a:t>The concept of </a:t>
            </a:r>
            <a:r>
              <a:rPr lang="en-GB" b="1" dirty="0"/>
              <a:t>Place Identity Theory</a:t>
            </a:r>
            <a:r>
              <a:rPr lang="en-GB" dirty="0"/>
              <a:t> was primarily developed by </a:t>
            </a:r>
            <a:r>
              <a:rPr lang="en-GB" b="1" dirty="0" err="1"/>
              <a:t>Proshansky</a:t>
            </a:r>
            <a:r>
              <a:rPr lang="en-GB" dirty="0"/>
              <a:t>, along with colleagues </a:t>
            </a:r>
            <a:r>
              <a:rPr lang="en-GB" b="1" dirty="0"/>
              <a:t>Fabian</a:t>
            </a:r>
            <a:r>
              <a:rPr lang="en-GB" dirty="0"/>
              <a:t> and </a:t>
            </a:r>
            <a:r>
              <a:rPr lang="en-GB" b="1" dirty="0" err="1"/>
              <a:t>Kaminoff</a:t>
            </a:r>
            <a:r>
              <a:rPr lang="en-GB" dirty="0"/>
              <a:t>, in the late 1970s and early 1980s within the field of </a:t>
            </a:r>
            <a:r>
              <a:rPr lang="en-GB" b="1" dirty="0"/>
              <a:t>environmental psychology.  </a:t>
            </a:r>
            <a:r>
              <a:rPr lang="en-GB" dirty="0"/>
              <a:t>The core idea is that Place identity refers to the </a:t>
            </a:r>
            <a:r>
              <a:rPr lang="en-GB" b="1" dirty="0"/>
              <a:t>cognitive and emotional connections</a:t>
            </a:r>
            <a:r>
              <a:rPr lang="en-GB" dirty="0"/>
              <a:t> individuals form with specific places, which become part of their </a:t>
            </a:r>
            <a:r>
              <a:rPr lang="en-GB" b="1" dirty="0"/>
              <a:t>self-concept</a:t>
            </a:r>
            <a:r>
              <a:rPr lang="en-GB" dirty="0"/>
              <a:t>. These connections are shaped by experiences, memories, and social interactions within those environments.</a:t>
            </a:r>
          </a:p>
        </p:txBody>
      </p:sp>
    </p:spTree>
    <p:extLst>
      <p:ext uri="{BB962C8B-B14F-4D97-AF65-F5344CB8AC3E}">
        <p14:creationId xmlns:p14="http://schemas.microsoft.com/office/powerpoint/2010/main" val="198224342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FC60E9-CD20-2B3D-6FA4-140696609866}"/>
              </a:ext>
            </a:extLst>
          </p:cNvPr>
          <p:cNvSpPr>
            <a:spLocks noGrp="1"/>
          </p:cNvSpPr>
          <p:nvPr>
            <p:ph type="title"/>
          </p:nvPr>
        </p:nvSpPr>
        <p:spPr/>
        <p:txBody>
          <a:bodyPr/>
          <a:lstStyle/>
          <a:p>
            <a:r>
              <a:rPr lang="en-GB" b="1" dirty="0"/>
              <a:t>Place Identity Theory</a:t>
            </a:r>
            <a:endParaRPr lang="en-GB" dirty="0"/>
          </a:p>
        </p:txBody>
      </p:sp>
      <p:sp>
        <p:nvSpPr>
          <p:cNvPr id="3" name="Content Placeholder 2">
            <a:extLst>
              <a:ext uri="{FF2B5EF4-FFF2-40B4-BE49-F238E27FC236}">
                <a16:creationId xmlns:a16="http://schemas.microsoft.com/office/drawing/2014/main" id="{DE27E8D0-AC2B-593B-CFC8-2ABDDF2D3D7D}"/>
              </a:ext>
            </a:extLst>
          </p:cNvPr>
          <p:cNvSpPr>
            <a:spLocks noGrp="1"/>
          </p:cNvSpPr>
          <p:nvPr>
            <p:ph idx="1"/>
          </p:nvPr>
        </p:nvSpPr>
        <p:spPr/>
        <p:txBody>
          <a:bodyPr/>
          <a:lstStyle/>
          <a:p>
            <a:r>
              <a:rPr lang="en-GB" b="1" dirty="0"/>
              <a:t>Affective Bonds: </a:t>
            </a:r>
            <a:r>
              <a:rPr lang="en-GB" dirty="0"/>
              <a:t>Emotional attachments to places where young people feel safe, valued, or empowered.</a:t>
            </a:r>
          </a:p>
          <a:p>
            <a:r>
              <a:rPr lang="en-GB" b="1" dirty="0"/>
              <a:t>Cognitive Associations: </a:t>
            </a:r>
            <a:r>
              <a:rPr lang="en-GB" dirty="0"/>
              <a:t>Memories, meanings, and narratives tied to places that help shape personal and social identity.</a:t>
            </a:r>
          </a:p>
          <a:p>
            <a:r>
              <a:rPr lang="en-GB" b="1" dirty="0"/>
              <a:t>Symbolic Meaning: </a:t>
            </a:r>
            <a:r>
              <a:rPr lang="en-GB" dirty="0"/>
              <a:t>Places often represent more than their physical form – they symbolise freedom, exclusion, community, or resistance.</a:t>
            </a:r>
          </a:p>
        </p:txBody>
      </p:sp>
    </p:spTree>
    <p:extLst>
      <p:ext uri="{BB962C8B-B14F-4D97-AF65-F5344CB8AC3E}">
        <p14:creationId xmlns:p14="http://schemas.microsoft.com/office/powerpoint/2010/main" val="37850425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D393FE-5447-3010-0908-615E7A1A1404}"/>
              </a:ext>
            </a:extLst>
          </p:cNvPr>
          <p:cNvSpPr>
            <a:spLocks noGrp="1"/>
          </p:cNvSpPr>
          <p:nvPr>
            <p:ph type="title"/>
          </p:nvPr>
        </p:nvSpPr>
        <p:spPr/>
        <p:txBody>
          <a:bodyPr/>
          <a:lstStyle/>
          <a:p>
            <a:r>
              <a:rPr lang="en-GB" b="1" dirty="0"/>
              <a:t>Place Identity Theory</a:t>
            </a:r>
            <a:endParaRPr lang="en-GB" dirty="0"/>
          </a:p>
        </p:txBody>
      </p:sp>
      <p:sp>
        <p:nvSpPr>
          <p:cNvPr id="3" name="Content Placeholder 2">
            <a:extLst>
              <a:ext uri="{FF2B5EF4-FFF2-40B4-BE49-F238E27FC236}">
                <a16:creationId xmlns:a16="http://schemas.microsoft.com/office/drawing/2014/main" id="{A21EA43D-AD8A-9431-56C8-7B547A4451B0}"/>
              </a:ext>
            </a:extLst>
          </p:cNvPr>
          <p:cNvSpPr>
            <a:spLocks noGrp="1"/>
          </p:cNvSpPr>
          <p:nvPr>
            <p:ph idx="1"/>
          </p:nvPr>
        </p:nvSpPr>
        <p:spPr>
          <a:xfrm>
            <a:off x="358219" y="1825625"/>
            <a:ext cx="6302153" cy="3575934"/>
          </a:xfrm>
        </p:spPr>
        <p:txBody>
          <a:bodyPr>
            <a:normAutofit fontScale="92500" lnSpcReduction="20000"/>
          </a:bodyPr>
          <a:lstStyle/>
          <a:p>
            <a:pPr marL="0" indent="0">
              <a:buNone/>
            </a:pPr>
            <a:r>
              <a:rPr lang="en-GB" b="1" dirty="0"/>
              <a:t>Youth Work Relevance</a:t>
            </a:r>
          </a:p>
          <a:p>
            <a:r>
              <a:rPr lang="en-GB" dirty="0"/>
              <a:t>Youth clubs, schools, parks, and digital spaces can become </a:t>
            </a:r>
            <a:r>
              <a:rPr lang="en-GB" b="1" dirty="0"/>
              <a:t>identity-forming environments</a:t>
            </a:r>
            <a:r>
              <a:rPr lang="en-GB" dirty="0"/>
              <a:t>.</a:t>
            </a:r>
          </a:p>
          <a:p>
            <a:r>
              <a:rPr lang="en-GB" dirty="0"/>
              <a:t>These places offer opportunities for </a:t>
            </a:r>
            <a:r>
              <a:rPr lang="en-GB" b="1" dirty="0"/>
              <a:t>self-expression</a:t>
            </a:r>
            <a:r>
              <a:rPr lang="en-GB" dirty="0"/>
              <a:t>, </a:t>
            </a:r>
            <a:r>
              <a:rPr lang="en-GB" b="1" dirty="0"/>
              <a:t>peer interaction</a:t>
            </a:r>
            <a:r>
              <a:rPr lang="en-GB" dirty="0"/>
              <a:t>, and </a:t>
            </a:r>
            <a:r>
              <a:rPr lang="en-GB" b="1" dirty="0"/>
              <a:t>community engagement</a:t>
            </a:r>
            <a:r>
              <a:rPr lang="en-GB" dirty="0"/>
              <a:t>.</a:t>
            </a:r>
          </a:p>
          <a:p>
            <a:r>
              <a:rPr lang="en-GB" dirty="0"/>
              <a:t>When young people feel ownership or belonging in a space, it enhances their </a:t>
            </a:r>
            <a:r>
              <a:rPr lang="en-GB" b="1" dirty="0"/>
              <a:t>confidence</a:t>
            </a:r>
            <a:r>
              <a:rPr lang="en-GB" dirty="0"/>
              <a:t>, </a:t>
            </a:r>
            <a:r>
              <a:rPr lang="en-GB" b="1" dirty="0"/>
              <a:t>resilience</a:t>
            </a:r>
            <a:r>
              <a:rPr lang="en-GB" dirty="0"/>
              <a:t>, and </a:t>
            </a:r>
            <a:r>
              <a:rPr lang="en-GB" b="1" dirty="0"/>
              <a:t>social connectedness</a:t>
            </a:r>
            <a:r>
              <a:rPr lang="en-GB" dirty="0"/>
              <a:t>.</a:t>
            </a:r>
          </a:p>
          <a:p>
            <a:endParaRPr lang="en-GB" dirty="0"/>
          </a:p>
          <a:p>
            <a:endParaRPr lang="en-GB" dirty="0"/>
          </a:p>
        </p:txBody>
      </p:sp>
      <p:sp>
        <p:nvSpPr>
          <p:cNvPr id="4" name="Thought Bubble: Cloud 3">
            <a:extLst>
              <a:ext uri="{FF2B5EF4-FFF2-40B4-BE49-F238E27FC236}">
                <a16:creationId xmlns:a16="http://schemas.microsoft.com/office/drawing/2014/main" id="{768D0F7B-5349-3525-391F-16AA67C87710}"/>
              </a:ext>
            </a:extLst>
          </p:cNvPr>
          <p:cNvSpPr/>
          <p:nvPr/>
        </p:nvSpPr>
        <p:spPr>
          <a:xfrm>
            <a:off x="6304771" y="783771"/>
            <a:ext cx="5676771" cy="3917315"/>
          </a:xfrm>
          <a:prstGeom prst="cloudCallou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69B32F62-CC1A-303B-9E5E-0C01D8B627F4}"/>
              </a:ext>
            </a:extLst>
          </p:cNvPr>
          <p:cNvSpPr txBox="1"/>
          <p:nvPr/>
        </p:nvSpPr>
        <p:spPr>
          <a:xfrm>
            <a:off x="7099921" y="1618117"/>
            <a:ext cx="4134136" cy="1938992"/>
          </a:xfrm>
          <a:prstGeom prst="rect">
            <a:avLst/>
          </a:prstGeom>
          <a:noFill/>
        </p:spPr>
        <p:txBody>
          <a:bodyPr wrap="square" rtlCol="0">
            <a:spAutoFit/>
          </a:bodyPr>
          <a:lstStyle/>
          <a:p>
            <a:r>
              <a:rPr lang="en-GB" sz="2000" b="1" dirty="0">
                <a:solidFill>
                  <a:schemeClr val="bg1"/>
                </a:solidFill>
              </a:rPr>
              <a:t>A young person who regularly attends a youth centre may associate it with safety, creativity, and friendship. Over time, this place becomes part of their identity—not just where they go, but who they are</a:t>
            </a:r>
            <a:endParaRPr lang="en-GB" sz="2000" b="1" dirty="0"/>
          </a:p>
        </p:txBody>
      </p:sp>
    </p:spTree>
    <p:extLst>
      <p:ext uri="{BB962C8B-B14F-4D97-AF65-F5344CB8AC3E}">
        <p14:creationId xmlns:p14="http://schemas.microsoft.com/office/powerpoint/2010/main" val="274699487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6BC5D5-C063-039B-E174-67764A743C9B}"/>
              </a:ext>
            </a:extLst>
          </p:cNvPr>
          <p:cNvSpPr>
            <a:spLocks noGrp="1"/>
          </p:cNvSpPr>
          <p:nvPr>
            <p:ph type="title"/>
          </p:nvPr>
        </p:nvSpPr>
        <p:spPr/>
        <p:txBody>
          <a:bodyPr/>
          <a:lstStyle/>
          <a:p>
            <a:r>
              <a:rPr lang="en-GB" b="1" dirty="0"/>
              <a:t>Place Attachment Theory</a:t>
            </a:r>
          </a:p>
        </p:txBody>
      </p:sp>
      <p:sp>
        <p:nvSpPr>
          <p:cNvPr id="3" name="Content Placeholder 2">
            <a:extLst>
              <a:ext uri="{FF2B5EF4-FFF2-40B4-BE49-F238E27FC236}">
                <a16:creationId xmlns:a16="http://schemas.microsoft.com/office/drawing/2014/main" id="{0906608F-014E-68B3-1ACA-09466E6C2AD5}"/>
              </a:ext>
            </a:extLst>
          </p:cNvPr>
          <p:cNvSpPr>
            <a:spLocks noGrp="1"/>
          </p:cNvSpPr>
          <p:nvPr>
            <p:ph idx="1"/>
          </p:nvPr>
        </p:nvSpPr>
        <p:spPr/>
        <p:txBody>
          <a:bodyPr/>
          <a:lstStyle/>
          <a:p>
            <a:r>
              <a:rPr lang="en-GB" dirty="0"/>
              <a:t>Place Attachment Theory refers to the </a:t>
            </a:r>
            <a:r>
              <a:rPr lang="en-GB" b="1" dirty="0"/>
              <a:t>emotional bonds</a:t>
            </a:r>
            <a:r>
              <a:rPr lang="en-GB" dirty="0"/>
              <a:t> individuals form with specific places over time. These bonds are shaped by personal experiences, relationships, and the symbolic meanings attributed to those places. For young people, such attachments can significantly influence their </a:t>
            </a:r>
            <a:r>
              <a:rPr lang="en-GB" b="1" dirty="0"/>
              <a:t>identity</a:t>
            </a:r>
            <a:r>
              <a:rPr lang="en-GB" dirty="0"/>
              <a:t>, </a:t>
            </a:r>
            <a:r>
              <a:rPr lang="en-GB" b="1" dirty="0"/>
              <a:t>sense of belonging</a:t>
            </a:r>
            <a:r>
              <a:rPr lang="en-GB" dirty="0"/>
              <a:t>, and </a:t>
            </a:r>
            <a:r>
              <a:rPr lang="en-GB" b="1" dirty="0"/>
              <a:t>well-being</a:t>
            </a:r>
            <a:r>
              <a:rPr lang="en-GB" dirty="0"/>
              <a:t>.</a:t>
            </a:r>
          </a:p>
          <a:p>
            <a:endParaRPr lang="en-GB" dirty="0"/>
          </a:p>
        </p:txBody>
      </p:sp>
    </p:spTree>
    <p:extLst>
      <p:ext uri="{BB962C8B-B14F-4D97-AF65-F5344CB8AC3E}">
        <p14:creationId xmlns:p14="http://schemas.microsoft.com/office/powerpoint/2010/main" val="104587186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342948-1B48-67F4-3746-1206173A7964}"/>
              </a:ext>
            </a:extLst>
          </p:cNvPr>
          <p:cNvSpPr>
            <a:spLocks noGrp="1"/>
          </p:cNvSpPr>
          <p:nvPr>
            <p:ph type="title"/>
          </p:nvPr>
        </p:nvSpPr>
        <p:spPr/>
        <p:txBody>
          <a:bodyPr/>
          <a:lstStyle/>
          <a:p>
            <a:r>
              <a:rPr lang="en-GB" b="1" dirty="0"/>
              <a:t>Place Attachment Theory: Emotional Bonds</a:t>
            </a:r>
            <a:endParaRPr lang="en-GB" dirty="0"/>
          </a:p>
        </p:txBody>
      </p:sp>
      <p:sp>
        <p:nvSpPr>
          <p:cNvPr id="3" name="Content Placeholder 2">
            <a:extLst>
              <a:ext uri="{FF2B5EF4-FFF2-40B4-BE49-F238E27FC236}">
                <a16:creationId xmlns:a16="http://schemas.microsoft.com/office/drawing/2014/main" id="{0308DA82-1209-7A3E-2F0B-69D0901C6624}"/>
              </a:ext>
            </a:extLst>
          </p:cNvPr>
          <p:cNvSpPr>
            <a:spLocks noGrp="1"/>
          </p:cNvSpPr>
          <p:nvPr>
            <p:ph idx="1"/>
          </p:nvPr>
        </p:nvSpPr>
        <p:spPr/>
        <p:txBody>
          <a:bodyPr>
            <a:normAutofit fontScale="85000" lnSpcReduction="20000"/>
          </a:bodyPr>
          <a:lstStyle/>
          <a:p>
            <a:pPr marL="0" indent="0">
              <a:buNone/>
            </a:pPr>
            <a:r>
              <a:rPr lang="en-GB" sz="3100" dirty="0"/>
              <a:t>Emotional Bonds are developed through:</a:t>
            </a:r>
          </a:p>
          <a:p>
            <a:pPr marL="0" indent="0">
              <a:buNone/>
            </a:pPr>
            <a:r>
              <a:rPr lang="en-GB" b="1" dirty="0"/>
              <a:t>1. Positive Experiences</a:t>
            </a:r>
          </a:p>
          <a:p>
            <a:pPr lvl="1"/>
            <a:r>
              <a:rPr lang="en-GB" dirty="0"/>
              <a:t>Enjoyable, affirming, or meaningful events in a place (e.g., celebrations, achievements, moments of safety or joy).</a:t>
            </a:r>
          </a:p>
          <a:p>
            <a:pPr lvl="1"/>
            <a:r>
              <a:rPr lang="en-GB" dirty="0"/>
              <a:t>These experiences create lasting emotional imprints that tie the individual to the location.</a:t>
            </a:r>
          </a:p>
          <a:p>
            <a:pPr marL="0" indent="0">
              <a:buNone/>
            </a:pPr>
            <a:r>
              <a:rPr lang="en-GB" b="1" dirty="0"/>
              <a:t>2. Social Interactions</a:t>
            </a:r>
          </a:p>
          <a:p>
            <a:pPr lvl="1"/>
            <a:r>
              <a:rPr lang="en-GB" dirty="0"/>
              <a:t>Relationships formed in a place—friendships, mentorships, group belonging—strengthen attachment.</a:t>
            </a:r>
          </a:p>
          <a:p>
            <a:pPr lvl="1"/>
            <a:r>
              <a:rPr lang="en-GB" dirty="0"/>
              <a:t>Places become associated with community, support, and shared identity.</a:t>
            </a:r>
          </a:p>
          <a:p>
            <a:pPr marL="0" indent="0">
              <a:buNone/>
            </a:pPr>
            <a:r>
              <a:rPr lang="en-GB" b="1" dirty="0"/>
              <a:t>3. Symbolic Meanings</a:t>
            </a:r>
          </a:p>
          <a:p>
            <a:pPr lvl="1"/>
            <a:r>
              <a:rPr lang="en-GB" dirty="0"/>
              <a:t>Places often carry cultural, historical, or personal significance.  </a:t>
            </a:r>
          </a:p>
          <a:p>
            <a:pPr lvl="1"/>
            <a:r>
              <a:rPr lang="en-GB" dirty="0"/>
              <a:t>A youth centre might symbolise freedom, safety, or resistance depending on context and experience.</a:t>
            </a:r>
          </a:p>
        </p:txBody>
      </p:sp>
    </p:spTree>
    <p:extLst>
      <p:ext uri="{BB962C8B-B14F-4D97-AF65-F5344CB8AC3E}">
        <p14:creationId xmlns:p14="http://schemas.microsoft.com/office/powerpoint/2010/main" val="101970407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DF3FD-9818-6EAC-CBBF-AAFE73CF59F5}"/>
              </a:ext>
            </a:extLst>
          </p:cNvPr>
          <p:cNvSpPr>
            <a:spLocks noGrp="1"/>
          </p:cNvSpPr>
          <p:nvPr>
            <p:ph type="title"/>
          </p:nvPr>
        </p:nvSpPr>
        <p:spPr/>
        <p:txBody>
          <a:bodyPr/>
          <a:lstStyle/>
          <a:p>
            <a:r>
              <a:rPr lang="en-GB" b="1" dirty="0"/>
              <a:t>Impacts on Young People</a:t>
            </a:r>
          </a:p>
        </p:txBody>
      </p:sp>
      <p:sp>
        <p:nvSpPr>
          <p:cNvPr id="3" name="Content Placeholder 2">
            <a:extLst>
              <a:ext uri="{FF2B5EF4-FFF2-40B4-BE49-F238E27FC236}">
                <a16:creationId xmlns:a16="http://schemas.microsoft.com/office/drawing/2014/main" id="{AAA4D8C1-EBD5-46A8-3482-79B12DBF6021}"/>
              </a:ext>
            </a:extLst>
          </p:cNvPr>
          <p:cNvSpPr>
            <a:spLocks noGrp="1"/>
          </p:cNvSpPr>
          <p:nvPr>
            <p:ph idx="1"/>
          </p:nvPr>
        </p:nvSpPr>
        <p:spPr/>
        <p:txBody>
          <a:bodyPr/>
          <a:lstStyle/>
          <a:p>
            <a:r>
              <a:rPr lang="en-GB" b="1" dirty="0"/>
              <a:t>Well-being</a:t>
            </a:r>
            <a:r>
              <a:rPr lang="en-GB" dirty="0"/>
              <a:t>: Feeling connected to a place can reduce stress, increase emotional security, and foster resilience.</a:t>
            </a:r>
          </a:p>
          <a:p>
            <a:r>
              <a:rPr lang="en-GB" b="1" dirty="0"/>
              <a:t>Identity Formation</a:t>
            </a:r>
            <a:r>
              <a:rPr lang="en-GB" dirty="0"/>
              <a:t>: Places become part of how young people define themselves—“I belong here,” “This is where I grew up,” etc.</a:t>
            </a:r>
          </a:p>
          <a:p>
            <a:r>
              <a:rPr lang="en-GB" b="1" dirty="0"/>
              <a:t>Sense of Belonging</a:t>
            </a:r>
            <a:r>
              <a:rPr lang="en-GB" dirty="0"/>
              <a:t>: Attachment fosters a feeling of being accepted and valued within a community or environment.</a:t>
            </a:r>
          </a:p>
        </p:txBody>
      </p:sp>
    </p:spTree>
    <p:extLst>
      <p:ext uri="{BB962C8B-B14F-4D97-AF65-F5344CB8AC3E}">
        <p14:creationId xmlns:p14="http://schemas.microsoft.com/office/powerpoint/2010/main" val="166195003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CB691F-485C-70A3-C7C7-AAEE8B1B9CB6}"/>
              </a:ext>
            </a:extLst>
          </p:cNvPr>
          <p:cNvSpPr>
            <a:spLocks noGrp="1"/>
          </p:cNvSpPr>
          <p:nvPr>
            <p:ph type="title"/>
          </p:nvPr>
        </p:nvSpPr>
        <p:spPr/>
        <p:txBody>
          <a:bodyPr/>
          <a:lstStyle/>
          <a:p>
            <a:r>
              <a:rPr lang="en-GB" b="1" dirty="0"/>
              <a:t>Considerations for your Practice</a:t>
            </a:r>
          </a:p>
        </p:txBody>
      </p:sp>
      <p:sp>
        <p:nvSpPr>
          <p:cNvPr id="3" name="Content Placeholder 2">
            <a:extLst>
              <a:ext uri="{FF2B5EF4-FFF2-40B4-BE49-F238E27FC236}">
                <a16:creationId xmlns:a16="http://schemas.microsoft.com/office/drawing/2014/main" id="{9180EF80-943D-FABA-5F30-EB6D1AAA487D}"/>
              </a:ext>
            </a:extLst>
          </p:cNvPr>
          <p:cNvSpPr>
            <a:spLocks noGrp="1"/>
          </p:cNvSpPr>
          <p:nvPr>
            <p:ph idx="1"/>
          </p:nvPr>
        </p:nvSpPr>
        <p:spPr/>
        <p:txBody>
          <a:bodyPr/>
          <a:lstStyle/>
          <a:p>
            <a:r>
              <a:rPr lang="en-GB" dirty="0"/>
              <a:t>Creating spaces that are consistent, welcoming, and inclusive helps foster attachment.</a:t>
            </a:r>
          </a:p>
          <a:p>
            <a:r>
              <a:rPr lang="en-GB" dirty="0"/>
              <a:t>Involving young people in designing or shaping spaces strengthens their emotional investment.</a:t>
            </a:r>
          </a:p>
          <a:p>
            <a:r>
              <a:rPr lang="en-GB" dirty="0"/>
              <a:t>Recognising the loss or disruption of place attachment (e.g., due to relocation, exclusion, or closure of youth spaces) is vital for supporting young people’s transitions.</a:t>
            </a:r>
          </a:p>
        </p:txBody>
      </p:sp>
    </p:spTree>
    <p:extLst>
      <p:ext uri="{BB962C8B-B14F-4D97-AF65-F5344CB8AC3E}">
        <p14:creationId xmlns:p14="http://schemas.microsoft.com/office/powerpoint/2010/main" val="25554281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B8E787-E6B1-95D0-CBCC-1C59EEFA6FE3}"/>
              </a:ext>
            </a:extLst>
          </p:cNvPr>
          <p:cNvSpPr>
            <a:spLocks noGrp="1"/>
          </p:cNvSpPr>
          <p:nvPr>
            <p:ph type="title"/>
          </p:nvPr>
        </p:nvSpPr>
        <p:spPr/>
        <p:txBody>
          <a:bodyPr/>
          <a:lstStyle/>
          <a:p>
            <a:r>
              <a:rPr lang="en-GB" b="1" dirty="0"/>
              <a:t>Discussion and Reflection</a:t>
            </a:r>
          </a:p>
        </p:txBody>
      </p:sp>
      <p:sp>
        <p:nvSpPr>
          <p:cNvPr id="3" name="Content Placeholder 2">
            <a:extLst>
              <a:ext uri="{FF2B5EF4-FFF2-40B4-BE49-F238E27FC236}">
                <a16:creationId xmlns:a16="http://schemas.microsoft.com/office/drawing/2014/main" id="{FB66524A-A3C1-D8AA-605A-DD614246B68F}"/>
              </a:ext>
            </a:extLst>
          </p:cNvPr>
          <p:cNvSpPr>
            <a:spLocks noGrp="1"/>
          </p:cNvSpPr>
          <p:nvPr>
            <p:ph idx="1"/>
          </p:nvPr>
        </p:nvSpPr>
        <p:spPr/>
        <p:txBody>
          <a:bodyPr>
            <a:normAutofit fontScale="92500" lnSpcReduction="10000"/>
          </a:bodyPr>
          <a:lstStyle/>
          <a:p>
            <a:pPr marL="0" indent="0">
              <a:buNone/>
            </a:pPr>
            <a:r>
              <a:rPr lang="en-GB" sz="3500" b="1" dirty="0"/>
              <a:t>Individual Reflection:</a:t>
            </a:r>
          </a:p>
          <a:p>
            <a:r>
              <a:rPr lang="en-GB" dirty="0"/>
              <a:t>Think of a space (physical or digital) where you felt a strong sense of belonging as a young person.</a:t>
            </a:r>
          </a:p>
          <a:p>
            <a:pPr lvl="1"/>
            <a:r>
              <a:rPr lang="en-GB" dirty="0"/>
              <a:t>What made that space feel safe, inclusive, or empowering?</a:t>
            </a:r>
          </a:p>
          <a:p>
            <a:r>
              <a:rPr lang="en-GB" dirty="0"/>
              <a:t>Have you ever experienced exclusion or discomfort in a young person-oriented space?</a:t>
            </a:r>
          </a:p>
          <a:p>
            <a:pPr lvl="1"/>
            <a:r>
              <a:rPr lang="en-GB" dirty="0"/>
              <a:t>What factors contributed to that experience?</a:t>
            </a:r>
          </a:p>
          <a:p>
            <a:r>
              <a:rPr lang="en-GB" dirty="0"/>
              <a:t>How do these experiences influence your understanding of youth work practice today?</a:t>
            </a:r>
          </a:p>
        </p:txBody>
      </p:sp>
    </p:spTree>
    <p:extLst>
      <p:ext uri="{BB962C8B-B14F-4D97-AF65-F5344CB8AC3E}">
        <p14:creationId xmlns:p14="http://schemas.microsoft.com/office/powerpoint/2010/main" val="76648089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3DA759-9348-6ED7-A840-D9D1E5E267C7}"/>
              </a:ext>
            </a:extLst>
          </p:cNvPr>
          <p:cNvSpPr>
            <a:spLocks noGrp="1"/>
          </p:cNvSpPr>
          <p:nvPr>
            <p:ph type="title"/>
          </p:nvPr>
        </p:nvSpPr>
        <p:spPr/>
        <p:txBody>
          <a:bodyPr/>
          <a:lstStyle/>
          <a:p>
            <a:r>
              <a:rPr lang="en-GB" b="1" dirty="0"/>
              <a:t>Discussion and Reflection: Group Task</a:t>
            </a:r>
          </a:p>
        </p:txBody>
      </p:sp>
      <p:sp>
        <p:nvSpPr>
          <p:cNvPr id="3" name="Content Placeholder 2">
            <a:extLst>
              <a:ext uri="{FF2B5EF4-FFF2-40B4-BE49-F238E27FC236}">
                <a16:creationId xmlns:a16="http://schemas.microsoft.com/office/drawing/2014/main" id="{24F2CEA3-D223-9A7C-FB6A-BA0A41B7DBE3}"/>
              </a:ext>
            </a:extLst>
          </p:cNvPr>
          <p:cNvSpPr>
            <a:spLocks noGrp="1"/>
          </p:cNvSpPr>
          <p:nvPr>
            <p:ph idx="1"/>
          </p:nvPr>
        </p:nvSpPr>
        <p:spPr>
          <a:xfrm>
            <a:off x="358219" y="1825624"/>
            <a:ext cx="11481847" cy="3938045"/>
          </a:xfrm>
        </p:spPr>
        <p:txBody>
          <a:bodyPr>
            <a:normAutofit fontScale="92500" lnSpcReduction="10000"/>
          </a:bodyPr>
          <a:lstStyle/>
          <a:p>
            <a:r>
              <a:rPr lang="en-GB" dirty="0"/>
              <a:t>Students to work in small groups.</a:t>
            </a:r>
          </a:p>
          <a:p>
            <a:r>
              <a:rPr lang="en-GB" dirty="0"/>
              <a:t>Each group selects a type of youth space (e.g., youth club, park, online community, outreach van).</a:t>
            </a:r>
          </a:p>
          <a:p>
            <a:r>
              <a:rPr lang="en-GB" dirty="0"/>
              <a:t>Map out:</a:t>
            </a:r>
          </a:p>
          <a:p>
            <a:pPr lvl="1"/>
            <a:r>
              <a:rPr lang="en-GB" dirty="0"/>
              <a:t>Key features that make the space meaningful</a:t>
            </a:r>
          </a:p>
          <a:p>
            <a:pPr lvl="1"/>
            <a:r>
              <a:rPr lang="en-GB" dirty="0"/>
              <a:t>Barriers to access or inclusion</a:t>
            </a:r>
          </a:p>
          <a:p>
            <a:pPr lvl="1"/>
            <a:r>
              <a:rPr lang="en-GB" dirty="0"/>
              <a:t>Strategies to enhance belonging and participation</a:t>
            </a:r>
          </a:p>
          <a:p>
            <a:pPr lvl="1"/>
            <a:r>
              <a:rPr lang="en-GB" dirty="0"/>
              <a:t>Consider - what role does association play in this space?</a:t>
            </a:r>
          </a:p>
          <a:p>
            <a:pPr lvl="1"/>
            <a:r>
              <a:rPr lang="en-GB" dirty="0"/>
              <a:t>How might young people shape or co-create this space?</a:t>
            </a:r>
          </a:p>
          <a:p>
            <a:pPr lvl="1"/>
            <a:r>
              <a:rPr lang="en-GB" dirty="0"/>
              <a:t>What theoretical ideas (e.g., place identity, belonging) are visible here?</a:t>
            </a:r>
          </a:p>
        </p:txBody>
      </p:sp>
    </p:spTree>
    <p:extLst>
      <p:ext uri="{BB962C8B-B14F-4D97-AF65-F5344CB8AC3E}">
        <p14:creationId xmlns:p14="http://schemas.microsoft.com/office/powerpoint/2010/main" val="377036828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3361BF-BB6B-7607-D6ED-B1DD04CF155A}"/>
              </a:ext>
            </a:extLst>
          </p:cNvPr>
          <p:cNvSpPr>
            <a:spLocks noGrp="1"/>
          </p:cNvSpPr>
          <p:nvPr>
            <p:ph type="title"/>
          </p:nvPr>
        </p:nvSpPr>
        <p:spPr/>
        <p:txBody>
          <a:bodyPr/>
          <a:lstStyle/>
          <a:p>
            <a:r>
              <a:rPr lang="en-GB" b="1" dirty="0"/>
              <a:t>Questions for your consideration on placement…</a:t>
            </a:r>
          </a:p>
        </p:txBody>
      </p:sp>
      <p:sp>
        <p:nvSpPr>
          <p:cNvPr id="3" name="Content Placeholder 2">
            <a:extLst>
              <a:ext uri="{FF2B5EF4-FFF2-40B4-BE49-F238E27FC236}">
                <a16:creationId xmlns:a16="http://schemas.microsoft.com/office/drawing/2014/main" id="{DCC50F88-E81B-AACB-8524-37F4E4769F1F}"/>
              </a:ext>
            </a:extLst>
          </p:cNvPr>
          <p:cNvSpPr>
            <a:spLocks noGrp="1"/>
          </p:cNvSpPr>
          <p:nvPr>
            <p:ph idx="1"/>
          </p:nvPr>
        </p:nvSpPr>
        <p:spPr/>
        <p:txBody>
          <a:bodyPr/>
          <a:lstStyle/>
          <a:p>
            <a:r>
              <a:rPr lang="en-GB" dirty="0"/>
              <a:t>During your placement, what kinds of spaces are young people engaging with?</a:t>
            </a:r>
          </a:p>
          <a:p>
            <a:pPr lvl="1"/>
            <a:r>
              <a:rPr lang="en-GB" dirty="0"/>
              <a:t>Are these spaces co-created, inclusive, and meaningful?</a:t>
            </a:r>
          </a:p>
          <a:p>
            <a:r>
              <a:rPr lang="en-GB" dirty="0"/>
              <a:t>How can the theories of place identity and place attachment apply to your placement experiences?</a:t>
            </a:r>
          </a:p>
          <a:p>
            <a:r>
              <a:rPr lang="en-GB" dirty="0"/>
              <a:t>What practical steps can youth workers take to ensure spaces are safe, brave, and meaningful?</a:t>
            </a:r>
          </a:p>
        </p:txBody>
      </p:sp>
    </p:spTree>
    <p:extLst>
      <p:ext uri="{BB962C8B-B14F-4D97-AF65-F5344CB8AC3E}">
        <p14:creationId xmlns:p14="http://schemas.microsoft.com/office/powerpoint/2010/main" val="2161337211"/>
      </p:ext>
    </p:extLst>
  </p:cSld>
  <p:clrMapOvr>
    <a:masterClrMapping/>
  </p:clrMapOvr>
</p:sld>
</file>

<file path=ppt/theme/theme1.xml><?xml version="1.0" encoding="utf-8"?>
<a:theme xmlns:a="http://schemas.openxmlformats.org/drawingml/2006/main" name="UWTSD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3ADACCA7-A0F1-4AED-8127-65658204012C}"/>
    </a:ext>
  </a:extLst>
</a:theme>
</file>

<file path=ppt/theme/theme2.xml><?xml version="1.0" encoding="utf-8"?>
<a:theme xmlns:a="http://schemas.openxmlformats.org/drawingml/2006/main" name="UWTSD Title Pag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2CF64DD8-8BF1-4055-AA84-573F3383EB47}"/>
    </a:ext>
  </a:extLst>
</a:theme>
</file>

<file path=ppt/theme/theme3.xml><?xml version="1.0" encoding="utf-8"?>
<a:theme xmlns:a="http://schemas.openxmlformats.org/drawingml/2006/main" name="UWTSD 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A90DDE76-B0D5-491C-8752-ECFED6AA521C}"/>
    </a:ext>
  </a:extLst>
</a:theme>
</file>

<file path=ppt/theme/theme4.xml><?xml version="1.0" encoding="utf-8"?>
<a:theme xmlns:a="http://schemas.openxmlformats.org/drawingml/2006/main" name="UWTSD 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28F54E00-A234-4BC1-9AB6-79240979EE68}"/>
    </a:ext>
  </a:extLst>
</a:theme>
</file>

<file path=ppt/theme/theme5.xml><?xml version="1.0" encoding="utf-8"?>
<a:theme xmlns:a="http://schemas.openxmlformats.org/drawingml/2006/main" name="UWTSD 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C7F0C43E-27EF-47B1-8821-274995F2A906}"/>
    </a:ext>
  </a:extLst>
</a:theme>
</file>

<file path=ppt/theme/theme6.xml><?xml version="1.0" encoding="utf-8"?>
<a:theme xmlns:a="http://schemas.openxmlformats.org/drawingml/2006/main" name="UWTSD 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EA912BCD-5E67-480B-8B94-57CAE682B78A}"/>
    </a:ext>
  </a:extLst>
</a:theme>
</file>

<file path=ppt/theme/theme7.xml><?xml version="1.0" encoding="utf-8"?>
<a:theme xmlns:a="http://schemas.openxmlformats.org/drawingml/2006/main" name="UWTSD Logo Variations place image in Backgrou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6FFC3E98-B57F-408A-8819-024F225AFAE9}"/>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UWTSD_Powerpoint Template Accessible Widescreen_2023 Sept</Template>
  <TotalTime>692</TotalTime>
  <Words>3515</Words>
  <Application>Microsoft Office PowerPoint</Application>
  <PresentationFormat>Widescreen</PresentationFormat>
  <Paragraphs>190</Paragraphs>
  <Slides>36</Slides>
  <Notes>0</Notes>
  <HiddenSlides>0</HiddenSlides>
  <MMClips>0</MMClips>
  <ScaleCrop>false</ScaleCrop>
  <HeadingPairs>
    <vt:vector size="6" baseType="variant">
      <vt:variant>
        <vt:lpstr>Fonts Used</vt:lpstr>
      </vt:variant>
      <vt:variant>
        <vt:i4>4</vt:i4>
      </vt:variant>
      <vt:variant>
        <vt:lpstr>Theme</vt:lpstr>
      </vt:variant>
      <vt:variant>
        <vt:i4>7</vt:i4>
      </vt:variant>
      <vt:variant>
        <vt:lpstr>Slide Titles</vt:lpstr>
      </vt:variant>
      <vt:variant>
        <vt:i4>36</vt:i4>
      </vt:variant>
    </vt:vector>
  </HeadingPairs>
  <TitlesOfParts>
    <vt:vector size="47" baseType="lpstr">
      <vt:lpstr>Aptos</vt:lpstr>
      <vt:lpstr>Arial</vt:lpstr>
      <vt:lpstr>Calibri</vt:lpstr>
      <vt:lpstr>Calibri Light</vt:lpstr>
      <vt:lpstr>UWTSD Holding Page</vt:lpstr>
      <vt:lpstr>UWTSD Title Page 1</vt:lpstr>
      <vt:lpstr>UWTSD Text 1</vt:lpstr>
      <vt:lpstr>UWTSD Text 2</vt:lpstr>
      <vt:lpstr>UWTSD Text 3</vt:lpstr>
      <vt:lpstr>UWTSD Text 4</vt:lpstr>
      <vt:lpstr>UWTSD Logo Variations place image in Background</vt:lpstr>
      <vt:lpstr>PowerPoint Presentation</vt:lpstr>
      <vt:lpstr>Lecture Focus</vt:lpstr>
      <vt:lpstr>Defining “Spaces”, “Places”, and “Association”</vt:lpstr>
      <vt:lpstr>“Association” in Youth Work  </vt:lpstr>
      <vt:lpstr>“Association” in Youth Work </vt:lpstr>
      <vt:lpstr>“Association” as a Core Youth Work Principle</vt:lpstr>
      <vt:lpstr>“Association” as Belonging and Emotional Connection</vt:lpstr>
      <vt:lpstr>The Educational Value of “Association”</vt:lpstr>
      <vt:lpstr>Historical Foundations of “Association” in Youth Work</vt:lpstr>
      <vt:lpstr>Historical Foundations of “Association” in Youth Work</vt:lpstr>
      <vt:lpstr>Historical Foundations of “Association” in Youth Work</vt:lpstr>
      <vt:lpstr>The Value of Spaces and Places: Why Spaces Matter</vt:lpstr>
      <vt:lpstr>The Value of Spaces and Places: Why Spaces Matter</vt:lpstr>
      <vt:lpstr>Association and Belonging: Theories</vt:lpstr>
      <vt:lpstr>Association and Belonging: Theories</vt:lpstr>
      <vt:lpstr>Safe, Inclusive and Brave Spaces:  Creating Supportive Environments</vt:lpstr>
      <vt:lpstr>Safe, Inclusive and Brave Spaces:  Creating Supportive Environments</vt:lpstr>
      <vt:lpstr>Youth Work in Action: Case Study and Examples</vt:lpstr>
      <vt:lpstr>Group Work</vt:lpstr>
      <vt:lpstr>Feedback</vt:lpstr>
      <vt:lpstr>Youth Work in Action: Case Study and Examples</vt:lpstr>
      <vt:lpstr>Group Task: Exploring Practice</vt:lpstr>
      <vt:lpstr>Challenges and Considerations: Navigating Barriers</vt:lpstr>
      <vt:lpstr>Challenges and Considerations: Navigating Barriers</vt:lpstr>
      <vt:lpstr>Challenges and Considerations: Navigating Barriers</vt:lpstr>
      <vt:lpstr>Core Theories Linking Place, Belonging, and Youth Development</vt:lpstr>
      <vt:lpstr>Place Identity Theory</vt:lpstr>
      <vt:lpstr>Place Identity Theory</vt:lpstr>
      <vt:lpstr>Place Identity Theory</vt:lpstr>
      <vt:lpstr>Place Attachment Theory</vt:lpstr>
      <vt:lpstr>Place Attachment Theory: Emotional Bonds</vt:lpstr>
      <vt:lpstr>Impacts on Young People</vt:lpstr>
      <vt:lpstr>Considerations for your Practice</vt:lpstr>
      <vt:lpstr>Discussion and Reflection</vt:lpstr>
      <vt:lpstr>Discussion and Reflection: Group Task</vt:lpstr>
      <vt:lpstr>Questions for your consideration on placement…</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Natasha Young</dc:creator>
  <cp:lastModifiedBy>Angharad Lewis</cp:lastModifiedBy>
  <cp:revision>6</cp:revision>
  <dcterms:created xsi:type="dcterms:W3CDTF">2024-09-09T10:46:02Z</dcterms:created>
  <dcterms:modified xsi:type="dcterms:W3CDTF">2025-10-16T15:03:06Z</dcterms:modified>
</cp:coreProperties>
</file>