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
  </p:handoutMasterIdLst>
  <p:sldIdLst>
    <p:sldId id="256" r:id="rId2"/>
  </p:sldIdLst>
  <p:sldSz cx="32918400" cy="21945600"/>
  <p:notesSz cx="7004050" cy="9290050"/>
  <p:defaultTextStyle>
    <a:defPPr>
      <a:defRPr lang="en-US"/>
    </a:defPPr>
    <a:lvl1pPr marL="0" algn="l" defTabSz="2350606" rtl="0" eaLnBrk="1" latinLnBrk="0" hangingPunct="1">
      <a:defRPr sz="4600" kern="1200">
        <a:solidFill>
          <a:schemeClr val="tx1"/>
        </a:solidFill>
        <a:latin typeface="+mn-lt"/>
        <a:ea typeface="+mn-ea"/>
        <a:cs typeface="+mn-cs"/>
      </a:defRPr>
    </a:lvl1pPr>
    <a:lvl2pPr marL="1175304" algn="l" defTabSz="2350606" rtl="0" eaLnBrk="1" latinLnBrk="0" hangingPunct="1">
      <a:defRPr sz="4600" kern="1200">
        <a:solidFill>
          <a:schemeClr val="tx1"/>
        </a:solidFill>
        <a:latin typeface="+mn-lt"/>
        <a:ea typeface="+mn-ea"/>
        <a:cs typeface="+mn-cs"/>
      </a:defRPr>
    </a:lvl2pPr>
    <a:lvl3pPr marL="2350606" algn="l" defTabSz="2350606" rtl="0" eaLnBrk="1" latinLnBrk="0" hangingPunct="1">
      <a:defRPr sz="4600" kern="1200">
        <a:solidFill>
          <a:schemeClr val="tx1"/>
        </a:solidFill>
        <a:latin typeface="+mn-lt"/>
        <a:ea typeface="+mn-ea"/>
        <a:cs typeface="+mn-cs"/>
      </a:defRPr>
    </a:lvl3pPr>
    <a:lvl4pPr marL="3525911" algn="l" defTabSz="2350606" rtl="0" eaLnBrk="1" latinLnBrk="0" hangingPunct="1">
      <a:defRPr sz="4600" kern="1200">
        <a:solidFill>
          <a:schemeClr val="tx1"/>
        </a:solidFill>
        <a:latin typeface="+mn-lt"/>
        <a:ea typeface="+mn-ea"/>
        <a:cs typeface="+mn-cs"/>
      </a:defRPr>
    </a:lvl4pPr>
    <a:lvl5pPr marL="4701214" algn="l" defTabSz="2350606" rtl="0" eaLnBrk="1" latinLnBrk="0" hangingPunct="1">
      <a:defRPr sz="4600" kern="1200">
        <a:solidFill>
          <a:schemeClr val="tx1"/>
        </a:solidFill>
        <a:latin typeface="+mn-lt"/>
        <a:ea typeface="+mn-ea"/>
        <a:cs typeface="+mn-cs"/>
      </a:defRPr>
    </a:lvl5pPr>
    <a:lvl6pPr marL="5876517" algn="l" defTabSz="2350606" rtl="0" eaLnBrk="1" latinLnBrk="0" hangingPunct="1">
      <a:defRPr sz="4600" kern="1200">
        <a:solidFill>
          <a:schemeClr val="tx1"/>
        </a:solidFill>
        <a:latin typeface="+mn-lt"/>
        <a:ea typeface="+mn-ea"/>
        <a:cs typeface="+mn-cs"/>
      </a:defRPr>
    </a:lvl6pPr>
    <a:lvl7pPr marL="7051819" algn="l" defTabSz="2350606" rtl="0" eaLnBrk="1" latinLnBrk="0" hangingPunct="1">
      <a:defRPr sz="4600" kern="1200">
        <a:solidFill>
          <a:schemeClr val="tx1"/>
        </a:solidFill>
        <a:latin typeface="+mn-lt"/>
        <a:ea typeface="+mn-ea"/>
        <a:cs typeface="+mn-cs"/>
      </a:defRPr>
    </a:lvl7pPr>
    <a:lvl8pPr marL="8227124" algn="l" defTabSz="2350606" rtl="0" eaLnBrk="1" latinLnBrk="0" hangingPunct="1">
      <a:defRPr sz="4600" kern="1200">
        <a:solidFill>
          <a:schemeClr val="tx1"/>
        </a:solidFill>
        <a:latin typeface="+mn-lt"/>
        <a:ea typeface="+mn-ea"/>
        <a:cs typeface="+mn-cs"/>
      </a:defRPr>
    </a:lvl8pPr>
    <a:lvl9pPr marL="9402428" algn="l" defTabSz="2350606" rtl="0" eaLnBrk="1" latinLnBrk="0" hangingPunct="1">
      <a:defRPr sz="4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p15:clr>
            <a:srgbClr val="A4A3A4"/>
          </p15:clr>
        </p15:guide>
        <p15:guide id="2" pos="10368">
          <p15:clr>
            <a:srgbClr val="A4A3A4"/>
          </p15:clr>
        </p15:guide>
      </p15:sldGuideLst>
    </p:ext>
    <p:ext uri="{2D200454-40CA-4A62-9FC3-DE9A4176ACB9}">
      <p15:notesGuideLst xmlns:p15="http://schemas.microsoft.com/office/powerpoint/2012/main">
        <p15:guide id="1" orient="horz" pos="2926">
          <p15:clr>
            <a:srgbClr val="A4A3A4"/>
          </p15:clr>
        </p15:guide>
        <p15:guide id="2" pos="220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60" autoAdjust="0"/>
    <p:restoredTop sz="94676" autoAdjust="0"/>
  </p:normalViewPr>
  <p:slideViewPr>
    <p:cSldViewPr>
      <p:cViewPr varScale="1">
        <p:scale>
          <a:sx n="34" d="100"/>
          <a:sy n="34" d="100"/>
        </p:scale>
        <p:origin x="1854" y="156"/>
      </p:cViewPr>
      <p:guideLst>
        <p:guide orient="horz" pos="6912"/>
        <p:guide pos="10368"/>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69" d="100"/>
          <a:sy n="69" d="100"/>
        </p:scale>
        <p:origin x="-3270" y="-90"/>
      </p:cViewPr>
      <p:guideLst>
        <p:guide orient="horz" pos="2926"/>
        <p:guide pos="2206"/>
      </p:guideLst>
    </p:cSldViewPr>
  </p:notes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handoutMaster" Target="handoutMasters/handout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5300"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967163" y="0"/>
            <a:ext cx="3035300" cy="465138"/>
          </a:xfrm>
          <a:prstGeom prst="rect">
            <a:avLst/>
          </a:prstGeom>
        </p:spPr>
        <p:txBody>
          <a:bodyPr vert="horz" lIns="91440" tIns="45720" rIns="91440" bIns="45720" rtlCol="0"/>
          <a:lstStyle>
            <a:lvl1pPr algn="r">
              <a:defRPr sz="1200"/>
            </a:lvl1pPr>
          </a:lstStyle>
          <a:p>
            <a:fld id="{FF66CDD7-09B6-4BB3-9069-2B95837CCCB2}" type="datetimeFigureOut">
              <a:rPr lang="en-US" smtClean="0"/>
              <a:t>11/27/2022</a:t>
            </a:fld>
            <a:endParaRPr lang="en-US"/>
          </a:p>
        </p:txBody>
      </p:sp>
      <p:sp>
        <p:nvSpPr>
          <p:cNvPr id="4" name="Footer Placeholder 3"/>
          <p:cNvSpPr>
            <a:spLocks noGrp="1"/>
          </p:cNvSpPr>
          <p:nvPr>
            <p:ph type="ftr" sz="quarter" idx="2"/>
          </p:nvPr>
        </p:nvSpPr>
        <p:spPr>
          <a:xfrm>
            <a:off x="0" y="8823325"/>
            <a:ext cx="3035300" cy="46513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967163" y="8823325"/>
            <a:ext cx="3035300" cy="465138"/>
          </a:xfrm>
          <a:prstGeom prst="rect">
            <a:avLst/>
          </a:prstGeom>
        </p:spPr>
        <p:txBody>
          <a:bodyPr vert="horz" lIns="91440" tIns="45720" rIns="91440" bIns="45720" rtlCol="0" anchor="b"/>
          <a:lstStyle>
            <a:lvl1pPr algn="r">
              <a:defRPr sz="1200"/>
            </a:lvl1pPr>
          </a:lstStyle>
          <a:p>
            <a:fld id="{0479BA33-46DD-4DE6-9BEC-D9D96B7B704D}" type="slidenum">
              <a:rPr lang="en-US" smtClean="0"/>
              <a:t>‹#›</a:t>
            </a:fld>
            <a:endParaRPr lang="en-US"/>
          </a:p>
        </p:txBody>
      </p:sp>
    </p:spTree>
    <p:extLst>
      <p:ext uri="{BB962C8B-B14F-4D97-AF65-F5344CB8AC3E}">
        <p14:creationId xmlns:p14="http://schemas.microsoft.com/office/powerpoint/2010/main" val="78674035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5" name="Rectangle 14"/>
          <p:cNvSpPr/>
          <p:nvPr userDrawn="1"/>
        </p:nvSpPr>
        <p:spPr>
          <a:xfrm>
            <a:off x="32369760" y="0"/>
            <a:ext cx="548640" cy="21945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6" name="Rectangle 15"/>
          <p:cNvSpPr/>
          <p:nvPr userDrawn="1"/>
        </p:nvSpPr>
        <p:spPr>
          <a:xfrm>
            <a:off x="-2" y="0"/>
            <a:ext cx="548640" cy="21945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7" name="Rectangle 16"/>
          <p:cNvSpPr/>
          <p:nvPr userDrawn="1"/>
        </p:nvSpPr>
        <p:spPr>
          <a:xfrm>
            <a:off x="0" y="0"/>
            <a:ext cx="32918400" cy="2743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8" name="Rectangle 17"/>
          <p:cNvSpPr/>
          <p:nvPr userDrawn="1"/>
        </p:nvSpPr>
        <p:spPr>
          <a:xfrm>
            <a:off x="0" y="19202400"/>
            <a:ext cx="32918400" cy="2743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1" name="Instructions"/>
          <p:cNvSpPr/>
          <p:nvPr userDrawn="1"/>
        </p:nvSpPr>
        <p:spPr>
          <a:xfrm>
            <a:off x="-7680960" y="0"/>
            <a:ext cx="7132320" cy="21945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2428" tIns="122428" rIns="122428" bIns="122428"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286"/>
              </a:spcAft>
            </a:pPr>
            <a:r>
              <a:rPr lang="en-US" sz="4700" dirty="0">
                <a:solidFill>
                  <a:srgbClr val="7F7F7F"/>
                </a:solidFill>
                <a:latin typeface="Calibri" pitchFamily="34" charset="0"/>
                <a:cs typeface="Calibri" panose="020F0502020204030204" pitchFamily="34" charset="0"/>
              </a:rPr>
              <a:t>Poster Print Size:</a:t>
            </a:r>
            <a:endParaRPr sz="4700" dirty="0">
              <a:solidFill>
                <a:srgbClr val="7F7F7F"/>
              </a:solidFill>
              <a:latin typeface="Calibri" pitchFamily="34" charset="0"/>
              <a:cs typeface="Calibri" panose="020F0502020204030204" pitchFamily="34" charset="0"/>
            </a:endParaRPr>
          </a:p>
          <a:p>
            <a:pPr lvl="0">
              <a:spcBef>
                <a:spcPts val="0"/>
              </a:spcBef>
              <a:spcAft>
                <a:spcPts val="1286"/>
              </a:spcAft>
            </a:pPr>
            <a:r>
              <a:rPr lang="en-US" sz="3300" dirty="0">
                <a:solidFill>
                  <a:srgbClr val="7F7F7F"/>
                </a:solidFill>
                <a:latin typeface="Calibri" pitchFamily="34" charset="0"/>
                <a:cs typeface="Calibri" panose="020F0502020204030204" pitchFamily="34" charset="0"/>
              </a:rPr>
              <a:t>This poster template is 24” high by 36” wide. It can be used to print any poster with a 2:3 aspect ratio including 36x54 and 48x72.</a:t>
            </a:r>
          </a:p>
          <a:p>
            <a:pPr lvl="0">
              <a:spcBef>
                <a:spcPts val="0"/>
              </a:spcBef>
              <a:spcAft>
                <a:spcPts val="1286"/>
              </a:spcAft>
            </a:pPr>
            <a:r>
              <a:rPr lang="en-US" sz="4700" dirty="0">
                <a:solidFill>
                  <a:srgbClr val="7F7F7F"/>
                </a:solidFill>
                <a:latin typeface="Calibri" pitchFamily="34" charset="0"/>
                <a:cs typeface="Calibri" panose="020F0502020204030204" pitchFamily="34" charset="0"/>
              </a:rPr>
              <a:t>Placeholders</a:t>
            </a:r>
            <a:r>
              <a:rPr sz="4700" dirty="0">
                <a:solidFill>
                  <a:srgbClr val="7F7F7F"/>
                </a:solidFill>
                <a:latin typeface="Calibri" pitchFamily="34" charset="0"/>
                <a:cs typeface="Calibri" panose="020F0502020204030204" pitchFamily="34" charset="0"/>
              </a:rPr>
              <a:t>:</a:t>
            </a:r>
          </a:p>
          <a:p>
            <a:pPr lvl="0">
              <a:spcBef>
                <a:spcPts val="0"/>
              </a:spcBef>
              <a:spcAft>
                <a:spcPts val="1286"/>
              </a:spcAft>
            </a:pPr>
            <a:r>
              <a:rPr sz="3300" dirty="0">
                <a:solidFill>
                  <a:srgbClr val="7F7F7F"/>
                </a:solidFill>
                <a:latin typeface="Calibri" pitchFamily="34" charset="0"/>
                <a:cs typeface="Calibri" panose="020F0502020204030204" pitchFamily="34" charset="0"/>
              </a:rPr>
              <a:t>The </a:t>
            </a:r>
            <a:r>
              <a:rPr lang="en-US" sz="3300" dirty="0">
                <a:solidFill>
                  <a:srgbClr val="7F7F7F"/>
                </a:solidFill>
                <a:latin typeface="Calibri" pitchFamily="34" charset="0"/>
                <a:cs typeface="Calibri" panose="020F0502020204030204" pitchFamily="34" charset="0"/>
              </a:rPr>
              <a:t>various elements included</a:t>
            </a:r>
            <a:r>
              <a:rPr sz="3300" dirty="0">
                <a:solidFill>
                  <a:srgbClr val="7F7F7F"/>
                </a:solidFill>
                <a:latin typeface="Calibri" pitchFamily="34" charset="0"/>
                <a:cs typeface="Calibri" panose="020F0502020204030204" pitchFamily="34" charset="0"/>
              </a:rPr>
              <a:t> in this </a:t>
            </a:r>
            <a:r>
              <a:rPr lang="en-US" sz="3300" dirty="0">
                <a:solidFill>
                  <a:srgbClr val="7F7F7F"/>
                </a:solidFill>
                <a:latin typeface="Calibri" pitchFamily="34" charset="0"/>
                <a:cs typeface="Calibri" panose="020F0502020204030204" pitchFamily="34" charset="0"/>
              </a:rPr>
              <a:t>poster are ones</a:t>
            </a:r>
            <a:r>
              <a:rPr lang="en-US" sz="3300" baseline="0" dirty="0">
                <a:solidFill>
                  <a:srgbClr val="7F7F7F"/>
                </a:solidFill>
                <a:latin typeface="Calibri" pitchFamily="34" charset="0"/>
                <a:cs typeface="Calibri" panose="020F0502020204030204" pitchFamily="34" charset="0"/>
              </a:rPr>
              <a:t> we often see in medical, research, and scientific posters.</a:t>
            </a:r>
            <a:r>
              <a:rPr sz="3300" dirty="0">
                <a:solidFill>
                  <a:srgbClr val="7F7F7F"/>
                </a:solidFill>
                <a:latin typeface="Calibri" pitchFamily="34" charset="0"/>
                <a:cs typeface="Calibri" panose="020F0502020204030204" pitchFamily="34" charset="0"/>
              </a:rPr>
              <a:t> </a:t>
            </a:r>
            <a:r>
              <a:rPr lang="en-US" sz="3300" dirty="0">
                <a:solidFill>
                  <a:srgbClr val="7F7F7F"/>
                </a:solidFill>
                <a:latin typeface="Calibri" pitchFamily="34" charset="0"/>
                <a:cs typeface="Calibri" panose="020F0502020204030204" pitchFamily="34" charset="0"/>
              </a:rPr>
              <a:t>Feel</a:t>
            </a:r>
            <a:r>
              <a:rPr lang="en-US" sz="3300"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1286"/>
              </a:spcAft>
            </a:pPr>
            <a:r>
              <a:rPr lang="en-US" sz="4700" dirty="0">
                <a:solidFill>
                  <a:srgbClr val="7F7F7F"/>
                </a:solidFill>
                <a:latin typeface="Calibri" pitchFamily="34" charset="0"/>
                <a:cs typeface="Calibri" panose="020F0502020204030204" pitchFamily="34" charset="0"/>
              </a:rPr>
              <a:t>Image</a:t>
            </a:r>
            <a:r>
              <a:rPr lang="en-US" sz="4700" baseline="0" dirty="0">
                <a:solidFill>
                  <a:srgbClr val="7F7F7F"/>
                </a:solidFill>
                <a:latin typeface="Calibri" pitchFamily="34" charset="0"/>
                <a:cs typeface="Calibri" panose="020F0502020204030204" pitchFamily="34" charset="0"/>
              </a:rPr>
              <a:t> Quality</a:t>
            </a:r>
            <a:r>
              <a:rPr lang="en-US" sz="4700" dirty="0">
                <a:solidFill>
                  <a:srgbClr val="7F7F7F"/>
                </a:solidFill>
                <a:latin typeface="Calibri" pitchFamily="34" charset="0"/>
                <a:cs typeface="Calibri" panose="020F0502020204030204" pitchFamily="34" charset="0"/>
              </a:rPr>
              <a:t>:</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You can place digital photos or logo art in your poster file by selecting the </a:t>
            </a:r>
            <a:r>
              <a:rPr lang="en-US" sz="3300" b="1" dirty="0">
                <a:solidFill>
                  <a:srgbClr val="7F7F7F"/>
                </a:solidFill>
                <a:latin typeface="Calibri" pitchFamily="34" charset="0"/>
                <a:cs typeface="Calibri" panose="020F0502020204030204" pitchFamily="34" charset="0"/>
              </a:rPr>
              <a:t>Insert, Picture</a:t>
            </a:r>
            <a:r>
              <a:rPr lang="en-US" sz="3300"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3300" b="1" dirty="0">
                <a:solidFill>
                  <a:srgbClr val="7F7F7F"/>
                </a:solidFill>
                <a:latin typeface="Calibri" pitchFamily="34" charset="0"/>
                <a:cs typeface="Calibri" panose="020F0502020204030204" pitchFamily="34" charset="0"/>
              </a:rPr>
              <a:t>150-200 pixels per inch in their final printed size</a:t>
            </a:r>
            <a:r>
              <a:rPr lang="en-US" sz="3300" dirty="0">
                <a:solidFill>
                  <a:srgbClr val="7F7F7F"/>
                </a:solidFill>
                <a:latin typeface="Calibri" pitchFamily="34" charset="0"/>
                <a:cs typeface="Calibri" panose="020F0502020204030204" pitchFamily="34" charset="0"/>
              </a:rPr>
              <a:t>. For instance, a 1600 x 1200 pixel</a:t>
            </a:r>
            <a:r>
              <a:rPr lang="en-US" sz="3300" baseline="0" dirty="0">
                <a:solidFill>
                  <a:srgbClr val="7F7F7F"/>
                </a:solidFill>
                <a:latin typeface="Calibri" pitchFamily="34" charset="0"/>
                <a:cs typeface="Calibri" panose="020F0502020204030204" pitchFamily="34" charset="0"/>
              </a:rPr>
              <a:t> photo will usually look fine up to </a:t>
            </a:r>
            <a:r>
              <a:rPr lang="en-US" sz="3300" dirty="0">
                <a:solidFill>
                  <a:srgbClr val="7F7F7F"/>
                </a:solidFill>
                <a:latin typeface="Calibri" pitchFamily="34" charset="0"/>
                <a:cs typeface="Calibri" panose="020F0502020204030204" pitchFamily="34" charset="0"/>
              </a:rPr>
              <a:t>8“-10” wide on your printed poster.</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1286"/>
              </a:spcAft>
            </a:pPr>
            <a:br>
              <a:rPr lang="en-US" sz="2400" dirty="0">
                <a:solidFill>
                  <a:srgbClr val="7F7F7F"/>
                </a:solidFill>
                <a:latin typeface="Calibri" pitchFamily="34" charset="0"/>
                <a:cs typeface="Calibri" panose="020F0502020204030204" pitchFamily="34" charset="0"/>
              </a:rPr>
            </a:br>
            <a:r>
              <a:rPr lang="en-US" sz="2400" dirty="0">
                <a:solidFill>
                  <a:srgbClr val="7F7F7F"/>
                </a:solidFill>
                <a:latin typeface="Calibri" pitchFamily="34" charset="0"/>
                <a:cs typeface="Calibri" panose="020F0502020204030204" pitchFamily="34" charset="0"/>
              </a:rPr>
              <a:t>[This sidebar area does not print.]</a:t>
            </a:r>
          </a:p>
        </p:txBody>
      </p:sp>
      <p:grpSp>
        <p:nvGrpSpPr>
          <p:cNvPr id="12" name="Group 11"/>
          <p:cNvGrpSpPr/>
          <p:nvPr userDrawn="1"/>
        </p:nvGrpSpPr>
        <p:grpSpPr>
          <a:xfrm>
            <a:off x="33467040" y="0"/>
            <a:ext cx="7132320" cy="21945600"/>
            <a:chOff x="33832800" y="0"/>
            <a:chExt cx="12801600" cy="43891200"/>
          </a:xfrm>
        </p:grpSpPr>
        <p:sp>
          <p:nvSpPr>
            <p:cNvPr id="13"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286"/>
                </a:spcAft>
              </a:pPr>
              <a:r>
                <a:rPr lang="en-US" sz="4700" dirty="0">
                  <a:solidFill>
                    <a:schemeClr val="bg1">
                      <a:lumMod val="50000"/>
                    </a:schemeClr>
                  </a:solidFill>
                  <a:latin typeface="Calibri" pitchFamily="34" charset="0"/>
                  <a:cs typeface="Calibri" panose="020F0502020204030204" pitchFamily="34" charset="0"/>
                </a:rPr>
                <a:t>Change</a:t>
              </a:r>
              <a:r>
                <a:rPr lang="en-US" sz="4700" baseline="0" dirty="0">
                  <a:solidFill>
                    <a:schemeClr val="bg1">
                      <a:lumMod val="50000"/>
                    </a:schemeClr>
                  </a:solidFill>
                  <a:latin typeface="Calibri" pitchFamily="34" charset="0"/>
                  <a:cs typeface="Calibri" panose="020F0502020204030204" pitchFamily="34" charset="0"/>
                </a:rPr>
                <a:t> Color Theme</a:t>
              </a:r>
              <a:r>
                <a:rPr lang="en-US" sz="4700" dirty="0">
                  <a:solidFill>
                    <a:schemeClr val="bg1">
                      <a:lumMod val="50000"/>
                    </a:schemeClr>
                  </a:solidFill>
                  <a:latin typeface="Calibri" pitchFamily="34" charset="0"/>
                  <a:cs typeface="Calibri" panose="020F0502020204030204" pitchFamily="34" charset="0"/>
                </a:rPr>
                <a:t>:</a:t>
              </a:r>
              <a:endParaRPr sz="470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r>
                <a:rPr lang="en-US" sz="3300"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3300"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To change the color theme, select the </a:t>
              </a:r>
              <a:r>
                <a:rPr lang="en-US" sz="3300" b="1" baseline="0" dirty="0">
                  <a:solidFill>
                    <a:schemeClr val="bg1">
                      <a:lumMod val="50000"/>
                    </a:schemeClr>
                  </a:solidFill>
                  <a:latin typeface="Calibri" pitchFamily="34" charset="0"/>
                  <a:cs typeface="Calibri" panose="020F0502020204030204" pitchFamily="34" charset="0"/>
                </a:rPr>
                <a:t>Design</a:t>
              </a:r>
              <a:r>
                <a:rPr lang="en-US" sz="3300" baseline="0" dirty="0">
                  <a:solidFill>
                    <a:schemeClr val="bg1">
                      <a:lumMod val="50000"/>
                    </a:schemeClr>
                  </a:solidFill>
                  <a:latin typeface="Calibri" pitchFamily="34" charset="0"/>
                  <a:cs typeface="Calibri" panose="020F0502020204030204" pitchFamily="34" charset="0"/>
                </a:rPr>
                <a:t> tab, then select the </a:t>
              </a:r>
              <a:r>
                <a:rPr lang="en-US" sz="3300" b="1" baseline="0" dirty="0">
                  <a:solidFill>
                    <a:schemeClr val="bg1">
                      <a:lumMod val="50000"/>
                    </a:schemeClr>
                  </a:solidFill>
                  <a:latin typeface="Calibri" pitchFamily="34" charset="0"/>
                  <a:cs typeface="Calibri" panose="020F0502020204030204" pitchFamily="34" charset="0"/>
                </a:rPr>
                <a:t>Colors</a:t>
              </a:r>
              <a:r>
                <a:rPr lang="en-US" sz="3300"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1286"/>
                </a:spcAft>
              </a:pPr>
              <a:endParaRPr lang="en-US" sz="4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1286"/>
                </a:spcAft>
              </a:pPr>
              <a:r>
                <a:rPr lang="en-US" sz="47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1286"/>
                </a:spcAft>
              </a:pPr>
              <a:r>
                <a:rPr lang="en-US" sz="3300" dirty="0">
                  <a:solidFill>
                    <a:schemeClr val="bg1">
                      <a:lumMod val="50000"/>
                    </a:schemeClr>
                  </a:solidFill>
                  <a:latin typeface="Calibri" pitchFamily="34" charset="0"/>
                  <a:cs typeface="Calibri" panose="020F0502020204030204" pitchFamily="34" charset="0"/>
                </a:rPr>
                <a:t>Once your poster file is ready, visit</a:t>
              </a:r>
              <a:r>
                <a:rPr lang="en-US" sz="3300" baseline="0" dirty="0">
                  <a:solidFill>
                    <a:schemeClr val="bg1">
                      <a:lumMod val="50000"/>
                    </a:schemeClr>
                  </a:solidFill>
                  <a:latin typeface="Calibri" pitchFamily="34" charset="0"/>
                  <a:cs typeface="Calibri" panose="020F0502020204030204" pitchFamily="34" charset="0"/>
                </a:rPr>
                <a:t> </a:t>
              </a:r>
              <a:r>
                <a:rPr lang="en-US" sz="3300" b="1" baseline="0" dirty="0">
                  <a:solidFill>
                    <a:schemeClr val="bg1">
                      <a:lumMod val="50000"/>
                    </a:schemeClr>
                  </a:solidFill>
                  <a:latin typeface="Calibri" pitchFamily="34" charset="0"/>
                  <a:cs typeface="Calibri" panose="020F0502020204030204" pitchFamily="34" charset="0"/>
                </a:rPr>
                <a:t>www.genigraphics.com</a:t>
              </a:r>
              <a:r>
                <a:rPr lang="en-US" sz="3300"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3300"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3300" baseline="0" dirty="0">
                  <a:solidFill>
                    <a:schemeClr val="bg1">
                      <a:lumMod val="50000"/>
                    </a:schemeClr>
                  </a:solidFill>
                  <a:latin typeface="Calibri" pitchFamily="34" charset="0"/>
                  <a:cs typeface="Calibri" panose="020F0502020204030204" pitchFamily="34" charset="0"/>
                </a:rPr>
                <a:t>US and Canada:  1-800-790-4001</a:t>
              </a:r>
              <a:br>
                <a:rPr lang="en-US" sz="3300" baseline="0" dirty="0">
                  <a:solidFill>
                    <a:schemeClr val="bg1">
                      <a:lumMod val="50000"/>
                    </a:schemeClr>
                  </a:solidFill>
                  <a:latin typeface="Calibri" pitchFamily="34" charset="0"/>
                  <a:cs typeface="Calibri" panose="020F0502020204030204" pitchFamily="34" charset="0"/>
                </a:rPr>
              </a:br>
              <a:r>
                <a:rPr lang="en-US" sz="3300"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2400" dirty="0">
                  <a:solidFill>
                    <a:schemeClr val="bg1">
                      <a:lumMod val="50000"/>
                    </a:schemeClr>
                  </a:solidFill>
                  <a:latin typeface="Calibri" pitchFamily="34" charset="0"/>
                  <a:cs typeface="Calibri" panose="020F0502020204030204" pitchFamily="34" charset="0"/>
                </a:rPr>
              </a:br>
              <a:r>
                <a:rPr lang="en-US" sz="2400" dirty="0">
                  <a:solidFill>
                    <a:schemeClr val="bg1">
                      <a:lumMod val="50000"/>
                    </a:schemeClr>
                  </a:solidFill>
                  <a:latin typeface="Calibri" pitchFamily="34" charset="0"/>
                  <a:cs typeface="Calibri" panose="020F0502020204030204" pitchFamily="34" charset="0"/>
                </a:rPr>
                <a:t>[This sidebar area does not print.]</a:t>
              </a:r>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7508200" y="21677939"/>
            <a:ext cx="5297435" cy="185928"/>
          </a:xfrm>
          <a:prstGeom prst="rect">
            <a:avLst/>
          </a:prstGeom>
        </p:spPr>
      </p:pic>
    </p:spTree>
    <p:extLst>
      <p:ext uri="{BB962C8B-B14F-4D97-AF65-F5344CB8AC3E}">
        <p14:creationId xmlns:p14="http://schemas.microsoft.com/office/powerpoint/2010/main" val="3812944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5D6BDF-9D0E-4E2B-85B8-D8F4790360C9}" type="datetimeFigureOut">
              <a:rPr lang="en-US" smtClean="0"/>
              <a:t>11/27/2022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29316651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45920" y="878841"/>
            <a:ext cx="29626560" cy="3657600"/>
          </a:xfrm>
          <a:prstGeom prst="rect">
            <a:avLst/>
          </a:prstGeom>
        </p:spPr>
        <p:txBody>
          <a:bodyPr vert="horz" lIns="235061" tIns="117531" rIns="235061" bIns="117531" rtlCol="0" anchor="ctr">
            <a:normAutofit/>
          </a:bodyPr>
          <a:lstStyle/>
          <a:p>
            <a:r>
              <a:rPr lang="en-US" dirty="0"/>
              <a:t>Click to edit Master title style</a:t>
            </a:r>
          </a:p>
        </p:txBody>
      </p:sp>
      <p:sp>
        <p:nvSpPr>
          <p:cNvPr id="3" name="Text Placeholder 2"/>
          <p:cNvSpPr>
            <a:spLocks noGrp="1"/>
          </p:cNvSpPr>
          <p:nvPr>
            <p:ph type="body" idx="1"/>
          </p:nvPr>
        </p:nvSpPr>
        <p:spPr>
          <a:xfrm>
            <a:off x="1645920" y="5120643"/>
            <a:ext cx="29626560" cy="14483082"/>
          </a:xfrm>
          <a:prstGeom prst="rect">
            <a:avLst/>
          </a:prstGeom>
        </p:spPr>
        <p:txBody>
          <a:bodyPr vert="horz" lIns="235061" tIns="117531" rIns="235061" bIns="117531"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645920" y="20340322"/>
            <a:ext cx="7680960" cy="1168400"/>
          </a:xfrm>
          <a:prstGeom prst="rect">
            <a:avLst/>
          </a:prstGeom>
        </p:spPr>
        <p:txBody>
          <a:bodyPr vert="horz" lIns="235061" tIns="117531" rIns="235061" bIns="117531" rtlCol="0" anchor="ctr"/>
          <a:lstStyle>
            <a:lvl1pPr algn="l">
              <a:defRPr sz="3200">
                <a:solidFill>
                  <a:schemeClr val="tx1">
                    <a:tint val="75000"/>
                  </a:schemeClr>
                </a:solidFill>
              </a:defRPr>
            </a:lvl1pPr>
          </a:lstStyle>
          <a:p>
            <a:fld id="{985D6BDF-9D0E-4E2B-85B8-D8F4790360C9}" type="datetimeFigureOut">
              <a:rPr lang="en-US" smtClean="0"/>
              <a:t>11/27/2022</a:t>
            </a:fld>
            <a:endParaRPr lang="en-US" dirty="0"/>
          </a:p>
        </p:txBody>
      </p:sp>
      <p:sp>
        <p:nvSpPr>
          <p:cNvPr id="5" name="Footer Placeholder 4"/>
          <p:cNvSpPr>
            <a:spLocks noGrp="1"/>
          </p:cNvSpPr>
          <p:nvPr>
            <p:ph type="ftr" sz="quarter" idx="3"/>
          </p:nvPr>
        </p:nvSpPr>
        <p:spPr>
          <a:xfrm>
            <a:off x="11247120" y="20340322"/>
            <a:ext cx="10424160" cy="1168400"/>
          </a:xfrm>
          <a:prstGeom prst="rect">
            <a:avLst/>
          </a:prstGeom>
        </p:spPr>
        <p:txBody>
          <a:bodyPr vert="horz" lIns="235061" tIns="117531" rIns="235061" bIns="117531" rtlCol="0" anchor="ctr"/>
          <a:lstStyle>
            <a:lvl1pPr algn="ctr">
              <a:defRPr sz="3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3591520" y="20340322"/>
            <a:ext cx="7680960" cy="1168400"/>
          </a:xfrm>
          <a:prstGeom prst="rect">
            <a:avLst/>
          </a:prstGeom>
        </p:spPr>
        <p:txBody>
          <a:bodyPr vert="horz" lIns="235061" tIns="117531" rIns="235061" bIns="117531" rtlCol="0" anchor="ctr"/>
          <a:lstStyle>
            <a:lvl1pPr algn="r">
              <a:defRPr sz="3200">
                <a:solidFill>
                  <a:schemeClr val="tx1">
                    <a:tint val="75000"/>
                  </a:schemeClr>
                </a:solidFill>
              </a:defRPr>
            </a:lvl1pPr>
          </a:lstStyle>
          <a:p>
            <a:fld id="{FBB075EA-769C-4ECD-B48E-D6FCDC24F876}" type="slidenum">
              <a:rPr lang="en-US" smtClean="0"/>
              <a:t>‹#›</a:t>
            </a:fld>
            <a:endParaRPr lang="en-US" dirty="0"/>
          </a:p>
        </p:txBody>
      </p:sp>
    </p:spTree>
    <p:extLst>
      <p:ext uri="{BB962C8B-B14F-4D97-AF65-F5344CB8AC3E}">
        <p14:creationId xmlns:p14="http://schemas.microsoft.com/office/powerpoint/2010/main" val="72322184"/>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ctr" defTabSz="2350606" rtl="0" eaLnBrk="1" latinLnBrk="0" hangingPunct="1">
        <a:spcBef>
          <a:spcPct val="0"/>
        </a:spcBef>
        <a:buNone/>
        <a:defRPr sz="4200" kern="1200">
          <a:solidFill>
            <a:schemeClr val="tx1"/>
          </a:solidFill>
          <a:latin typeface="+mj-lt"/>
          <a:ea typeface="+mj-ea"/>
          <a:cs typeface="+mj-cs"/>
        </a:defRPr>
      </a:lvl1pPr>
    </p:titleStyle>
    <p:bodyStyle>
      <a:lvl1pPr marL="24485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1pPr>
      <a:lvl2pPr marL="489709"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2pPr>
      <a:lvl3pPr marL="73456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3pPr>
      <a:lvl4pPr marL="979419"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4pPr>
      <a:lvl5pPr marL="122427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5pPr>
      <a:lvl6pPr marL="6464169"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6pPr>
      <a:lvl7pPr marL="7639472"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7pPr>
      <a:lvl8pPr marL="8814776"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8pPr>
      <a:lvl9pPr marL="9990078"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9pPr>
    </p:bodyStyle>
    <p:otherStyle>
      <a:defPPr>
        <a:defRPr lang="en-US"/>
      </a:defPPr>
      <a:lvl1pPr marL="0" algn="l" defTabSz="2350606" rtl="0" eaLnBrk="1" latinLnBrk="0" hangingPunct="1">
        <a:defRPr sz="4600" kern="1200">
          <a:solidFill>
            <a:schemeClr val="tx1"/>
          </a:solidFill>
          <a:latin typeface="+mn-lt"/>
          <a:ea typeface="+mn-ea"/>
          <a:cs typeface="+mn-cs"/>
        </a:defRPr>
      </a:lvl1pPr>
      <a:lvl2pPr marL="1175304" algn="l" defTabSz="2350606" rtl="0" eaLnBrk="1" latinLnBrk="0" hangingPunct="1">
        <a:defRPr sz="4600" kern="1200">
          <a:solidFill>
            <a:schemeClr val="tx1"/>
          </a:solidFill>
          <a:latin typeface="+mn-lt"/>
          <a:ea typeface="+mn-ea"/>
          <a:cs typeface="+mn-cs"/>
        </a:defRPr>
      </a:lvl2pPr>
      <a:lvl3pPr marL="2350606" algn="l" defTabSz="2350606" rtl="0" eaLnBrk="1" latinLnBrk="0" hangingPunct="1">
        <a:defRPr sz="4600" kern="1200">
          <a:solidFill>
            <a:schemeClr val="tx1"/>
          </a:solidFill>
          <a:latin typeface="+mn-lt"/>
          <a:ea typeface="+mn-ea"/>
          <a:cs typeface="+mn-cs"/>
        </a:defRPr>
      </a:lvl3pPr>
      <a:lvl4pPr marL="3525911" algn="l" defTabSz="2350606" rtl="0" eaLnBrk="1" latinLnBrk="0" hangingPunct="1">
        <a:defRPr sz="4600" kern="1200">
          <a:solidFill>
            <a:schemeClr val="tx1"/>
          </a:solidFill>
          <a:latin typeface="+mn-lt"/>
          <a:ea typeface="+mn-ea"/>
          <a:cs typeface="+mn-cs"/>
        </a:defRPr>
      </a:lvl4pPr>
      <a:lvl5pPr marL="4701214" algn="l" defTabSz="2350606" rtl="0" eaLnBrk="1" latinLnBrk="0" hangingPunct="1">
        <a:defRPr sz="4600" kern="1200">
          <a:solidFill>
            <a:schemeClr val="tx1"/>
          </a:solidFill>
          <a:latin typeface="+mn-lt"/>
          <a:ea typeface="+mn-ea"/>
          <a:cs typeface="+mn-cs"/>
        </a:defRPr>
      </a:lvl5pPr>
      <a:lvl6pPr marL="5876517" algn="l" defTabSz="2350606" rtl="0" eaLnBrk="1" latinLnBrk="0" hangingPunct="1">
        <a:defRPr sz="4600" kern="1200">
          <a:solidFill>
            <a:schemeClr val="tx1"/>
          </a:solidFill>
          <a:latin typeface="+mn-lt"/>
          <a:ea typeface="+mn-ea"/>
          <a:cs typeface="+mn-cs"/>
        </a:defRPr>
      </a:lvl6pPr>
      <a:lvl7pPr marL="7051819" algn="l" defTabSz="2350606" rtl="0" eaLnBrk="1" latinLnBrk="0" hangingPunct="1">
        <a:defRPr sz="4600" kern="1200">
          <a:solidFill>
            <a:schemeClr val="tx1"/>
          </a:solidFill>
          <a:latin typeface="+mn-lt"/>
          <a:ea typeface="+mn-ea"/>
          <a:cs typeface="+mn-cs"/>
        </a:defRPr>
      </a:lvl7pPr>
      <a:lvl8pPr marL="8227124" algn="l" defTabSz="2350606" rtl="0" eaLnBrk="1" latinLnBrk="0" hangingPunct="1">
        <a:defRPr sz="4600" kern="1200">
          <a:solidFill>
            <a:schemeClr val="tx1"/>
          </a:solidFill>
          <a:latin typeface="+mn-lt"/>
          <a:ea typeface="+mn-ea"/>
          <a:cs typeface="+mn-cs"/>
        </a:defRPr>
      </a:lvl8pPr>
      <a:lvl9pPr marL="9402428" algn="l" defTabSz="2350606" rtl="0" eaLnBrk="1" latinLnBrk="0" hangingPunct="1">
        <a:defRPr sz="4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wsj.com/article_email/google-plans-new-smarter-messaging-app-1450816899-lMyQjAxMTA1OTI5MjUyMDI5Wj" TargetMode="External"/><Relationship Id="rId7" Type="http://schemas.openxmlformats.org/officeDocument/2006/relationships/image" Target="../media/image6.png"/><Relationship Id="rId2" Type="http://schemas.openxmlformats.org/officeDocument/2006/relationships/hyperlink" Target="http://www.kurzweilai.net/how-watson-works-a-conversation-with-eric-brown-ibm-research-manager"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22"/>
          <p:cNvSpPr txBox="1">
            <a:spLocks noChangeArrowheads="1"/>
          </p:cNvSpPr>
          <p:nvPr/>
        </p:nvSpPr>
        <p:spPr bwMode="auto">
          <a:xfrm>
            <a:off x="700999" y="519358"/>
            <a:ext cx="24688800" cy="1971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7942" tIns="244855" rIns="97942" bIns="244855" anchor="ctr" anchorCtr="0">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just" eaLnBrk="1" hangingPunct="1"/>
            <a:r>
              <a:rPr lang="en-US" sz="4800" b="1" dirty="0">
                <a:solidFill>
                  <a:schemeClr val="bg1"/>
                </a:solidFill>
                <a:latin typeface="Times New Roman" panose="02020603050405020304" pitchFamily="18" charset="0"/>
                <a:cs typeface="Times New Roman" panose="02020603050405020304" pitchFamily="18" charset="0"/>
              </a:rPr>
              <a:t>AI BASED CHATBOT : </a:t>
            </a:r>
          </a:p>
          <a:p>
            <a:pPr algn="just" eaLnBrk="1" hangingPunct="1"/>
            <a:r>
              <a:rPr lang="en-US" sz="4800" b="1" dirty="0">
                <a:solidFill>
                  <a:schemeClr val="bg1"/>
                </a:solidFill>
                <a:latin typeface="Times New Roman" panose="02020603050405020304" pitchFamily="18" charset="0"/>
                <a:cs typeface="Times New Roman" panose="02020603050405020304" pitchFamily="18" charset="0"/>
              </a:rPr>
              <a:t>AN APPROACH OF UTILIZING ON CUSTOMER SERVICE ASSISTANCEAI-BASED</a:t>
            </a:r>
          </a:p>
        </p:txBody>
      </p:sp>
      <p:sp>
        <p:nvSpPr>
          <p:cNvPr id="24" name="TextBox 23"/>
          <p:cNvSpPr txBox="1"/>
          <p:nvPr/>
        </p:nvSpPr>
        <p:spPr>
          <a:xfrm>
            <a:off x="1519689" y="20119299"/>
            <a:ext cx="8237280" cy="1649888"/>
          </a:xfrm>
          <a:prstGeom prst="rect">
            <a:avLst/>
          </a:prstGeom>
          <a:solidFill>
            <a:schemeClr val="accent1">
              <a:lumMod val="40000"/>
              <a:lumOff val="60000"/>
            </a:schemeClr>
          </a:solidFill>
        </p:spPr>
        <p:txBody>
          <a:bodyPr wrap="none" lIns="48971" tIns="24486" rIns="48971" bIns="24486" rtlCol="0">
            <a:spAutoFit/>
          </a:bodyPr>
          <a:lstStyle/>
          <a:p>
            <a:pPr algn="just"/>
            <a:r>
              <a:rPr lang="en-US" sz="2800" b="1" dirty="0">
                <a:latin typeface="Times New Roman" panose="02020603050405020304" pitchFamily="18" charset="0"/>
                <a:cs typeface="Times New Roman" panose="02020603050405020304" pitchFamily="18" charset="0"/>
              </a:rPr>
              <a:t>REJWAN BIN SULAIMAN (1436184)</a:t>
            </a:r>
          </a:p>
          <a:p>
            <a:pPr algn="just"/>
            <a:r>
              <a:rPr lang="en-US" sz="2000" b="1" dirty="0">
                <a:latin typeface="Times New Roman" panose="02020603050405020304" pitchFamily="18" charset="0"/>
                <a:cs typeface="Times New Roman" panose="02020603050405020304" pitchFamily="18" charset="0"/>
              </a:rPr>
              <a:t>	Rejwan.binsulaiman@study.beds.ac.uk</a:t>
            </a:r>
          </a:p>
          <a:p>
            <a:pPr algn="just"/>
            <a:r>
              <a:rPr lang="en-US" sz="2800" b="1" dirty="0">
                <a:latin typeface="Times New Roman" panose="02020603050405020304" pitchFamily="18" charset="0"/>
                <a:cs typeface="Times New Roman" panose="02020603050405020304" pitchFamily="18" charset="0"/>
              </a:rPr>
              <a:t>MSc. COMPUTER SCIENCE WITH PLACEMENT</a:t>
            </a:r>
          </a:p>
          <a:p>
            <a:pPr algn="just"/>
            <a:r>
              <a:rPr lang="en-US" sz="2800" b="1" dirty="0">
                <a:latin typeface="Times New Roman" panose="02020603050405020304" pitchFamily="18" charset="0"/>
                <a:cs typeface="Times New Roman" panose="02020603050405020304" pitchFamily="18" charset="0"/>
              </a:rPr>
              <a:t>UNIVERSITY OF BEDFORDSHIRE, LU1 3JU </a:t>
            </a:r>
          </a:p>
        </p:txBody>
      </p:sp>
      <p:sp>
        <p:nvSpPr>
          <p:cNvPr id="25" name="TextBox 24"/>
          <p:cNvSpPr txBox="1"/>
          <p:nvPr/>
        </p:nvSpPr>
        <p:spPr>
          <a:xfrm>
            <a:off x="672312" y="19345919"/>
            <a:ext cx="946888" cy="665003"/>
          </a:xfrm>
          <a:prstGeom prst="rect">
            <a:avLst/>
          </a:prstGeom>
          <a:noFill/>
        </p:spPr>
        <p:txBody>
          <a:bodyPr wrap="none" lIns="48971" tIns="24486" rIns="48971" bIns="24486" rtlCol="0">
            <a:spAutoFit/>
          </a:bodyPr>
          <a:lstStyle/>
          <a:p>
            <a:pPr algn="just"/>
            <a:r>
              <a:rPr lang="en-US" sz="4000" b="1" dirty="0">
                <a:latin typeface="Times New Roman" panose="02020603050405020304" pitchFamily="18" charset="0"/>
                <a:cs typeface="Times New Roman" panose="02020603050405020304" pitchFamily="18" charset="0"/>
              </a:rPr>
              <a:t>BY</a:t>
            </a:r>
            <a:r>
              <a:rPr lang="en-US" sz="3200" b="1" dirty="0">
                <a:latin typeface="Times New Roman" panose="02020603050405020304" pitchFamily="18" charset="0"/>
                <a:cs typeface="Times New Roman" panose="02020603050405020304" pitchFamily="18" charset="0"/>
              </a:rPr>
              <a:t>:</a:t>
            </a:r>
          </a:p>
        </p:txBody>
      </p:sp>
      <p:sp>
        <p:nvSpPr>
          <p:cNvPr id="26" name="TextBox 25"/>
          <p:cNvSpPr txBox="1"/>
          <p:nvPr/>
        </p:nvSpPr>
        <p:spPr>
          <a:xfrm>
            <a:off x="18485872" y="19308864"/>
            <a:ext cx="14052070" cy="2029437"/>
          </a:xfrm>
          <a:prstGeom prst="rect">
            <a:avLst/>
          </a:prstGeom>
          <a:noFill/>
        </p:spPr>
        <p:txBody>
          <a:bodyPr wrap="square" lIns="48971" tIns="48971" rIns="48971" bIns="48971" numCol="1" spcCol="244855" rtlCol="0">
            <a:noAutofit/>
          </a:bodyPr>
          <a:lstStyle/>
          <a:p>
            <a:pPr marL="228600" lvl="0" indent="-228600" fontAlgn="base">
              <a:buFont typeface="+mj-lt"/>
              <a:buAutoNum type="arabicPeriod"/>
            </a:pPr>
            <a:r>
              <a:rPr lang="en-GB" sz="1200" dirty="0"/>
              <a:t>Alfred V </a:t>
            </a:r>
            <a:r>
              <a:rPr lang="en-GB" sz="1200" dirty="0" err="1"/>
              <a:t>Aho</a:t>
            </a:r>
            <a:r>
              <a:rPr lang="en-GB" sz="1200" dirty="0"/>
              <a:t> and Jeffrey D Ullman. </a:t>
            </a:r>
            <a:r>
              <a:rPr lang="en-GB" sz="1200" i="1" dirty="0"/>
              <a:t>The theory of parsing, translation, and compiling</a:t>
            </a:r>
            <a:r>
              <a:rPr lang="en-GB" sz="1200" dirty="0"/>
              <a:t>. Prentice-Hall, Inc., 1972.</a:t>
            </a:r>
          </a:p>
          <a:p>
            <a:pPr marL="228600" lvl="0" indent="-228600" fontAlgn="base">
              <a:buFont typeface="+mj-lt"/>
              <a:buAutoNum type="arabicPeriod"/>
            </a:pPr>
            <a:r>
              <a:rPr lang="en-GB" sz="1200" dirty="0" err="1"/>
              <a:t>Tomoyosi</a:t>
            </a:r>
            <a:r>
              <a:rPr lang="en-GB" sz="1200" dirty="0"/>
              <a:t> Akiba, </a:t>
            </a:r>
            <a:r>
              <a:rPr lang="en-GB" sz="1200" dirty="0" err="1"/>
              <a:t>Katunobu</a:t>
            </a:r>
            <a:r>
              <a:rPr lang="en-GB" sz="1200" dirty="0"/>
              <a:t> Itou, and Atsushi </a:t>
            </a:r>
            <a:r>
              <a:rPr lang="en-GB" sz="1200" dirty="0" err="1"/>
              <a:t>Fujii</a:t>
            </a:r>
            <a:r>
              <a:rPr lang="en-GB" sz="1200" dirty="0"/>
              <a:t>. “Question Answering Using" Common Sense" and Utility Maximization Principle.” In: </a:t>
            </a:r>
            <a:r>
              <a:rPr lang="en-GB" sz="1200" i="1" dirty="0"/>
              <a:t>NTCIR</a:t>
            </a:r>
            <a:r>
              <a:rPr lang="en-GB" sz="1200" dirty="0"/>
              <a:t>. 2004.</a:t>
            </a:r>
          </a:p>
          <a:p>
            <a:pPr marL="228600" lvl="0" indent="-228600" fontAlgn="base">
              <a:buFont typeface="+mj-lt"/>
              <a:buAutoNum type="arabicPeriod"/>
            </a:pPr>
            <a:r>
              <a:rPr lang="en-GB" sz="1200" dirty="0"/>
              <a:t>Amara D. Angelica. “How Watson Works: a conversation with Eric Brown, IBM Research Manager”. In: </a:t>
            </a:r>
            <a:r>
              <a:rPr lang="en-GB" sz="1200" i="1" dirty="0"/>
              <a:t>Kurzweil Accelerating Intelligence </a:t>
            </a:r>
            <a:r>
              <a:rPr lang="en-GB" sz="1200" dirty="0"/>
              <a:t>(2011).</a:t>
            </a:r>
          </a:p>
          <a:p>
            <a:pPr marL="228600" indent="-228600">
              <a:buFont typeface="+mj-lt"/>
              <a:buAutoNum type="arabicPeriod"/>
            </a:pPr>
            <a:r>
              <a:rPr lang="en-GB" sz="1200" dirty="0"/>
              <a:t>URL: </a:t>
            </a:r>
            <a:r>
              <a:rPr lang="en-GB" sz="1200" dirty="0">
                <a:hlinkClick r:id="rId2"/>
              </a:rPr>
              <a:t>http://www.kurzweilai.net/how-watson-works-aconversation-with-eric-brown-ibm-research-manager</a:t>
            </a:r>
            <a:r>
              <a:rPr lang="en-GB" sz="1200" dirty="0"/>
              <a:t>.</a:t>
            </a:r>
          </a:p>
          <a:p>
            <a:pPr marL="228600" lvl="0" indent="-228600" fontAlgn="base">
              <a:buFont typeface="+mj-lt"/>
              <a:buAutoNum type="arabicPeriod"/>
            </a:pPr>
            <a:r>
              <a:rPr lang="en-GB" sz="1200" dirty="0"/>
              <a:t>Ricardo </a:t>
            </a:r>
            <a:r>
              <a:rPr lang="en-GB" sz="1200" dirty="0" err="1"/>
              <a:t>Baeza</a:t>
            </a:r>
            <a:r>
              <a:rPr lang="en-GB" sz="1200" dirty="0"/>
              <a:t>-Yates and William Bruce </a:t>
            </a:r>
            <a:r>
              <a:rPr lang="en-GB" sz="1200" dirty="0" err="1"/>
              <a:t>Frakes</a:t>
            </a:r>
            <a:r>
              <a:rPr lang="en-GB" sz="1200" dirty="0"/>
              <a:t>. </a:t>
            </a:r>
            <a:r>
              <a:rPr lang="en-GB" sz="1200" i="1" dirty="0"/>
              <a:t>Information retrieval: data structures &amp; algorithms</a:t>
            </a:r>
            <a:r>
              <a:rPr lang="en-GB" sz="1200" dirty="0"/>
              <a:t>. Prentice Hall, 1992.</a:t>
            </a:r>
          </a:p>
          <a:p>
            <a:pPr marL="228600" lvl="0" indent="-228600" fontAlgn="base">
              <a:buFont typeface="+mj-lt"/>
              <a:buAutoNum type="arabicPeriod"/>
            </a:pPr>
            <a:r>
              <a:rPr lang="en-GB" sz="1200" dirty="0" err="1"/>
              <a:t>Satanjeev</a:t>
            </a:r>
            <a:r>
              <a:rPr lang="en-GB" sz="1200" dirty="0"/>
              <a:t> Banerjee and Alon </a:t>
            </a:r>
            <a:r>
              <a:rPr lang="en-GB" sz="1200" dirty="0" err="1"/>
              <a:t>Lavie</a:t>
            </a:r>
            <a:r>
              <a:rPr lang="en-GB" sz="1200" dirty="0"/>
              <a:t>. “METEOR: An automatic metric for MT evaluation with improved correlation with human judgments”. In: </a:t>
            </a:r>
            <a:r>
              <a:rPr lang="en-GB" sz="1200" i="1" dirty="0"/>
              <a:t>Proceedings of the </a:t>
            </a:r>
            <a:r>
              <a:rPr lang="en-GB" sz="1200" i="1" dirty="0" err="1"/>
              <a:t>acl</a:t>
            </a:r>
            <a:r>
              <a:rPr lang="en-GB" sz="1200" i="1" dirty="0"/>
              <a:t> workshop on intrinsic and extrinsic evaluation measures for machine translation and/or summarization</a:t>
            </a:r>
            <a:r>
              <a:rPr lang="en-GB" sz="1200" dirty="0"/>
              <a:t>. Vol. 29. 2005, pp. 65–72.</a:t>
            </a:r>
          </a:p>
          <a:p>
            <a:pPr marL="228600" lvl="0" indent="-228600" fontAlgn="base">
              <a:buFont typeface="+mj-lt"/>
              <a:buAutoNum type="arabicPeriod"/>
            </a:pPr>
            <a:r>
              <a:rPr lang="en-GB" sz="1200" dirty="0"/>
              <a:t>Alistair Barr. </a:t>
            </a:r>
            <a:r>
              <a:rPr lang="en-GB" sz="1200" i="1" dirty="0"/>
              <a:t>Google plans new, smarter messaging app</a:t>
            </a:r>
            <a:r>
              <a:rPr lang="en-GB" sz="1200" dirty="0"/>
              <a:t>. 2015. URL: </a:t>
            </a:r>
            <a:r>
              <a:rPr lang="en-GB" sz="1200" dirty="0">
                <a:hlinkClick r:id="rId3"/>
              </a:rPr>
              <a:t>https:// www.wsj.com/article_email/google-plans-new-smartermessaging-app-1450816899-lMyQjAxMTA1OTI5MjUyMDI5Wj</a:t>
            </a:r>
            <a:r>
              <a:rPr lang="en-GB" sz="1200" dirty="0"/>
              <a:t> (visited on 01/24/2017).</a:t>
            </a:r>
          </a:p>
          <a:p>
            <a:pPr marL="228600" lvl="0" indent="-228600" fontAlgn="base">
              <a:buFont typeface="+mj-lt"/>
              <a:buAutoNum type="arabicPeriod"/>
            </a:pPr>
            <a:r>
              <a:rPr lang="en-GB" sz="1200" dirty="0" err="1"/>
              <a:t>Yoshua</a:t>
            </a:r>
            <a:r>
              <a:rPr lang="en-GB" sz="1200" dirty="0"/>
              <a:t> </a:t>
            </a:r>
            <a:r>
              <a:rPr lang="en-GB" sz="1200" dirty="0" err="1"/>
              <a:t>Bengio</a:t>
            </a:r>
            <a:r>
              <a:rPr lang="en-GB" sz="1200" dirty="0"/>
              <a:t> et al. “A neural probabilistic language model”. In: </a:t>
            </a:r>
            <a:r>
              <a:rPr lang="en-GB" sz="1200" i="1" dirty="0"/>
              <a:t>Journal of machine learning research </a:t>
            </a:r>
            <a:r>
              <a:rPr lang="en-GB" sz="1200" dirty="0"/>
              <a:t>3.Feb (2003), pp. 1137–1155.</a:t>
            </a:r>
          </a:p>
          <a:p>
            <a:pPr marL="228600" lvl="0" indent="-228600" fontAlgn="base">
              <a:buFont typeface="+mj-lt"/>
              <a:buAutoNum type="arabicPeriod"/>
            </a:pPr>
            <a:r>
              <a:rPr lang="en-GB" sz="1200" dirty="0"/>
              <a:t>Adam Berger et al. “Bridging the lexical chasm: statistical approaches to answer-finding”. In: </a:t>
            </a:r>
            <a:r>
              <a:rPr lang="en-GB" sz="1200" i="1" dirty="0"/>
              <a:t>Proceedings of the 23rd annual international ACM SIGIR conference on Research and development in information retrieval</a:t>
            </a:r>
            <a:r>
              <a:rPr lang="en-GB" sz="1200" dirty="0"/>
              <a:t>. ACM. 2000, pp. 192–199.</a:t>
            </a:r>
          </a:p>
          <a:p>
            <a:pPr marL="228600" lvl="0" indent="-228600" fontAlgn="base">
              <a:buFont typeface="+mj-lt"/>
              <a:buAutoNum type="arabicPeriod"/>
            </a:pPr>
            <a:r>
              <a:rPr lang="en-GB" sz="1200" dirty="0"/>
              <a:t>Eric Brill. “A simple rule-based part of speech tagger”. In: </a:t>
            </a:r>
            <a:r>
              <a:rPr lang="en-GB" sz="1200" i="1" dirty="0"/>
              <a:t>Proceedings of the workshop on Speech and Natural Language</a:t>
            </a:r>
            <a:r>
              <a:rPr lang="en-GB" sz="1200" dirty="0"/>
              <a:t>. Association for Computational Linguistics. 1992, pp. 112–116.</a:t>
            </a:r>
          </a:p>
          <a:p>
            <a:pPr marL="228600" lvl="0" indent="-228600" fontAlgn="base">
              <a:buFont typeface="+mj-lt"/>
              <a:buAutoNum type="arabicPeriod"/>
            </a:pPr>
            <a:r>
              <a:rPr lang="en-GB" sz="1200" dirty="0"/>
              <a:t>Peter F Brown et al. “Class-based n-gram models of natural language”. In: </a:t>
            </a:r>
            <a:r>
              <a:rPr lang="en-GB" sz="1200" i="1" dirty="0"/>
              <a:t>Computational linguistics </a:t>
            </a:r>
            <a:r>
              <a:rPr lang="en-GB" sz="1200" dirty="0"/>
              <a:t>18.4 (1992), pp. 467–479.</a:t>
            </a:r>
          </a:p>
        </p:txBody>
      </p:sp>
      <p:sp>
        <p:nvSpPr>
          <p:cNvPr id="27" name="TextBox 26"/>
          <p:cNvSpPr txBox="1"/>
          <p:nvPr/>
        </p:nvSpPr>
        <p:spPr>
          <a:xfrm>
            <a:off x="14778385" y="19317790"/>
            <a:ext cx="3715273" cy="665003"/>
          </a:xfrm>
          <a:prstGeom prst="rect">
            <a:avLst/>
          </a:prstGeom>
          <a:noFill/>
        </p:spPr>
        <p:txBody>
          <a:bodyPr wrap="none" lIns="48971" tIns="24486" rIns="48971" bIns="24486" rtlCol="0">
            <a:spAutoFit/>
          </a:bodyPr>
          <a:lstStyle/>
          <a:p>
            <a:pPr algn="just"/>
            <a:r>
              <a:rPr lang="en-US" sz="4000" b="1" dirty="0">
                <a:latin typeface="Times New Roman" panose="02020603050405020304" pitchFamily="18" charset="0"/>
                <a:cs typeface="Times New Roman" panose="02020603050405020304" pitchFamily="18" charset="0"/>
              </a:rPr>
              <a:t>REFERENCES:</a:t>
            </a:r>
          </a:p>
        </p:txBody>
      </p:sp>
      <p:sp>
        <p:nvSpPr>
          <p:cNvPr id="10" name="Text Box 189"/>
          <p:cNvSpPr txBox="1">
            <a:spLocks noChangeArrowheads="1"/>
          </p:cNvSpPr>
          <p:nvPr/>
        </p:nvSpPr>
        <p:spPr bwMode="auto">
          <a:xfrm>
            <a:off x="1097280" y="3657600"/>
            <a:ext cx="9875520" cy="4722112"/>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GB" sz="2100" dirty="0">
                <a:latin typeface="Times New Roman" panose="02020603050405020304" pitchFamily="18" charset="0"/>
                <a:cs typeface="Times New Roman" panose="02020603050405020304" pitchFamily="18" charset="0"/>
              </a:rPr>
              <a:t>This thesis paper will cover the concept of chatbot system for the company, i.e. AK Traders London LTD. It involves the research work on various chatbot technologies available and based on research, use them to develop a chatbot system for the company. This system will work based on the text as a conversational agent that can interact with humans by natural language.</a:t>
            </a:r>
          </a:p>
          <a:p>
            <a:pPr algn="just"/>
            <a:r>
              <a:rPr lang="en-GB" sz="2100" dirty="0">
                <a:latin typeface="Times New Roman" panose="02020603050405020304" pitchFamily="18" charset="0"/>
                <a:cs typeface="Times New Roman" panose="02020603050405020304" pitchFamily="18" charset="0"/>
              </a:rPr>
              <a:t>The main of the project is to develop the chatbot solution that could comply with the complex questions and output the logical answers in a well-defined approach. The ultimate goal is to give high-quality results (answers) based on user input (question). For the successful implementation of this project, we have done an in-depth analysis of the various machine learning techniques available and followed comparative analogy to figure out the best solution for the company. The primary consideration of this project includes natural language processing (NLP), machine learning and vector space model (VSM). The outcome of the project shows the problem-solving technique for the implementation of the chatbot system for the company at a reasonable quality level.</a:t>
            </a:r>
          </a:p>
        </p:txBody>
      </p:sp>
      <p:sp>
        <p:nvSpPr>
          <p:cNvPr id="32" name="Rectangle 31"/>
          <p:cNvSpPr/>
          <p:nvPr/>
        </p:nvSpPr>
        <p:spPr>
          <a:xfrm>
            <a:off x="1097280" y="3200400"/>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bg1"/>
                </a:solidFill>
                <a:latin typeface="Times New Roman" panose="02020603050405020304" pitchFamily="18" charset="0"/>
                <a:cs typeface="Times New Roman" panose="02020603050405020304" pitchFamily="18" charset="0"/>
              </a:rPr>
              <a:t>ABSTRACT</a:t>
            </a:r>
          </a:p>
        </p:txBody>
      </p:sp>
      <p:sp>
        <p:nvSpPr>
          <p:cNvPr id="15" name="Text Box 194"/>
          <p:cNvSpPr txBox="1">
            <a:spLocks noChangeArrowheads="1"/>
          </p:cNvSpPr>
          <p:nvPr/>
        </p:nvSpPr>
        <p:spPr bwMode="auto">
          <a:xfrm>
            <a:off x="11521440" y="8737601"/>
            <a:ext cx="9875520" cy="4814445"/>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eaLnBrk="1" hangingPunct="1"/>
            <a:r>
              <a:rPr lang="en-GB" sz="2000" dirty="0">
                <a:latin typeface="Times New Roman" panose="02020603050405020304" pitchFamily="18" charset="0"/>
                <a:cs typeface="Times New Roman" panose="02020603050405020304" pitchFamily="18" charset="0"/>
              </a:rPr>
              <a:t>In our case of data collection, we have adopted two ways, i.e. interviews and surveys. For this data collection methodologies, we have selected a few people who can help us in surveys and interviews. The group of people we have chosen are aged between 19-63, and they are total in 25 in number, and we have done this survey by using Survey Monkey on 05</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May 2019. Following are the questions and the response from the participants.</a:t>
            </a:r>
          </a:p>
          <a:p>
            <a:pPr marL="457200" indent="-457200" algn="just" eaLnBrk="1" hangingPunct="1">
              <a:buFont typeface="+mj-lt"/>
              <a:buAutoNum type="arabicPeriod"/>
            </a:pPr>
            <a:r>
              <a:rPr lang="en-GB" sz="2000" dirty="0">
                <a:latin typeface="Times New Roman" panose="02020603050405020304" pitchFamily="18" charset="0"/>
                <a:cs typeface="Times New Roman" panose="02020603050405020304" pitchFamily="18" charset="0"/>
              </a:rPr>
              <a:t>What Means Have You Taken For Business Communication In The Last 12 Months?</a:t>
            </a:r>
          </a:p>
          <a:p>
            <a:pPr marL="457200" indent="-457200" algn="just" eaLnBrk="1" hangingPunct="1">
              <a:buFont typeface="+mj-lt"/>
              <a:buAutoNum type="arabicPeriod"/>
            </a:pPr>
            <a:r>
              <a:rPr lang="en-GB" sz="2000" dirty="0">
                <a:latin typeface="Times New Roman" panose="02020603050405020304" pitchFamily="18" charset="0"/>
                <a:cs typeface="Times New Roman" panose="02020603050405020304" pitchFamily="18" charset="0"/>
              </a:rPr>
              <a:t>What Was Your Worst Experience While Using Online Based Services Over The Last Month?</a:t>
            </a:r>
          </a:p>
          <a:p>
            <a:pPr marL="457200" indent="-457200" algn="just" eaLnBrk="1" hangingPunct="1">
              <a:buFont typeface="+mj-lt"/>
              <a:buAutoNum type="arabicPeriod"/>
            </a:pPr>
            <a:r>
              <a:rPr lang="en-GB" sz="2000" dirty="0">
                <a:latin typeface="Times New Roman" panose="02020603050405020304" pitchFamily="18" charset="0"/>
                <a:cs typeface="Times New Roman" panose="02020603050405020304" pitchFamily="18" charset="0"/>
              </a:rPr>
              <a:t>Why Do You Think Chatbot System Should Be Used In The Future?</a:t>
            </a:r>
          </a:p>
          <a:p>
            <a:pPr marL="457200" indent="-457200" algn="just" eaLnBrk="1" hangingPunct="1">
              <a:buFont typeface="+mj-lt"/>
              <a:buAutoNum type="arabicPeriod"/>
            </a:pPr>
            <a:r>
              <a:rPr lang="en-US" sz="2000" dirty="0">
                <a:latin typeface="Times New Roman" panose="02020603050405020304" pitchFamily="18" charset="0"/>
                <a:cs typeface="Times New Roman" panose="02020603050405020304" pitchFamily="18" charset="0"/>
              </a:rPr>
              <a:t>Which One The Following Advantages Would You Consider For The Chatbot System?</a:t>
            </a:r>
            <a:endParaRPr lang="en-GB" sz="2000" dirty="0">
              <a:latin typeface="Times New Roman" panose="02020603050405020304" pitchFamily="18" charset="0"/>
              <a:cs typeface="Times New Roman" panose="02020603050405020304" pitchFamily="18" charset="0"/>
            </a:endParaRPr>
          </a:p>
          <a:p>
            <a:pPr marL="457200" indent="-457200" algn="just" eaLnBrk="1" hangingPunct="1">
              <a:buFont typeface="+mj-lt"/>
              <a:buAutoNum type="arabicPeriod"/>
            </a:pPr>
            <a:r>
              <a:rPr lang="en-GB" sz="2000" dirty="0">
                <a:latin typeface="Times New Roman" panose="02020603050405020304" pitchFamily="18" charset="0"/>
                <a:cs typeface="Times New Roman" panose="02020603050405020304" pitchFamily="18" charset="0"/>
              </a:rPr>
              <a:t>Why Would You Not Consider Chatbot System?</a:t>
            </a:r>
          </a:p>
          <a:p>
            <a:pPr marL="457200" indent="-457200" algn="just" eaLnBrk="1" hangingPunct="1">
              <a:buFont typeface="+mj-lt"/>
              <a:buAutoNum type="arabicPeriod"/>
            </a:pPr>
            <a:r>
              <a:rPr lang="en-GB" sz="2000" dirty="0">
                <a:latin typeface="Times New Roman" panose="02020603050405020304" pitchFamily="18" charset="0"/>
                <a:cs typeface="Times New Roman" panose="02020603050405020304" pitchFamily="18" charset="0"/>
              </a:rPr>
              <a:t>What Are The Advantages Do You Face While Doing Business Communication?</a:t>
            </a:r>
          </a:p>
          <a:p>
            <a:pPr marL="457200" indent="-457200" algn="just" eaLnBrk="1" hangingPunct="1">
              <a:buFont typeface="+mj-lt"/>
              <a:buAutoNum type="arabicPeriod"/>
            </a:pPr>
            <a:r>
              <a:rPr lang="en-GB" sz="2000" dirty="0">
                <a:latin typeface="Times New Roman" panose="02020603050405020304" pitchFamily="18" charset="0"/>
                <a:cs typeface="Times New Roman" panose="02020603050405020304" pitchFamily="18" charset="0"/>
              </a:rPr>
              <a:t>After This, We Have Done Analysis On The Comparison Of The Following:</a:t>
            </a:r>
          </a:p>
          <a:p>
            <a:pPr marL="342900" indent="-342900" algn="ctr" eaLnBrk="1" hangingPunct="1">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Chatbot Vs Email</a:t>
            </a:r>
          </a:p>
          <a:p>
            <a:pPr marL="342900" indent="-342900" algn="ctr" eaLnBrk="1" hangingPunct="1">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Chatbot Vs Phone</a:t>
            </a:r>
          </a:p>
        </p:txBody>
      </p:sp>
      <p:sp>
        <p:nvSpPr>
          <p:cNvPr id="33" name="Rectangle 32"/>
          <p:cNvSpPr/>
          <p:nvPr/>
        </p:nvSpPr>
        <p:spPr>
          <a:xfrm>
            <a:off x="1097280" y="8280400"/>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bg1"/>
                </a:solidFill>
                <a:latin typeface="Times New Roman" panose="02020603050405020304" pitchFamily="18" charset="0"/>
                <a:cs typeface="Times New Roman" panose="02020603050405020304" pitchFamily="18" charset="0"/>
              </a:rPr>
              <a:t>AIMS AND OBJECTIVES</a:t>
            </a:r>
          </a:p>
        </p:txBody>
      </p:sp>
      <p:sp>
        <p:nvSpPr>
          <p:cNvPr id="13" name="Text Box 192"/>
          <p:cNvSpPr txBox="1">
            <a:spLocks noChangeArrowheads="1"/>
          </p:cNvSpPr>
          <p:nvPr/>
        </p:nvSpPr>
        <p:spPr bwMode="auto">
          <a:xfrm>
            <a:off x="11515424" y="3542224"/>
            <a:ext cx="9875520" cy="5045278"/>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lvl="0" algn="just"/>
            <a:r>
              <a:rPr lang="en-GB" sz="2100" b="1" dirty="0">
                <a:latin typeface="Times New Roman" panose="02020603050405020304" pitchFamily="18" charset="0"/>
                <a:cs typeface="Times New Roman" panose="02020603050405020304" pitchFamily="18" charset="0"/>
              </a:rPr>
              <a:t>MySQL DB</a:t>
            </a:r>
            <a:r>
              <a:rPr lang="en-GB" sz="2100" dirty="0">
                <a:latin typeface="Times New Roman" panose="02020603050405020304" pitchFamily="18" charset="0"/>
                <a:cs typeface="Times New Roman" panose="02020603050405020304" pitchFamily="18" charset="0"/>
              </a:rPr>
              <a:t>: We have given more priority than other SQL server-based database because of the scalability, performance, reliability and ease of the use. It is the most popular database in the word now </a:t>
            </a:r>
          </a:p>
          <a:p>
            <a:pPr lvl="0" algn="just"/>
            <a:r>
              <a:rPr lang="en-GB" sz="2100" b="1" dirty="0">
                <a:latin typeface="Times New Roman" panose="02020603050405020304" pitchFamily="18" charset="0"/>
                <a:cs typeface="Times New Roman" panose="02020603050405020304" pitchFamily="18" charset="0"/>
              </a:rPr>
              <a:t>Sublime Text 2</a:t>
            </a:r>
            <a:r>
              <a:rPr lang="en-GB" sz="2100" dirty="0">
                <a:latin typeface="Times New Roman" panose="02020603050405020304" pitchFamily="18" charset="0"/>
                <a:cs typeface="Times New Roman" panose="02020603050405020304" pitchFamily="18" charset="0"/>
              </a:rPr>
              <a:t>: We have used the sublime text editor overriding other popular text editors. There is some reason that we have chosen sublime text over others. Reasons are stableness, customisable, featureful, cross-platform.  </a:t>
            </a:r>
          </a:p>
          <a:p>
            <a:pPr lvl="0" algn="just"/>
            <a:r>
              <a:rPr lang="en-GB" sz="2100" b="1" dirty="0" err="1">
                <a:latin typeface="Times New Roman" panose="02020603050405020304" pitchFamily="18" charset="0"/>
                <a:cs typeface="Times New Roman" panose="02020603050405020304" pitchFamily="18" charset="0"/>
              </a:rPr>
              <a:t>PhpMyadmin</a:t>
            </a:r>
            <a:r>
              <a:rPr lang="en-GB" sz="2100" dirty="0">
                <a:latin typeface="Times New Roman" panose="02020603050405020304" pitchFamily="18" charset="0"/>
                <a:cs typeface="Times New Roman" panose="02020603050405020304" pitchFamily="18" charset="0"/>
              </a:rPr>
              <a:t>: It is a free and open-source tool for administrative purpose in web development.</a:t>
            </a:r>
          </a:p>
          <a:p>
            <a:pPr lvl="0" algn="just"/>
            <a:r>
              <a:rPr lang="en-GB" sz="2100" b="1" dirty="0" err="1">
                <a:latin typeface="Times New Roman" panose="02020603050405020304" pitchFamily="18" charset="0"/>
                <a:cs typeface="Times New Roman" panose="02020603050405020304" pitchFamily="18" charset="0"/>
              </a:rPr>
              <a:t>Cpanel</a:t>
            </a:r>
            <a:r>
              <a:rPr lang="en-GB" sz="2100" b="1" dirty="0">
                <a:latin typeface="Times New Roman" panose="02020603050405020304" pitchFamily="18" charset="0"/>
                <a:cs typeface="Times New Roman" panose="02020603050405020304" pitchFamily="18" charset="0"/>
              </a:rPr>
              <a:t>: </a:t>
            </a:r>
            <a:r>
              <a:rPr lang="en-GB" sz="2100" dirty="0">
                <a:latin typeface="Times New Roman" panose="02020603050405020304" pitchFamily="18" charset="0"/>
                <a:cs typeface="Times New Roman" panose="02020603050405020304" pitchFamily="18" charset="0"/>
              </a:rPr>
              <a:t>Multiple features that can be benefited if cPanel is used in the hosting service, like creating / deleting / forwarding / automatic spam control for email accounts. </a:t>
            </a:r>
          </a:p>
          <a:p>
            <a:pPr lvl="0" algn="just"/>
            <a:r>
              <a:rPr lang="en-GB" sz="2100" b="1" dirty="0">
                <a:latin typeface="Times New Roman" panose="02020603050405020304" pitchFamily="18" charset="0"/>
                <a:cs typeface="Times New Roman" panose="02020603050405020304" pitchFamily="18" charset="0"/>
              </a:rPr>
              <a:t>Oracle VM VirtualBox: </a:t>
            </a:r>
            <a:r>
              <a:rPr lang="en-GB" sz="2100" dirty="0">
                <a:latin typeface="Times New Roman" panose="02020603050405020304" pitchFamily="18" charset="0"/>
                <a:cs typeface="Times New Roman" panose="02020603050405020304" pitchFamily="18" charset="0"/>
              </a:rPr>
              <a:t>It is a free and open-source tool to experiment with different hard things that might mess up with the situation of the hosting computer.</a:t>
            </a:r>
          </a:p>
          <a:p>
            <a:pPr algn="just"/>
            <a:r>
              <a:rPr lang="en-GB" sz="2100" b="1" dirty="0">
                <a:latin typeface="Times New Roman" panose="02020603050405020304" pitchFamily="18" charset="0"/>
                <a:cs typeface="Times New Roman" panose="02020603050405020304" pitchFamily="18" charset="0"/>
              </a:rPr>
              <a:t>Oracle VM VirtualBox: </a:t>
            </a:r>
            <a:r>
              <a:rPr lang="en-GB" sz="2100" dirty="0">
                <a:latin typeface="Times New Roman" panose="02020603050405020304" pitchFamily="18" charset="0"/>
                <a:cs typeface="Times New Roman" panose="02020603050405020304" pitchFamily="18" charset="0"/>
              </a:rPr>
              <a:t>It is a free and open-source tool to experiment with different hard things that might mess up with the situation of the hosting computer.</a:t>
            </a:r>
          </a:p>
          <a:p>
            <a:pPr lvl="0" algn="just"/>
            <a:endParaRPr lang="en-GB" sz="2100" dirty="0">
              <a:latin typeface="Times New Roman" panose="02020603050405020304" pitchFamily="18" charset="0"/>
              <a:cs typeface="Times New Roman" panose="02020603050405020304" pitchFamily="18" charset="0"/>
            </a:endParaRPr>
          </a:p>
        </p:txBody>
      </p:sp>
      <p:sp>
        <p:nvSpPr>
          <p:cNvPr id="34" name="Rectangle 33"/>
          <p:cNvSpPr/>
          <p:nvPr/>
        </p:nvSpPr>
        <p:spPr>
          <a:xfrm>
            <a:off x="11521440" y="3200400"/>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bg1"/>
                </a:solidFill>
                <a:latin typeface="Times New Roman" panose="02020603050405020304" pitchFamily="18" charset="0"/>
                <a:cs typeface="Times New Roman" panose="02020603050405020304" pitchFamily="18" charset="0"/>
              </a:rPr>
              <a:t>METHODOLOGY</a:t>
            </a:r>
          </a:p>
        </p:txBody>
      </p:sp>
      <p:sp>
        <p:nvSpPr>
          <p:cNvPr id="12" name="Text Box 191"/>
          <p:cNvSpPr txBox="1">
            <a:spLocks noChangeArrowheads="1"/>
          </p:cNvSpPr>
          <p:nvPr/>
        </p:nvSpPr>
        <p:spPr bwMode="auto">
          <a:xfrm>
            <a:off x="21945600" y="8737600"/>
            <a:ext cx="9875520" cy="5691609"/>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eaLnBrk="1" hangingPunct="1"/>
            <a:r>
              <a:rPr lang="en-GB" sz="2100" dirty="0">
                <a:latin typeface="Times New Roman" panose="02020603050405020304" pitchFamily="18" charset="0"/>
                <a:cs typeface="Times New Roman" panose="02020603050405020304" pitchFamily="18" charset="0"/>
              </a:rPr>
              <a:t>For the chatterbot to work, we need to install some of the prerequisite software in the system. We need to install </a:t>
            </a:r>
            <a:r>
              <a:rPr lang="en-GB" sz="2100" dirty="0" err="1">
                <a:latin typeface="Times New Roman" panose="02020603050405020304" pitchFamily="18" charset="0"/>
                <a:cs typeface="Times New Roman" panose="02020603050405020304" pitchFamily="18" charset="0"/>
              </a:rPr>
              <a:t>PyPI</a:t>
            </a:r>
            <a:r>
              <a:rPr lang="en-GB" sz="2100" dirty="0">
                <a:latin typeface="Times New Roman" panose="02020603050405020304" pitchFamily="18" charset="0"/>
                <a:cs typeface="Times New Roman" panose="02020603050405020304" pitchFamily="18" charset="0"/>
              </a:rPr>
              <a:t>, pip, chatterbot some other dependencies.</a:t>
            </a:r>
          </a:p>
          <a:p>
            <a:pPr algn="just" eaLnBrk="1" hangingPunct="1"/>
            <a:r>
              <a:rPr lang="en-GB" sz="2100" dirty="0">
                <a:latin typeface="Times New Roman" panose="02020603050405020304" pitchFamily="18" charset="0"/>
                <a:cs typeface="Times New Roman" panose="02020603050405020304" pitchFamily="18" charset="0"/>
              </a:rPr>
              <a:t>In the term of libraries that we used in building a chatbot, we have considered some libraries that helped us create an intelligent chatbot. The first and essential library we used was the chatterbot library that helps build the autonomous response chatting system for any purpose. Its response based on the user’s input. It uses machine learning algorithms to different output kind of response. Another important use is Pandas that gives the developer to keep the data organised and efficiently. This library is used to manipulate and retrieve data from a considerable amount of information stored. Finally, a simple but important module that has been used in the project was random. It is used to get a random number of outputs from a range that is in the same argument. </a:t>
            </a:r>
          </a:p>
          <a:p>
            <a:pPr algn="just" eaLnBrk="1" hangingPunct="1"/>
            <a:r>
              <a:rPr lang="en-GB" sz="2100" dirty="0">
                <a:latin typeface="Times New Roman" panose="02020603050405020304" pitchFamily="18" charset="0"/>
                <a:cs typeface="Times New Roman" panose="02020603050405020304" pitchFamily="18" charset="0"/>
              </a:rPr>
              <a:t>For learning how the chatbot works we have tested on both the system, but in term of implementation, we have used the corpus data system to train the chatbot. When the trainer provides training to the chatbot, it achieves the necessary knowledge to respond with the statement inputs and response as represented in the training phase.  </a:t>
            </a:r>
          </a:p>
          <a:p>
            <a:pPr algn="just" eaLnBrk="1" hangingPunct="1"/>
            <a:endParaRPr lang="en-GB" sz="2100" dirty="0">
              <a:latin typeface="Times New Roman" panose="02020603050405020304" pitchFamily="18" charset="0"/>
              <a:cs typeface="Times New Roman" panose="02020603050405020304" pitchFamily="18" charset="0"/>
            </a:endParaRPr>
          </a:p>
          <a:p>
            <a:pPr algn="just" eaLnBrk="1" hangingPunct="1"/>
            <a:endParaRPr lang="en-US" sz="2100" dirty="0">
              <a:latin typeface="Times New Roman" panose="02020603050405020304" pitchFamily="18" charset="0"/>
              <a:cs typeface="Times New Roman" panose="02020603050405020304" pitchFamily="18" charset="0"/>
            </a:endParaRPr>
          </a:p>
        </p:txBody>
      </p:sp>
      <p:sp>
        <p:nvSpPr>
          <p:cNvPr id="35" name="Rectangle 34"/>
          <p:cNvSpPr/>
          <p:nvPr/>
        </p:nvSpPr>
        <p:spPr>
          <a:xfrm>
            <a:off x="21945600" y="8280400"/>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bg1"/>
                </a:solidFill>
                <a:latin typeface="Times New Roman" panose="02020603050405020304" pitchFamily="18" charset="0"/>
                <a:cs typeface="Times New Roman" panose="02020603050405020304" pitchFamily="18" charset="0"/>
              </a:rPr>
              <a:t>IMPLEMENTATION</a:t>
            </a:r>
          </a:p>
        </p:txBody>
      </p:sp>
      <p:sp>
        <p:nvSpPr>
          <p:cNvPr id="14" name="Text Box 193"/>
          <p:cNvSpPr txBox="1">
            <a:spLocks noChangeArrowheads="1"/>
          </p:cNvSpPr>
          <p:nvPr/>
        </p:nvSpPr>
        <p:spPr bwMode="auto">
          <a:xfrm>
            <a:off x="21945600" y="14173201"/>
            <a:ext cx="9875520" cy="4722112"/>
          </a:xfrm>
          <a:prstGeom prst="rect">
            <a:avLst/>
          </a:prstGeom>
          <a:solidFill>
            <a:schemeClr val="bg1"/>
          </a:solidFill>
          <a:ln w="12700">
            <a:solidFill>
              <a:schemeClr val="accent1">
                <a:lumMod val="75000"/>
              </a:schemeClr>
            </a:solidFill>
          </a:ln>
          <a:effectLst/>
        </p:spPr>
        <p:txBody>
          <a:bodyPr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GB" sz="2100" dirty="0">
                <a:latin typeface="Times New Roman" panose="02020603050405020304" pitchFamily="18" charset="0"/>
                <a:cs typeface="Times New Roman" panose="02020603050405020304" pitchFamily="18" charset="0"/>
              </a:rPr>
              <a:t>The principal objective of this project work for the company was to build a chatbot system that is capable of generating answers to the complex questions by the customers. The consideration was to give well defined and logical replies. We have discussed tools and techniques that can be used for the implementation of the chatbot system and the selection of the best techniques that could fulfil the company requirements. The primary consideration was the NLP, vector space model and machine learning model. Following are the deliverables of this project:</a:t>
            </a:r>
          </a:p>
          <a:p>
            <a:pPr lvl="0" algn="just"/>
            <a:r>
              <a:rPr lang="en-GB" sz="2100" dirty="0">
                <a:latin typeface="Times New Roman" panose="02020603050405020304" pitchFamily="18" charset="0"/>
                <a:cs typeface="Times New Roman" panose="02020603050405020304" pitchFamily="18" charset="0"/>
              </a:rPr>
              <a:t>The successful operation of the chatbot system</a:t>
            </a:r>
          </a:p>
          <a:p>
            <a:pPr lvl="0" algn="just"/>
            <a:r>
              <a:rPr lang="en-GB" sz="2100" dirty="0">
                <a:latin typeface="Times New Roman" panose="02020603050405020304" pitchFamily="18" charset="0"/>
                <a:cs typeface="Times New Roman" panose="02020603050405020304" pitchFamily="18" charset="0"/>
              </a:rPr>
              <a:t>Effective use of machine-learning techniques in the chatbot system</a:t>
            </a:r>
          </a:p>
          <a:p>
            <a:pPr lvl="0" algn="just"/>
            <a:r>
              <a:rPr lang="en-GB" sz="2100" dirty="0">
                <a:latin typeface="Times New Roman" panose="02020603050405020304" pitchFamily="18" charset="0"/>
                <a:cs typeface="Times New Roman" panose="02020603050405020304" pitchFamily="18" charset="0"/>
              </a:rPr>
              <a:t>Evaluation of the chosen technology. </a:t>
            </a:r>
          </a:p>
          <a:p>
            <a:pPr lvl="0" algn="just"/>
            <a:r>
              <a:rPr lang="en-GB" sz="2100" dirty="0">
                <a:latin typeface="Times New Roman" panose="02020603050405020304" pitchFamily="18" charset="0"/>
                <a:cs typeface="Times New Roman" panose="02020603050405020304" pitchFamily="18" charset="0"/>
              </a:rPr>
              <a:t>This chatbot system is more specific to give an answer to the questions rather than starting a conversation with the users by providing information. So, this can be improved in the future by integrating more functionalities in the chatbot system that could be capable of making conversation rather than simply reply to a specific question.</a:t>
            </a:r>
          </a:p>
        </p:txBody>
      </p:sp>
      <p:sp>
        <p:nvSpPr>
          <p:cNvPr id="36" name="Rectangle 35"/>
          <p:cNvSpPr/>
          <p:nvPr/>
        </p:nvSpPr>
        <p:spPr>
          <a:xfrm>
            <a:off x="21945600" y="13716000"/>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bg1"/>
                </a:solidFill>
                <a:latin typeface="Times New Roman" panose="02020603050405020304" pitchFamily="18" charset="0"/>
                <a:cs typeface="Times New Roman" panose="02020603050405020304" pitchFamily="18" charset="0"/>
              </a:rPr>
              <a:t>EVALUATION</a:t>
            </a:r>
          </a:p>
        </p:txBody>
      </p:sp>
      <p:sp>
        <p:nvSpPr>
          <p:cNvPr id="11" name="Text Box 190"/>
          <p:cNvSpPr txBox="1">
            <a:spLocks noChangeArrowheads="1"/>
          </p:cNvSpPr>
          <p:nvPr/>
        </p:nvSpPr>
        <p:spPr bwMode="auto">
          <a:xfrm>
            <a:off x="1097280" y="8776054"/>
            <a:ext cx="9914587" cy="6984270"/>
          </a:xfrm>
          <a:prstGeom prst="rect">
            <a:avLst/>
          </a:prstGeom>
          <a:solidFill>
            <a:schemeClr val="bg1"/>
          </a:solidFill>
          <a:ln w="12700">
            <a:solidFill>
              <a:schemeClr val="accent1">
                <a:lumMod val="75000"/>
              </a:schemeClr>
            </a:solidFill>
          </a:ln>
          <a:effectLst/>
        </p:spPr>
        <p:txBody>
          <a:bodyPr wrap="square" lIns="97942" tIns="97942" rIns="97942" bIns="97942">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GB" sz="2100" dirty="0">
                <a:latin typeface="Times New Roman" panose="02020603050405020304" pitchFamily="18" charset="0"/>
                <a:cs typeface="Times New Roman" panose="02020603050405020304" pitchFamily="18" charset="0"/>
              </a:rPr>
              <a:t>In this project work, we have created a chatbot for the company which is capable of giving logical outputs by using machine learning techniques. As the company requires an intelligent system to deal with their client, therefore we have focussed on the chatbot in terms of making it efficient such that it can even reply complex questions with the sensible answers. This project can be significant for many other firms that require an intelligent system to perform the best customer service. Chatbot system could be advantageous in terms of its operation, that it can consider social media and produce prompt reply while dealing with the number of products without the involvement of human agents. This project is focussed more on the number of techniques while designing the chatbot system by using machine learning technology.</a:t>
            </a:r>
          </a:p>
          <a:p>
            <a:pPr algn="just"/>
            <a:r>
              <a:rPr lang="en-GB" sz="2100" dirty="0">
                <a:latin typeface="Times New Roman" panose="02020603050405020304" pitchFamily="18" charset="0"/>
                <a:cs typeface="Times New Roman" panose="02020603050405020304" pitchFamily="18" charset="0"/>
              </a:rPr>
              <a:t>The main aim of this project is to improve the customer experience by introducing this new way of communication between the customers. The objective is to build a chatbot system on the company’s website that is capable of processing customer enquiries. It includes even complex questions and gives several replies in a transparent manner. We aim to give replies to which sensible and logical answers can be given. The proposed chatbot system will use the machine learning techniques to generate the outcomes and retrieve the answers from the database.</a:t>
            </a:r>
          </a:p>
          <a:p>
            <a:pPr algn="just"/>
            <a:r>
              <a:rPr lang="en-GB" sz="2100" dirty="0">
                <a:latin typeface="Times New Roman" panose="02020603050405020304" pitchFamily="18" charset="0"/>
                <a:cs typeface="Times New Roman" panose="02020603050405020304" pitchFamily="18" charset="0"/>
              </a:rPr>
              <a:t>In the first part of the project, we have focussed on the various research techniques available for the chatbot system. Afterwards, methods are decided that is capable of processing complex questions while giving definite answers. </a:t>
            </a:r>
          </a:p>
          <a:p>
            <a:pPr algn="just"/>
            <a:endParaRPr lang="en-GB" sz="2100" dirty="0">
              <a:latin typeface="Times New Roman" panose="02020603050405020304" pitchFamily="18" charset="0"/>
              <a:cs typeface="Times New Roman" panose="02020603050405020304" pitchFamily="18" charset="0"/>
            </a:endParaRPr>
          </a:p>
        </p:txBody>
      </p:sp>
      <p:sp>
        <p:nvSpPr>
          <p:cNvPr id="45" name="Rectangle 44"/>
          <p:cNvSpPr/>
          <p:nvPr/>
        </p:nvSpPr>
        <p:spPr>
          <a:xfrm>
            <a:off x="11521440" y="8280400"/>
            <a:ext cx="9875520" cy="4572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r>
              <a:rPr lang="en-US" sz="3200" b="1" dirty="0">
                <a:solidFill>
                  <a:schemeClr val="bg1"/>
                </a:solidFill>
                <a:latin typeface="Times New Roman" panose="02020603050405020304" pitchFamily="18" charset="0"/>
                <a:cs typeface="Times New Roman" panose="02020603050405020304" pitchFamily="18" charset="0"/>
              </a:rPr>
              <a:t>ANALYSIS</a:t>
            </a:r>
          </a:p>
        </p:txBody>
      </p:sp>
      <p:sp>
        <p:nvSpPr>
          <p:cNvPr id="53" name="Text Box 180"/>
          <p:cNvSpPr txBox="1">
            <a:spLocks noChangeArrowheads="1"/>
          </p:cNvSpPr>
          <p:nvPr/>
        </p:nvSpPr>
        <p:spPr bwMode="auto">
          <a:xfrm>
            <a:off x="11577602" y="18780618"/>
            <a:ext cx="8930227" cy="5418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8971" tIns="24486" rIns="48971" bIns="24486">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US" sz="1600" b="1" dirty="0">
                <a:latin typeface="+mn-lt"/>
              </a:rPr>
              <a:t>Figure 2.</a:t>
            </a:r>
            <a:r>
              <a:rPr lang="en-US" sz="1600" dirty="0">
                <a:latin typeface="+mn-lt"/>
              </a:rPr>
              <a:t> WHICH ONE THE FOLLOWING ADVANTAGES WOULD YOU CONSIDER FOR THE CHATBOT SYSTEM?</a:t>
            </a:r>
            <a:endParaRPr lang="en-GB" sz="1600" dirty="0">
              <a:latin typeface="+mn-lt"/>
            </a:endParaRPr>
          </a:p>
          <a:p>
            <a:pPr algn="ctr" eaLnBrk="1" hangingPunct="1"/>
            <a:r>
              <a:rPr lang="en-US" sz="1600" dirty="0">
                <a:latin typeface="+mn-lt"/>
              </a:rPr>
              <a:t>.</a:t>
            </a:r>
          </a:p>
        </p:txBody>
      </p:sp>
      <p:sp>
        <p:nvSpPr>
          <p:cNvPr id="37" name="Text Box 180"/>
          <p:cNvSpPr txBox="1">
            <a:spLocks noChangeArrowheads="1"/>
          </p:cNvSpPr>
          <p:nvPr/>
        </p:nvSpPr>
        <p:spPr bwMode="auto">
          <a:xfrm>
            <a:off x="25704397" y="7924800"/>
            <a:ext cx="2048792" cy="2956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8971" tIns="24486" rIns="48971" bIns="24486">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US" sz="1600" b="1" dirty="0">
                <a:latin typeface="Calibri" pitchFamily="34" charset="0"/>
              </a:rPr>
              <a:t>Figure 3.</a:t>
            </a:r>
            <a:r>
              <a:rPr lang="en-US" sz="1600" dirty="0">
                <a:latin typeface="Calibri" pitchFamily="34" charset="0"/>
              </a:rPr>
              <a:t> Flow diagram.</a:t>
            </a:r>
          </a:p>
        </p:txBody>
      </p:sp>
      <p:pic>
        <p:nvPicPr>
          <p:cNvPr id="39" name="Picture 38">
            <a:extLst>
              <a:ext uri="{FF2B5EF4-FFF2-40B4-BE49-F238E27FC236}">
                <a16:creationId xmlns:a16="http://schemas.microsoft.com/office/drawing/2014/main" id="{3917FD65-8285-47FE-83A7-BEF4BCBFD51B}"/>
              </a:ext>
            </a:extLst>
          </p:cNvPr>
          <p:cNvPicPr/>
          <p:nvPr/>
        </p:nvPicPr>
        <p:blipFill>
          <a:blip r:embed="rId4"/>
          <a:stretch>
            <a:fillRect/>
          </a:stretch>
        </p:blipFill>
        <p:spPr>
          <a:xfrm>
            <a:off x="11538450" y="13966172"/>
            <a:ext cx="9852493" cy="4664685"/>
          </a:xfrm>
          <a:prstGeom prst="rect">
            <a:avLst/>
          </a:prstGeom>
          <a:ln w="88900" cap="sq" cmpd="thickThin">
            <a:solidFill>
              <a:srgbClr val="000000"/>
            </a:solidFill>
            <a:prstDash val="solid"/>
            <a:miter lim="800000"/>
          </a:ln>
          <a:effectLst>
            <a:innerShdw blurRad="76200">
              <a:srgbClr val="000000"/>
            </a:innerShdw>
          </a:effectLst>
        </p:spPr>
      </p:pic>
      <p:sp>
        <p:nvSpPr>
          <p:cNvPr id="42" name="TextBox 41">
            <a:extLst>
              <a:ext uri="{FF2B5EF4-FFF2-40B4-BE49-F238E27FC236}">
                <a16:creationId xmlns:a16="http://schemas.microsoft.com/office/drawing/2014/main" id="{26E7D566-5890-4423-B8F8-B0335208A1D9}"/>
              </a:ext>
            </a:extLst>
          </p:cNvPr>
          <p:cNvSpPr txBox="1"/>
          <p:nvPr/>
        </p:nvSpPr>
        <p:spPr>
          <a:xfrm>
            <a:off x="7486871" y="19310802"/>
            <a:ext cx="3807863" cy="665003"/>
          </a:xfrm>
          <a:prstGeom prst="rect">
            <a:avLst/>
          </a:prstGeom>
          <a:noFill/>
        </p:spPr>
        <p:txBody>
          <a:bodyPr wrap="none" lIns="48971" tIns="24486" rIns="48971" bIns="24486" rtlCol="0">
            <a:spAutoFit/>
          </a:bodyPr>
          <a:lstStyle/>
          <a:p>
            <a:pPr algn="just"/>
            <a:r>
              <a:rPr lang="en-US" sz="4000" b="1" dirty="0">
                <a:latin typeface="Times New Roman" panose="02020603050405020304" pitchFamily="18" charset="0"/>
                <a:cs typeface="Times New Roman" panose="02020603050405020304" pitchFamily="18" charset="0"/>
              </a:rPr>
              <a:t>SUPERVISORS</a:t>
            </a:r>
            <a:r>
              <a:rPr lang="en-US" sz="3200" b="1" dirty="0">
                <a:latin typeface="Times New Roman" panose="02020603050405020304" pitchFamily="18" charset="0"/>
                <a:cs typeface="Times New Roman" panose="02020603050405020304" pitchFamily="18" charset="0"/>
              </a:rPr>
              <a:t>:</a:t>
            </a:r>
          </a:p>
        </p:txBody>
      </p:sp>
      <p:sp>
        <p:nvSpPr>
          <p:cNvPr id="28" name="TextBox 27">
            <a:extLst>
              <a:ext uri="{FF2B5EF4-FFF2-40B4-BE49-F238E27FC236}">
                <a16:creationId xmlns:a16="http://schemas.microsoft.com/office/drawing/2014/main" id="{95F5A0A3-0CF8-43C4-B67C-3712D65C2673}"/>
              </a:ext>
            </a:extLst>
          </p:cNvPr>
          <p:cNvSpPr txBox="1"/>
          <p:nvPr/>
        </p:nvSpPr>
        <p:spPr>
          <a:xfrm>
            <a:off x="10869587" y="20812221"/>
            <a:ext cx="6008017" cy="757336"/>
          </a:xfrm>
          <a:prstGeom prst="rect">
            <a:avLst/>
          </a:prstGeom>
          <a:solidFill>
            <a:schemeClr val="accent1">
              <a:lumMod val="40000"/>
              <a:lumOff val="60000"/>
            </a:schemeClr>
          </a:solidFill>
        </p:spPr>
        <p:txBody>
          <a:bodyPr wrap="none" lIns="48971" tIns="24486" rIns="48971" bIns="24486" rtlCol="0">
            <a:spAutoFit/>
          </a:bodyPr>
          <a:lstStyle/>
          <a:p>
            <a:pPr algn="just"/>
            <a:r>
              <a:rPr lang="en-GB" b="1" dirty="0">
                <a:latin typeface="Times New Roman" panose="02020603050405020304" pitchFamily="18" charset="0"/>
                <a:cs typeface="Times New Roman" panose="02020603050405020304" pitchFamily="18" charset="0"/>
              </a:rPr>
              <a:t>Dr Vladan Velisavljevic</a:t>
            </a:r>
            <a:endParaRPr lang="en-US" sz="2000" b="1" dirty="0">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78A744A6-2978-470F-8D8E-23829F0EEC0D}"/>
              </a:ext>
            </a:extLst>
          </p:cNvPr>
          <p:cNvSpPr txBox="1"/>
          <p:nvPr/>
        </p:nvSpPr>
        <p:spPr>
          <a:xfrm>
            <a:off x="10820400" y="20116800"/>
            <a:ext cx="3367999" cy="757336"/>
          </a:xfrm>
          <a:prstGeom prst="rect">
            <a:avLst/>
          </a:prstGeom>
          <a:solidFill>
            <a:schemeClr val="accent1">
              <a:lumMod val="40000"/>
              <a:lumOff val="60000"/>
            </a:schemeClr>
          </a:solidFill>
        </p:spPr>
        <p:txBody>
          <a:bodyPr wrap="none" lIns="48971" tIns="24486" rIns="48971" bIns="24486" rtlCol="0">
            <a:spAutoFit/>
          </a:bodyPr>
          <a:lstStyle/>
          <a:p>
            <a:pPr algn="just"/>
            <a:r>
              <a:rPr lang="en-GB" b="1" dirty="0">
                <a:latin typeface="Times New Roman" panose="02020603050405020304" pitchFamily="18" charset="0"/>
                <a:cs typeface="Times New Roman" panose="02020603050405020304" pitchFamily="18" charset="0"/>
              </a:rPr>
              <a:t>Dr Paul Sant</a:t>
            </a:r>
            <a:endParaRPr lang="en-US" sz="2000" b="1" dirty="0">
              <a:latin typeface="Times New Roman" panose="02020603050405020304" pitchFamily="18" charset="0"/>
              <a:cs typeface="Times New Roman" panose="02020603050405020304" pitchFamily="18" charset="0"/>
            </a:endParaRPr>
          </a:p>
        </p:txBody>
      </p:sp>
      <p:pic>
        <p:nvPicPr>
          <p:cNvPr id="5" name="Picture 4" descr="A close up of a map&#10;&#10;Description automatically generated">
            <a:extLst>
              <a:ext uri="{FF2B5EF4-FFF2-40B4-BE49-F238E27FC236}">
                <a16:creationId xmlns:a16="http://schemas.microsoft.com/office/drawing/2014/main" id="{AA633E1C-9FC1-4610-9780-6A30D57B96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118693" y="3381078"/>
            <a:ext cx="9220199" cy="4370359"/>
          </a:xfrm>
          <a:prstGeom prst="rect">
            <a:avLst/>
          </a:prstGeom>
          <a:ln w="228600" cap="sq" cmpd="thickThin">
            <a:solidFill>
              <a:srgbClr val="000000"/>
            </a:solidFill>
            <a:prstDash val="solid"/>
            <a:miter lim="800000"/>
          </a:ln>
          <a:effectLst>
            <a:innerShdw blurRad="76200">
              <a:srgbClr val="000000"/>
            </a:innerShdw>
          </a:effectLst>
        </p:spPr>
      </p:pic>
      <p:pic>
        <p:nvPicPr>
          <p:cNvPr id="8" name="Picture 7" descr="A screenshot of a social media post&#10;&#10;Description automatically generated">
            <a:extLst>
              <a:ext uri="{FF2B5EF4-FFF2-40B4-BE49-F238E27FC236}">
                <a16:creationId xmlns:a16="http://schemas.microsoft.com/office/drawing/2014/main" id="{88CCF647-7A31-4B64-873F-BE2BEE9843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97281" y="15461184"/>
            <a:ext cx="9914586" cy="34200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1" name="Text Box 180">
            <a:extLst>
              <a:ext uri="{FF2B5EF4-FFF2-40B4-BE49-F238E27FC236}">
                <a16:creationId xmlns:a16="http://schemas.microsoft.com/office/drawing/2014/main" id="{57A94D66-0E34-414E-99FA-7846660BC9DF}"/>
              </a:ext>
            </a:extLst>
          </p:cNvPr>
          <p:cNvSpPr txBox="1">
            <a:spLocks noChangeArrowheads="1"/>
          </p:cNvSpPr>
          <p:nvPr/>
        </p:nvSpPr>
        <p:spPr bwMode="auto">
          <a:xfrm>
            <a:off x="4257030" y="18897600"/>
            <a:ext cx="3668337" cy="2956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8971" tIns="24486" rIns="48971" bIns="24486">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US" sz="1600" b="1" dirty="0">
                <a:latin typeface="+mn-lt"/>
              </a:rPr>
              <a:t>Figure 1.</a:t>
            </a:r>
            <a:r>
              <a:rPr lang="en-US" sz="1600" dirty="0">
                <a:latin typeface="+mn-lt"/>
              </a:rPr>
              <a:t> Sequence diagram of the Chatbot</a:t>
            </a:r>
          </a:p>
        </p:txBody>
      </p:sp>
      <p:pic>
        <p:nvPicPr>
          <p:cNvPr id="16" name="Picture 15" descr="A picture containing drawing&#10;&#10;Description automatically generated">
            <a:extLst>
              <a:ext uri="{FF2B5EF4-FFF2-40B4-BE49-F238E27FC236}">
                <a16:creationId xmlns:a16="http://schemas.microsoft.com/office/drawing/2014/main" id="{44D35FAC-1774-4468-B27A-9C8572FB63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281134" y="673950"/>
            <a:ext cx="5049520" cy="19652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251251862"/>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2928</TotalTime>
  <Words>1672</Words>
  <Application>Microsoft Office PowerPoint</Application>
  <PresentationFormat>Custom</PresentationFormat>
  <Paragraphs>61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Company>Genigraphics LLC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Genigraphics Research Poster Template 24x36</dc:title>
  <dc:creator>Jay Larson</dc:creator>
  <dc:description>Quality poster printing
www.genigraphics.com
1-800-790-4001</dc:description>
  <cp:lastModifiedBy>Rejwan Bin Sulaiman</cp:lastModifiedBy>
  <cp:revision>113</cp:revision>
  <cp:lastPrinted>2013-02-12T02:21:55Z</cp:lastPrinted>
  <dcterms:created xsi:type="dcterms:W3CDTF">2013-02-10T21:14:48Z</dcterms:created>
  <dcterms:modified xsi:type="dcterms:W3CDTF">2022-11-27T19:19:12Z</dcterms:modified>
</cp:coreProperties>
</file>