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8" r:id="rId1"/>
  </p:sldMasterIdLst>
  <p:sldIdLst>
    <p:sldId id="256" r:id="rId2"/>
    <p:sldId id="257" r:id="rId3"/>
    <p:sldId id="258" r:id="rId4"/>
    <p:sldId id="269" r:id="rId5"/>
    <p:sldId id="271" r:id="rId6"/>
    <p:sldId id="270" r:id="rId7"/>
    <p:sldId id="267" r:id="rId8"/>
    <p:sldId id="260" r:id="rId9"/>
    <p:sldId id="264" r:id="rId10"/>
    <p:sldId id="268" r:id="rId11"/>
    <p:sldId id="274" r:id="rId12"/>
    <p:sldId id="275" r:id="rId13"/>
    <p:sldId id="277" r:id="rId14"/>
    <p:sldId id="276" r:id="rId15"/>
    <p:sldId id="27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7357" autoAdjust="0"/>
    <p:restoredTop sz="94660"/>
  </p:normalViewPr>
  <p:slideViewPr>
    <p:cSldViewPr snapToGrid="0">
      <p:cViewPr varScale="1">
        <p:scale>
          <a:sx n="125" d="100"/>
          <a:sy n="125" d="100"/>
        </p:scale>
        <p:origin x="160" y="3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11/14/19</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696892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11/14/19</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885948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11/14/19</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80173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11/14/19</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667092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11/14/19</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756413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11/14/19</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958663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11/14/19</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707754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11/14/19</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825450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11/14/19</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603481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11/14/19</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444230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11/14/19</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521238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11/14/19</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3631378"/>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1" r:id="rId6"/>
    <p:sldLayoutId id="2147483717" r:id="rId7"/>
    <p:sldLayoutId id="2147483718" r:id="rId8"/>
    <p:sldLayoutId id="2147483719" r:id="rId9"/>
    <p:sldLayoutId id="2147483720" r:id="rId10"/>
    <p:sldLayoutId id="2147483722" r:id="rId11"/>
  </p:sldLayoutIdLst>
  <p:hf sldNum="0" hdr="0" ftr="0" dt="0"/>
  <p:txStyles>
    <p:titleStyle>
      <a:lvl1pPr algn="l" defTabSz="914400" rtl="0" eaLnBrk="1" latinLnBrk="0" hangingPunct="1">
        <a:lnSpc>
          <a:spcPct val="90000"/>
        </a:lnSpc>
        <a:spcBef>
          <a:spcPct val="0"/>
        </a:spcBef>
        <a:buNone/>
        <a:defRPr sz="44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8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2.tiff"/><Relationship Id="rId1" Type="http://schemas.openxmlformats.org/officeDocument/2006/relationships/slideLayout" Target="../slideLayouts/slideLayout2.xml"/><Relationship Id="rId4" Type="http://schemas.openxmlformats.org/officeDocument/2006/relationships/image" Target="../media/image4.tiff"/></Relationships>
</file>

<file path=ppt/slides/_rels/slide3.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1.png"/><Relationship Id="rId13" Type="http://schemas.openxmlformats.org/officeDocument/2006/relationships/image" Target="../media/image16.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9.png"/><Relationship Id="rId11" Type="http://schemas.openxmlformats.org/officeDocument/2006/relationships/image" Target="../media/image14.png"/><Relationship Id="rId5" Type="http://schemas.openxmlformats.org/officeDocument/2006/relationships/image" Target="../media/image8.png"/><Relationship Id="rId15" Type="http://schemas.openxmlformats.org/officeDocument/2006/relationships/image" Target="../media/image2.tiff"/><Relationship Id="rId10" Type="http://schemas.openxmlformats.org/officeDocument/2006/relationships/image" Target="../media/image13.png"/><Relationship Id="rId4" Type="http://schemas.openxmlformats.org/officeDocument/2006/relationships/image" Target="../media/image7.png"/><Relationship Id="rId9" Type="http://schemas.openxmlformats.org/officeDocument/2006/relationships/image" Target="../media/image12.png"/><Relationship Id="rId14" Type="http://schemas.openxmlformats.org/officeDocument/2006/relationships/image" Target="../media/image17.png"/></Relationships>
</file>

<file path=ppt/slides/_rels/slide5.xml.rels><?xml version="1.0" encoding="UTF-8" standalone="yes"?>
<Relationships xmlns="http://schemas.openxmlformats.org/package/2006/relationships"><Relationship Id="rId8" Type="http://schemas.openxmlformats.org/officeDocument/2006/relationships/image" Target="../media/image23.png"/><Relationship Id="rId13" Type="http://schemas.openxmlformats.org/officeDocument/2006/relationships/image" Target="../media/image28.png"/><Relationship Id="rId3" Type="http://schemas.openxmlformats.org/officeDocument/2006/relationships/image" Target="../media/image19.png"/><Relationship Id="rId7" Type="http://schemas.openxmlformats.org/officeDocument/2006/relationships/image" Target="../media/image22.png"/><Relationship Id="rId12" Type="http://schemas.openxmlformats.org/officeDocument/2006/relationships/image" Target="../media/image27.png"/><Relationship Id="rId2" Type="http://schemas.openxmlformats.org/officeDocument/2006/relationships/image" Target="../media/image18.png"/><Relationship Id="rId16" Type="http://schemas.openxmlformats.org/officeDocument/2006/relationships/image" Target="../media/image31.png"/><Relationship Id="rId1" Type="http://schemas.openxmlformats.org/officeDocument/2006/relationships/slideLayout" Target="../slideLayouts/slideLayout2.xml"/><Relationship Id="rId6" Type="http://schemas.openxmlformats.org/officeDocument/2006/relationships/image" Target="../media/image21.png"/><Relationship Id="rId11" Type="http://schemas.openxmlformats.org/officeDocument/2006/relationships/image" Target="../media/image26.png"/><Relationship Id="rId5" Type="http://schemas.openxmlformats.org/officeDocument/2006/relationships/image" Target="../media/image20.png"/><Relationship Id="rId15" Type="http://schemas.openxmlformats.org/officeDocument/2006/relationships/image" Target="../media/image30.png"/><Relationship Id="rId10" Type="http://schemas.openxmlformats.org/officeDocument/2006/relationships/image" Target="../media/image25.png"/><Relationship Id="rId4" Type="http://schemas.openxmlformats.org/officeDocument/2006/relationships/image" Target="../media/image2.tiff"/><Relationship Id="rId9" Type="http://schemas.openxmlformats.org/officeDocument/2006/relationships/image" Target="../media/image24.png"/><Relationship Id="rId14" Type="http://schemas.openxmlformats.org/officeDocument/2006/relationships/image" Target="../media/image29.png"/></Relationships>
</file>

<file path=ppt/slides/_rels/slide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5" Type="http://schemas.openxmlformats.org/officeDocument/2006/relationships/image" Target="../media/image2.tiff"/><Relationship Id="rId4" Type="http://schemas.openxmlformats.org/officeDocument/2006/relationships/image" Target="../media/image34.png"/></Relationships>
</file>

<file path=ppt/slides/_rels/slide7.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DBF8F66-3739-40B4-A91C-1EE79E4C423B}"/>
              </a:ext>
            </a:extLst>
          </p:cNvPr>
          <p:cNvPicPr>
            <a:picLocks noChangeAspect="1"/>
          </p:cNvPicPr>
          <p:nvPr/>
        </p:nvPicPr>
        <p:blipFill rotWithShape="1">
          <a:blip r:embed="rId2"/>
          <a:srcRect t="13920" b="1811"/>
          <a:stretch/>
        </p:blipFill>
        <p:spPr>
          <a:xfrm>
            <a:off x="1" y="10"/>
            <a:ext cx="12191999" cy="6857990"/>
          </a:xfrm>
          <a:prstGeom prst="rect">
            <a:avLst/>
          </a:prstGeom>
        </p:spPr>
      </p:pic>
      <p:sp>
        <p:nvSpPr>
          <p:cNvPr id="9" name="Rectangle 8">
            <a:extLst>
              <a:ext uri="{FF2B5EF4-FFF2-40B4-BE49-F238E27FC236}">
                <a16:creationId xmlns:a16="http://schemas.microsoft.com/office/drawing/2014/main" id="{7319A1DD-F557-4EC6-8A8C-F7617B4CD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3118982"/>
            <a:ext cx="7537704" cy="2462668"/>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4FAD87-F8DB-43FF-88FE-C128673E0C3F}"/>
              </a:ext>
            </a:extLst>
          </p:cNvPr>
          <p:cNvSpPr>
            <a:spLocks noGrp="1"/>
          </p:cNvSpPr>
          <p:nvPr>
            <p:ph type="ctrTitle"/>
          </p:nvPr>
        </p:nvSpPr>
        <p:spPr>
          <a:xfrm>
            <a:off x="4985517" y="3331444"/>
            <a:ext cx="6470692" cy="1229306"/>
          </a:xfrm>
        </p:spPr>
        <p:txBody>
          <a:bodyPr>
            <a:normAutofit fontScale="90000"/>
          </a:bodyPr>
          <a:lstStyle/>
          <a:p>
            <a:r>
              <a:rPr lang="en-GB" sz="4400" b="1" dirty="0">
                <a:solidFill>
                  <a:schemeClr val="tx1"/>
                </a:solidFill>
              </a:rPr>
              <a:t>‘Heathrow: The Third Runway’</a:t>
            </a:r>
          </a:p>
        </p:txBody>
      </p:sp>
      <p:sp>
        <p:nvSpPr>
          <p:cNvPr id="3" name="Subtitle 2">
            <a:extLst>
              <a:ext uri="{FF2B5EF4-FFF2-40B4-BE49-F238E27FC236}">
                <a16:creationId xmlns:a16="http://schemas.microsoft.com/office/drawing/2014/main" id="{9C86A155-46DF-4757-B726-2B683D1B0A3C}"/>
              </a:ext>
            </a:extLst>
          </p:cNvPr>
          <p:cNvSpPr>
            <a:spLocks noGrp="1"/>
          </p:cNvSpPr>
          <p:nvPr>
            <p:ph type="subTitle" idx="1"/>
          </p:nvPr>
        </p:nvSpPr>
        <p:spPr>
          <a:xfrm>
            <a:off x="4985516" y="4735799"/>
            <a:ext cx="6470693" cy="605256"/>
          </a:xfrm>
        </p:spPr>
        <p:txBody>
          <a:bodyPr>
            <a:normAutofit/>
          </a:bodyPr>
          <a:lstStyle/>
          <a:p>
            <a:r>
              <a:rPr lang="en-GB" sz="2400">
                <a:solidFill>
                  <a:schemeClr val="tx1"/>
                </a:solidFill>
              </a:rPr>
              <a:t>ITV NEWS-</a:t>
            </a:r>
            <a:r>
              <a:rPr lang="en-GB"/>
              <a:t>Bid </a:t>
            </a:r>
            <a:r>
              <a:rPr lang="en-GB" dirty="0"/>
              <a:t>Pitch</a:t>
            </a:r>
            <a:endParaRPr lang="en-GB" sz="2400" dirty="0">
              <a:solidFill>
                <a:schemeClr val="tx1"/>
              </a:solidFill>
            </a:endParaRPr>
          </a:p>
        </p:txBody>
      </p:sp>
      <p:cxnSp>
        <p:nvCxnSpPr>
          <p:cNvPr id="21" name="Straight Connector 10">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0211" y="4641183"/>
            <a:ext cx="6309360" cy="0"/>
          </a:xfrm>
          <a:prstGeom prst="line">
            <a:avLst/>
          </a:prstGeom>
          <a:ln w="19050">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sp>
        <p:nvSpPr>
          <p:cNvPr id="22" name="Rectangle 12">
            <a:extLst>
              <a:ext uri="{FF2B5EF4-FFF2-40B4-BE49-F238E27FC236}">
                <a16:creationId xmlns:a16="http://schemas.microsoft.com/office/drawing/2014/main" id="{D50218C5-E017-43D2-8345-FD9FBF0C99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Picture 4">
            <a:extLst>
              <a:ext uri="{FF2B5EF4-FFF2-40B4-BE49-F238E27FC236}">
                <a16:creationId xmlns:a16="http://schemas.microsoft.com/office/drawing/2014/main" id="{4E0008E0-E94D-794A-905A-1D01088C0ED2}"/>
              </a:ext>
            </a:extLst>
          </p:cNvPr>
          <p:cNvPicPr>
            <a:picLocks noChangeAspect="1"/>
          </p:cNvPicPr>
          <p:nvPr/>
        </p:nvPicPr>
        <p:blipFill>
          <a:blip r:embed="rId3"/>
          <a:stretch>
            <a:fillRect/>
          </a:stretch>
        </p:blipFill>
        <p:spPr>
          <a:xfrm>
            <a:off x="10622604" y="104806"/>
            <a:ext cx="1454690" cy="1454690"/>
          </a:xfrm>
          <a:prstGeom prst="rect">
            <a:avLst/>
          </a:prstGeom>
        </p:spPr>
      </p:pic>
    </p:spTree>
    <p:extLst>
      <p:ext uri="{BB962C8B-B14F-4D97-AF65-F5344CB8AC3E}">
        <p14:creationId xmlns:p14="http://schemas.microsoft.com/office/powerpoint/2010/main" val="196745228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231CAD6-896B-234E-B738-34F15CFD6018}"/>
              </a:ext>
            </a:extLst>
          </p:cNvPr>
          <p:cNvPicPr>
            <a:picLocks noChangeAspect="1"/>
          </p:cNvPicPr>
          <p:nvPr/>
        </p:nvPicPr>
        <p:blipFill>
          <a:blip r:embed="rId2"/>
          <a:stretch>
            <a:fillRect/>
          </a:stretch>
        </p:blipFill>
        <p:spPr>
          <a:xfrm>
            <a:off x="11155680" y="104806"/>
            <a:ext cx="921614" cy="921614"/>
          </a:xfrm>
          <a:prstGeom prst="rect">
            <a:avLst/>
          </a:prstGeom>
        </p:spPr>
      </p:pic>
      <p:pic>
        <p:nvPicPr>
          <p:cNvPr id="5" name="Picture 4">
            <a:extLst>
              <a:ext uri="{FF2B5EF4-FFF2-40B4-BE49-F238E27FC236}">
                <a16:creationId xmlns:a16="http://schemas.microsoft.com/office/drawing/2014/main" id="{14AC6C4E-51F8-5540-82E3-E728AC423E0D}"/>
              </a:ext>
            </a:extLst>
          </p:cNvPr>
          <p:cNvPicPr>
            <a:picLocks noChangeAspect="1"/>
          </p:cNvPicPr>
          <p:nvPr/>
        </p:nvPicPr>
        <p:blipFill>
          <a:blip r:embed="rId3"/>
          <a:stretch>
            <a:fillRect/>
          </a:stretch>
        </p:blipFill>
        <p:spPr>
          <a:xfrm>
            <a:off x="6145631" y="1303790"/>
            <a:ext cx="5931663" cy="3782858"/>
          </a:xfrm>
          <a:prstGeom prst="rect">
            <a:avLst/>
          </a:prstGeom>
        </p:spPr>
      </p:pic>
      <p:pic>
        <p:nvPicPr>
          <p:cNvPr id="6" name="Picture 5">
            <a:extLst>
              <a:ext uri="{FF2B5EF4-FFF2-40B4-BE49-F238E27FC236}">
                <a16:creationId xmlns:a16="http://schemas.microsoft.com/office/drawing/2014/main" id="{82A23405-7498-DD4C-B6F6-77085400C680}"/>
              </a:ext>
            </a:extLst>
          </p:cNvPr>
          <p:cNvPicPr>
            <a:picLocks noChangeAspect="1"/>
          </p:cNvPicPr>
          <p:nvPr/>
        </p:nvPicPr>
        <p:blipFill>
          <a:blip r:embed="rId4"/>
          <a:stretch>
            <a:fillRect/>
          </a:stretch>
        </p:blipFill>
        <p:spPr>
          <a:xfrm>
            <a:off x="164694" y="1304842"/>
            <a:ext cx="5980937" cy="3781806"/>
          </a:xfrm>
          <a:prstGeom prst="rect">
            <a:avLst/>
          </a:prstGeom>
        </p:spPr>
      </p:pic>
      <p:sp>
        <p:nvSpPr>
          <p:cNvPr id="2" name="TextBox 1">
            <a:extLst>
              <a:ext uri="{FF2B5EF4-FFF2-40B4-BE49-F238E27FC236}">
                <a16:creationId xmlns:a16="http://schemas.microsoft.com/office/drawing/2014/main" id="{117880E6-1ACE-1047-BFB1-E5F3E90F82D0}"/>
              </a:ext>
            </a:extLst>
          </p:cNvPr>
          <p:cNvSpPr txBox="1"/>
          <p:nvPr/>
        </p:nvSpPr>
        <p:spPr>
          <a:xfrm>
            <a:off x="8016240" y="5086648"/>
            <a:ext cx="3942080" cy="261610"/>
          </a:xfrm>
          <a:prstGeom prst="rect">
            <a:avLst/>
          </a:prstGeom>
          <a:noFill/>
        </p:spPr>
        <p:txBody>
          <a:bodyPr wrap="square" rtlCol="0">
            <a:spAutoFit/>
          </a:bodyPr>
          <a:lstStyle/>
          <a:p>
            <a:r>
              <a:rPr lang="en-GB" sz="1100" dirty="0"/>
              <a:t>(Heathrow Expansion: Building for the future, 2019)</a:t>
            </a:r>
            <a:endParaRPr lang="en-US" sz="1100" dirty="0"/>
          </a:p>
        </p:txBody>
      </p:sp>
      <p:sp>
        <p:nvSpPr>
          <p:cNvPr id="3" name="TextBox 2">
            <a:extLst>
              <a:ext uri="{FF2B5EF4-FFF2-40B4-BE49-F238E27FC236}">
                <a16:creationId xmlns:a16="http://schemas.microsoft.com/office/drawing/2014/main" id="{1A52282A-472C-D746-95B1-97DA00025D34}"/>
              </a:ext>
            </a:extLst>
          </p:cNvPr>
          <p:cNvSpPr txBox="1"/>
          <p:nvPr/>
        </p:nvSpPr>
        <p:spPr>
          <a:xfrm>
            <a:off x="164694" y="5217453"/>
            <a:ext cx="3210560" cy="261610"/>
          </a:xfrm>
          <a:prstGeom prst="rect">
            <a:avLst/>
          </a:prstGeom>
          <a:noFill/>
        </p:spPr>
        <p:txBody>
          <a:bodyPr wrap="square" rtlCol="0">
            <a:spAutoFit/>
          </a:bodyPr>
          <a:lstStyle/>
          <a:p>
            <a:r>
              <a:rPr lang="en-GB" sz="1100" dirty="0"/>
              <a:t>(Independent, 2019)</a:t>
            </a:r>
            <a:endParaRPr lang="en-US" sz="1100" dirty="0"/>
          </a:p>
        </p:txBody>
      </p:sp>
    </p:spTree>
    <p:extLst>
      <p:ext uri="{BB962C8B-B14F-4D97-AF65-F5344CB8AC3E}">
        <p14:creationId xmlns:p14="http://schemas.microsoft.com/office/powerpoint/2010/main" val="8868518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8F78B-4610-4E2E-B0B8-7237D065C627}"/>
              </a:ext>
            </a:extLst>
          </p:cNvPr>
          <p:cNvSpPr>
            <a:spLocks noGrp="1"/>
          </p:cNvSpPr>
          <p:nvPr>
            <p:ph type="title"/>
          </p:nvPr>
        </p:nvSpPr>
        <p:spPr/>
        <p:txBody>
          <a:bodyPr/>
          <a:lstStyle/>
          <a:p>
            <a:r>
              <a:rPr lang="en-GB" u="sng" dirty="0"/>
              <a:t>Purpose of news story</a:t>
            </a:r>
          </a:p>
        </p:txBody>
      </p:sp>
      <p:sp>
        <p:nvSpPr>
          <p:cNvPr id="3" name="Content Placeholder 2">
            <a:extLst>
              <a:ext uri="{FF2B5EF4-FFF2-40B4-BE49-F238E27FC236}">
                <a16:creationId xmlns:a16="http://schemas.microsoft.com/office/drawing/2014/main" id="{EAD6213D-3289-4A0F-B858-0A845D62FFF0}"/>
              </a:ext>
            </a:extLst>
          </p:cNvPr>
          <p:cNvSpPr>
            <a:spLocks noGrp="1"/>
          </p:cNvSpPr>
          <p:nvPr>
            <p:ph idx="1"/>
          </p:nvPr>
        </p:nvSpPr>
        <p:spPr/>
        <p:txBody>
          <a:bodyPr/>
          <a:lstStyle/>
          <a:p>
            <a:pPr>
              <a:buFont typeface="Wingdings" pitchFamily="2" charset="2"/>
              <a:buChar char="v"/>
            </a:pPr>
            <a:r>
              <a:rPr lang="en-GB" dirty="0"/>
              <a:t>Deliver an unbiased programme to educate and inform viewers about both sides of the debate.</a:t>
            </a:r>
          </a:p>
          <a:p>
            <a:pPr>
              <a:buFont typeface="Wingdings" pitchFamily="2" charset="2"/>
              <a:buChar char="v"/>
            </a:pPr>
            <a:r>
              <a:rPr lang="en-GB" dirty="0"/>
              <a:t>Show relevant information from Heathrow and all stakeholders including locals who could be displaced.</a:t>
            </a:r>
          </a:p>
          <a:p>
            <a:pPr>
              <a:buFont typeface="Wingdings" pitchFamily="2" charset="2"/>
              <a:buChar char="v"/>
            </a:pPr>
            <a:r>
              <a:rPr lang="en-GB" dirty="0"/>
              <a:t>Use secondary research mainly but also conduct primary research in forms of interviews with relevant people.</a:t>
            </a:r>
          </a:p>
          <a:p>
            <a:pPr>
              <a:buFont typeface="Wingdings" pitchFamily="2" charset="2"/>
              <a:buChar char="v"/>
            </a:pPr>
            <a:endParaRPr lang="en-GB" dirty="0"/>
          </a:p>
        </p:txBody>
      </p:sp>
      <p:pic>
        <p:nvPicPr>
          <p:cNvPr id="4" name="Picture 3">
            <a:extLst>
              <a:ext uri="{FF2B5EF4-FFF2-40B4-BE49-F238E27FC236}">
                <a16:creationId xmlns:a16="http://schemas.microsoft.com/office/drawing/2014/main" id="{B40FF4C5-6875-0047-B549-EF71198901D3}"/>
              </a:ext>
            </a:extLst>
          </p:cNvPr>
          <p:cNvPicPr>
            <a:picLocks noChangeAspect="1"/>
          </p:cNvPicPr>
          <p:nvPr/>
        </p:nvPicPr>
        <p:blipFill>
          <a:blip r:embed="rId2"/>
          <a:stretch>
            <a:fillRect/>
          </a:stretch>
        </p:blipFill>
        <p:spPr>
          <a:xfrm>
            <a:off x="11155680" y="104806"/>
            <a:ext cx="921614" cy="921614"/>
          </a:xfrm>
          <a:prstGeom prst="rect">
            <a:avLst/>
          </a:prstGeom>
        </p:spPr>
      </p:pic>
    </p:spTree>
    <p:extLst>
      <p:ext uri="{BB962C8B-B14F-4D97-AF65-F5344CB8AC3E}">
        <p14:creationId xmlns:p14="http://schemas.microsoft.com/office/powerpoint/2010/main" val="2219213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F5471E5-3063-B94A-B0C5-3AC18992269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25901" y="5190085"/>
            <a:ext cx="2058346" cy="977947"/>
          </a:xfrm>
          <a:prstGeom prst="rect">
            <a:avLst/>
          </a:prstGeom>
        </p:spPr>
      </p:pic>
      <p:pic>
        <p:nvPicPr>
          <p:cNvPr id="7" name="Picture 6">
            <a:extLst>
              <a:ext uri="{FF2B5EF4-FFF2-40B4-BE49-F238E27FC236}">
                <a16:creationId xmlns:a16="http://schemas.microsoft.com/office/drawing/2014/main" id="{7DDF8A33-86C3-ED48-9DAB-8352DD153E6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464" y="3016346"/>
            <a:ext cx="3165813" cy="751881"/>
          </a:xfrm>
          <a:prstGeom prst="rect">
            <a:avLst/>
          </a:prstGeom>
        </p:spPr>
      </p:pic>
      <p:pic>
        <p:nvPicPr>
          <p:cNvPr id="9" name="Picture 8">
            <a:extLst>
              <a:ext uri="{FF2B5EF4-FFF2-40B4-BE49-F238E27FC236}">
                <a16:creationId xmlns:a16="http://schemas.microsoft.com/office/drawing/2014/main" id="{E7FA1A6D-1A39-C14E-A8BD-A6D07BE8375A}"/>
              </a:ext>
            </a:extLst>
          </p:cNvPr>
          <p:cNvPicPr>
            <a:picLocks noChangeAspect="1"/>
          </p:cNvPicPr>
          <p:nvPr/>
        </p:nvPicPr>
        <p:blipFill>
          <a:blip r:embed="rId4">
            <a:alphaModFix/>
            <a:extLst>
              <a:ext uri="{28A0092B-C50C-407E-A947-70E740481C1C}">
                <a14:useLocalDpi xmlns:a14="http://schemas.microsoft.com/office/drawing/2010/main" val="0"/>
              </a:ext>
            </a:extLst>
          </a:blip>
          <a:stretch>
            <a:fillRect/>
          </a:stretch>
        </p:blipFill>
        <p:spPr>
          <a:xfrm>
            <a:off x="6059870" y="2980367"/>
            <a:ext cx="3016847" cy="731568"/>
          </a:xfrm>
          <a:prstGeom prst="rect">
            <a:avLst/>
          </a:prstGeom>
        </p:spPr>
      </p:pic>
      <p:pic>
        <p:nvPicPr>
          <p:cNvPr id="11" name="Picture 10">
            <a:extLst>
              <a:ext uri="{FF2B5EF4-FFF2-40B4-BE49-F238E27FC236}">
                <a16:creationId xmlns:a16="http://schemas.microsoft.com/office/drawing/2014/main" id="{DD73584B-80DF-F14A-8296-3DB4081A38A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57" y="4997418"/>
            <a:ext cx="3160411" cy="927187"/>
          </a:xfrm>
          <a:prstGeom prst="rect">
            <a:avLst/>
          </a:prstGeom>
        </p:spPr>
      </p:pic>
      <p:pic>
        <p:nvPicPr>
          <p:cNvPr id="13" name="Picture 12">
            <a:extLst>
              <a:ext uri="{FF2B5EF4-FFF2-40B4-BE49-F238E27FC236}">
                <a16:creationId xmlns:a16="http://schemas.microsoft.com/office/drawing/2014/main" id="{D8FB9370-D778-6945-AF07-C21D8BF5631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300849" y="2434100"/>
            <a:ext cx="2759021" cy="808376"/>
          </a:xfrm>
          <a:prstGeom prst="rect">
            <a:avLst/>
          </a:prstGeom>
        </p:spPr>
      </p:pic>
      <p:pic>
        <p:nvPicPr>
          <p:cNvPr id="15" name="Picture 14">
            <a:extLst>
              <a:ext uri="{FF2B5EF4-FFF2-40B4-BE49-F238E27FC236}">
                <a16:creationId xmlns:a16="http://schemas.microsoft.com/office/drawing/2014/main" id="{34E30392-CB18-8447-8200-EC364555959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424890" y="4773787"/>
            <a:ext cx="2092161" cy="1369656"/>
          </a:xfrm>
          <a:prstGeom prst="rect">
            <a:avLst/>
          </a:prstGeom>
        </p:spPr>
      </p:pic>
      <p:pic>
        <p:nvPicPr>
          <p:cNvPr id="17" name="Picture 16">
            <a:extLst>
              <a:ext uri="{FF2B5EF4-FFF2-40B4-BE49-F238E27FC236}">
                <a16:creationId xmlns:a16="http://schemas.microsoft.com/office/drawing/2014/main" id="{15622E5E-3383-544A-B1CF-CE6C9D29831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833268" y="3936737"/>
            <a:ext cx="3545490" cy="826713"/>
          </a:xfrm>
          <a:prstGeom prst="rect">
            <a:avLst/>
          </a:prstGeom>
        </p:spPr>
      </p:pic>
      <p:pic>
        <p:nvPicPr>
          <p:cNvPr id="19" name="Picture 18">
            <a:extLst>
              <a:ext uri="{FF2B5EF4-FFF2-40B4-BE49-F238E27FC236}">
                <a16:creationId xmlns:a16="http://schemas.microsoft.com/office/drawing/2014/main" id="{E19DF85D-BD1C-D24E-B6BB-6FED5D8929D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424890" y="1952944"/>
            <a:ext cx="1907736" cy="1839823"/>
          </a:xfrm>
          <a:prstGeom prst="rect">
            <a:avLst/>
          </a:prstGeom>
        </p:spPr>
      </p:pic>
      <p:pic>
        <p:nvPicPr>
          <p:cNvPr id="21" name="Picture 20">
            <a:extLst>
              <a:ext uri="{FF2B5EF4-FFF2-40B4-BE49-F238E27FC236}">
                <a16:creationId xmlns:a16="http://schemas.microsoft.com/office/drawing/2014/main" id="{CE28FBF3-CF4E-BD47-BA15-373B894B88CA}"/>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834949" y="3975577"/>
            <a:ext cx="3404575" cy="814491"/>
          </a:xfrm>
          <a:prstGeom prst="rect">
            <a:avLst/>
          </a:prstGeom>
        </p:spPr>
      </p:pic>
      <p:pic>
        <p:nvPicPr>
          <p:cNvPr id="23" name="Picture 22">
            <a:extLst>
              <a:ext uri="{FF2B5EF4-FFF2-40B4-BE49-F238E27FC236}">
                <a16:creationId xmlns:a16="http://schemas.microsoft.com/office/drawing/2014/main" id="{24ECE6BE-41ED-B946-8A11-F787E3C26541}"/>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384968" y="505121"/>
            <a:ext cx="2148928" cy="1787156"/>
          </a:xfrm>
          <a:prstGeom prst="rect">
            <a:avLst/>
          </a:prstGeom>
        </p:spPr>
      </p:pic>
      <p:pic>
        <p:nvPicPr>
          <p:cNvPr id="25" name="Picture 24">
            <a:extLst>
              <a:ext uri="{FF2B5EF4-FFF2-40B4-BE49-F238E27FC236}">
                <a16:creationId xmlns:a16="http://schemas.microsoft.com/office/drawing/2014/main" id="{66DC91F6-21DF-0E48-936C-FB60F2130130}"/>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4680359" y="1292816"/>
            <a:ext cx="4655452" cy="787248"/>
          </a:xfrm>
          <a:prstGeom prst="rect">
            <a:avLst/>
          </a:prstGeom>
        </p:spPr>
      </p:pic>
      <p:pic>
        <p:nvPicPr>
          <p:cNvPr id="27" name="Picture 26">
            <a:extLst>
              <a:ext uri="{FF2B5EF4-FFF2-40B4-BE49-F238E27FC236}">
                <a16:creationId xmlns:a16="http://schemas.microsoft.com/office/drawing/2014/main" id="{C99C2337-98D9-B541-91CA-4968E8F0627C}"/>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8432320" y="38318"/>
            <a:ext cx="1985141" cy="933606"/>
          </a:xfrm>
          <a:prstGeom prst="rect">
            <a:avLst/>
          </a:prstGeom>
        </p:spPr>
      </p:pic>
      <p:pic>
        <p:nvPicPr>
          <p:cNvPr id="32" name="Picture 31">
            <a:extLst>
              <a:ext uri="{FF2B5EF4-FFF2-40B4-BE49-F238E27FC236}">
                <a16:creationId xmlns:a16="http://schemas.microsoft.com/office/drawing/2014/main" id="{023255B7-4BBF-534F-B267-02F5B8C6B30B}"/>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3154354" y="155288"/>
            <a:ext cx="3708400" cy="952500"/>
          </a:xfrm>
          <a:prstGeom prst="rect">
            <a:avLst/>
          </a:prstGeom>
        </p:spPr>
      </p:pic>
      <p:pic>
        <p:nvPicPr>
          <p:cNvPr id="37" name="Picture 36">
            <a:extLst>
              <a:ext uri="{FF2B5EF4-FFF2-40B4-BE49-F238E27FC236}">
                <a16:creationId xmlns:a16="http://schemas.microsoft.com/office/drawing/2014/main" id="{0173D71F-A60E-B542-B5D3-662EE2F46804}"/>
              </a:ext>
            </a:extLst>
          </p:cNvPr>
          <p:cNvPicPr>
            <a:picLocks noChangeAspect="1"/>
          </p:cNvPicPr>
          <p:nvPr/>
        </p:nvPicPr>
        <p:blipFill>
          <a:blip r:embed="rId15"/>
          <a:stretch>
            <a:fillRect/>
          </a:stretch>
        </p:blipFill>
        <p:spPr>
          <a:xfrm>
            <a:off x="11155680" y="104806"/>
            <a:ext cx="921614" cy="921614"/>
          </a:xfrm>
          <a:prstGeom prst="rect">
            <a:avLst/>
          </a:prstGeom>
        </p:spPr>
      </p:pic>
      <p:sp>
        <p:nvSpPr>
          <p:cNvPr id="2" name="TextBox 1">
            <a:extLst>
              <a:ext uri="{FF2B5EF4-FFF2-40B4-BE49-F238E27FC236}">
                <a16:creationId xmlns:a16="http://schemas.microsoft.com/office/drawing/2014/main" id="{579842AB-A15D-754E-9055-6104990E0B9A}"/>
              </a:ext>
            </a:extLst>
          </p:cNvPr>
          <p:cNvSpPr txBox="1"/>
          <p:nvPr/>
        </p:nvSpPr>
        <p:spPr>
          <a:xfrm>
            <a:off x="8824278" y="6435457"/>
            <a:ext cx="3108960" cy="369332"/>
          </a:xfrm>
          <a:prstGeom prst="rect">
            <a:avLst/>
          </a:prstGeom>
          <a:noFill/>
        </p:spPr>
        <p:txBody>
          <a:bodyPr wrap="square" rtlCol="0">
            <a:spAutoFit/>
          </a:bodyPr>
          <a:lstStyle/>
          <a:p>
            <a:r>
              <a:rPr lang="en-GB" dirty="0">
                <a:solidFill>
                  <a:schemeClr val="bg1"/>
                </a:solidFill>
              </a:rPr>
              <a:t>(The Independent, 2019)</a:t>
            </a:r>
            <a:endParaRPr lang="en-US" dirty="0">
              <a:solidFill>
                <a:schemeClr val="bg1"/>
              </a:solidFill>
            </a:endParaRPr>
          </a:p>
        </p:txBody>
      </p:sp>
    </p:spTree>
    <p:extLst>
      <p:ext uri="{BB962C8B-B14F-4D97-AF65-F5344CB8AC3E}">
        <p14:creationId xmlns:p14="http://schemas.microsoft.com/office/powerpoint/2010/main" val="32125469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FD7DEAC-F26F-AB4C-A29D-9821C2ADBCE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9146" y="403569"/>
            <a:ext cx="3345495" cy="2291387"/>
          </a:xfrm>
        </p:spPr>
      </p:pic>
      <p:pic>
        <p:nvPicPr>
          <p:cNvPr id="11" name="Picture 10">
            <a:extLst>
              <a:ext uri="{FF2B5EF4-FFF2-40B4-BE49-F238E27FC236}">
                <a16:creationId xmlns:a16="http://schemas.microsoft.com/office/drawing/2014/main" id="{9E79A2E8-D8B9-4E45-A4EA-A33DF7C624D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54413" y="1646329"/>
            <a:ext cx="6543692" cy="900893"/>
          </a:xfrm>
          <a:prstGeom prst="rect">
            <a:avLst/>
          </a:prstGeom>
        </p:spPr>
      </p:pic>
      <p:pic>
        <p:nvPicPr>
          <p:cNvPr id="13" name="Picture 12">
            <a:extLst>
              <a:ext uri="{FF2B5EF4-FFF2-40B4-BE49-F238E27FC236}">
                <a16:creationId xmlns:a16="http://schemas.microsoft.com/office/drawing/2014/main" id="{03DF99EB-F2BC-4840-BD59-D490FA23E318}"/>
              </a:ext>
            </a:extLst>
          </p:cNvPr>
          <p:cNvPicPr>
            <a:picLocks noChangeAspect="1"/>
          </p:cNvPicPr>
          <p:nvPr/>
        </p:nvPicPr>
        <p:blipFill>
          <a:blip r:embed="rId4"/>
          <a:stretch>
            <a:fillRect/>
          </a:stretch>
        </p:blipFill>
        <p:spPr>
          <a:xfrm>
            <a:off x="11155680" y="104806"/>
            <a:ext cx="921614" cy="921614"/>
          </a:xfrm>
          <a:prstGeom prst="rect">
            <a:avLst/>
          </a:prstGeom>
        </p:spPr>
      </p:pic>
      <p:pic>
        <p:nvPicPr>
          <p:cNvPr id="3" name="Picture 2">
            <a:extLst>
              <a:ext uri="{FF2B5EF4-FFF2-40B4-BE49-F238E27FC236}">
                <a16:creationId xmlns:a16="http://schemas.microsoft.com/office/drawing/2014/main" id="{2203D2A9-EBA0-FA46-B0F5-44D42027972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455893" y="3777962"/>
            <a:ext cx="2160594" cy="2248982"/>
          </a:xfrm>
          <a:prstGeom prst="rect">
            <a:avLst/>
          </a:prstGeom>
        </p:spPr>
      </p:pic>
      <p:pic>
        <p:nvPicPr>
          <p:cNvPr id="6" name="Picture 5">
            <a:extLst>
              <a:ext uri="{FF2B5EF4-FFF2-40B4-BE49-F238E27FC236}">
                <a16:creationId xmlns:a16="http://schemas.microsoft.com/office/drawing/2014/main" id="{170049C3-64FE-5A44-8042-062CE8C7372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917289" y="5059981"/>
            <a:ext cx="4239339" cy="1077677"/>
          </a:xfrm>
          <a:prstGeom prst="rect">
            <a:avLst/>
          </a:prstGeom>
        </p:spPr>
      </p:pic>
      <p:pic>
        <p:nvPicPr>
          <p:cNvPr id="8" name="Picture 7">
            <a:extLst>
              <a:ext uri="{FF2B5EF4-FFF2-40B4-BE49-F238E27FC236}">
                <a16:creationId xmlns:a16="http://schemas.microsoft.com/office/drawing/2014/main" id="{0F4440E3-011D-BD46-9001-7A29D5DAC11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856056" y="838599"/>
            <a:ext cx="3546889" cy="428872"/>
          </a:xfrm>
          <a:prstGeom prst="rect">
            <a:avLst/>
          </a:prstGeom>
        </p:spPr>
      </p:pic>
      <p:pic>
        <p:nvPicPr>
          <p:cNvPr id="10" name="Picture 9">
            <a:extLst>
              <a:ext uri="{FF2B5EF4-FFF2-40B4-BE49-F238E27FC236}">
                <a16:creationId xmlns:a16="http://schemas.microsoft.com/office/drawing/2014/main" id="{4B715AE6-55FF-1742-BE58-01339C28E8C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344159" y="3016310"/>
            <a:ext cx="4153985" cy="534984"/>
          </a:xfrm>
          <a:prstGeom prst="rect">
            <a:avLst/>
          </a:prstGeom>
        </p:spPr>
      </p:pic>
      <p:pic>
        <p:nvPicPr>
          <p:cNvPr id="15" name="Picture 14">
            <a:extLst>
              <a:ext uri="{FF2B5EF4-FFF2-40B4-BE49-F238E27FC236}">
                <a16:creationId xmlns:a16="http://schemas.microsoft.com/office/drawing/2014/main" id="{BC1B80AE-9051-A64F-8445-322ECEA453E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70820" y="3388541"/>
            <a:ext cx="3459420" cy="387411"/>
          </a:xfrm>
          <a:prstGeom prst="rect">
            <a:avLst/>
          </a:prstGeom>
        </p:spPr>
      </p:pic>
      <p:pic>
        <p:nvPicPr>
          <p:cNvPr id="17" name="Picture 16">
            <a:extLst>
              <a:ext uri="{FF2B5EF4-FFF2-40B4-BE49-F238E27FC236}">
                <a16:creationId xmlns:a16="http://schemas.microsoft.com/office/drawing/2014/main" id="{7615823B-2124-9346-AF77-074BB42EE3D3}"/>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416065" y="3880350"/>
            <a:ext cx="5306060" cy="687823"/>
          </a:xfrm>
          <a:prstGeom prst="rect">
            <a:avLst/>
          </a:prstGeom>
        </p:spPr>
      </p:pic>
      <p:pic>
        <p:nvPicPr>
          <p:cNvPr id="19" name="Picture 18">
            <a:extLst>
              <a:ext uri="{FF2B5EF4-FFF2-40B4-BE49-F238E27FC236}">
                <a16:creationId xmlns:a16="http://schemas.microsoft.com/office/drawing/2014/main" id="{3DAEBC7E-8E2C-D145-811A-B741D82C8A89}"/>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068794" y="399122"/>
            <a:ext cx="3149939" cy="369687"/>
          </a:xfrm>
          <a:prstGeom prst="rect">
            <a:avLst/>
          </a:prstGeom>
        </p:spPr>
      </p:pic>
      <p:pic>
        <p:nvPicPr>
          <p:cNvPr id="21" name="Picture 20">
            <a:extLst>
              <a:ext uri="{FF2B5EF4-FFF2-40B4-BE49-F238E27FC236}">
                <a16:creationId xmlns:a16="http://schemas.microsoft.com/office/drawing/2014/main" id="{B163F784-3A29-AF43-B589-B8E134F828A5}"/>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07152" y="4886731"/>
            <a:ext cx="3641324" cy="492267"/>
          </a:xfrm>
          <a:prstGeom prst="rect">
            <a:avLst/>
          </a:prstGeom>
        </p:spPr>
      </p:pic>
      <p:pic>
        <p:nvPicPr>
          <p:cNvPr id="23" name="Picture 22">
            <a:extLst>
              <a:ext uri="{FF2B5EF4-FFF2-40B4-BE49-F238E27FC236}">
                <a16:creationId xmlns:a16="http://schemas.microsoft.com/office/drawing/2014/main" id="{22636D6A-7134-2646-9BAF-4416C2A889D3}"/>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4983152" y="583965"/>
            <a:ext cx="470228" cy="165764"/>
          </a:xfrm>
          <a:prstGeom prst="rect">
            <a:avLst/>
          </a:prstGeom>
        </p:spPr>
      </p:pic>
      <p:pic>
        <p:nvPicPr>
          <p:cNvPr id="26" name="Picture 25">
            <a:extLst>
              <a:ext uri="{FF2B5EF4-FFF2-40B4-BE49-F238E27FC236}">
                <a16:creationId xmlns:a16="http://schemas.microsoft.com/office/drawing/2014/main" id="{5D64EA09-CB46-E740-80F8-CB80F62666F9}"/>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9758682" y="770181"/>
            <a:ext cx="644264" cy="216322"/>
          </a:xfrm>
          <a:prstGeom prst="rect">
            <a:avLst/>
          </a:prstGeom>
        </p:spPr>
      </p:pic>
      <p:pic>
        <p:nvPicPr>
          <p:cNvPr id="28" name="Picture 27">
            <a:extLst>
              <a:ext uri="{FF2B5EF4-FFF2-40B4-BE49-F238E27FC236}">
                <a16:creationId xmlns:a16="http://schemas.microsoft.com/office/drawing/2014/main" id="{39FCC96C-6A2A-884C-A80C-D413F0656A8A}"/>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383531" y="666847"/>
            <a:ext cx="1082040" cy="171752"/>
          </a:xfrm>
          <a:prstGeom prst="rect">
            <a:avLst/>
          </a:prstGeom>
        </p:spPr>
      </p:pic>
      <p:pic>
        <p:nvPicPr>
          <p:cNvPr id="30" name="Picture 29">
            <a:extLst>
              <a:ext uri="{FF2B5EF4-FFF2-40B4-BE49-F238E27FC236}">
                <a16:creationId xmlns:a16="http://schemas.microsoft.com/office/drawing/2014/main" id="{8317A754-D42A-A049-A699-A0D18B8B0697}"/>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8865913" y="2234593"/>
            <a:ext cx="2198328" cy="348941"/>
          </a:xfrm>
          <a:prstGeom prst="rect">
            <a:avLst/>
          </a:prstGeom>
        </p:spPr>
      </p:pic>
      <p:pic>
        <p:nvPicPr>
          <p:cNvPr id="32" name="Picture 31">
            <a:extLst>
              <a:ext uri="{FF2B5EF4-FFF2-40B4-BE49-F238E27FC236}">
                <a16:creationId xmlns:a16="http://schemas.microsoft.com/office/drawing/2014/main" id="{36508704-1E5C-284A-8D0F-A5C4F7F491A5}"/>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7975600" y="3267552"/>
            <a:ext cx="775377" cy="273335"/>
          </a:xfrm>
          <a:prstGeom prst="rect">
            <a:avLst/>
          </a:prstGeom>
        </p:spPr>
      </p:pic>
      <p:pic>
        <p:nvPicPr>
          <p:cNvPr id="34" name="Picture 33">
            <a:extLst>
              <a:ext uri="{FF2B5EF4-FFF2-40B4-BE49-F238E27FC236}">
                <a16:creationId xmlns:a16="http://schemas.microsoft.com/office/drawing/2014/main" id="{C76FD806-793B-3B4B-A2B9-4EC8E7C8D5C9}"/>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647508" y="3595426"/>
            <a:ext cx="660178" cy="232725"/>
          </a:xfrm>
          <a:prstGeom prst="rect">
            <a:avLst/>
          </a:prstGeom>
        </p:spPr>
      </p:pic>
      <p:pic>
        <p:nvPicPr>
          <p:cNvPr id="36" name="Picture 35">
            <a:extLst>
              <a:ext uri="{FF2B5EF4-FFF2-40B4-BE49-F238E27FC236}">
                <a16:creationId xmlns:a16="http://schemas.microsoft.com/office/drawing/2014/main" id="{543C3FA9-A2D6-6947-8F5A-96B3B7761EBF}"/>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7539628" y="4217692"/>
            <a:ext cx="1211349" cy="406730"/>
          </a:xfrm>
          <a:prstGeom prst="rect">
            <a:avLst/>
          </a:prstGeom>
        </p:spPr>
      </p:pic>
      <p:pic>
        <p:nvPicPr>
          <p:cNvPr id="38" name="Picture 37">
            <a:extLst>
              <a:ext uri="{FF2B5EF4-FFF2-40B4-BE49-F238E27FC236}">
                <a16:creationId xmlns:a16="http://schemas.microsoft.com/office/drawing/2014/main" id="{D30E0C09-3A64-934A-9E9C-D20667136ECE}"/>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1576619" y="5130438"/>
            <a:ext cx="1186767" cy="228920"/>
          </a:xfrm>
          <a:prstGeom prst="rect">
            <a:avLst/>
          </a:prstGeom>
        </p:spPr>
      </p:pic>
      <p:pic>
        <p:nvPicPr>
          <p:cNvPr id="39" name="Picture 38">
            <a:extLst>
              <a:ext uri="{FF2B5EF4-FFF2-40B4-BE49-F238E27FC236}">
                <a16:creationId xmlns:a16="http://schemas.microsoft.com/office/drawing/2014/main" id="{DB63DA48-71C7-6345-93A9-F2BC71A389AD}"/>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6961840" y="5368494"/>
            <a:ext cx="891707" cy="299405"/>
          </a:xfrm>
          <a:prstGeom prst="rect">
            <a:avLst/>
          </a:prstGeom>
        </p:spPr>
      </p:pic>
      <p:sp>
        <p:nvSpPr>
          <p:cNvPr id="40" name="TextBox 39">
            <a:extLst>
              <a:ext uri="{FF2B5EF4-FFF2-40B4-BE49-F238E27FC236}">
                <a16:creationId xmlns:a16="http://schemas.microsoft.com/office/drawing/2014/main" id="{D94F4677-F824-AF4D-82BA-D97FE0E666C9}"/>
              </a:ext>
            </a:extLst>
          </p:cNvPr>
          <p:cNvSpPr txBox="1"/>
          <p:nvPr/>
        </p:nvSpPr>
        <p:spPr>
          <a:xfrm>
            <a:off x="10109170" y="1179613"/>
            <a:ext cx="1271619" cy="276999"/>
          </a:xfrm>
          <a:prstGeom prst="rect">
            <a:avLst/>
          </a:prstGeom>
          <a:noFill/>
        </p:spPr>
        <p:txBody>
          <a:bodyPr wrap="square" rtlCol="0">
            <a:spAutoFit/>
          </a:bodyPr>
          <a:lstStyle/>
          <a:p>
            <a:r>
              <a:rPr lang="en-GB" sz="1200" b="1" dirty="0"/>
              <a:t>(Mason, 2016)</a:t>
            </a:r>
            <a:endParaRPr lang="en-US" sz="1200" b="1" dirty="0"/>
          </a:p>
        </p:txBody>
      </p:sp>
      <p:sp>
        <p:nvSpPr>
          <p:cNvPr id="41" name="TextBox 40">
            <a:extLst>
              <a:ext uri="{FF2B5EF4-FFF2-40B4-BE49-F238E27FC236}">
                <a16:creationId xmlns:a16="http://schemas.microsoft.com/office/drawing/2014/main" id="{D291DC87-0FDB-6041-AB4C-737794055D7A}"/>
              </a:ext>
            </a:extLst>
          </p:cNvPr>
          <p:cNvSpPr txBox="1"/>
          <p:nvPr/>
        </p:nvSpPr>
        <p:spPr>
          <a:xfrm>
            <a:off x="4457711" y="768189"/>
            <a:ext cx="1548978" cy="261610"/>
          </a:xfrm>
          <a:prstGeom prst="rect">
            <a:avLst/>
          </a:prstGeom>
          <a:noFill/>
        </p:spPr>
        <p:txBody>
          <a:bodyPr wrap="square" rtlCol="0">
            <a:spAutoFit/>
          </a:bodyPr>
          <a:lstStyle/>
          <a:p>
            <a:r>
              <a:rPr lang="en-GB" sz="1100" b="1" dirty="0"/>
              <a:t>(BBC News, 2016)</a:t>
            </a:r>
            <a:endParaRPr lang="en-US" sz="1100" b="1" dirty="0"/>
          </a:p>
        </p:txBody>
      </p:sp>
      <p:sp>
        <p:nvSpPr>
          <p:cNvPr id="42" name="TextBox 41">
            <a:extLst>
              <a:ext uri="{FF2B5EF4-FFF2-40B4-BE49-F238E27FC236}">
                <a16:creationId xmlns:a16="http://schemas.microsoft.com/office/drawing/2014/main" id="{8DCD9226-1F1C-7544-8B12-1B6A82492B77}"/>
              </a:ext>
            </a:extLst>
          </p:cNvPr>
          <p:cNvSpPr txBox="1"/>
          <p:nvPr/>
        </p:nvSpPr>
        <p:spPr>
          <a:xfrm>
            <a:off x="9144000" y="2605246"/>
            <a:ext cx="1920240" cy="276999"/>
          </a:xfrm>
          <a:prstGeom prst="rect">
            <a:avLst/>
          </a:prstGeom>
          <a:noFill/>
        </p:spPr>
        <p:txBody>
          <a:bodyPr wrap="square" rtlCol="0">
            <a:spAutoFit/>
          </a:bodyPr>
          <a:lstStyle/>
          <a:p>
            <a:r>
              <a:rPr lang="en-GB" sz="1200" b="1" dirty="0"/>
              <a:t>(</a:t>
            </a:r>
            <a:r>
              <a:rPr lang="en-GB" sz="1200" b="1" dirty="0" err="1"/>
              <a:t>Embury</a:t>
            </a:r>
            <a:r>
              <a:rPr lang="en-GB" sz="1200" b="1" dirty="0"/>
              <a:t>-Dennis, 2019)</a:t>
            </a:r>
            <a:endParaRPr lang="en-US" sz="1200" b="1" dirty="0"/>
          </a:p>
        </p:txBody>
      </p:sp>
      <p:sp>
        <p:nvSpPr>
          <p:cNvPr id="43" name="TextBox 42">
            <a:extLst>
              <a:ext uri="{FF2B5EF4-FFF2-40B4-BE49-F238E27FC236}">
                <a16:creationId xmlns:a16="http://schemas.microsoft.com/office/drawing/2014/main" id="{1693101C-7924-494D-BBD2-45D5FADB9A23}"/>
              </a:ext>
            </a:extLst>
          </p:cNvPr>
          <p:cNvSpPr txBox="1"/>
          <p:nvPr/>
        </p:nvSpPr>
        <p:spPr>
          <a:xfrm>
            <a:off x="8835513" y="3265073"/>
            <a:ext cx="2307775" cy="276999"/>
          </a:xfrm>
          <a:prstGeom prst="rect">
            <a:avLst/>
          </a:prstGeom>
          <a:noFill/>
        </p:spPr>
        <p:txBody>
          <a:bodyPr wrap="square" rtlCol="0">
            <a:spAutoFit/>
          </a:bodyPr>
          <a:lstStyle/>
          <a:p>
            <a:r>
              <a:rPr lang="en-GB" sz="1200" b="1" dirty="0"/>
              <a:t>(BBC News, 2018)</a:t>
            </a:r>
            <a:endParaRPr lang="en-US" sz="1200" b="1" dirty="0"/>
          </a:p>
        </p:txBody>
      </p:sp>
      <p:sp>
        <p:nvSpPr>
          <p:cNvPr id="44" name="TextBox 43">
            <a:extLst>
              <a:ext uri="{FF2B5EF4-FFF2-40B4-BE49-F238E27FC236}">
                <a16:creationId xmlns:a16="http://schemas.microsoft.com/office/drawing/2014/main" id="{555670F7-83EB-FD44-8853-A041B14F1373}"/>
              </a:ext>
            </a:extLst>
          </p:cNvPr>
          <p:cNvSpPr txBox="1"/>
          <p:nvPr/>
        </p:nvSpPr>
        <p:spPr>
          <a:xfrm>
            <a:off x="104461" y="3744780"/>
            <a:ext cx="1591487" cy="276999"/>
          </a:xfrm>
          <a:prstGeom prst="rect">
            <a:avLst/>
          </a:prstGeom>
          <a:noFill/>
        </p:spPr>
        <p:txBody>
          <a:bodyPr wrap="square" rtlCol="0">
            <a:spAutoFit/>
          </a:bodyPr>
          <a:lstStyle/>
          <a:p>
            <a:r>
              <a:rPr lang="en-GB" sz="1200" b="1" dirty="0"/>
              <a:t>(BBC News, 2018)</a:t>
            </a:r>
            <a:endParaRPr lang="en-US" sz="1200" b="1" dirty="0"/>
          </a:p>
        </p:txBody>
      </p:sp>
      <p:sp>
        <p:nvSpPr>
          <p:cNvPr id="45" name="TextBox 44">
            <a:extLst>
              <a:ext uri="{FF2B5EF4-FFF2-40B4-BE49-F238E27FC236}">
                <a16:creationId xmlns:a16="http://schemas.microsoft.com/office/drawing/2014/main" id="{A475A421-49DB-1047-8CB2-B48F2CB17D8A}"/>
              </a:ext>
            </a:extLst>
          </p:cNvPr>
          <p:cNvSpPr txBox="1"/>
          <p:nvPr/>
        </p:nvSpPr>
        <p:spPr>
          <a:xfrm>
            <a:off x="281751" y="5316654"/>
            <a:ext cx="1120269" cy="276999"/>
          </a:xfrm>
          <a:prstGeom prst="rect">
            <a:avLst/>
          </a:prstGeom>
          <a:noFill/>
        </p:spPr>
        <p:txBody>
          <a:bodyPr wrap="square" rtlCol="0">
            <a:spAutoFit/>
          </a:bodyPr>
          <a:lstStyle/>
          <a:p>
            <a:r>
              <a:rPr lang="en-GB" sz="1200" b="1" dirty="0"/>
              <a:t>(Gill, 2019)</a:t>
            </a:r>
            <a:endParaRPr lang="en-US" sz="1200" b="1" dirty="0"/>
          </a:p>
        </p:txBody>
      </p:sp>
      <p:sp>
        <p:nvSpPr>
          <p:cNvPr id="46" name="TextBox 45">
            <a:extLst>
              <a:ext uri="{FF2B5EF4-FFF2-40B4-BE49-F238E27FC236}">
                <a16:creationId xmlns:a16="http://schemas.microsoft.com/office/drawing/2014/main" id="{B29D9B5F-58CE-9944-A9F4-6F031F18CB5E}"/>
              </a:ext>
            </a:extLst>
          </p:cNvPr>
          <p:cNvSpPr txBox="1"/>
          <p:nvPr/>
        </p:nvSpPr>
        <p:spPr>
          <a:xfrm>
            <a:off x="4983152" y="4493617"/>
            <a:ext cx="2859327" cy="261610"/>
          </a:xfrm>
          <a:prstGeom prst="rect">
            <a:avLst/>
          </a:prstGeom>
          <a:noFill/>
        </p:spPr>
        <p:txBody>
          <a:bodyPr wrap="square" rtlCol="0">
            <a:spAutoFit/>
          </a:bodyPr>
          <a:lstStyle/>
          <a:p>
            <a:r>
              <a:rPr lang="en-GB" sz="1100" b="1" dirty="0"/>
              <a:t>(The Guardian, 2014)</a:t>
            </a:r>
            <a:endParaRPr lang="en-US" sz="1100" b="1" dirty="0"/>
          </a:p>
        </p:txBody>
      </p:sp>
      <p:sp>
        <p:nvSpPr>
          <p:cNvPr id="47" name="TextBox 46">
            <a:extLst>
              <a:ext uri="{FF2B5EF4-FFF2-40B4-BE49-F238E27FC236}">
                <a16:creationId xmlns:a16="http://schemas.microsoft.com/office/drawing/2014/main" id="{702C5A2E-3CFC-3F40-935F-A9D9107D7EC7}"/>
              </a:ext>
            </a:extLst>
          </p:cNvPr>
          <p:cNvSpPr txBox="1"/>
          <p:nvPr/>
        </p:nvSpPr>
        <p:spPr>
          <a:xfrm>
            <a:off x="5924840" y="6006853"/>
            <a:ext cx="2668312" cy="276999"/>
          </a:xfrm>
          <a:prstGeom prst="rect">
            <a:avLst/>
          </a:prstGeom>
          <a:noFill/>
        </p:spPr>
        <p:txBody>
          <a:bodyPr wrap="square" rtlCol="0">
            <a:spAutoFit/>
          </a:bodyPr>
          <a:lstStyle/>
          <a:p>
            <a:r>
              <a:rPr lang="en-GB" sz="1200" b="1" dirty="0"/>
              <a:t>(The Guardian, 2019)</a:t>
            </a:r>
            <a:endParaRPr lang="en-US" sz="1200" b="1" dirty="0"/>
          </a:p>
        </p:txBody>
      </p:sp>
      <p:sp>
        <p:nvSpPr>
          <p:cNvPr id="48" name="TextBox 47">
            <a:extLst>
              <a:ext uri="{FF2B5EF4-FFF2-40B4-BE49-F238E27FC236}">
                <a16:creationId xmlns:a16="http://schemas.microsoft.com/office/drawing/2014/main" id="{CD5AEDBC-EDE7-9743-9624-16927527DF7D}"/>
              </a:ext>
            </a:extLst>
          </p:cNvPr>
          <p:cNvSpPr txBox="1"/>
          <p:nvPr/>
        </p:nvSpPr>
        <p:spPr>
          <a:xfrm>
            <a:off x="1608632" y="2660853"/>
            <a:ext cx="2116009" cy="276999"/>
          </a:xfrm>
          <a:prstGeom prst="rect">
            <a:avLst/>
          </a:prstGeom>
          <a:noFill/>
        </p:spPr>
        <p:txBody>
          <a:bodyPr wrap="square" rtlCol="0">
            <a:spAutoFit/>
          </a:bodyPr>
          <a:lstStyle/>
          <a:p>
            <a:r>
              <a:rPr lang="en-GB" sz="1200" b="1" dirty="0"/>
              <a:t>(The Independent, 2017)</a:t>
            </a:r>
            <a:endParaRPr lang="en-US" sz="1200" b="1" dirty="0"/>
          </a:p>
        </p:txBody>
      </p:sp>
      <p:sp>
        <p:nvSpPr>
          <p:cNvPr id="49" name="TextBox 48">
            <a:extLst>
              <a:ext uri="{FF2B5EF4-FFF2-40B4-BE49-F238E27FC236}">
                <a16:creationId xmlns:a16="http://schemas.microsoft.com/office/drawing/2014/main" id="{0ED7C81B-27F7-AA44-98EE-C8FA1F822951}"/>
              </a:ext>
            </a:extLst>
          </p:cNvPr>
          <p:cNvSpPr txBox="1"/>
          <p:nvPr/>
        </p:nvSpPr>
        <p:spPr>
          <a:xfrm>
            <a:off x="10078720" y="5976613"/>
            <a:ext cx="1971040" cy="276999"/>
          </a:xfrm>
          <a:prstGeom prst="rect">
            <a:avLst/>
          </a:prstGeom>
          <a:noFill/>
        </p:spPr>
        <p:txBody>
          <a:bodyPr wrap="square" rtlCol="0">
            <a:spAutoFit/>
          </a:bodyPr>
          <a:lstStyle/>
          <a:p>
            <a:r>
              <a:rPr lang="en-GB" sz="1200" b="1" dirty="0"/>
              <a:t>(Quinn, 2019)</a:t>
            </a:r>
            <a:endParaRPr lang="en-US" sz="1200" b="1" dirty="0"/>
          </a:p>
        </p:txBody>
      </p:sp>
    </p:spTree>
    <p:extLst>
      <p:ext uri="{BB962C8B-B14F-4D97-AF65-F5344CB8AC3E}">
        <p14:creationId xmlns:p14="http://schemas.microsoft.com/office/powerpoint/2010/main" val="5624519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F205052-3A72-6E4A-A828-9F4870B8E53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97300" y="1327391"/>
            <a:ext cx="7848600" cy="1411327"/>
          </a:xfrm>
          <a:prstGeom prst="rect">
            <a:avLst/>
          </a:prstGeom>
        </p:spPr>
      </p:pic>
      <p:pic>
        <p:nvPicPr>
          <p:cNvPr id="12" name="Picture 11">
            <a:extLst>
              <a:ext uri="{FF2B5EF4-FFF2-40B4-BE49-F238E27FC236}">
                <a16:creationId xmlns:a16="http://schemas.microsoft.com/office/drawing/2014/main" id="{68CCC18E-F28A-C04D-96D3-643DA9F8D07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97300" y="3062066"/>
            <a:ext cx="7848600" cy="1422299"/>
          </a:xfrm>
          <a:prstGeom prst="rect">
            <a:avLst/>
          </a:prstGeom>
        </p:spPr>
      </p:pic>
      <p:pic>
        <p:nvPicPr>
          <p:cNvPr id="14" name="Picture 13">
            <a:extLst>
              <a:ext uri="{FF2B5EF4-FFF2-40B4-BE49-F238E27FC236}">
                <a16:creationId xmlns:a16="http://schemas.microsoft.com/office/drawing/2014/main" id="{CC801652-7EF1-6242-94E4-8BD0FF22902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84600" y="4985970"/>
            <a:ext cx="7874000" cy="1409032"/>
          </a:xfrm>
          <a:prstGeom prst="rect">
            <a:avLst/>
          </a:prstGeom>
        </p:spPr>
      </p:pic>
      <p:sp>
        <p:nvSpPr>
          <p:cNvPr id="15" name="TextBox 14">
            <a:extLst>
              <a:ext uri="{FF2B5EF4-FFF2-40B4-BE49-F238E27FC236}">
                <a16:creationId xmlns:a16="http://schemas.microsoft.com/office/drawing/2014/main" id="{C98FC80B-127B-C34F-91F0-D737F6DFCE24}"/>
              </a:ext>
            </a:extLst>
          </p:cNvPr>
          <p:cNvSpPr txBox="1"/>
          <p:nvPr/>
        </p:nvSpPr>
        <p:spPr>
          <a:xfrm>
            <a:off x="1308100" y="294694"/>
            <a:ext cx="8140700" cy="584775"/>
          </a:xfrm>
          <a:prstGeom prst="rect">
            <a:avLst/>
          </a:prstGeom>
          <a:noFill/>
        </p:spPr>
        <p:txBody>
          <a:bodyPr wrap="square" rtlCol="0">
            <a:spAutoFit/>
          </a:bodyPr>
          <a:lstStyle/>
          <a:p>
            <a:r>
              <a:rPr lang="en-US" sz="3200" u="sng" dirty="0"/>
              <a:t>Mass Public Interest</a:t>
            </a:r>
          </a:p>
        </p:txBody>
      </p:sp>
      <p:sp>
        <p:nvSpPr>
          <p:cNvPr id="16" name="TextBox 15">
            <a:extLst>
              <a:ext uri="{FF2B5EF4-FFF2-40B4-BE49-F238E27FC236}">
                <a16:creationId xmlns:a16="http://schemas.microsoft.com/office/drawing/2014/main" id="{4FC4ED36-8A2A-3E4C-94C8-BFB3F2706541}"/>
              </a:ext>
            </a:extLst>
          </p:cNvPr>
          <p:cNvSpPr txBox="1"/>
          <p:nvPr/>
        </p:nvSpPr>
        <p:spPr>
          <a:xfrm>
            <a:off x="660400" y="958059"/>
            <a:ext cx="4546600" cy="369332"/>
          </a:xfrm>
          <a:prstGeom prst="rect">
            <a:avLst/>
          </a:prstGeom>
          <a:noFill/>
        </p:spPr>
        <p:txBody>
          <a:bodyPr wrap="square" rtlCol="0">
            <a:spAutoFit/>
          </a:bodyPr>
          <a:lstStyle/>
          <a:p>
            <a:r>
              <a:rPr lang="en-US" u="sng" dirty="0"/>
              <a:t>Almost 5 million Google search results</a:t>
            </a:r>
          </a:p>
        </p:txBody>
      </p:sp>
      <p:sp>
        <p:nvSpPr>
          <p:cNvPr id="17" name="TextBox 16">
            <a:extLst>
              <a:ext uri="{FF2B5EF4-FFF2-40B4-BE49-F238E27FC236}">
                <a16:creationId xmlns:a16="http://schemas.microsoft.com/office/drawing/2014/main" id="{36ACA23A-DEE0-BD4D-AB03-D2B1981B8807}"/>
              </a:ext>
            </a:extLst>
          </p:cNvPr>
          <p:cNvSpPr txBox="1"/>
          <p:nvPr/>
        </p:nvSpPr>
        <p:spPr>
          <a:xfrm>
            <a:off x="660400" y="2790553"/>
            <a:ext cx="4546600" cy="369332"/>
          </a:xfrm>
          <a:prstGeom prst="rect">
            <a:avLst/>
          </a:prstGeom>
          <a:noFill/>
        </p:spPr>
        <p:txBody>
          <a:bodyPr wrap="square" rtlCol="0">
            <a:spAutoFit/>
          </a:bodyPr>
          <a:lstStyle/>
          <a:p>
            <a:r>
              <a:rPr lang="en-US" u="sng" dirty="0"/>
              <a:t>Over 75,000 Videos online</a:t>
            </a:r>
          </a:p>
        </p:txBody>
      </p:sp>
      <p:sp>
        <p:nvSpPr>
          <p:cNvPr id="18" name="TextBox 17">
            <a:extLst>
              <a:ext uri="{FF2B5EF4-FFF2-40B4-BE49-F238E27FC236}">
                <a16:creationId xmlns:a16="http://schemas.microsoft.com/office/drawing/2014/main" id="{6EA370BB-4C18-BA43-A44B-A3D418B59CEB}"/>
              </a:ext>
            </a:extLst>
          </p:cNvPr>
          <p:cNvSpPr txBox="1"/>
          <p:nvPr/>
        </p:nvSpPr>
        <p:spPr>
          <a:xfrm>
            <a:off x="660400" y="4642285"/>
            <a:ext cx="4546600" cy="369332"/>
          </a:xfrm>
          <a:prstGeom prst="rect">
            <a:avLst/>
          </a:prstGeom>
          <a:noFill/>
        </p:spPr>
        <p:txBody>
          <a:bodyPr wrap="square" rtlCol="0">
            <a:spAutoFit/>
          </a:bodyPr>
          <a:lstStyle/>
          <a:p>
            <a:r>
              <a:rPr lang="en-US" u="sng" dirty="0"/>
              <a:t>Over 75,000 News reports</a:t>
            </a:r>
          </a:p>
        </p:txBody>
      </p:sp>
      <p:pic>
        <p:nvPicPr>
          <p:cNvPr id="19" name="Picture 18">
            <a:extLst>
              <a:ext uri="{FF2B5EF4-FFF2-40B4-BE49-F238E27FC236}">
                <a16:creationId xmlns:a16="http://schemas.microsoft.com/office/drawing/2014/main" id="{F1A0F714-54D4-9544-9903-4BDCEE442677}"/>
              </a:ext>
            </a:extLst>
          </p:cNvPr>
          <p:cNvPicPr>
            <a:picLocks noChangeAspect="1"/>
          </p:cNvPicPr>
          <p:nvPr/>
        </p:nvPicPr>
        <p:blipFill>
          <a:blip r:embed="rId5"/>
          <a:stretch>
            <a:fillRect/>
          </a:stretch>
        </p:blipFill>
        <p:spPr>
          <a:xfrm>
            <a:off x="11155680" y="104806"/>
            <a:ext cx="921614" cy="921614"/>
          </a:xfrm>
          <a:prstGeom prst="rect">
            <a:avLst/>
          </a:prstGeom>
        </p:spPr>
      </p:pic>
    </p:spTree>
    <p:extLst>
      <p:ext uri="{BB962C8B-B14F-4D97-AF65-F5344CB8AC3E}">
        <p14:creationId xmlns:p14="http://schemas.microsoft.com/office/powerpoint/2010/main" val="2621339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5D5C2-BAC9-2C4A-9B23-D02DC0F0C111}"/>
              </a:ext>
            </a:extLst>
          </p:cNvPr>
          <p:cNvSpPr>
            <a:spLocks noGrp="1"/>
          </p:cNvSpPr>
          <p:nvPr>
            <p:ph type="title"/>
          </p:nvPr>
        </p:nvSpPr>
        <p:spPr/>
        <p:txBody>
          <a:bodyPr/>
          <a:lstStyle/>
          <a:p>
            <a:r>
              <a:rPr lang="en-US" dirty="0"/>
              <a:t>Why is this important?</a:t>
            </a:r>
          </a:p>
        </p:txBody>
      </p:sp>
      <p:sp>
        <p:nvSpPr>
          <p:cNvPr id="3" name="Content Placeholder 2">
            <a:extLst>
              <a:ext uri="{FF2B5EF4-FFF2-40B4-BE49-F238E27FC236}">
                <a16:creationId xmlns:a16="http://schemas.microsoft.com/office/drawing/2014/main" id="{B69827AD-E6D6-CC43-9B47-7D83066A09F4}"/>
              </a:ext>
            </a:extLst>
          </p:cNvPr>
          <p:cNvSpPr>
            <a:spLocks noGrp="1"/>
          </p:cNvSpPr>
          <p:nvPr>
            <p:ph idx="1"/>
          </p:nvPr>
        </p:nvSpPr>
        <p:spPr/>
        <p:txBody>
          <a:bodyPr/>
          <a:lstStyle/>
          <a:p>
            <a:pPr>
              <a:buFont typeface="Wingdings" pitchFamily="2" charset="2"/>
              <a:buChar char="v"/>
            </a:pPr>
            <a:r>
              <a:rPr lang="en-US" sz="1400" dirty="0"/>
              <a:t>Affects a huge number of people</a:t>
            </a:r>
          </a:p>
          <a:p>
            <a:pPr>
              <a:buFont typeface="Wingdings" pitchFamily="2" charset="2"/>
              <a:buChar char="v"/>
            </a:pPr>
            <a:r>
              <a:rPr lang="en-US" sz="1400" dirty="0"/>
              <a:t>Other news items tend to be biased </a:t>
            </a:r>
          </a:p>
          <a:p>
            <a:pPr>
              <a:buFont typeface="Wingdings" pitchFamily="2" charset="2"/>
              <a:buChar char="v"/>
            </a:pPr>
            <a:r>
              <a:rPr lang="en-US" sz="1400" dirty="0"/>
              <a:t>Relevant and current</a:t>
            </a:r>
          </a:p>
          <a:p>
            <a:pPr>
              <a:buFont typeface="Wingdings" pitchFamily="2" charset="2"/>
              <a:buChar char="v"/>
            </a:pPr>
            <a:r>
              <a:rPr lang="en-US" sz="1400" dirty="0"/>
              <a:t>Simple/easy to create/low budget and small timescale needed</a:t>
            </a:r>
          </a:p>
          <a:p>
            <a:pPr>
              <a:buFont typeface="Wingdings" pitchFamily="2" charset="2"/>
              <a:buChar char="v"/>
            </a:pPr>
            <a:r>
              <a:rPr lang="en-US" sz="1400" dirty="0"/>
              <a:t>Large amount of secondary research available</a:t>
            </a:r>
          </a:p>
          <a:p>
            <a:pPr>
              <a:buFont typeface="Wingdings" pitchFamily="2" charset="2"/>
              <a:buChar char="v"/>
            </a:pPr>
            <a:r>
              <a:rPr lang="en-US" sz="1400" dirty="0"/>
              <a:t>Strong opinions surrounding the debate </a:t>
            </a:r>
          </a:p>
          <a:p>
            <a:endParaRPr lang="en-US" dirty="0"/>
          </a:p>
        </p:txBody>
      </p:sp>
      <p:pic>
        <p:nvPicPr>
          <p:cNvPr id="4" name="Picture 3">
            <a:extLst>
              <a:ext uri="{FF2B5EF4-FFF2-40B4-BE49-F238E27FC236}">
                <a16:creationId xmlns:a16="http://schemas.microsoft.com/office/drawing/2014/main" id="{FAC35EC3-5798-2C4C-A328-61572F64F688}"/>
              </a:ext>
            </a:extLst>
          </p:cNvPr>
          <p:cNvPicPr>
            <a:picLocks noChangeAspect="1"/>
          </p:cNvPicPr>
          <p:nvPr/>
        </p:nvPicPr>
        <p:blipFill>
          <a:blip r:embed="rId2"/>
          <a:stretch>
            <a:fillRect/>
          </a:stretch>
        </p:blipFill>
        <p:spPr>
          <a:xfrm>
            <a:off x="11155680" y="104806"/>
            <a:ext cx="921614" cy="921614"/>
          </a:xfrm>
          <a:prstGeom prst="rect">
            <a:avLst/>
          </a:prstGeom>
        </p:spPr>
      </p:pic>
    </p:spTree>
    <p:extLst>
      <p:ext uri="{BB962C8B-B14F-4D97-AF65-F5344CB8AC3E}">
        <p14:creationId xmlns:p14="http://schemas.microsoft.com/office/powerpoint/2010/main" val="17926417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954D7-E9E7-4A1D-936A-B3A9AD0ACCBA}"/>
              </a:ext>
            </a:extLst>
          </p:cNvPr>
          <p:cNvSpPr>
            <a:spLocks noGrp="1"/>
          </p:cNvSpPr>
          <p:nvPr>
            <p:ph type="title"/>
          </p:nvPr>
        </p:nvSpPr>
        <p:spPr/>
        <p:txBody>
          <a:bodyPr/>
          <a:lstStyle/>
          <a:p>
            <a:r>
              <a:rPr lang="en-GB" dirty="0"/>
              <a:t>Location of Filming</a:t>
            </a:r>
          </a:p>
        </p:txBody>
      </p:sp>
      <p:sp>
        <p:nvSpPr>
          <p:cNvPr id="3" name="Content Placeholder 2">
            <a:extLst>
              <a:ext uri="{FF2B5EF4-FFF2-40B4-BE49-F238E27FC236}">
                <a16:creationId xmlns:a16="http://schemas.microsoft.com/office/drawing/2014/main" id="{5C92BEAC-E176-448A-BAA0-ACE28DA6C125}"/>
              </a:ext>
            </a:extLst>
          </p:cNvPr>
          <p:cNvSpPr>
            <a:spLocks noGrp="1"/>
          </p:cNvSpPr>
          <p:nvPr>
            <p:ph idx="1"/>
          </p:nvPr>
        </p:nvSpPr>
        <p:spPr/>
        <p:txBody>
          <a:bodyPr/>
          <a:lstStyle/>
          <a:p>
            <a:pPr>
              <a:buFont typeface="Wingdings" pitchFamily="2" charset="2"/>
              <a:buChar char="Ø"/>
            </a:pPr>
            <a:r>
              <a:rPr lang="en-GB" dirty="0"/>
              <a:t>Heathrow airport (inside and outside)</a:t>
            </a:r>
          </a:p>
          <a:p>
            <a:pPr>
              <a:buFont typeface="Wingdings" pitchFamily="2" charset="2"/>
              <a:buChar char="Ø"/>
            </a:pPr>
            <a:r>
              <a:rPr lang="en-GB" dirty="0"/>
              <a:t>Villages affected by the expansion-Longford, Harmondsworth, Sipson, Harlington and Colnbrook (Calder, 2019).</a:t>
            </a:r>
            <a:endParaRPr lang="en-GB" dirty="0">
              <a:solidFill>
                <a:srgbClr val="FF0000"/>
              </a:solidFill>
            </a:endParaRPr>
          </a:p>
        </p:txBody>
      </p:sp>
      <p:pic>
        <p:nvPicPr>
          <p:cNvPr id="4" name="Picture 3">
            <a:extLst>
              <a:ext uri="{FF2B5EF4-FFF2-40B4-BE49-F238E27FC236}">
                <a16:creationId xmlns:a16="http://schemas.microsoft.com/office/drawing/2014/main" id="{7DBACF45-2C1C-A447-A46B-1916E4F97B91}"/>
              </a:ext>
            </a:extLst>
          </p:cNvPr>
          <p:cNvPicPr>
            <a:picLocks noChangeAspect="1"/>
          </p:cNvPicPr>
          <p:nvPr/>
        </p:nvPicPr>
        <p:blipFill>
          <a:blip r:embed="rId2"/>
          <a:stretch>
            <a:fillRect/>
          </a:stretch>
        </p:blipFill>
        <p:spPr>
          <a:xfrm>
            <a:off x="11155680" y="104806"/>
            <a:ext cx="921614" cy="921614"/>
          </a:xfrm>
          <a:prstGeom prst="rect">
            <a:avLst/>
          </a:prstGeom>
        </p:spPr>
      </p:pic>
    </p:spTree>
    <p:extLst>
      <p:ext uri="{BB962C8B-B14F-4D97-AF65-F5344CB8AC3E}">
        <p14:creationId xmlns:p14="http://schemas.microsoft.com/office/powerpoint/2010/main" val="10189035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B71A5-306D-4D66-A2C2-40430085806A}"/>
              </a:ext>
            </a:extLst>
          </p:cNvPr>
          <p:cNvSpPr>
            <a:spLocks noGrp="1"/>
          </p:cNvSpPr>
          <p:nvPr>
            <p:ph type="title"/>
          </p:nvPr>
        </p:nvSpPr>
        <p:spPr>
          <a:xfrm>
            <a:off x="1097280" y="1329005"/>
            <a:ext cx="4846320" cy="487680"/>
          </a:xfrm>
        </p:spPr>
        <p:txBody>
          <a:bodyPr>
            <a:noAutofit/>
          </a:bodyPr>
          <a:lstStyle/>
          <a:p>
            <a:r>
              <a:rPr lang="en-GB" sz="2800" u="sng" dirty="0"/>
              <a:t>Where/when will it be aired?</a:t>
            </a:r>
          </a:p>
        </p:txBody>
      </p:sp>
      <p:sp>
        <p:nvSpPr>
          <p:cNvPr id="3" name="Content Placeholder 2">
            <a:extLst>
              <a:ext uri="{FF2B5EF4-FFF2-40B4-BE49-F238E27FC236}">
                <a16:creationId xmlns:a16="http://schemas.microsoft.com/office/drawing/2014/main" id="{A3C5D346-5E33-401A-BF73-D0A28DD86F1C}"/>
              </a:ext>
            </a:extLst>
          </p:cNvPr>
          <p:cNvSpPr>
            <a:spLocks noGrp="1"/>
          </p:cNvSpPr>
          <p:nvPr>
            <p:ph idx="1"/>
          </p:nvPr>
        </p:nvSpPr>
        <p:spPr>
          <a:xfrm>
            <a:off x="1097280" y="2108201"/>
            <a:ext cx="3952240" cy="3835399"/>
          </a:xfrm>
        </p:spPr>
        <p:txBody>
          <a:bodyPr/>
          <a:lstStyle/>
          <a:p>
            <a:pPr>
              <a:buFont typeface="Wingdings" pitchFamily="2" charset="2"/>
              <a:buChar char="Ø"/>
            </a:pPr>
            <a:r>
              <a:rPr lang="en-GB" dirty="0"/>
              <a:t>ITV News at 10pm   </a:t>
            </a:r>
          </a:p>
        </p:txBody>
      </p:sp>
      <p:pic>
        <p:nvPicPr>
          <p:cNvPr id="4" name="Picture 3">
            <a:extLst>
              <a:ext uri="{FF2B5EF4-FFF2-40B4-BE49-F238E27FC236}">
                <a16:creationId xmlns:a16="http://schemas.microsoft.com/office/drawing/2014/main" id="{A61E549C-53FA-9C46-B72E-CF1D0F7B01CC}"/>
              </a:ext>
            </a:extLst>
          </p:cNvPr>
          <p:cNvPicPr>
            <a:picLocks noChangeAspect="1"/>
          </p:cNvPicPr>
          <p:nvPr/>
        </p:nvPicPr>
        <p:blipFill>
          <a:blip r:embed="rId2"/>
          <a:stretch>
            <a:fillRect/>
          </a:stretch>
        </p:blipFill>
        <p:spPr>
          <a:xfrm>
            <a:off x="11155680" y="104806"/>
            <a:ext cx="921614" cy="921614"/>
          </a:xfrm>
          <a:prstGeom prst="rect">
            <a:avLst/>
          </a:prstGeom>
        </p:spPr>
      </p:pic>
      <p:sp>
        <p:nvSpPr>
          <p:cNvPr id="5" name="TextBox 4">
            <a:extLst>
              <a:ext uri="{FF2B5EF4-FFF2-40B4-BE49-F238E27FC236}">
                <a16:creationId xmlns:a16="http://schemas.microsoft.com/office/drawing/2014/main" id="{9AD1DD9D-CB0A-E843-AE1B-8CF7460B18D4}"/>
              </a:ext>
            </a:extLst>
          </p:cNvPr>
          <p:cNvSpPr txBox="1"/>
          <p:nvPr/>
        </p:nvSpPr>
        <p:spPr>
          <a:xfrm>
            <a:off x="6756400" y="1293465"/>
            <a:ext cx="3352800" cy="523220"/>
          </a:xfrm>
          <a:prstGeom prst="rect">
            <a:avLst/>
          </a:prstGeom>
          <a:noFill/>
        </p:spPr>
        <p:txBody>
          <a:bodyPr wrap="square" rtlCol="0">
            <a:spAutoFit/>
          </a:bodyPr>
          <a:lstStyle/>
          <a:p>
            <a:r>
              <a:rPr lang="en-US" sz="2800" u="sng" dirty="0">
                <a:latin typeface="+mj-lt"/>
              </a:rPr>
              <a:t>Target Audience:</a:t>
            </a:r>
          </a:p>
        </p:txBody>
      </p:sp>
      <p:sp>
        <p:nvSpPr>
          <p:cNvPr id="6" name="TextBox 5">
            <a:extLst>
              <a:ext uri="{FF2B5EF4-FFF2-40B4-BE49-F238E27FC236}">
                <a16:creationId xmlns:a16="http://schemas.microsoft.com/office/drawing/2014/main" id="{EFF0D3D2-07B5-7E43-B31F-B1990AC23377}"/>
              </a:ext>
            </a:extLst>
          </p:cNvPr>
          <p:cNvSpPr txBox="1"/>
          <p:nvPr/>
        </p:nvSpPr>
        <p:spPr>
          <a:xfrm>
            <a:off x="6664960" y="2108201"/>
            <a:ext cx="4368800" cy="646331"/>
          </a:xfrm>
          <a:prstGeom prst="rect">
            <a:avLst/>
          </a:prstGeom>
          <a:noFill/>
        </p:spPr>
        <p:txBody>
          <a:bodyPr wrap="square" rtlCol="0">
            <a:spAutoFit/>
          </a:bodyPr>
          <a:lstStyle/>
          <a:p>
            <a:pPr marL="285750" indent="-285750">
              <a:buFont typeface="Wingdings" pitchFamily="2" charset="2"/>
              <a:buChar char="Ø"/>
            </a:pPr>
            <a:r>
              <a:rPr lang="en-US" dirty="0"/>
              <a:t>London and Thames Valley area</a:t>
            </a:r>
          </a:p>
          <a:p>
            <a:pPr marL="285750" indent="-285750">
              <a:buFont typeface="Wingdings" pitchFamily="2" charset="2"/>
              <a:buChar char="Ø"/>
            </a:pPr>
            <a:r>
              <a:rPr lang="en-US" dirty="0"/>
              <a:t>18+</a:t>
            </a:r>
          </a:p>
        </p:txBody>
      </p:sp>
    </p:spTree>
    <p:extLst>
      <p:ext uri="{BB962C8B-B14F-4D97-AF65-F5344CB8AC3E}">
        <p14:creationId xmlns:p14="http://schemas.microsoft.com/office/powerpoint/2010/main" val="10113107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CC08075B-3C81-614A-BB54-85F60D35B0E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45360" y="104806"/>
            <a:ext cx="7782560" cy="6232189"/>
          </a:xfrm>
        </p:spPr>
      </p:pic>
      <p:pic>
        <p:nvPicPr>
          <p:cNvPr id="4" name="Picture 3">
            <a:extLst>
              <a:ext uri="{FF2B5EF4-FFF2-40B4-BE49-F238E27FC236}">
                <a16:creationId xmlns:a16="http://schemas.microsoft.com/office/drawing/2014/main" id="{96CF8BDB-466E-8141-A282-3B4E84F8F66B}"/>
              </a:ext>
            </a:extLst>
          </p:cNvPr>
          <p:cNvPicPr>
            <a:picLocks noChangeAspect="1"/>
          </p:cNvPicPr>
          <p:nvPr/>
        </p:nvPicPr>
        <p:blipFill>
          <a:blip r:embed="rId3"/>
          <a:stretch>
            <a:fillRect/>
          </a:stretch>
        </p:blipFill>
        <p:spPr>
          <a:xfrm>
            <a:off x="11155680" y="104806"/>
            <a:ext cx="921614" cy="921614"/>
          </a:xfrm>
          <a:prstGeom prst="rect">
            <a:avLst/>
          </a:prstGeom>
        </p:spPr>
      </p:pic>
    </p:spTree>
    <p:extLst>
      <p:ext uri="{BB962C8B-B14F-4D97-AF65-F5344CB8AC3E}">
        <p14:creationId xmlns:p14="http://schemas.microsoft.com/office/powerpoint/2010/main" val="42376893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3373471-D76C-C541-B7B4-082A86541BF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48324" y="86360"/>
            <a:ext cx="7944315" cy="6368062"/>
          </a:xfrm>
        </p:spPr>
      </p:pic>
      <p:pic>
        <p:nvPicPr>
          <p:cNvPr id="6" name="Picture 5">
            <a:extLst>
              <a:ext uri="{FF2B5EF4-FFF2-40B4-BE49-F238E27FC236}">
                <a16:creationId xmlns:a16="http://schemas.microsoft.com/office/drawing/2014/main" id="{06B77CB9-AAA5-804D-949A-D4DDDD55ADA7}"/>
              </a:ext>
            </a:extLst>
          </p:cNvPr>
          <p:cNvPicPr>
            <a:picLocks noChangeAspect="1"/>
          </p:cNvPicPr>
          <p:nvPr/>
        </p:nvPicPr>
        <p:blipFill>
          <a:blip r:embed="rId3"/>
          <a:stretch>
            <a:fillRect/>
          </a:stretch>
        </p:blipFill>
        <p:spPr>
          <a:xfrm>
            <a:off x="11155680" y="104806"/>
            <a:ext cx="921614" cy="921614"/>
          </a:xfrm>
          <a:prstGeom prst="rect">
            <a:avLst/>
          </a:prstGeom>
        </p:spPr>
      </p:pic>
    </p:spTree>
    <p:extLst>
      <p:ext uri="{BB962C8B-B14F-4D97-AF65-F5344CB8AC3E}">
        <p14:creationId xmlns:p14="http://schemas.microsoft.com/office/powerpoint/2010/main" val="16154583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83003E2-AF68-5A40-95FC-711C19C5871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36225" y="0"/>
            <a:ext cx="8097056" cy="6433834"/>
          </a:xfrm>
        </p:spPr>
      </p:pic>
      <p:pic>
        <p:nvPicPr>
          <p:cNvPr id="6" name="Picture 5">
            <a:extLst>
              <a:ext uri="{FF2B5EF4-FFF2-40B4-BE49-F238E27FC236}">
                <a16:creationId xmlns:a16="http://schemas.microsoft.com/office/drawing/2014/main" id="{B23A1163-0BF6-464A-AA5A-D8D652CDBBFC}"/>
              </a:ext>
            </a:extLst>
          </p:cNvPr>
          <p:cNvPicPr>
            <a:picLocks noChangeAspect="1"/>
          </p:cNvPicPr>
          <p:nvPr/>
        </p:nvPicPr>
        <p:blipFill>
          <a:blip r:embed="rId3"/>
          <a:stretch>
            <a:fillRect/>
          </a:stretch>
        </p:blipFill>
        <p:spPr>
          <a:xfrm>
            <a:off x="11155680" y="104806"/>
            <a:ext cx="921614" cy="921614"/>
          </a:xfrm>
          <a:prstGeom prst="rect">
            <a:avLst/>
          </a:prstGeom>
        </p:spPr>
      </p:pic>
    </p:spTree>
    <p:extLst>
      <p:ext uri="{BB962C8B-B14F-4D97-AF65-F5344CB8AC3E}">
        <p14:creationId xmlns:p14="http://schemas.microsoft.com/office/powerpoint/2010/main" val="33724758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2041F-7B31-F345-B05A-A8EC7B56D69B}"/>
              </a:ext>
            </a:extLst>
          </p:cNvPr>
          <p:cNvSpPr>
            <a:spLocks noGrp="1"/>
          </p:cNvSpPr>
          <p:nvPr>
            <p:ph type="title"/>
          </p:nvPr>
        </p:nvSpPr>
        <p:spPr/>
        <p:txBody>
          <a:bodyPr/>
          <a:lstStyle/>
          <a:p>
            <a:r>
              <a:rPr lang="en-US" u="sng" dirty="0"/>
              <a:t>Expected outcome/Recommendations</a:t>
            </a:r>
          </a:p>
        </p:txBody>
      </p:sp>
      <p:sp>
        <p:nvSpPr>
          <p:cNvPr id="3" name="Content Placeholder 2">
            <a:extLst>
              <a:ext uri="{FF2B5EF4-FFF2-40B4-BE49-F238E27FC236}">
                <a16:creationId xmlns:a16="http://schemas.microsoft.com/office/drawing/2014/main" id="{559AA17F-661A-C546-AC13-8E674D83D246}"/>
              </a:ext>
            </a:extLst>
          </p:cNvPr>
          <p:cNvSpPr>
            <a:spLocks noGrp="1"/>
          </p:cNvSpPr>
          <p:nvPr>
            <p:ph idx="1"/>
          </p:nvPr>
        </p:nvSpPr>
        <p:spPr/>
        <p:txBody>
          <a:bodyPr>
            <a:normAutofit/>
          </a:bodyPr>
          <a:lstStyle/>
          <a:p>
            <a:r>
              <a:rPr lang="en-US" dirty="0"/>
              <a:t>I propose to critically research and evaluate the proposed Heathrow Expansion. This will be done by directly looking at the villages and locals impacted by the decision as well as small companies that will be affected. </a:t>
            </a:r>
          </a:p>
          <a:p>
            <a:r>
              <a:rPr lang="en-US" dirty="0"/>
              <a:t>I will analyse both sides of the debate by comparing the opinions and statements of the companies, individuals, neighbours and campaign groups of both sides of the debate.</a:t>
            </a:r>
          </a:p>
          <a:p>
            <a:endParaRPr lang="en-US" dirty="0"/>
          </a:p>
          <a:p>
            <a:r>
              <a:rPr lang="en-US" dirty="0"/>
              <a:t>After researching both sides, a recommendation is for the team behind the expansion to be more honest with the public about all aspects of the expansion and accept that there are huge consequences to a number of people. </a:t>
            </a:r>
          </a:p>
        </p:txBody>
      </p:sp>
      <p:pic>
        <p:nvPicPr>
          <p:cNvPr id="5" name="Picture 4">
            <a:extLst>
              <a:ext uri="{FF2B5EF4-FFF2-40B4-BE49-F238E27FC236}">
                <a16:creationId xmlns:a16="http://schemas.microsoft.com/office/drawing/2014/main" id="{4CD94E6B-8E99-7F4F-8386-A5C1322B754E}"/>
              </a:ext>
            </a:extLst>
          </p:cNvPr>
          <p:cNvPicPr>
            <a:picLocks noChangeAspect="1"/>
          </p:cNvPicPr>
          <p:nvPr/>
        </p:nvPicPr>
        <p:blipFill>
          <a:blip r:embed="rId2"/>
          <a:stretch>
            <a:fillRect/>
          </a:stretch>
        </p:blipFill>
        <p:spPr>
          <a:xfrm>
            <a:off x="11155680" y="104806"/>
            <a:ext cx="921614" cy="921614"/>
          </a:xfrm>
          <a:prstGeom prst="rect">
            <a:avLst/>
          </a:prstGeom>
        </p:spPr>
      </p:pic>
    </p:spTree>
    <p:extLst>
      <p:ext uri="{BB962C8B-B14F-4D97-AF65-F5344CB8AC3E}">
        <p14:creationId xmlns:p14="http://schemas.microsoft.com/office/powerpoint/2010/main" val="7517271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EEFD4-7509-BC41-90A0-BA0FD1F2BD56}"/>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5A9528DF-4252-EF4E-80D1-7ACA7BA4ACAD}"/>
              </a:ext>
            </a:extLst>
          </p:cNvPr>
          <p:cNvSpPr>
            <a:spLocks noGrp="1"/>
          </p:cNvSpPr>
          <p:nvPr>
            <p:ph idx="1"/>
          </p:nvPr>
        </p:nvSpPr>
        <p:spPr/>
        <p:txBody>
          <a:bodyPr>
            <a:normAutofit fontScale="25000" lnSpcReduction="20000"/>
          </a:bodyPr>
          <a:lstStyle/>
          <a:p>
            <a:r>
              <a:rPr lang="en-GB" sz="4800" dirty="0"/>
              <a:t>BBC News. (2016). </a:t>
            </a:r>
            <a:r>
              <a:rPr lang="en-GB" sz="4800" i="1" dirty="0"/>
              <a:t>MPs back Heathrow airport expansion</a:t>
            </a:r>
            <a:r>
              <a:rPr lang="en-GB" sz="4800" dirty="0"/>
              <a:t>. [online] Available at: https://</a:t>
            </a:r>
            <a:r>
              <a:rPr lang="en-GB" sz="4800" dirty="0" err="1"/>
              <a:t>www.bbc.co.uk</a:t>
            </a:r>
            <a:r>
              <a:rPr lang="en-GB" sz="4800" dirty="0"/>
              <a:t>/news/uk-politics-44609898 [Accessed 11 Nov. 2019].</a:t>
            </a:r>
          </a:p>
          <a:p>
            <a:r>
              <a:rPr lang="en-GB" sz="4800" dirty="0"/>
              <a:t>BBC News. (2018). </a:t>
            </a:r>
            <a:r>
              <a:rPr lang="en-GB" sz="4800" i="1" dirty="0"/>
              <a:t>Minister quits to oppose Heathrow plan</a:t>
            </a:r>
            <a:r>
              <a:rPr lang="en-GB" sz="4800" dirty="0"/>
              <a:t>. [online] Available at: https://</a:t>
            </a:r>
            <a:r>
              <a:rPr lang="en-GB" sz="4800" dirty="0" err="1"/>
              <a:t>www.bbc.co.uk</a:t>
            </a:r>
            <a:r>
              <a:rPr lang="en-GB" sz="4800" dirty="0"/>
              <a:t>/news/uk-politics-44561170 [Accessed 12 Nov. 2019].</a:t>
            </a:r>
          </a:p>
          <a:p>
            <a:r>
              <a:rPr lang="en-GB" sz="4800" dirty="0"/>
              <a:t>BBC News. (2018). </a:t>
            </a:r>
            <a:r>
              <a:rPr lang="en-GB" sz="4800" i="1" dirty="0"/>
              <a:t>'Where's Boris?' shout Heathrow debate MPs</a:t>
            </a:r>
            <a:r>
              <a:rPr lang="en-GB" sz="4800" dirty="0"/>
              <a:t>. [online] Available at: https://</a:t>
            </a:r>
            <a:r>
              <a:rPr lang="en-GB" sz="4800" dirty="0" err="1"/>
              <a:t>www.bbc.co.uk</a:t>
            </a:r>
            <a:r>
              <a:rPr lang="en-GB" sz="4800" dirty="0"/>
              <a:t>/news/uk-politics-44594439 [Accessed 15 Nov. 2019].</a:t>
            </a:r>
          </a:p>
          <a:p>
            <a:r>
              <a:rPr lang="en-GB" sz="4800" dirty="0"/>
              <a:t>Calder, S. (2019). </a:t>
            </a:r>
            <a:r>
              <a:rPr lang="en-GB" sz="4800" i="1" dirty="0"/>
              <a:t>Inside the village that will be chopped in half by Heathrow's third runway</a:t>
            </a:r>
            <a:r>
              <a:rPr lang="en-GB" sz="4800" dirty="0"/>
              <a:t>. [online] The Independent. Available at: https://</a:t>
            </a:r>
            <a:r>
              <a:rPr lang="en-GB" sz="4800" dirty="0" err="1"/>
              <a:t>www.independent.co.uk</a:t>
            </a:r>
            <a:r>
              <a:rPr lang="en-GB" sz="4800" dirty="0"/>
              <a:t>/travel/news-and-advice/heathrow-third-runway-harmondsworth-village-demolition-noise-airport-expansion-a8989306.html [Accessed 11 Nov. 2019].</a:t>
            </a:r>
          </a:p>
          <a:p>
            <a:r>
              <a:rPr lang="en-GB" sz="4800" dirty="0" err="1"/>
              <a:t>Embury</a:t>
            </a:r>
            <a:r>
              <a:rPr lang="en-GB" sz="4800" dirty="0"/>
              <a:t>-Dennis, T. (2019). </a:t>
            </a:r>
            <a:r>
              <a:rPr lang="en-GB" sz="4800" i="1" dirty="0"/>
              <a:t>Johnson silent on Heathrow third runway 'masterplan' despite claim he would 'lie in front of bulldozers' to stop it</a:t>
            </a:r>
            <a:r>
              <a:rPr lang="en-GB" sz="4800" dirty="0"/>
              <a:t>. [online] The Independent. Available at: https://</a:t>
            </a:r>
            <a:r>
              <a:rPr lang="en-GB" sz="4800" dirty="0" err="1"/>
              <a:t>www.independent.co.uk</a:t>
            </a:r>
            <a:r>
              <a:rPr lang="en-GB" sz="4800" dirty="0"/>
              <a:t>/news/</a:t>
            </a:r>
            <a:r>
              <a:rPr lang="en-GB" sz="4800" dirty="0" err="1"/>
              <a:t>uk</a:t>
            </a:r>
            <a:r>
              <a:rPr lang="en-GB" sz="4800" dirty="0"/>
              <a:t>/home-news/heathrow-expansion-boris-johnson-third-runway-bulldozers-climate-change-a8963241.html [Accessed 11 Nov. 2019].</a:t>
            </a:r>
          </a:p>
          <a:p>
            <a:r>
              <a:rPr lang="en-GB" sz="4800" dirty="0"/>
              <a:t>Gill, O. (2019). </a:t>
            </a:r>
            <a:r>
              <a:rPr lang="en-GB" sz="4800" i="1" dirty="0"/>
              <a:t>Heathrow takes aim at 'unhelpful' Willie Walsh</a:t>
            </a:r>
            <a:r>
              <a:rPr lang="en-GB" sz="4800" dirty="0"/>
              <a:t>. [online] The Telegraph. Available at: https://</a:t>
            </a:r>
            <a:r>
              <a:rPr lang="en-GB" sz="4800" dirty="0" err="1"/>
              <a:t>www.telegraph.co.uk</a:t>
            </a:r>
            <a:r>
              <a:rPr lang="en-GB" sz="4800" dirty="0"/>
              <a:t>/business/2019/10/25/</a:t>
            </a:r>
            <a:r>
              <a:rPr lang="en-GB" sz="4800" dirty="0" err="1"/>
              <a:t>heathrow</a:t>
            </a:r>
            <a:r>
              <a:rPr lang="en-GB" sz="4800" dirty="0"/>
              <a:t>-takes-aim-unhelpful-willie-</a:t>
            </a:r>
            <a:r>
              <a:rPr lang="en-GB" sz="4800" dirty="0" err="1"/>
              <a:t>walsh</a:t>
            </a:r>
            <a:r>
              <a:rPr lang="en-GB" sz="4800" dirty="0"/>
              <a:t>/ [Accessed 8 Nov. 2019].</a:t>
            </a:r>
          </a:p>
          <a:p>
            <a:r>
              <a:rPr lang="en-GB" sz="4800" dirty="0"/>
              <a:t>Heathrow Expansion: Building for the future. (2019). </a:t>
            </a:r>
            <a:r>
              <a:rPr lang="en-GB" sz="4800" i="1" dirty="0"/>
              <a:t>The Expansion Plan - Heathrow Expansion: Building for the future</a:t>
            </a:r>
            <a:r>
              <a:rPr lang="en-GB" sz="4800" dirty="0"/>
              <a:t>. [online] Available at: https://</a:t>
            </a:r>
            <a:r>
              <a:rPr lang="en-GB" sz="4800" dirty="0" err="1"/>
              <a:t>www.heathrowexpansion.com</a:t>
            </a:r>
            <a:r>
              <a:rPr lang="en-GB" sz="4800" dirty="0"/>
              <a:t>/the-expansion-plan/ [Accessed 14 Nov. 2019].</a:t>
            </a:r>
          </a:p>
          <a:p>
            <a:endParaRPr lang="en-US" dirty="0"/>
          </a:p>
        </p:txBody>
      </p:sp>
      <p:pic>
        <p:nvPicPr>
          <p:cNvPr id="4" name="Picture 3">
            <a:extLst>
              <a:ext uri="{FF2B5EF4-FFF2-40B4-BE49-F238E27FC236}">
                <a16:creationId xmlns:a16="http://schemas.microsoft.com/office/drawing/2014/main" id="{4EC72F01-88B6-804E-813F-383EE5A591CF}"/>
              </a:ext>
            </a:extLst>
          </p:cNvPr>
          <p:cNvPicPr>
            <a:picLocks noChangeAspect="1"/>
          </p:cNvPicPr>
          <p:nvPr/>
        </p:nvPicPr>
        <p:blipFill>
          <a:blip r:embed="rId2"/>
          <a:stretch>
            <a:fillRect/>
          </a:stretch>
        </p:blipFill>
        <p:spPr>
          <a:xfrm>
            <a:off x="11155680" y="104806"/>
            <a:ext cx="921614" cy="921614"/>
          </a:xfrm>
          <a:prstGeom prst="rect">
            <a:avLst/>
          </a:prstGeom>
        </p:spPr>
      </p:pic>
    </p:spTree>
    <p:extLst>
      <p:ext uri="{BB962C8B-B14F-4D97-AF65-F5344CB8AC3E}">
        <p14:creationId xmlns:p14="http://schemas.microsoft.com/office/powerpoint/2010/main" val="13534879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144C3-3645-2949-AE1A-E443F909224A}"/>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45FF498C-9FF4-DF4E-9941-8C304F3608C3}"/>
              </a:ext>
            </a:extLst>
          </p:cNvPr>
          <p:cNvSpPr>
            <a:spLocks noGrp="1"/>
          </p:cNvSpPr>
          <p:nvPr>
            <p:ph idx="1"/>
          </p:nvPr>
        </p:nvSpPr>
        <p:spPr>
          <a:xfrm>
            <a:off x="1097280" y="2108201"/>
            <a:ext cx="10058400" cy="4079239"/>
          </a:xfrm>
        </p:spPr>
        <p:txBody>
          <a:bodyPr>
            <a:noAutofit/>
          </a:bodyPr>
          <a:lstStyle/>
          <a:p>
            <a:r>
              <a:rPr lang="en-GB" sz="1100" dirty="0"/>
              <a:t>Independent. (2019). </a:t>
            </a:r>
            <a:r>
              <a:rPr lang="en-GB" sz="1100" i="1" dirty="0"/>
              <a:t>Heathrow Expansion: What is the masterplan and what does it mean for passengers?</a:t>
            </a:r>
            <a:r>
              <a:rPr lang="en-GB" sz="1100" dirty="0"/>
              <a:t>. [online] Available at: https://</a:t>
            </a:r>
            <a:r>
              <a:rPr lang="en-GB" sz="1100" dirty="0" err="1"/>
              <a:t>www.independent.co.uk</a:t>
            </a:r>
            <a:r>
              <a:rPr lang="en-GB" sz="1100" dirty="0"/>
              <a:t>/travel/news-and-advice/heathrow-expansion-third-runway-plan-airport-questions-answers-a8963556.html [Accessed 14 Nov. 2019].</a:t>
            </a:r>
          </a:p>
          <a:p>
            <a:r>
              <a:rPr lang="en-GB" sz="1100" dirty="0"/>
              <a:t>Mason, R. (2016). </a:t>
            </a:r>
            <a:r>
              <a:rPr lang="en-GB" sz="1100" i="1" dirty="0"/>
              <a:t>Zac Goldsmith quits as MP over 'doomed' Heathrow expansion decision</a:t>
            </a:r>
            <a:r>
              <a:rPr lang="en-GB" sz="1100" dirty="0"/>
              <a:t>. [online] the Guardian. Available at: https://</a:t>
            </a:r>
            <a:r>
              <a:rPr lang="en-GB" sz="1100" dirty="0" err="1"/>
              <a:t>www.theguardian.com</a:t>
            </a:r>
            <a:r>
              <a:rPr lang="en-GB" sz="1100" dirty="0"/>
              <a:t>/politics/2016/oct/25/zac-goldsmith-quits-as-mp-over-doomed-heathrow-expansion-decision [Accessed 14 Nov. 2019].</a:t>
            </a:r>
          </a:p>
          <a:p>
            <a:r>
              <a:rPr lang="en-GB" sz="1100" dirty="0"/>
              <a:t>Quinn, B. (2019). </a:t>
            </a:r>
            <a:r>
              <a:rPr lang="en-GB" sz="1100" i="1" dirty="0"/>
              <a:t>Extinction Rebellion protests had public support, Met officer tells court</a:t>
            </a:r>
            <a:r>
              <a:rPr lang="en-GB" sz="1100" dirty="0"/>
              <a:t>. [online] the Guardian. Available at: https://</a:t>
            </a:r>
            <a:r>
              <a:rPr lang="en-GB" sz="1100" dirty="0" err="1"/>
              <a:t>www.theguardian.com</a:t>
            </a:r>
            <a:r>
              <a:rPr lang="en-GB" sz="1100" dirty="0"/>
              <a:t>/</a:t>
            </a:r>
            <a:r>
              <a:rPr lang="en-GB" sz="1100" dirty="0" err="1"/>
              <a:t>uk</a:t>
            </a:r>
            <a:r>
              <a:rPr lang="en-GB" sz="1100" dirty="0"/>
              <a:t>-news/2019/</a:t>
            </a:r>
            <a:r>
              <a:rPr lang="en-GB" sz="1100" dirty="0" err="1"/>
              <a:t>aug</a:t>
            </a:r>
            <a:r>
              <a:rPr lang="en-GB" sz="1100" dirty="0"/>
              <a:t>/21/extinction-rebellion-trial-</a:t>
            </a:r>
            <a:r>
              <a:rPr lang="en-GB" sz="1100" dirty="0" err="1"/>
              <a:t>london</a:t>
            </a:r>
            <a:r>
              <a:rPr lang="en-GB" sz="1100" dirty="0"/>
              <a:t>-protests-had-public-support [Accessed 8 Nov. 2019].</a:t>
            </a:r>
          </a:p>
          <a:p>
            <a:r>
              <a:rPr lang="en-GB" sz="1100" dirty="0"/>
              <a:t>The Guardian. (2014). </a:t>
            </a:r>
            <a:r>
              <a:rPr lang="en-GB" sz="1100" i="1" dirty="0"/>
              <a:t>Heathrow airport expansion essential, says Virgin’s Richard Branson</a:t>
            </a:r>
            <a:r>
              <a:rPr lang="en-GB" sz="1100" dirty="0"/>
              <a:t>. [online] Available at: https://</a:t>
            </a:r>
            <a:r>
              <a:rPr lang="en-GB" sz="1100" dirty="0" err="1"/>
              <a:t>www.theguardian.com</a:t>
            </a:r>
            <a:r>
              <a:rPr lang="en-GB" sz="1100" dirty="0"/>
              <a:t>/business/2014/oct/24/</a:t>
            </a:r>
            <a:r>
              <a:rPr lang="en-GB" sz="1100" dirty="0" err="1"/>
              <a:t>richard</a:t>
            </a:r>
            <a:r>
              <a:rPr lang="en-GB" sz="1100" dirty="0"/>
              <a:t>-</a:t>
            </a:r>
            <a:r>
              <a:rPr lang="en-GB" sz="1100" dirty="0" err="1"/>
              <a:t>branson</a:t>
            </a:r>
            <a:r>
              <a:rPr lang="en-GB" sz="1100" dirty="0"/>
              <a:t>-supports-</a:t>
            </a:r>
            <a:r>
              <a:rPr lang="en-GB" sz="1100" dirty="0" err="1"/>
              <a:t>heathrow</a:t>
            </a:r>
            <a:r>
              <a:rPr lang="en-GB" sz="1100" dirty="0"/>
              <a:t>-extension-virgin [Accessed 14 Nov. 2019].</a:t>
            </a:r>
          </a:p>
          <a:p>
            <a:r>
              <a:rPr lang="en-GB" sz="1100" dirty="0"/>
              <a:t>The Guardian. (2019). </a:t>
            </a:r>
            <a:r>
              <a:rPr lang="en-GB" sz="1100" i="1" dirty="0"/>
              <a:t>Heathrow accuses BA of acting against UK and consumer interests</a:t>
            </a:r>
            <a:r>
              <a:rPr lang="en-GB" sz="1100" dirty="0"/>
              <a:t>. [online] Available at: https://</a:t>
            </a:r>
            <a:r>
              <a:rPr lang="en-GB" sz="1100" dirty="0" err="1"/>
              <a:t>www.theguardian.com</a:t>
            </a:r>
            <a:r>
              <a:rPr lang="en-GB" sz="1100" dirty="0"/>
              <a:t>/business/2019/oct/23/</a:t>
            </a:r>
            <a:r>
              <a:rPr lang="en-GB" sz="1100" dirty="0" err="1"/>
              <a:t>heathrow</a:t>
            </a:r>
            <a:r>
              <a:rPr lang="en-GB" sz="1100" dirty="0"/>
              <a:t>-accuses-</a:t>
            </a:r>
            <a:r>
              <a:rPr lang="en-GB" sz="1100" dirty="0" err="1"/>
              <a:t>ba</a:t>
            </a:r>
            <a:r>
              <a:rPr lang="en-GB" sz="1100" dirty="0"/>
              <a:t>-acting-against-</a:t>
            </a:r>
            <a:r>
              <a:rPr lang="en-GB" sz="1100" dirty="0" err="1"/>
              <a:t>uk</a:t>
            </a:r>
            <a:r>
              <a:rPr lang="en-GB" sz="1100" dirty="0"/>
              <a:t>-consumer-interests [Accessed 9 Nov. 2019].</a:t>
            </a:r>
          </a:p>
          <a:p>
            <a:r>
              <a:rPr lang="en-GB" sz="1100" dirty="0"/>
              <a:t>The Independent. (2017). </a:t>
            </a:r>
            <a:r>
              <a:rPr lang="en-GB" sz="1100" i="1" dirty="0"/>
              <a:t>Heathrow third runway is a 'ridiculous glory project' says BA boss</a:t>
            </a:r>
            <a:r>
              <a:rPr lang="en-GB" sz="1100" dirty="0"/>
              <a:t>. [online] Available at: https://</a:t>
            </a:r>
            <a:r>
              <a:rPr lang="en-GB" sz="1100" dirty="0" err="1"/>
              <a:t>www.independent.co.uk</a:t>
            </a:r>
            <a:r>
              <a:rPr lang="en-GB" sz="1100" dirty="0"/>
              <a:t>/travel/news-and-advice/heathrow-airport-third-runway-expansion-plans-glory-project-british-airways-boss-willie-walsh-iag-a7998631.html [Accessed 4 Nov. 2019].</a:t>
            </a:r>
          </a:p>
          <a:p>
            <a:r>
              <a:rPr lang="en-GB" sz="1100" dirty="0"/>
              <a:t>The Independent. (2019). </a:t>
            </a:r>
            <a:r>
              <a:rPr lang="en-GB" sz="1100" i="1" dirty="0"/>
              <a:t>Heathrow expansion</a:t>
            </a:r>
            <a:r>
              <a:rPr lang="en-GB" sz="1100" dirty="0"/>
              <a:t>. [online] Available at: https://</a:t>
            </a:r>
            <a:r>
              <a:rPr lang="en-GB" sz="1100" dirty="0" err="1"/>
              <a:t>www.independent.co.uk</a:t>
            </a:r>
            <a:r>
              <a:rPr lang="en-GB" sz="1100" dirty="0"/>
              <a:t>/topic/</a:t>
            </a:r>
            <a:r>
              <a:rPr lang="en-GB" sz="1100" dirty="0" err="1"/>
              <a:t>heathrow</a:t>
            </a:r>
            <a:r>
              <a:rPr lang="en-GB" sz="1100" dirty="0"/>
              <a:t>-expansion [Accessed 14 Nov. 2019].</a:t>
            </a:r>
          </a:p>
        </p:txBody>
      </p:sp>
      <p:pic>
        <p:nvPicPr>
          <p:cNvPr id="5" name="Picture 4">
            <a:extLst>
              <a:ext uri="{FF2B5EF4-FFF2-40B4-BE49-F238E27FC236}">
                <a16:creationId xmlns:a16="http://schemas.microsoft.com/office/drawing/2014/main" id="{48DD4F44-DCAB-9B4D-8BF9-0FA304BBF6F6}"/>
              </a:ext>
            </a:extLst>
          </p:cNvPr>
          <p:cNvPicPr>
            <a:picLocks noChangeAspect="1"/>
          </p:cNvPicPr>
          <p:nvPr/>
        </p:nvPicPr>
        <p:blipFill>
          <a:blip r:embed="rId2"/>
          <a:stretch>
            <a:fillRect/>
          </a:stretch>
        </p:blipFill>
        <p:spPr>
          <a:xfrm>
            <a:off x="11155680" y="104806"/>
            <a:ext cx="921614" cy="921614"/>
          </a:xfrm>
          <a:prstGeom prst="rect">
            <a:avLst/>
          </a:prstGeom>
        </p:spPr>
      </p:pic>
    </p:spTree>
    <p:extLst>
      <p:ext uri="{BB962C8B-B14F-4D97-AF65-F5344CB8AC3E}">
        <p14:creationId xmlns:p14="http://schemas.microsoft.com/office/powerpoint/2010/main" val="2750006862"/>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000000"/>
      </a:dk2>
      <a:lt2>
        <a:srgbClr val="FFFFFF"/>
      </a:lt2>
      <a:accent1>
        <a:srgbClr val="B5B5B5"/>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Retrospect">
      <a:majorFont>
        <a:latin typeface="Bahnschrif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News Gothic MT"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otalTime>8173</TotalTime>
  <Words>377</Words>
  <Application>Microsoft Macintosh PowerPoint</Application>
  <PresentationFormat>Widescreen</PresentationFormat>
  <Paragraphs>59</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Bahnschrift</vt:lpstr>
      <vt:lpstr>Calibri</vt:lpstr>
      <vt:lpstr>News Gothic MT</vt:lpstr>
      <vt:lpstr>Wingdings</vt:lpstr>
      <vt:lpstr>RetrospectVTI</vt:lpstr>
      <vt:lpstr>‘Heathrow: The Third Runway’</vt:lpstr>
      <vt:lpstr>PowerPoint Presentation</vt:lpstr>
      <vt:lpstr>Purpose of news story</vt:lpstr>
      <vt:lpstr>PowerPoint Presentation</vt:lpstr>
      <vt:lpstr>PowerPoint Presentation</vt:lpstr>
      <vt:lpstr>PowerPoint Presentation</vt:lpstr>
      <vt:lpstr>Why is this important?</vt:lpstr>
      <vt:lpstr>Location of Filming</vt:lpstr>
      <vt:lpstr>Where/when will it be aired?</vt:lpstr>
      <vt:lpstr>PowerPoint Presentation</vt:lpstr>
      <vt:lpstr>PowerPoint Presentation</vt:lpstr>
      <vt:lpstr>PowerPoint Presentation</vt:lpstr>
      <vt:lpstr>Expected outcome/Recommendations</vt:lpstr>
      <vt:lpstr>References</vt:lpstr>
      <vt:lpstr>References</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Heathrow: The Third Runway</dc:title>
  <dc:creator>Olivia Griffiths</dc:creator>
  <cp:lastModifiedBy>Olivia Griffiths</cp:lastModifiedBy>
  <cp:revision>28</cp:revision>
  <dcterms:created xsi:type="dcterms:W3CDTF">2019-11-05T14:45:42Z</dcterms:created>
  <dcterms:modified xsi:type="dcterms:W3CDTF">2019-11-17T23:08:44Z</dcterms:modified>
</cp:coreProperties>
</file>