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1" r:id="rId3"/>
    <p:sldId id="262" r:id="rId4"/>
    <p:sldId id="263" r:id="rId5"/>
    <p:sldId id="264"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5"/>
  </p:normalViewPr>
  <p:slideViewPr>
    <p:cSldViewPr snapToGrid="0" snapToObjects="1">
      <p:cViewPr varScale="1">
        <p:scale>
          <a:sx n="77" d="100"/>
          <a:sy n="77" d="100"/>
        </p:scale>
        <p:origin x="62"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7E2C-E809-CC42-9E22-D19B44A026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0B4D4-1FC6-724C-BB9C-860521875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31348C-14B4-3D4F-ADA8-6AC15E9DDFF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4882B701-3801-BF4A-8491-0EB1FAFB6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C7168-045A-2047-802A-5B623A5BE9D8}"/>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792872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A30-B81F-F64A-9C66-E1FC337B9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06366-866E-3342-9320-6C6D90D9D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B6E0F-E189-684A-881C-AAD4B645371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56F78BD6-C5AA-344C-B647-160E983CF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F216B-74FE-CF4A-8D09-837C197197D9}"/>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425303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AA7-A380-C742-81A8-33EE9F1B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48A544-385C-F041-9215-145F1CA471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07D0E-3C4D-3A44-AC83-4BD88C4DA4D9}"/>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2673A0DA-B2A7-9E4B-BBB8-9D63E06DF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D6230B-D411-0447-891C-98B76A08270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382014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7594-A62F-BF44-B11F-5854943BD1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7EDD1-8746-A440-9E28-2C8093B3A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70DC9-F84A-F042-85C4-850451101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FEFDBD3-B666-CE46-ABB0-96355CDF0087}"/>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C5DFE7F5-7DBF-904C-8DB2-2F4CE13F53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4AFA6-84D2-544C-B7BD-6834D5974C85}"/>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22133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7502-0200-E74E-A351-E4264EC3DD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E0BBD1-6932-6445-95E3-9A8EC42D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27F90A-A33F-7346-9A9E-1C1B52B87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267AC4-F310-3745-BCD7-7A934C3A8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316D82-B195-5D4E-AEB9-EDFFC6A3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825E87-690C-2744-863B-9B5E9B4BDA5D}"/>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8" name="Footer Placeholder 7">
            <a:extLst>
              <a:ext uri="{FF2B5EF4-FFF2-40B4-BE49-F238E27FC236}">
                <a16:creationId xmlns:a16="http://schemas.microsoft.com/office/drawing/2014/main" id="{28247C95-2684-8C4E-AB71-6E7BF21AAA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F96E8B-AD53-0949-9AD9-E7C4DCF8DEF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532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19B-42B5-F948-8D97-DC60294475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EAA161-7711-BE4A-A5AD-1A0CC03B2854}"/>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4" name="Footer Placeholder 3">
            <a:extLst>
              <a:ext uri="{FF2B5EF4-FFF2-40B4-BE49-F238E27FC236}">
                <a16:creationId xmlns:a16="http://schemas.microsoft.com/office/drawing/2014/main" id="{AE37B961-DD3F-D546-9A70-80C0F37402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82483-6DCC-BD4A-98A8-042CE59169F2}"/>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81031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30F0-EC10-FD41-B812-E329178A584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3" name="Footer Placeholder 2">
            <a:extLst>
              <a:ext uri="{FF2B5EF4-FFF2-40B4-BE49-F238E27FC236}">
                <a16:creationId xmlns:a16="http://schemas.microsoft.com/office/drawing/2014/main" id="{65D99CE4-F07F-7D4C-A9FB-C452925ECF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6462A6-74B7-1946-8D3F-DF3EF3F3E9A7}"/>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38975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6A86D-24CF-F447-9C41-CEBF55261A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9EE00-5407-2D41-A47E-EEA1370EC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CA7CD8-123E-3D44-8874-06C0C9E00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31850-5F7B-3948-B580-E010BD2D9EBC}"/>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5F98EC83-588D-4A43-9F4E-5A9F08E06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178130-5EE1-5A4A-B408-04E7707A581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016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DE74-56F3-EE48-8861-3996A3BE0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95E016-D1E9-9D42-855A-47448EFD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FEFE68-E439-7549-A2E6-0985EFCE7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F5AC2-6187-8041-9D4C-882D29838FEA}"/>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9F3CEFCC-0FE5-AF48-850A-65895ED79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F434F-8C9B-5941-9E0A-D968020F77A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00664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872-CD73-5248-96CF-946B95BE04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3649B7-FEBE-3544-9F16-5E6E9DA46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E342AC-141B-3B4D-A194-F81A8975B52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7A888559-EB9B-1D41-9B32-DB978BB9D0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21577F-15C6-814F-8635-7346B70E7C3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704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0A29A-8C04-6340-8BBF-F344430B80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8D5659-9CDA-8D42-ADB0-980A3C224F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CA678-D8B7-E64D-9D7D-BCAF6CA559FE}"/>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BA32E35B-8C51-BB4E-838D-EF6A7F70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DA829-0856-5949-87FA-E3E7D314372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445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356EA-A374-984C-A28D-06B027CE23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7FFB8-C9A7-9D45-8AC8-42CBAC95A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4B581-8F2A-A94B-9454-70F520F5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94A7D872-9962-8241-9BED-B9F0D1A03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B9C1F-3491-6849-A04C-9E899CE528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30AFD-0A61-4847-87F9-9F43DD495889}" type="slidenum">
              <a:rPr lang="en-US" smtClean="0"/>
              <a:t>‹#›</a:t>
            </a:fld>
            <a:endParaRPr lang="en-US"/>
          </a:p>
        </p:txBody>
      </p:sp>
    </p:spTree>
    <p:extLst>
      <p:ext uri="{BB962C8B-B14F-4D97-AF65-F5344CB8AC3E}">
        <p14:creationId xmlns:p14="http://schemas.microsoft.com/office/powerpoint/2010/main" val="3207434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4A62-378F-3B4E-93E7-804E0980D8FC}"/>
              </a:ext>
            </a:extLst>
          </p:cNvPr>
          <p:cNvSpPr>
            <a:spLocks noGrp="1"/>
          </p:cNvSpPr>
          <p:nvPr>
            <p:ph type="ctrTitle"/>
          </p:nvPr>
        </p:nvSpPr>
        <p:spPr/>
        <p:txBody>
          <a:bodyPr/>
          <a:lstStyle/>
          <a:p>
            <a:r>
              <a:rPr lang="en-US" dirty="0"/>
              <a:t>Podcast:</a:t>
            </a:r>
          </a:p>
        </p:txBody>
      </p:sp>
      <p:sp>
        <p:nvSpPr>
          <p:cNvPr id="3" name="Subtitle 2">
            <a:extLst>
              <a:ext uri="{FF2B5EF4-FFF2-40B4-BE49-F238E27FC236}">
                <a16:creationId xmlns:a16="http://schemas.microsoft.com/office/drawing/2014/main" id="{86CF8A87-0CF3-D649-8599-2E28182DD75E}"/>
              </a:ext>
            </a:extLst>
          </p:cNvPr>
          <p:cNvSpPr>
            <a:spLocks noGrp="1"/>
          </p:cNvSpPr>
          <p:nvPr>
            <p:ph type="subTitle" idx="1"/>
          </p:nvPr>
        </p:nvSpPr>
        <p:spPr/>
        <p:txBody>
          <a:bodyPr/>
          <a:lstStyle/>
          <a:p>
            <a:r>
              <a:rPr lang="en-US" dirty="0"/>
              <a:t>DHEP Competency Based Workbook 1</a:t>
            </a:r>
          </a:p>
          <a:p>
            <a:r>
              <a:rPr lang="en-US" dirty="0"/>
              <a:t>Year 1</a:t>
            </a:r>
          </a:p>
          <a:p>
            <a:endParaRPr lang="en-US" dirty="0"/>
          </a:p>
        </p:txBody>
      </p:sp>
      <p:pic>
        <p:nvPicPr>
          <p:cNvPr id="4" name="Audio 3">
            <a:hlinkClick r:id="" action="ppaction://media"/>
            <a:extLst>
              <a:ext uri="{FF2B5EF4-FFF2-40B4-BE49-F238E27FC236}">
                <a16:creationId xmlns:a16="http://schemas.microsoft.com/office/drawing/2014/main" id="{A6F0CCC1-DA27-41B7-898C-EE0996F49B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54533106"/>
      </p:ext>
    </p:extLst>
  </p:cSld>
  <p:clrMapOvr>
    <a:masterClrMapping/>
  </p:clrMapOvr>
  <mc:AlternateContent xmlns:mc="http://schemas.openxmlformats.org/markup-compatibility/2006">
    <mc:Choice xmlns:p14="http://schemas.microsoft.com/office/powerpoint/2010/main" Requires="p14">
      <p:transition spd="slow" p14:dur="2000" advTm="146473"/>
    </mc:Choice>
    <mc:Fallback>
      <p:transition spd="slow" advTm="146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1</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a:bodyPr>
          <a:lstStyle/>
          <a:p>
            <a:pPr marL="0" indent="0" fontAlgn="base">
              <a:buNone/>
            </a:pPr>
            <a:r>
              <a:rPr lang="en-GB" b="1" dirty="0"/>
              <a:t>Relevant areas of the National Policing Curriculum: </a:t>
            </a:r>
            <a:r>
              <a:rPr lang="en-GB" dirty="0"/>
              <a:t> </a:t>
            </a:r>
          </a:p>
          <a:p>
            <a:pPr marL="0" indent="0" fontAlgn="base">
              <a:buNone/>
            </a:pPr>
            <a:r>
              <a:rPr lang="en-GB" b="1" dirty="0"/>
              <a:t>Developing Resilience</a:t>
            </a:r>
            <a:r>
              <a:rPr lang="en-GB" dirty="0"/>
              <a:t> </a:t>
            </a:r>
          </a:p>
          <a:p>
            <a:pPr marL="0" indent="0" fontAlgn="base">
              <a:buNone/>
            </a:pPr>
            <a:r>
              <a:rPr lang="en-GB" dirty="0"/>
              <a:t> </a:t>
            </a:r>
          </a:p>
          <a:p>
            <a:pPr marL="0" indent="0" fontAlgn="base">
              <a:buNone/>
            </a:pPr>
            <a:r>
              <a:rPr lang="en-GB" i="1" dirty="0"/>
              <a:t>Guidance:  </a:t>
            </a:r>
            <a:r>
              <a:rPr lang="en-GB" dirty="0"/>
              <a:t> </a:t>
            </a:r>
          </a:p>
          <a:p>
            <a:pPr marL="0" indent="0" fontAlgn="base">
              <a:buNone/>
            </a:pPr>
            <a:r>
              <a:rPr lang="en-GB" dirty="0"/>
              <a:t> </a:t>
            </a:r>
          </a:p>
          <a:p>
            <a:pPr marL="0" indent="0" fontAlgn="base">
              <a:buNone/>
            </a:pPr>
            <a:r>
              <a:rPr lang="en-GB" dirty="0"/>
              <a:t>Focussing on your initial 6 months of learning and since being attested as a Police Constable, </a:t>
            </a:r>
            <a:r>
              <a:rPr lang="en-GB" b="1" dirty="0"/>
              <a:t>discuss and compare</a:t>
            </a:r>
            <a:r>
              <a:rPr lang="en-GB" dirty="0"/>
              <a:t> the coping strategies you have applied to develop resilience and minimise stress. </a:t>
            </a:r>
          </a:p>
          <a:p>
            <a:pPr marL="0" indent="0" fontAlgn="base">
              <a:buNone/>
            </a:pPr>
            <a:r>
              <a:rPr lang="en-GB" dirty="0"/>
              <a:t> </a:t>
            </a:r>
          </a:p>
          <a:p>
            <a:pPr marL="0" indent="0" fontAlgn="base">
              <a:buNone/>
            </a:pPr>
            <a:r>
              <a:rPr lang="en-GB" i="1" dirty="0"/>
              <a:t>1500 words (+/- 10%: include your actual word count at the end of each section)</a:t>
            </a:r>
            <a:r>
              <a:rPr lang="en-GB" dirty="0"/>
              <a:t> </a:t>
            </a:r>
          </a:p>
        </p:txBody>
      </p:sp>
      <p:pic>
        <p:nvPicPr>
          <p:cNvPr id="4" name="Audio 3">
            <a:hlinkClick r:id="" action="ppaction://media"/>
            <a:extLst>
              <a:ext uri="{FF2B5EF4-FFF2-40B4-BE49-F238E27FC236}">
                <a16:creationId xmlns:a16="http://schemas.microsoft.com/office/drawing/2014/main" id="{703B834B-1CAC-429A-BE55-70B4043BF4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26032777"/>
      </p:ext>
    </p:extLst>
  </p:cSld>
  <p:clrMapOvr>
    <a:masterClrMapping/>
  </p:clrMapOvr>
  <mc:AlternateContent xmlns:mc="http://schemas.openxmlformats.org/markup-compatibility/2006" xmlns:p14="http://schemas.microsoft.com/office/powerpoint/2010/main">
    <mc:Choice Requires="p14">
      <p:transition spd="slow" p14:dur="2000" advTm="143713"/>
    </mc:Choice>
    <mc:Fallback xmlns="">
      <p:transition spd="slow" advTm="143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2</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Autofit/>
          </a:bodyPr>
          <a:lstStyle/>
          <a:p>
            <a:pPr marL="0" indent="0" fontAlgn="base">
              <a:buNone/>
            </a:pPr>
            <a:r>
              <a:rPr lang="en-GB" sz="1600" b="1" dirty="0"/>
              <a:t>Relevant areas of the National Policing Curriculum: </a:t>
            </a:r>
            <a:r>
              <a:rPr lang="en-GB" sz="1600" dirty="0"/>
              <a:t> </a:t>
            </a:r>
          </a:p>
          <a:p>
            <a:pPr marL="0" indent="0" fontAlgn="base">
              <a:buNone/>
            </a:pPr>
            <a:r>
              <a:rPr lang="en-GB" sz="1600" b="1" dirty="0"/>
              <a:t>Communication Skills, Managing Conflict, Valuing Difference and Inclusion</a:t>
            </a:r>
            <a:r>
              <a:rPr lang="en-GB" sz="1600" dirty="0"/>
              <a:t> </a:t>
            </a:r>
          </a:p>
          <a:p>
            <a:pPr marL="0" indent="0" fontAlgn="base">
              <a:buNone/>
            </a:pPr>
            <a:r>
              <a:rPr lang="en-GB" sz="1600" dirty="0"/>
              <a:t>You must choose </a:t>
            </a:r>
            <a:r>
              <a:rPr lang="en-GB" sz="1600" b="1" u="sng" dirty="0"/>
              <a:t>a policing incident involving conflict </a:t>
            </a:r>
            <a:r>
              <a:rPr lang="en-GB" sz="1600" dirty="0"/>
              <a:t>in which you played a significant role with an offender/service</a:t>
            </a:r>
            <a:r>
              <a:rPr lang="en-GB" sz="1600" b="1" dirty="0"/>
              <a:t> </a:t>
            </a:r>
            <a:r>
              <a:rPr lang="en-GB" sz="1600" dirty="0"/>
              <a:t>user/victim and reflect on what happened.  </a:t>
            </a:r>
          </a:p>
          <a:p>
            <a:pPr marL="0" indent="0" fontAlgn="base">
              <a:buNone/>
            </a:pPr>
            <a:r>
              <a:rPr lang="en-GB" sz="1600" dirty="0"/>
              <a:t>  </a:t>
            </a:r>
          </a:p>
          <a:p>
            <a:pPr marL="0" indent="0" fontAlgn="base">
              <a:buNone/>
            </a:pPr>
            <a:r>
              <a:rPr lang="en-GB" sz="1600" b="1" dirty="0"/>
              <a:t>Critically assess </a:t>
            </a:r>
            <a:r>
              <a:rPr lang="en-GB" sz="1600" dirty="0"/>
              <a:t>the incident including social and legislative contexts and any relevant cultural, ethnicity and language issues.  </a:t>
            </a:r>
          </a:p>
          <a:p>
            <a:pPr marL="0" indent="0" fontAlgn="base">
              <a:buNone/>
            </a:pPr>
            <a:r>
              <a:rPr lang="en-GB" sz="1600" dirty="0"/>
              <a:t> </a:t>
            </a:r>
          </a:p>
          <a:p>
            <a:pPr marL="0" indent="0" fontAlgn="base">
              <a:buNone/>
            </a:pPr>
            <a:r>
              <a:rPr lang="en-GB" sz="1600" b="1" dirty="0"/>
              <a:t>Reflect on your application </a:t>
            </a:r>
            <a:r>
              <a:rPr lang="en-GB" sz="1600" dirty="0"/>
              <a:t>of</a:t>
            </a:r>
            <a:r>
              <a:rPr lang="en-GB" sz="1600" b="1" dirty="0"/>
              <a:t> </a:t>
            </a:r>
            <a:r>
              <a:rPr lang="en-GB" sz="1600" dirty="0"/>
              <a:t>the fundamental elements of effective communication used (verbal, non-verbal, active listening skills, open and closed questions, building rapport and negotiation skills). </a:t>
            </a:r>
          </a:p>
          <a:p>
            <a:pPr marL="0" indent="0" fontAlgn="base">
              <a:buNone/>
            </a:pPr>
            <a:r>
              <a:rPr lang="en-GB" sz="1600" dirty="0"/>
              <a:t> </a:t>
            </a:r>
          </a:p>
          <a:p>
            <a:pPr marL="0" indent="0" fontAlgn="base">
              <a:buNone/>
            </a:pPr>
            <a:r>
              <a:rPr lang="en-GB" sz="1600" b="1" dirty="0"/>
              <a:t>Describe</a:t>
            </a:r>
            <a:r>
              <a:rPr lang="en-GB" sz="1600" dirty="0"/>
              <a:t> the process for determining whether the use of force was necessary in a conflict situation (including a </a:t>
            </a:r>
            <a:r>
              <a:rPr lang="en-GB" sz="1600" b="1" dirty="0"/>
              <a:t>critical evaluation</a:t>
            </a:r>
            <a:r>
              <a:rPr lang="en-GB" sz="1600" dirty="0"/>
              <a:t> of any theories or models underpinning the causes of conflict within policing interventions – e.g. </a:t>
            </a:r>
            <a:r>
              <a:rPr lang="en-GB" sz="1600" dirty="0" err="1"/>
              <a:t>Betari’s</a:t>
            </a:r>
            <a:r>
              <a:rPr lang="en-GB" sz="1600" dirty="0"/>
              <a:t> Box, The Drama triangle, Emotional versus rational brain) and provide a reflection on the outcome of the incident.  </a:t>
            </a:r>
          </a:p>
          <a:p>
            <a:pPr marL="0" indent="0" fontAlgn="base">
              <a:buNone/>
            </a:pPr>
            <a:r>
              <a:rPr lang="en-GB" sz="1600" dirty="0"/>
              <a:t>Your reflection must illustrate your understanding and application of core principles of ethics, equality, diversity and human rights, as well as any relevant Code of Practice considerations, culturally sensitive practice and language preference. </a:t>
            </a:r>
          </a:p>
          <a:p>
            <a:pPr marL="0" indent="0" fontAlgn="base">
              <a:buNone/>
            </a:pPr>
            <a:r>
              <a:rPr lang="en-GB" sz="1600" dirty="0"/>
              <a:t> </a:t>
            </a:r>
          </a:p>
          <a:p>
            <a:pPr marL="0" indent="0" fontAlgn="base">
              <a:buNone/>
            </a:pPr>
            <a:r>
              <a:rPr lang="en-GB" sz="1600" dirty="0"/>
              <a:t>2500 words </a:t>
            </a:r>
            <a:r>
              <a:rPr lang="en-GB" sz="1600" i="1" dirty="0"/>
              <a:t>(+/- 10%: include your actual word count at the end of each section)</a:t>
            </a:r>
            <a:r>
              <a:rPr lang="en-GB" sz="1600" dirty="0"/>
              <a:t> </a:t>
            </a:r>
          </a:p>
        </p:txBody>
      </p:sp>
      <p:pic>
        <p:nvPicPr>
          <p:cNvPr id="4" name="Audio 3">
            <a:hlinkClick r:id="" action="ppaction://media"/>
            <a:extLst>
              <a:ext uri="{FF2B5EF4-FFF2-40B4-BE49-F238E27FC236}">
                <a16:creationId xmlns:a16="http://schemas.microsoft.com/office/drawing/2014/main" id="{BC628036-B99E-4CF2-B152-0E77BD9572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99409506"/>
      </p:ext>
    </p:extLst>
  </p:cSld>
  <p:clrMapOvr>
    <a:masterClrMapping/>
  </p:clrMapOvr>
  <mc:AlternateContent xmlns:mc="http://schemas.openxmlformats.org/markup-compatibility/2006" xmlns:p14="http://schemas.microsoft.com/office/powerpoint/2010/main">
    <mc:Choice Requires="p14">
      <p:transition spd="slow" p14:dur="2000" advTm="269518"/>
    </mc:Choice>
    <mc:Fallback xmlns="">
      <p:transition spd="slow" advTm="269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3</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Autofit/>
          </a:bodyPr>
          <a:lstStyle/>
          <a:p>
            <a:pPr marL="0" indent="0" fontAlgn="base">
              <a:buNone/>
            </a:pPr>
            <a:r>
              <a:rPr lang="en-GB" sz="1800" b="1" dirty="0"/>
              <a:t>Relevant areas of the National Policing Curriculum: </a:t>
            </a:r>
            <a:r>
              <a:rPr lang="en-GB" sz="1800" dirty="0"/>
              <a:t> </a:t>
            </a:r>
          </a:p>
          <a:p>
            <a:pPr marL="0" indent="0" fontAlgn="base">
              <a:buNone/>
            </a:pPr>
            <a:r>
              <a:rPr lang="en-GB" sz="1800" b="1" dirty="0"/>
              <a:t>Criminal Justice, Valuing difference and inclusion </a:t>
            </a:r>
            <a:r>
              <a:rPr lang="en-GB" sz="1800" dirty="0"/>
              <a:t> </a:t>
            </a:r>
          </a:p>
          <a:p>
            <a:pPr marL="0" indent="0" fontAlgn="base">
              <a:buNone/>
            </a:pPr>
            <a:r>
              <a:rPr lang="en-GB" sz="1800" dirty="0"/>
              <a:t>You must choose </a:t>
            </a:r>
            <a:r>
              <a:rPr lang="en-GB" sz="1800" b="1" u="sng" dirty="0"/>
              <a:t>a policing incident</a:t>
            </a:r>
            <a:r>
              <a:rPr lang="en-GB" sz="1800" b="1" dirty="0"/>
              <a:t> </a:t>
            </a:r>
            <a:r>
              <a:rPr lang="en-GB" sz="1800" dirty="0"/>
              <a:t>in which you played a significant role with an offender/service</a:t>
            </a:r>
            <a:r>
              <a:rPr lang="en-GB" sz="1800" b="1" dirty="0"/>
              <a:t> </a:t>
            </a:r>
            <a:r>
              <a:rPr lang="en-GB" sz="1800" dirty="0"/>
              <a:t>user/victim and reflect on what happened.  </a:t>
            </a:r>
          </a:p>
          <a:p>
            <a:pPr marL="0" indent="0" fontAlgn="base">
              <a:buNone/>
            </a:pPr>
            <a:r>
              <a:rPr lang="en-GB" sz="1800" dirty="0"/>
              <a:t> </a:t>
            </a:r>
          </a:p>
          <a:p>
            <a:pPr marL="0" indent="0" fontAlgn="base">
              <a:buNone/>
            </a:pPr>
            <a:r>
              <a:rPr lang="en-GB" sz="1800" b="1" dirty="0"/>
              <a:t>Critically assess </a:t>
            </a:r>
            <a:r>
              <a:rPr lang="en-GB" sz="1800" dirty="0"/>
              <a:t>a relevant incident including social and legislative contexts and any relevant cultural, ethnicity and language issues.  </a:t>
            </a:r>
          </a:p>
          <a:p>
            <a:pPr marL="0" indent="0" fontAlgn="base">
              <a:buNone/>
            </a:pPr>
            <a:endParaRPr lang="en-GB" sz="1800" dirty="0"/>
          </a:p>
          <a:p>
            <a:pPr marL="0" indent="0" fontAlgn="base">
              <a:buNone/>
            </a:pPr>
            <a:r>
              <a:rPr lang="en-GB" sz="1800" b="1" dirty="0"/>
              <a:t>Consider and reflect</a:t>
            </a:r>
            <a:r>
              <a:rPr lang="en-GB" sz="1800" dirty="0"/>
              <a:t> on your responsibilities and procedures in line with the relevant Codes of Practice to support victims and witnesses through the criminal justice system.  </a:t>
            </a:r>
          </a:p>
          <a:p>
            <a:pPr marL="0" indent="0" fontAlgn="base">
              <a:buNone/>
            </a:pPr>
            <a:r>
              <a:rPr lang="en-GB" sz="1800" dirty="0"/>
              <a:t> </a:t>
            </a:r>
          </a:p>
          <a:p>
            <a:pPr marL="0" indent="0" fontAlgn="base">
              <a:buNone/>
            </a:pPr>
            <a:r>
              <a:rPr lang="en-GB" sz="1800" dirty="0"/>
              <a:t> </a:t>
            </a:r>
            <a:r>
              <a:rPr lang="en-GB" sz="1800" b="1" dirty="0"/>
              <a:t>Illustrate</a:t>
            </a:r>
            <a:r>
              <a:rPr lang="en-GB" sz="1800" dirty="0"/>
              <a:t> how policing values were engaged, as well as any other considerations including culturally sensitive practice and language preference. </a:t>
            </a:r>
          </a:p>
          <a:p>
            <a:pPr marL="0" indent="0" fontAlgn="base">
              <a:buNone/>
            </a:pPr>
            <a:r>
              <a:rPr lang="en-GB" sz="1800" dirty="0"/>
              <a:t> </a:t>
            </a:r>
          </a:p>
          <a:p>
            <a:pPr marL="0" indent="0" fontAlgn="base">
              <a:buNone/>
            </a:pPr>
            <a:r>
              <a:rPr lang="en-GB" sz="1800" dirty="0"/>
              <a:t>2500 words </a:t>
            </a:r>
            <a:r>
              <a:rPr lang="en-GB" sz="1800" i="1" dirty="0"/>
              <a:t>(+/- 10%: include your actual word count at the end of each section)</a:t>
            </a:r>
            <a:r>
              <a:rPr lang="en-GB" sz="1800" dirty="0"/>
              <a:t> </a:t>
            </a:r>
          </a:p>
        </p:txBody>
      </p:sp>
      <p:pic>
        <p:nvPicPr>
          <p:cNvPr id="4" name="Audio 3">
            <a:hlinkClick r:id="" action="ppaction://media"/>
            <a:extLst>
              <a:ext uri="{FF2B5EF4-FFF2-40B4-BE49-F238E27FC236}">
                <a16:creationId xmlns:a16="http://schemas.microsoft.com/office/drawing/2014/main" id="{AE5E5D21-9A50-432F-BF36-27FAD1F986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8232336"/>
      </p:ext>
    </p:extLst>
  </p:cSld>
  <p:clrMapOvr>
    <a:masterClrMapping/>
  </p:clrMapOvr>
  <mc:AlternateContent xmlns:mc="http://schemas.openxmlformats.org/markup-compatibility/2006" xmlns:p14="http://schemas.microsoft.com/office/powerpoint/2010/main">
    <mc:Choice Requires="p14">
      <p:transition spd="slow" p14:dur="2000" advTm="125925"/>
    </mc:Choice>
    <mc:Fallback xmlns="">
      <p:transition spd="slow" advTm="125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4</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Autofit/>
          </a:bodyPr>
          <a:lstStyle/>
          <a:p>
            <a:pPr marL="0" indent="0" fontAlgn="base">
              <a:buNone/>
            </a:pPr>
            <a:r>
              <a:rPr lang="en-GB" sz="1800" b="1" dirty="0"/>
              <a:t>Relevant areas of the National Policing Curriculum: </a:t>
            </a:r>
            <a:r>
              <a:rPr lang="en-GB" sz="1800" dirty="0"/>
              <a:t> </a:t>
            </a:r>
          </a:p>
          <a:p>
            <a:pPr marL="0" indent="0" fontAlgn="base">
              <a:buNone/>
            </a:pPr>
            <a:r>
              <a:rPr lang="en-GB" sz="1800" b="1" dirty="0"/>
              <a:t>Decision making and discretion, Conducting Investigations and Criminal Justice (Managing offenders) </a:t>
            </a:r>
            <a:r>
              <a:rPr lang="en-GB" sz="1800" dirty="0"/>
              <a:t> </a:t>
            </a:r>
          </a:p>
          <a:p>
            <a:pPr marL="0" indent="0" fontAlgn="base">
              <a:buNone/>
            </a:pPr>
            <a:r>
              <a:rPr lang="en-GB" sz="1800" dirty="0"/>
              <a:t>You must choose </a:t>
            </a:r>
            <a:r>
              <a:rPr lang="en-GB" sz="1800" b="1" u="sng" dirty="0"/>
              <a:t>a policing incident</a:t>
            </a:r>
            <a:r>
              <a:rPr lang="en-GB" sz="1800" b="1" dirty="0"/>
              <a:t> </a:t>
            </a:r>
            <a:r>
              <a:rPr lang="en-GB" sz="1800" dirty="0"/>
              <a:t>in which you played a significant role with an offender/service</a:t>
            </a:r>
            <a:r>
              <a:rPr lang="en-GB" sz="1800" b="1" dirty="0"/>
              <a:t> </a:t>
            </a:r>
            <a:r>
              <a:rPr lang="en-GB" sz="1800" dirty="0"/>
              <a:t>user/victim and reflect on what happened.  </a:t>
            </a:r>
          </a:p>
          <a:p>
            <a:pPr marL="0" indent="0" fontAlgn="base">
              <a:buNone/>
            </a:pPr>
            <a:r>
              <a:rPr lang="en-GB" sz="1800" dirty="0"/>
              <a:t> </a:t>
            </a:r>
          </a:p>
          <a:p>
            <a:pPr marL="0" indent="0" fontAlgn="base">
              <a:buNone/>
            </a:pPr>
            <a:r>
              <a:rPr lang="en-GB" sz="1800" b="1" dirty="0"/>
              <a:t>Critically assess</a:t>
            </a:r>
            <a:r>
              <a:rPr lang="en-GB" sz="1800" dirty="0"/>
              <a:t> the situation including social and legislative contexts and any relevant cultural, ethnicity and language issues. </a:t>
            </a:r>
            <a:r>
              <a:rPr lang="en-GB" sz="1800" b="1" dirty="0"/>
              <a:t>Reflect</a:t>
            </a:r>
            <a:r>
              <a:rPr lang="en-GB" sz="1800" dirty="0"/>
              <a:t> on how you applied the National Decision Model (NDM) to assist in resolving this incident. </a:t>
            </a:r>
            <a:r>
              <a:rPr lang="en-GB" sz="1800" b="1" dirty="0"/>
              <a:t>Evaluate</a:t>
            </a:r>
            <a:r>
              <a:rPr lang="en-GB" sz="1800" dirty="0"/>
              <a:t> the role of discretion in the decision-making process.  </a:t>
            </a:r>
          </a:p>
          <a:p>
            <a:pPr marL="0" indent="0" fontAlgn="base">
              <a:buNone/>
            </a:pPr>
            <a:r>
              <a:rPr lang="en-GB" sz="1800" dirty="0"/>
              <a:t> </a:t>
            </a:r>
          </a:p>
          <a:p>
            <a:pPr marL="0" indent="0" fontAlgn="base">
              <a:buNone/>
            </a:pPr>
            <a:r>
              <a:rPr lang="en-GB" sz="1800" b="1" dirty="0"/>
              <a:t>Determine</a:t>
            </a:r>
            <a:r>
              <a:rPr lang="en-GB" sz="1800" dirty="0"/>
              <a:t> your responsibilities with regards to the provision of the CPIA when conducting this investigation including when managing the offender and suspects and recording and retaining significant information. </a:t>
            </a:r>
          </a:p>
          <a:p>
            <a:pPr marL="0" indent="0" fontAlgn="base">
              <a:buNone/>
            </a:pPr>
            <a:r>
              <a:rPr lang="en-GB" sz="1800" dirty="0"/>
              <a:t> </a:t>
            </a:r>
          </a:p>
          <a:p>
            <a:pPr marL="0" indent="0" fontAlgn="base">
              <a:buNone/>
            </a:pPr>
            <a:r>
              <a:rPr lang="en-GB" sz="1800" b="1" dirty="0"/>
              <a:t>Illustrate</a:t>
            </a:r>
            <a:r>
              <a:rPr lang="en-GB" sz="1800" dirty="0"/>
              <a:t> how policing values were engaged particularly through </a:t>
            </a:r>
            <a:r>
              <a:rPr lang="en-GB" sz="1800" b="1" dirty="0"/>
              <a:t>an assessment</a:t>
            </a:r>
            <a:r>
              <a:rPr lang="en-GB" sz="1800" dirty="0"/>
              <a:t> of the potential impact of bias on the decision-making process. </a:t>
            </a:r>
          </a:p>
          <a:p>
            <a:pPr marL="0" indent="0" fontAlgn="base">
              <a:buNone/>
            </a:pPr>
            <a:r>
              <a:rPr lang="en-GB" sz="1800" dirty="0"/>
              <a:t> </a:t>
            </a:r>
          </a:p>
          <a:p>
            <a:pPr marL="0" indent="0" fontAlgn="base">
              <a:buNone/>
            </a:pPr>
            <a:r>
              <a:rPr lang="en-GB" sz="1800" dirty="0"/>
              <a:t>2500 words </a:t>
            </a:r>
            <a:r>
              <a:rPr lang="en-GB" sz="1800" i="1" dirty="0"/>
              <a:t>(+/- 10%: include your actual word count at the end of each section)</a:t>
            </a:r>
            <a:r>
              <a:rPr lang="en-GB" sz="1800" dirty="0"/>
              <a:t> </a:t>
            </a:r>
          </a:p>
        </p:txBody>
      </p:sp>
      <p:pic>
        <p:nvPicPr>
          <p:cNvPr id="4" name="Audio 3">
            <a:hlinkClick r:id="" action="ppaction://media"/>
            <a:extLst>
              <a:ext uri="{FF2B5EF4-FFF2-40B4-BE49-F238E27FC236}">
                <a16:creationId xmlns:a16="http://schemas.microsoft.com/office/drawing/2014/main" id="{E6602FB3-1BB8-4E12-8DAF-13E88B337F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23077528"/>
      </p:ext>
    </p:extLst>
  </p:cSld>
  <p:clrMapOvr>
    <a:masterClrMapping/>
  </p:clrMapOvr>
  <mc:AlternateContent xmlns:mc="http://schemas.openxmlformats.org/markup-compatibility/2006" xmlns:p14="http://schemas.microsoft.com/office/powerpoint/2010/main">
    <mc:Choice Requires="p14">
      <p:transition spd="slow" p14:dur="2000" advTm="195635"/>
    </mc:Choice>
    <mc:Fallback xmlns="">
      <p:transition spd="slow" advTm="195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Development Plan</a:t>
            </a:r>
          </a:p>
        </p:txBody>
      </p:sp>
      <p:sp>
        <p:nvSpPr>
          <p:cNvPr id="8" name="Rectangle 7">
            <a:extLst>
              <a:ext uri="{FF2B5EF4-FFF2-40B4-BE49-F238E27FC236}">
                <a16:creationId xmlns:a16="http://schemas.microsoft.com/office/drawing/2014/main" id="{CB57A1C0-02B1-684F-98BE-9EE94829096A}"/>
              </a:ext>
            </a:extLst>
          </p:cNvPr>
          <p:cNvSpPr/>
          <p:nvPr/>
        </p:nvSpPr>
        <p:spPr>
          <a:xfrm>
            <a:off x="838199" y="1122744"/>
            <a:ext cx="10677525" cy="646331"/>
          </a:xfrm>
          <a:prstGeom prst="rect">
            <a:avLst/>
          </a:prstGeom>
        </p:spPr>
        <p:txBody>
          <a:bodyPr wrap="square">
            <a:spAutoFit/>
          </a:bodyPr>
          <a:lstStyle/>
          <a:p>
            <a:r>
              <a:rPr lang="en-GB" b="1" dirty="0">
                <a:solidFill>
                  <a:srgbClr val="000000"/>
                </a:solidFill>
                <a:latin typeface="Arial" panose="020B0604020202020204" pitchFamily="34" charset="0"/>
              </a:rPr>
              <a:t>As part of your reflective process, please use this table to aid you in identifying the next steps for development. (To be completed at the end of workbook completion) </a:t>
            </a:r>
            <a:r>
              <a:rPr lang="en-GB" dirty="0">
                <a:solidFill>
                  <a:srgbClr val="000000"/>
                </a:solidFill>
                <a:latin typeface="Arial" panose="020B0604020202020204" pitchFamily="34" charset="0"/>
              </a:rPr>
              <a:t> </a:t>
            </a:r>
            <a:endParaRPr lang="en-US" dirty="0"/>
          </a:p>
        </p:txBody>
      </p:sp>
      <p:pic>
        <p:nvPicPr>
          <p:cNvPr id="14" name="Picture 13" descr="A screenshot of a cell phone&#10;&#10;Description automatically generated">
            <a:extLst>
              <a:ext uri="{FF2B5EF4-FFF2-40B4-BE49-F238E27FC236}">
                <a16:creationId xmlns:a16="http://schemas.microsoft.com/office/drawing/2014/main" id="{37EFBC53-F387-3543-881F-06CFAD9479EC}"/>
              </a:ext>
            </a:extLst>
          </p:cNvPr>
          <p:cNvPicPr>
            <a:picLocks noChangeAspect="1"/>
          </p:cNvPicPr>
          <p:nvPr/>
        </p:nvPicPr>
        <p:blipFill>
          <a:blip r:embed="rId2"/>
          <a:stretch>
            <a:fillRect/>
          </a:stretch>
        </p:blipFill>
        <p:spPr>
          <a:xfrm>
            <a:off x="995361" y="1769075"/>
            <a:ext cx="9820276" cy="4697292"/>
          </a:xfrm>
          <a:prstGeom prst="rect">
            <a:avLst/>
          </a:prstGeom>
        </p:spPr>
      </p:pic>
    </p:spTree>
    <p:extLst>
      <p:ext uri="{BB962C8B-B14F-4D97-AF65-F5344CB8AC3E}">
        <p14:creationId xmlns:p14="http://schemas.microsoft.com/office/powerpoint/2010/main" val="1070709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636</Words>
  <Application>Microsoft Office PowerPoint</Application>
  <PresentationFormat>Widescreen</PresentationFormat>
  <Paragraphs>51</Paragraphs>
  <Slides>6</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Podcast:</vt:lpstr>
      <vt:lpstr>Task 1</vt:lpstr>
      <vt:lpstr>Task 2</vt:lpstr>
      <vt:lpstr>Task 3</vt:lpstr>
      <vt:lpstr>Task 4</vt:lpstr>
      <vt:lpstr>Development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 Harris (Pontyberem Primary School)</dc:creator>
  <cp:lastModifiedBy>Andrew Edwards</cp:lastModifiedBy>
  <cp:revision>16</cp:revision>
  <dcterms:created xsi:type="dcterms:W3CDTF">2020-06-09T06:07:26Z</dcterms:created>
  <dcterms:modified xsi:type="dcterms:W3CDTF">2020-06-11T08:58:51Z</dcterms:modified>
</cp:coreProperties>
</file>