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61" r:id="rId3"/>
    <p:sldId id="256" r:id="rId4"/>
    <p:sldId id="257" r:id="rId5"/>
    <p:sldId id="258" r:id="rId6"/>
    <p:sldId id="259" r:id="rId7"/>
    <p:sldId id="262" r:id="rId8"/>
    <p:sldId id="263" r:id="rId9"/>
    <p:sldId id="264"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66" autoAdjust="0"/>
    <p:restoredTop sz="94660"/>
  </p:normalViewPr>
  <p:slideViewPr>
    <p:cSldViewPr snapToGrid="0">
      <p:cViewPr varScale="1">
        <p:scale>
          <a:sx n="77" d="100"/>
          <a:sy n="77" d="100"/>
        </p:scale>
        <p:origin x="3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082D11-A6BC-4577-85ED-76D23391E3A0}"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A5837E65-4F9A-4BD0-954F-2F5A49BB009F}">
      <dgm:prSet custT="1"/>
      <dgm:spPr/>
      <dgm:t>
        <a:bodyPr/>
        <a:lstStyle/>
        <a:p>
          <a:r>
            <a:rPr lang="en-GB" sz="1800" b="1" dirty="0">
              <a:solidFill>
                <a:srgbClr val="FFC000"/>
              </a:solidFill>
              <a:latin typeface="Aharoni" panose="02010803020104030203" pitchFamily="2" charset="-79"/>
              <a:cs typeface="Aharoni" panose="02010803020104030203" pitchFamily="2" charset="-79"/>
            </a:rPr>
            <a:t>Step1: Creating an Urgency</a:t>
          </a:r>
          <a:r>
            <a:rPr lang="en-GB" sz="1800" b="1" dirty="0">
              <a:solidFill>
                <a:srgbClr val="FFC000"/>
              </a:solidFill>
            </a:rPr>
            <a:t>. </a:t>
          </a:r>
          <a:r>
            <a:rPr lang="en-GB" sz="1400" b="1" dirty="0"/>
            <a:t>Identifying threats, opportunities. Communicating with stakeholders.</a:t>
          </a:r>
          <a:r>
            <a:rPr lang="en-GB" sz="1400" dirty="0"/>
            <a:t> </a:t>
          </a:r>
          <a:endParaRPr lang="en-US" sz="1800" dirty="0"/>
        </a:p>
      </dgm:t>
    </dgm:pt>
    <dgm:pt modelId="{39256395-667A-4C83-8258-0A9EB07F4BCC}" type="parTrans" cxnId="{4B530002-DDE7-436A-B94B-64DED413A917}">
      <dgm:prSet/>
      <dgm:spPr/>
      <dgm:t>
        <a:bodyPr/>
        <a:lstStyle/>
        <a:p>
          <a:endParaRPr lang="en-US"/>
        </a:p>
      </dgm:t>
    </dgm:pt>
    <dgm:pt modelId="{98725642-96A4-44EE-AFDE-A7F77295A23E}" type="sibTrans" cxnId="{4B530002-DDE7-436A-B94B-64DED413A917}">
      <dgm:prSet/>
      <dgm:spPr/>
      <dgm:t>
        <a:bodyPr/>
        <a:lstStyle/>
        <a:p>
          <a:endParaRPr lang="en-US"/>
        </a:p>
      </dgm:t>
    </dgm:pt>
    <dgm:pt modelId="{5494AF9F-FC7C-4DB0-8EA1-ADE2273D36F3}">
      <dgm:prSet custT="1"/>
      <dgm:spPr/>
      <dgm:t>
        <a:bodyPr/>
        <a:lstStyle/>
        <a:p>
          <a:r>
            <a:rPr lang="en-GB" sz="1800" b="1" dirty="0">
              <a:solidFill>
                <a:srgbClr val="FFC000"/>
              </a:solidFill>
              <a:latin typeface="Aharoni" panose="02010803020104030203" pitchFamily="2" charset="-79"/>
              <a:cs typeface="Aharoni" panose="02010803020104030203" pitchFamily="2" charset="-79"/>
            </a:rPr>
            <a:t>Step2: Build Guiding Team</a:t>
          </a:r>
          <a:r>
            <a:rPr lang="en-GB" sz="1800" b="1" dirty="0">
              <a:solidFill>
                <a:srgbClr val="FFC000"/>
              </a:solidFill>
            </a:rPr>
            <a:t>. </a:t>
          </a:r>
          <a:r>
            <a:rPr lang="en-GB" sz="1500" b="1" dirty="0"/>
            <a:t>Form a coalition with effective and influential people. Identify weak areas, involve people from different department. </a:t>
          </a:r>
          <a:endParaRPr lang="en-US" sz="1500" dirty="0"/>
        </a:p>
      </dgm:t>
    </dgm:pt>
    <dgm:pt modelId="{922381C6-D66A-4D82-A135-F653C65AE56F}" type="parTrans" cxnId="{3D830BCE-1E16-4134-AE64-40EB41C905FC}">
      <dgm:prSet/>
      <dgm:spPr/>
      <dgm:t>
        <a:bodyPr/>
        <a:lstStyle/>
        <a:p>
          <a:endParaRPr lang="en-US"/>
        </a:p>
      </dgm:t>
    </dgm:pt>
    <dgm:pt modelId="{05847713-3919-48D9-A1DC-40EE9AE1D51A}" type="sibTrans" cxnId="{3D830BCE-1E16-4134-AE64-40EB41C905FC}">
      <dgm:prSet/>
      <dgm:spPr/>
      <dgm:t>
        <a:bodyPr/>
        <a:lstStyle/>
        <a:p>
          <a:endParaRPr lang="en-US"/>
        </a:p>
      </dgm:t>
    </dgm:pt>
    <dgm:pt modelId="{95F77012-6D16-4C71-9F26-9D3E51A2BD1D}">
      <dgm:prSet/>
      <dgm:spPr/>
      <dgm:t>
        <a:bodyPr/>
        <a:lstStyle/>
        <a:p>
          <a:r>
            <a:rPr lang="en-GB" b="1"/>
            <a:t>Step 3: Develop the Vision. </a:t>
          </a:r>
          <a:endParaRPr lang="en-US"/>
        </a:p>
      </dgm:t>
    </dgm:pt>
    <dgm:pt modelId="{9761E72B-F9BA-4A7D-83A1-D72341CF12E0}" type="parTrans" cxnId="{DBBB7DA6-8643-4C05-96DB-9D2EBE45E80D}">
      <dgm:prSet/>
      <dgm:spPr/>
      <dgm:t>
        <a:bodyPr/>
        <a:lstStyle/>
        <a:p>
          <a:endParaRPr lang="en-US"/>
        </a:p>
      </dgm:t>
    </dgm:pt>
    <dgm:pt modelId="{332F10C9-248E-44D8-AD0F-0C22B45FD620}" type="sibTrans" cxnId="{DBBB7DA6-8643-4C05-96DB-9D2EBE45E80D}">
      <dgm:prSet/>
      <dgm:spPr/>
      <dgm:t>
        <a:bodyPr/>
        <a:lstStyle/>
        <a:p>
          <a:endParaRPr lang="en-US"/>
        </a:p>
      </dgm:t>
    </dgm:pt>
    <dgm:pt modelId="{EE82AC46-0E5E-4E29-A9E2-7B87ACD34D2A}">
      <dgm:prSet/>
      <dgm:spPr/>
      <dgm:t>
        <a:bodyPr/>
        <a:lstStyle/>
        <a:p>
          <a:r>
            <a:rPr lang="en-GB" b="1"/>
            <a:t>Step 4: Communicate for Buy-in. </a:t>
          </a:r>
          <a:endParaRPr lang="en-US"/>
        </a:p>
      </dgm:t>
    </dgm:pt>
    <dgm:pt modelId="{0C0FA73E-B2E7-49B4-B253-5521E2841C19}" type="parTrans" cxnId="{605C7718-7545-4863-9305-CBF764B1CD38}">
      <dgm:prSet/>
      <dgm:spPr/>
      <dgm:t>
        <a:bodyPr/>
        <a:lstStyle/>
        <a:p>
          <a:endParaRPr lang="en-US"/>
        </a:p>
      </dgm:t>
    </dgm:pt>
    <dgm:pt modelId="{7F4A5DF1-AB3A-4589-8715-156A243A8215}" type="sibTrans" cxnId="{605C7718-7545-4863-9305-CBF764B1CD38}">
      <dgm:prSet/>
      <dgm:spPr/>
      <dgm:t>
        <a:bodyPr/>
        <a:lstStyle/>
        <a:p>
          <a:endParaRPr lang="en-US"/>
        </a:p>
      </dgm:t>
    </dgm:pt>
    <dgm:pt modelId="{1D48EA43-5A60-4170-AFB3-2C0B344AD023}">
      <dgm:prSet/>
      <dgm:spPr/>
      <dgm:t>
        <a:bodyPr/>
        <a:lstStyle/>
        <a:p>
          <a:r>
            <a:rPr lang="en-GB" b="1"/>
            <a:t>Step 5: Empower Action.</a:t>
          </a:r>
          <a:r>
            <a:rPr lang="en-GB"/>
            <a:t> </a:t>
          </a:r>
          <a:endParaRPr lang="en-US"/>
        </a:p>
      </dgm:t>
    </dgm:pt>
    <dgm:pt modelId="{61F39AFF-244D-448F-A934-5EDF9BEE5D8C}" type="parTrans" cxnId="{38278002-0270-467F-AFCD-A6CBDA7F353C}">
      <dgm:prSet/>
      <dgm:spPr/>
      <dgm:t>
        <a:bodyPr/>
        <a:lstStyle/>
        <a:p>
          <a:endParaRPr lang="en-US"/>
        </a:p>
      </dgm:t>
    </dgm:pt>
    <dgm:pt modelId="{D012AFAC-1213-4B49-8718-AC84030F7426}" type="sibTrans" cxnId="{38278002-0270-467F-AFCD-A6CBDA7F353C}">
      <dgm:prSet/>
      <dgm:spPr/>
      <dgm:t>
        <a:bodyPr/>
        <a:lstStyle/>
        <a:p>
          <a:endParaRPr lang="en-US"/>
        </a:p>
      </dgm:t>
    </dgm:pt>
    <dgm:pt modelId="{3ADE6588-AB3E-4386-B5B0-98BA06F05857}">
      <dgm:prSet/>
      <dgm:spPr/>
      <dgm:t>
        <a:bodyPr/>
        <a:lstStyle/>
        <a:p>
          <a:r>
            <a:rPr lang="en-GB" b="1"/>
            <a:t>Step 6: Create Short Term Wins. </a:t>
          </a:r>
          <a:endParaRPr lang="en-US"/>
        </a:p>
      </dgm:t>
    </dgm:pt>
    <dgm:pt modelId="{94A5C29D-F596-4E81-A5CB-833497AF7161}" type="parTrans" cxnId="{7A7DF343-263A-4CB5-BAE9-B103CF0DF6F4}">
      <dgm:prSet/>
      <dgm:spPr/>
      <dgm:t>
        <a:bodyPr/>
        <a:lstStyle/>
        <a:p>
          <a:endParaRPr lang="en-US"/>
        </a:p>
      </dgm:t>
    </dgm:pt>
    <dgm:pt modelId="{9E4F865E-16BD-4383-ACB2-D0DAF19C8AD8}" type="sibTrans" cxnId="{7A7DF343-263A-4CB5-BAE9-B103CF0DF6F4}">
      <dgm:prSet/>
      <dgm:spPr/>
      <dgm:t>
        <a:bodyPr/>
        <a:lstStyle/>
        <a:p>
          <a:endParaRPr lang="en-US"/>
        </a:p>
      </dgm:t>
    </dgm:pt>
    <dgm:pt modelId="{F29A44AC-BDB7-43C2-9460-6F294DD034BF}">
      <dgm:prSet/>
      <dgm:spPr/>
      <dgm:t>
        <a:bodyPr/>
        <a:lstStyle/>
        <a:p>
          <a:r>
            <a:rPr lang="en-GB" b="1"/>
            <a:t>Step 7: Don’t Let Up.</a:t>
          </a:r>
          <a:r>
            <a:rPr lang="en-GB"/>
            <a:t> </a:t>
          </a:r>
          <a:endParaRPr lang="en-US"/>
        </a:p>
      </dgm:t>
    </dgm:pt>
    <dgm:pt modelId="{907E3070-8D0D-4FEB-ADB4-7E5710734101}" type="parTrans" cxnId="{56E78DAD-D118-4F3B-99B6-F18684A499C1}">
      <dgm:prSet/>
      <dgm:spPr/>
      <dgm:t>
        <a:bodyPr/>
        <a:lstStyle/>
        <a:p>
          <a:endParaRPr lang="en-US"/>
        </a:p>
      </dgm:t>
    </dgm:pt>
    <dgm:pt modelId="{7BE8F1FD-8369-4DAE-83B4-A3AF9F719064}" type="sibTrans" cxnId="{56E78DAD-D118-4F3B-99B6-F18684A499C1}">
      <dgm:prSet/>
      <dgm:spPr/>
      <dgm:t>
        <a:bodyPr/>
        <a:lstStyle/>
        <a:p>
          <a:endParaRPr lang="en-US"/>
        </a:p>
      </dgm:t>
    </dgm:pt>
    <dgm:pt modelId="{54D75DB4-747D-4CC1-B8A9-F21C3312D1F7}">
      <dgm:prSet/>
      <dgm:spPr/>
      <dgm:t>
        <a:bodyPr/>
        <a:lstStyle/>
        <a:p>
          <a:r>
            <a:rPr lang="en-GB" b="1" dirty="0"/>
            <a:t>Step 8: Make Change Stick. </a:t>
          </a:r>
          <a:r>
            <a:rPr lang="en-GB" dirty="0"/>
            <a:t> </a:t>
          </a:r>
          <a:endParaRPr lang="en-US" dirty="0"/>
        </a:p>
      </dgm:t>
    </dgm:pt>
    <dgm:pt modelId="{5860110D-3613-4021-BA4A-3C74B7E2DBE1}" type="parTrans" cxnId="{920202F1-22D5-4142-9BEC-AAA4A31A5A1A}">
      <dgm:prSet/>
      <dgm:spPr/>
      <dgm:t>
        <a:bodyPr/>
        <a:lstStyle/>
        <a:p>
          <a:endParaRPr lang="en-US"/>
        </a:p>
      </dgm:t>
    </dgm:pt>
    <dgm:pt modelId="{54CBDA8A-0F60-4EE9-ABE5-445CAE0045C1}" type="sibTrans" cxnId="{920202F1-22D5-4142-9BEC-AAA4A31A5A1A}">
      <dgm:prSet/>
      <dgm:spPr/>
      <dgm:t>
        <a:bodyPr/>
        <a:lstStyle/>
        <a:p>
          <a:endParaRPr lang="en-US"/>
        </a:p>
      </dgm:t>
    </dgm:pt>
    <dgm:pt modelId="{C32A581F-902E-48EC-84C0-D0207B0DFBDB}">
      <dgm:prSet/>
      <dgm:spPr/>
      <dgm:t>
        <a:bodyPr/>
        <a:lstStyle/>
        <a:p>
          <a:r>
            <a:rPr lang="en-GB" dirty="0"/>
            <a:t>(The 8-Step Process for Leading Change | </a:t>
          </a:r>
          <a:r>
            <a:rPr lang="en-GB" dirty="0" err="1"/>
            <a:t>Dr.</a:t>
          </a:r>
          <a:r>
            <a:rPr lang="en-GB" dirty="0"/>
            <a:t> John Kotter, 2020).</a:t>
          </a:r>
        </a:p>
      </dgm:t>
    </dgm:pt>
    <dgm:pt modelId="{B2272BEE-F6F7-4243-A8B1-90D9C21E2D4D}" type="parTrans" cxnId="{A159F1F5-383E-42C3-8B49-06CD57B2FCEE}">
      <dgm:prSet/>
      <dgm:spPr/>
      <dgm:t>
        <a:bodyPr/>
        <a:lstStyle/>
        <a:p>
          <a:endParaRPr lang="en-GB"/>
        </a:p>
      </dgm:t>
    </dgm:pt>
    <dgm:pt modelId="{490802BB-A5FE-4455-A16D-144508DE2E79}" type="sibTrans" cxnId="{A159F1F5-383E-42C3-8B49-06CD57B2FCEE}">
      <dgm:prSet/>
      <dgm:spPr/>
      <dgm:t>
        <a:bodyPr/>
        <a:lstStyle/>
        <a:p>
          <a:endParaRPr lang="en-GB"/>
        </a:p>
      </dgm:t>
    </dgm:pt>
    <dgm:pt modelId="{3EB02B1F-7BCB-4E1B-9358-0EB42864B861}" type="pres">
      <dgm:prSet presAssocID="{2E082D11-A6BC-4577-85ED-76D23391E3A0}" presName="vert0" presStyleCnt="0">
        <dgm:presLayoutVars>
          <dgm:dir/>
          <dgm:animOne val="branch"/>
          <dgm:animLvl val="lvl"/>
        </dgm:presLayoutVars>
      </dgm:prSet>
      <dgm:spPr/>
    </dgm:pt>
    <dgm:pt modelId="{1341A3B8-6844-4F7B-AE4C-2040ECF74D66}" type="pres">
      <dgm:prSet presAssocID="{A5837E65-4F9A-4BD0-954F-2F5A49BB009F}" presName="thickLine" presStyleLbl="alignNode1" presStyleIdx="0" presStyleCnt="9"/>
      <dgm:spPr/>
    </dgm:pt>
    <dgm:pt modelId="{6F95D98D-5D05-4500-8EC1-81DDBCCE1A1A}" type="pres">
      <dgm:prSet presAssocID="{A5837E65-4F9A-4BD0-954F-2F5A49BB009F}" presName="horz1" presStyleCnt="0"/>
      <dgm:spPr/>
    </dgm:pt>
    <dgm:pt modelId="{351FE4F6-2C8B-4F30-93B3-36483F5AB97C}" type="pres">
      <dgm:prSet presAssocID="{A5837E65-4F9A-4BD0-954F-2F5A49BB009F}" presName="tx1" presStyleLbl="revTx" presStyleIdx="0" presStyleCnt="9"/>
      <dgm:spPr/>
    </dgm:pt>
    <dgm:pt modelId="{5DFB2A50-3123-43F5-B87F-222461130443}" type="pres">
      <dgm:prSet presAssocID="{A5837E65-4F9A-4BD0-954F-2F5A49BB009F}" presName="vert1" presStyleCnt="0"/>
      <dgm:spPr/>
    </dgm:pt>
    <dgm:pt modelId="{BE1D4EF6-92E9-42B4-A885-41CC8379A8DA}" type="pres">
      <dgm:prSet presAssocID="{5494AF9F-FC7C-4DB0-8EA1-ADE2273D36F3}" presName="thickLine" presStyleLbl="alignNode1" presStyleIdx="1" presStyleCnt="9"/>
      <dgm:spPr/>
    </dgm:pt>
    <dgm:pt modelId="{DB25F6E1-92F1-4BC3-B35B-3C162D680C71}" type="pres">
      <dgm:prSet presAssocID="{5494AF9F-FC7C-4DB0-8EA1-ADE2273D36F3}" presName="horz1" presStyleCnt="0"/>
      <dgm:spPr/>
    </dgm:pt>
    <dgm:pt modelId="{A2C088DB-82E6-40C2-B944-90BFF1AFB52D}" type="pres">
      <dgm:prSet presAssocID="{5494AF9F-FC7C-4DB0-8EA1-ADE2273D36F3}" presName="tx1" presStyleLbl="revTx" presStyleIdx="1" presStyleCnt="9"/>
      <dgm:spPr/>
    </dgm:pt>
    <dgm:pt modelId="{19DEA26E-A7DD-42D8-BAF5-FC9E32737E80}" type="pres">
      <dgm:prSet presAssocID="{5494AF9F-FC7C-4DB0-8EA1-ADE2273D36F3}" presName="vert1" presStyleCnt="0"/>
      <dgm:spPr/>
    </dgm:pt>
    <dgm:pt modelId="{ED06CECE-C8ED-4761-969F-74B74ED6FB49}" type="pres">
      <dgm:prSet presAssocID="{95F77012-6D16-4C71-9F26-9D3E51A2BD1D}" presName="thickLine" presStyleLbl="alignNode1" presStyleIdx="2" presStyleCnt="9"/>
      <dgm:spPr/>
    </dgm:pt>
    <dgm:pt modelId="{160D3C83-E1C7-4A9E-8EFA-7C1BC49CBD02}" type="pres">
      <dgm:prSet presAssocID="{95F77012-6D16-4C71-9F26-9D3E51A2BD1D}" presName="horz1" presStyleCnt="0"/>
      <dgm:spPr/>
    </dgm:pt>
    <dgm:pt modelId="{55C6F058-CE0C-4FFF-85AA-EE5C5A9DB8B9}" type="pres">
      <dgm:prSet presAssocID="{95F77012-6D16-4C71-9F26-9D3E51A2BD1D}" presName="tx1" presStyleLbl="revTx" presStyleIdx="2" presStyleCnt="9"/>
      <dgm:spPr/>
    </dgm:pt>
    <dgm:pt modelId="{F8D62A36-D3BA-4074-9847-0F7F9441F3BA}" type="pres">
      <dgm:prSet presAssocID="{95F77012-6D16-4C71-9F26-9D3E51A2BD1D}" presName="vert1" presStyleCnt="0"/>
      <dgm:spPr/>
    </dgm:pt>
    <dgm:pt modelId="{BBF3C1A7-5CA7-4109-9E53-0873490021C4}" type="pres">
      <dgm:prSet presAssocID="{EE82AC46-0E5E-4E29-A9E2-7B87ACD34D2A}" presName="thickLine" presStyleLbl="alignNode1" presStyleIdx="3" presStyleCnt="9"/>
      <dgm:spPr/>
    </dgm:pt>
    <dgm:pt modelId="{1595B97D-E995-4DD2-9F96-C1FB14FB589A}" type="pres">
      <dgm:prSet presAssocID="{EE82AC46-0E5E-4E29-A9E2-7B87ACD34D2A}" presName="horz1" presStyleCnt="0"/>
      <dgm:spPr/>
    </dgm:pt>
    <dgm:pt modelId="{9B24C07E-C6C2-41DC-B4A0-D6D3E9E03382}" type="pres">
      <dgm:prSet presAssocID="{EE82AC46-0E5E-4E29-A9E2-7B87ACD34D2A}" presName="tx1" presStyleLbl="revTx" presStyleIdx="3" presStyleCnt="9"/>
      <dgm:spPr/>
    </dgm:pt>
    <dgm:pt modelId="{4299E3A5-A388-4AFE-A8C3-8C8031743313}" type="pres">
      <dgm:prSet presAssocID="{EE82AC46-0E5E-4E29-A9E2-7B87ACD34D2A}" presName="vert1" presStyleCnt="0"/>
      <dgm:spPr/>
    </dgm:pt>
    <dgm:pt modelId="{C5F312A3-8C37-421B-9423-53641EDE2AD2}" type="pres">
      <dgm:prSet presAssocID="{1D48EA43-5A60-4170-AFB3-2C0B344AD023}" presName="thickLine" presStyleLbl="alignNode1" presStyleIdx="4" presStyleCnt="9"/>
      <dgm:spPr/>
    </dgm:pt>
    <dgm:pt modelId="{A8096F4D-FF65-4E48-A478-CC86416F44FA}" type="pres">
      <dgm:prSet presAssocID="{1D48EA43-5A60-4170-AFB3-2C0B344AD023}" presName="horz1" presStyleCnt="0"/>
      <dgm:spPr/>
    </dgm:pt>
    <dgm:pt modelId="{5E6CD965-3400-4D6E-A2AA-96DDC60FD11D}" type="pres">
      <dgm:prSet presAssocID="{1D48EA43-5A60-4170-AFB3-2C0B344AD023}" presName="tx1" presStyleLbl="revTx" presStyleIdx="4" presStyleCnt="9"/>
      <dgm:spPr/>
    </dgm:pt>
    <dgm:pt modelId="{D28E1507-8D30-49C3-AF84-E54407EA6487}" type="pres">
      <dgm:prSet presAssocID="{1D48EA43-5A60-4170-AFB3-2C0B344AD023}" presName="vert1" presStyleCnt="0"/>
      <dgm:spPr/>
    </dgm:pt>
    <dgm:pt modelId="{CB67C459-9296-4C40-8ADF-D42AE9AAD412}" type="pres">
      <dgm:prSet presAssocID="{3ADE6588-AB3E-4386-B5B0-98BA06F05857}" presName="thickLine" presStyleLbl="alignNode1" presStyleIdx="5" presStyleCnt="9"/>
      <dgm:spPr/>
    </dgm:pt>
    <dgm:pt modelId="{F0249A18-3246-49E1-9311-ADF3CAA63376}" type="pres">
      <dgm:prSet presAssocID="{3ADE6588-AB3E-4386-B5B0-98BA06F05857}" presName="horz1" presStyleCnt="0"/>
      <dgm:spPr/>
    </dgm:pt>
    <dgm:pt modelId="{6E692B8D-C80A-429B-B0DF-9E06C0509748}" type="pres">
      <dgm:prSet presAssocID="{3ADE6588-AB3E-4386-B5B0-98BA06F05857}" presName="tx1" presStyleLbl="revTx" presStyleIdx="5" presStyleCnt="9"/>
      <dgm:spPr/>
    </dgm:pt>
    <dgm:pt modelId="{E71FBF13-08E9-4812-A9BD-1B54987B67B7}" type="pres">
      <dgm:prSet presAssocID="{3ADE6588-AB3E-4386-B5B0-98BA06F05857}" presName="vert1" presStyleCnt="0"/>
      <dgm:spPr/>
    </dgm:pt>
    <dgm:pt modelId="{933F1F09-C966-4455-9B8F-F2406694344B}" type="pres">
      <dgm:prSet presAssocID="{F29A44AC-BDB7-43C2-9460-6F294DD034BF}" presName="thickLine" presStyleLbl="alignNode1" presStyleIdx="6" presStyleCnt="9"/>
      <dgm:spPr/>
    </dgm:pt>
    <dgm:pt modelId="{6F69C4F3-9618-4773-8378-8DF6F466FFAC}" type="pres">
      <dgm:prSet presAssocID="{F29A44AC-BDB7-43C2-9460-6F294DD034BF}" presName="horz1" presStyleCnt="0"/>
      <dgm:spPr/>
    </dgm:pt>
    <dgm:pt modelId="{E769F012-1330-40D6-85BA-7B38E9691E4C}" type="pres">
      <dgm:prSet presAssocID="{F29A44AC-BDB7-43C2-9460-6F294DD034BF}" presName="tx1" presStyleLbl="revTx" presStyleIdx="6" presStyleCnt="9"/>
      <dgm:spPr/>
    </dgm:pt>
    <dgm:pt modelId="{9D250FC4-0AB3-45FF-BA76-45469D7D9BD1}" type="pres">
      <dgm:prSet presAssocID="{F29A44AC-BDB7-43C2-9460-6F294DD034BF}" presName="vert1" presStyleCnt="0"/>
      <dgm:spPr/>
    </dgm:pt>
    <dgm:pt modelId="{EEE2C583-AEFB-40C3-8FCE-B2EC45941F86}" type="pres">
      <dgm:prSet presAssocID="{54D75DB4-747D-4CC1-B8A9-F21C3312D1F7}" presName="thickLine" presStyleLbl="alignNode1" presStyleIdx="7" presStyleCnt="9"/>
      <dgm:spPr/>
    </dgm:pt>
    <dgm:pt modelId="{BF71866F-1408-4DEA-AAFA-463B768C44BA}" type="pres">
      <dgm:prSet presAssocID="{54D75DB4-747D-4CC1-B8A9-F21C3312D1F7}" presName="horz1" presStyleCnt="0"/>
      <dgm:spPr/>
    </dgm:pt>
    <dgm:pt modelId="{76C0F2EC-8ED3-4FCE-957D-474A63B9F164}" type="pres">
      <dgm:prSet presAssocID="{54D75DB4-747D-4CC1-B8A9-F21C3312D1F7}" presName="tx1" presStyleLbl="revTx" presStyleIdx="7" presStyleCnt="9"/>
      <dgm:spPr/>
    </dgm:pt>
    <dgm:pt modelId="{9EEE6E96-5744-4E14-B3F2-1487486529FC}" type="pres">
      <dgm:prSet presAssocID="{54D75DB4-747D-4CC1-B8A9-F21C3312D1F7}" presName="vert1" presStyleCnt="0"/>
      <dgm:spPr/>
    </dgm:pt>
    <dgm:pt modelId="{F3F64E9C-5DD8-42CB-B968-F3FA7E67301F}" type="pres">
      <dgm:prSet presAssocID="{C32A581F-902E-48EC-84C0-D0207B0DFBDB}" presName="thickLine" presStyleLbl="alignNode1" presStyleIdx="8" presStyleCnt="9"/>
      <dgm:spPr/>
    </dgm:pt>
    <dgm:pt modelId="{A91949FC-A842-4B17-8FC8-98DC62A7B4C0}" type="pres">
      <dgm:prSet presAssocID="{C32A581F-902E-48EC-84C0-D0207B0DFBDB}" presName="horz1" presStyleCnt="0"/>
      <dgm:spPr/>
    </dgm:pt>
    <dgm:pt modelId="{21F21C55-58F5-4EEC-B270-0DA8A7330937}" type="pres">
      <dgm:prSet presAssocID="{C32A581F-902E-48EC-84C0-D0207B0DFBDB}" presName="tx1" presStyleLbl="revTx" presStyleIdx="8" presStyleCnt="9"/>
      <dgm:spPr/>
    </dgm:pt>
    <dgm:pt modelId="{6374BC8F-740D-47FB-9F83-7F6F491EC868}" type="pres">
      <dgm:prSet presAssocID="{C32A581F-902E-48EC-84C0-D0207B0DFBDB}" presName="vert1" presStyleCnt="0"/>
      <dgm:spPr/>
    </dgm:pt>
  </dgm:ptLst>
  <dgm:cxnLst>
    <dgm:cxn modelId="{4B530002-DDE7-436A-B94B-64DED413A917}" srcId="{2E082D11-A6BC-4577-85ED-76D23391E3A0}" destId="{A5837E65-4F9A-4BD0-954F-2F5A49BB009F}" srcOrd="0" destOrd="0" parTransId="{39256395-667A-4C83-8258-0A9EB07F4BCC}" sibTransId="{98725642-96A4-44EE-AFDE-A7F77295A23E}"/>
    <dgm:cxn modelId="{38278002-0270-467F-AFCD-A6CBDA7F353C}" srcId="{2E082D11-A6BC-4577-85ED-76D23391E3A0}" destId="{1D48EA43-5A60-4170-AFB3-2C0B344AD023}" srcOrd="4" destOrd="0" parTransId="{61F39AFF-244D-448F-A934-5EDF9BEE5D8C}" sibTransId="{D012AFAC-1213-4B49-8718-AC84030F7426}"/>
    <dgm:cxn modelId="{D242580A-22C4-45C4-922A-CCBA90E85E17}" type="presOf" srcId="{A5837E65-4F9A-4BD0-954F-2F5A49BB009F}" destId="{351FE4F6-2C8B-4F30-93B3-36483F5AB97C}" srcOrd="0" destOrd="0" presId="urn:microsoft.com/office/officeart/2008/layout/LinedList"/>
    <dgm:cxn modelId="{562CED0D-EFD6-4859-B327-9CFAFB5CAD0F}" type="presOf" srcId="{95F77012-6D16-4C71-9F26-9D3E51A2BD1D}" destId="{55C6F058-CE0C-4FFF-85AA-EE5C5A9DB8B9}" srcOrd="0" destOrd="0" presId="urn:microsoft.com/office/officeart/2008/layout/LinedList"/>
    <dgm:cxn modelId="{605C7718-7545-4863-9305-CBF764B1CD38}" srcId="{2E082D11-A6BC-4577-85ED-76D23391E3A0}" destId="{EE82AC46-0E5E-4E29-A9E2-7B87ACD34D2A}" srcOrd="3" destOrd="0" parTransId="{0C0FA73E-B2E7-49B4-B253-5521E2841C19}" sibTransId="{7F4A5DF1-AB3A-4589-8715-156A243A8215}"/>
    <dgm:cxn modelId="{1EA3B51D-7488-4EC9-BBF6-226AA97FCF48}" type="presOf" srcId="{EE82AC46-0E5E-4E29-A9E2-7B87ACD34D2A}" destId="{9B24C07E-C6C2-41DC-B4A0-D6D3E9E03382}" srcOrd="0" destOrd="0" presId="urn:microsoft.com/office/officeart/2008/layout/LinedList"/>
    <dgm:cxn modelId="{7A7DF343-263A-4CB5-BAE9-B103CF0DF6F4}" srcId="{2E082D11-A6BC-4577-85ED-76D23391E3A0}" destId="{3ADE6588-AB3E-4386-B5B0-98BA06F05857}" srcOrd="5" destOrd="0" parTransId="{94A5C29D-F596-4E81-A5CB-833497AF7161}" sibTransId="{9E4F865E-16BD-4383-ACB2-D0DAF19C8AD8}"/>
    <dgm:cxn modelId="{AEBDF36A-56D2-4C87-940D-F7AE9F34FA40}" type="presOf" srcId="{3ADE6588-AB3E-4386-B5B0-98BA06F05857}" destId="{6E692B8D-C80A-429B-B0DF-9E06C0509748}" srcOrd="0" destOrd="0" presId="urn:microsoft.com/office/officeart/2008/layout/LinedList"/>
    <dgm:cxn modelId="{0C5E0958-31A9-45CD-8C27-76E5AD726DAD}" type="presOf" srcId="{54D75DB4-747D-4CC1-B8A9-F21C3312D1F7}" destId="{76C0F2EC-8ED3-4FCE-957D-474A63B9F164}" srcOrd="0" destOrd="0" presId="urn:microsoft.com/office/officeart/2008/layout/LinedList"/>
    <dgm:cxn modelId="{B6BE8E8F-60D8-47CE-9A80-AD42349A9DC1}" type="presOf" srcId="{2E082D11-A6BC-4577-85ED-76D23391E3A0}" destId="{3EB02B1F-7BCB-4E1B-9358-0EB42864B861}" srcOrd="0" destOrd="0" presId="urn:microsoft.com/office/officeart/2008/layout/LinedList"/>
    <dgm:cxn modelId="{DBBB7DA6-8643-4C05-96DB-9D2EBE45E80D}" srcId="{2E082D11-A6BC-4577-85ED-76D23391E3A0}" destId="{95F77012-6D16-4C71-9F26-9D3E51A2BD1D}" srcOrd="2" destOrd="0" parTransId="{9761E72B-F9BA-4A7D-83A1-D72341CF12E0}" sibTransId="{332F10C9-248E-44D8-AD0F-0C22B45FD620}"/>
    <dgm:cxn modelId="{56E78DAD-D118-4F3B-99B6-F18684A499C1}" srcId="{2E082D11-A6BC-4577-85ED-76D23391E3A0}" destId="{F29A44AC-BDB7-43C2-9460-6F294DD034BF}" srcOrd="6" destOrd="0" parTransId="{907E3070-8D0D-4FEB-ADB4-7E5710734101}" sibTransId="{7BE8F1FD-8369-4DAE-83B4-A3AF9F719064}"/>
    <dgm:cxn modelId="{3D830BCE-1E16-4134-AE64-40EB41C905FC}" srcId="{2E082D11-A6BC-4577-85ED-76D23391E3A0}" destId="{5494AF9F-FC7C-4DB0-8EA1-ADE2273D36F3}" srcOrd="1" destOrd="0" parTransId="{922381C6-D66A-4D82-A135-F653C65AE56F}" sibTransId="{05847713-3919-48D9-A1DC-40EE9AE1D51A}"/>
    <dgm:cxn modelId="{93B911D6-2DD5-4D8B-95EC-A702CED5AA83}" type="presOf" srcId="{F29A44AC-BDB7-43C2-9460-6F294DD034BF}" destId="{E769F012-1330-40D6-85BA-7B38E9691E4C}" srcOrd="0" destOrd="0" presId="urn:microsoft.com/office/officeart/2008/layout/LinedList"/>
    <dgm:cxn modelId="{882C0ADC-E09E-4051-B55C-95178B2A6BD4}" type="presOf" srcId="{1D48EA43-5A60-4170-AFB3-2C0B344AD023}" destId="{5E6CD965-3400-4D6E-A2AA-96DDC60FD11D}" srcOrd="0" destOrd="0" presId="urn:microsoft.com/office/officeart/2008/layout/LinedList"/>
    <dgm:cxn modelId="{6D9A91E1-B524-4CA1-9C9C-6A85CE9481A0}" type="presOf" srcId="{5494AF9F-FC7C-4DB0-8EA1-ADE2273D36F3}" destId="{A2C088DB-82E6-40C2-B944-90BFF1AFB52D}" srcOrd="0" destOrd="0" presId="urn:microsoft.com/office/officeart/2008/layout/LinedList"/>
    <dgm:cxn modelId="{9BBDC0E7-1DC8-48B6-9A48-CFE549A2FE6D}" type="presOf" srcId="{C32A581F-902E-48EC-84C0-D0207B0DFBDB}" destId="{21F21C55-58F5-4EEC-B270-0DA8A7330937}" srcOrd="0" destOrd="0" presId="urn:microsoft.com/office/officeart/2008/layout/LinedList"/>
    <dgm:cxn modelId="{920202F1-22D5-4142-9BEC-AAA4A31A5A1A}" srcId="{2E082D11-A6BC-4577-85ED-76D23391E3A0}" destId="{54D75DB4-747D-4CC1-B8A9-F21C3312D1F7}" srcOrd="7" destOrd="0" parTransId="{5860110D-3613-4021-BA4A-3C74B7E2DBE1}" sibTransId="{54CBDA8A-0F60-4EE9-ABE5-445CAE0045C1}"/>
    <dgm:cxn modelId="{A159F1F5-383E-42C3-8B49-06CD57B2FCEE}" srcId="{2E082D11-A6BC-4577-85ED-76D23391E3A0}" destId="{C32A581F-902E-48EC-84C0-D0207B0DFBDB}" srcOrd="8" destOrd="0" parTransId="{B2272BEE-F6F7-4243-A8B1-90D9C21E2D4D}" sibTransId="{490802BB-A5FE-4455-A16D-144508DE2E79}"/>
    <dgm:cxn modelId="{5FC192DB-7C8F-40B0-8A66-3120C5F16CE7}" type="presParOf" srcId="{3EB02B1F-7BCB-4E1B-9358-0EB42864B861}" destId="{1341A3B8-6844-4F7B-AE4C-2040ECF74D66}" srcOrd="0" destOrd="0" presId="urn:microsoft.com/office/officeart/2008/layout/LinedList"/>
    <dgm:cxn modelId="{E9A507CA-0847-4466-B502-DD01A8F9B716}" type="presParOf" srcId="{3EB02B1F-7BCB-4E1B-9358-0EB42864B861}" destId="{6F95D98D-5D05-4500-8EC1-81DDBCCE1A1A}" srcOrd="1" destOrd="0" presId="urn:microsoft.com/office/officeart/2008/layout/LinedList"/>
    <dgm:cxn modelId="{7070BF9A-2391-4714-855A-306DFCC08D00}" type="presParOf" srcId="{6F95D98D-5D05-4500-8EC1-81DDBCCE1A1A}" destId="{351FE4F6-2C8B-4F30-93B3-36483F5AB97C}" srcOrd="0" destOrd="0" presId="urn:microsoft.com/office/officeart/2008/layout/LinedList"/>
    <dgm:cxn modelId="{8EED2969-92B4-41BD-9AE5-8282FC7C06D6}" type="presParOf" srcId="{6F95D98D-5D05-4500-8EC1-81DDBCCE1A1A}" destId="{5DFB2A50-3123-43F5-B87F-222461130443}" srcOrd="1" destOrd="0" presId="urn:microsoft.com/office/officeart/2008/layout/LinedList"/>
    <dgm:cxn modelId="{9C6AA3FD-CCEF-4D74-B0F4-3AEDDDDA4990}" type="presParOf" srcId="{3EB02B1F-7BCB-4E1B-9358-0EB42864B861}" destId="{BE1D4EF6-92E9-42B4-A885-41CC8379A8DA}" srcOrd="2" destOrd="0" presId="urn:microsoft.com/office/officeart/2008/layout/LinedList"/>
    <dgm:cxn modelId="{F5E8DCA2-DFD4-411B-8F87-65723BDC2BB7}" type="presParOf" srcId="{3EB02B1F-7BCB-4E1B-9358-0EB42864B861}" destId="{DB25F6E1-92F1-4BC3-B35B-3C162D680C71}" srcOrd="3" destOrd="0" presId="urn:microsoft.com/office/officeart/2008/layout/LinedList"/>
    <dgm:cxn modelId="{5BF96151-5D7B-42AD-ABB5-4140C90E5225}" type="presParOf" srcId="{DB25F6E1-92F1-4BC3-B35B-3C162D680C71}" destId="{A2C088DB-82E6-40C2-B944-90BFF1AFB52D}" srcOrd="0" destOrd="0" presId="urn:microsoft.com/office/officeart/2008/layout/LinedList"/>
    <dgm:cxn modelId="{749BAAFE-D8C5-4195-A506-06702CC97913}" type="presParOf" srcId="{DB25F6E1-92F1-4BC3-B35B-3C162D680C71}" destId="{19DEA26E-A7DD-42D8-BAF5-FC9E32737E80}" srcOrd="1" destOrd="0" presId="urn:microsoft.com/office/officeart/2008/layout/LinedList"/>
    <dgm:cxn modelId="{1D68A8AB-CE1B-4C2D-8EDE-1352BD7E3AC3}" type="presParOf" srcId="{3EB02B1F-7BCB-4E1B-9358-0EB42864B861}" destId="{ED06CECE-C8ED-4761-969F-74B74ED6FB49}" srcOrd="4" destOrd="0" presId="urn:microsoft.com/office/officeart/2008/layout/LinedList"/>
    <dgm:cxn modelId="{12F58144-B02E-4871-A6D5-672AFF2D1C45}" type="presParOf" srcId="{3EB02B1F-7BCB-4E1B-9358-0EB42864B861}" destId="{160D3C83-E1C7-4A9E-8EFA-7C1BC49CBD02}" srcOrd="5" destOrd="0" presId="urn:microsoft.com/office/officeart/2008/layout/LinedList"/>
    <dgm:cxn modelId="{6E2860FC-F974-4FAC-8A16-FBED2BE065E3}" type="presParOf" srcId="{160D3C83-E1C7-4A9E-8EFA-7C1BC49CBD02}" destId="{55C6F058-CE0C-4FFF-85AA-EE5C5A9DB8B9}" srcOrd="0" destOrd="0" presId="urn:microsoft.com/office/officeart/2008/layout/LinedList"/>
    <dgm:cxn modelId="{92D08536-5E07-404C-8698-AEE118AAB249}" type="presParOf" srcId="{160D3C83-E1C7-4A9E-8EFA-7C1BC49CBD02}" destId="{F8D62A36-D3BA-4074-9847-0F7F9441F3BA}" srcOrd="1" destOrd="0" presId="urn:microsoft.com/office/officeart/2008/layout/LinedList"/>
    <dgm:cxn modelId="{A3B1D07A-6382-4043-8EE8-31C75D7B7C49}" type="presParOf" srcId="{3EB02B1F-7BCB-4E1B-9358-0EB42864B861}" destId="{BBF3C1A7-5CA7-4109-9E53-0873490021C4}" srcOrd="6" destOrd="0" presId="urn:microsoft.com/office/officeart/2008/layout/LinedList"/>
    <dgm:cxn modelId="{84CFD849-59AE-475D-8833-EE9DEC46DAB0}" type="presParOf" srcId="{3EB02B1F-7BCB-4E1B-9358-0EB42864B861}" destId="{1595B97D-E995-4DD2-9F96-C1FB14FB589A}" srcOrd="7" destOrd="0" presId="urn:microsoft.com/office/officeart/2008/layout/LinedList"/>
    <dgm:cxn modelId="{CFA91E23-DADA-4FAB-8CEF-CD191F0179FE}" type="presParOf" srcId="{1595B97D-E995-4DD2-9F96-C1FB14FB589A}" destId="{9B24C07E-C6C2-41DC-B4A0-D6D3E9E03382}" srcOrd="0" destOrd="0" presId="urn:microsoft.com/office/officeart/2008/layout/LinedList"/>
    <dgm:cxn modelId="{4A8B050E-3A14-4E05-8C57-36B1F387DDC4}" type="presParOf" srcId="{1595B97D-E995-4DD2-9F96-C1FB14FB589A}" destId="{4299E3A5-A388-4AFE-A8C3-8C8031743313}" srcOrd="1" destOrd="0" presId="urn:microsoft.com/office/officeart/2008/layout/LinedList"/>
    <dgm:cxn modelId="{F9A7AC7A-8126-46F2-9747-79C8F06F8634}" type="presParOf" srcId="{3EB02B1F-7BCB-4E1B-9358-0EB42864B861}" destId="{C5F312A3-8C37-421B-9423-53641EDE2AD2}" srcOrd="8" destOrd="0" presId="urn:microsoft.com/office/officeart/2008/layout/LinedList"/>
    <dgm:cxn modelId="{6378DA0E-58EB-4577-AEF5-4A45F03D33E7}" type="presParOf" srcId="{3EB02B1F-7BCB-4E1B-9358-0EB42864B861}" destId="{A8096F4D-FF65-4E48-A478-CC86416F44FA}" srcOrd="9" destOrd="0" presId="urn:microsoft.com/office/officeart/2008/layout/LinedList"/>
    <dgm:cxn modelId="{DCB2093A-1059-4134-B508-610D5D325DF8}" type="presParOf" srcId="{A8096F4D-FF65-4E48-A478-CC86416F44FA}" destId="{5E6CD965-3400-4D6E-A2AA-96DDC60FD11D}" srcOrd="0" destOrd="0" presId="urn:microsoft.com/office/officeart/2008/layout/LinedList"/>
    <dgm:cxn modelId="{C5721C55-AA12-4687-9EEC-466A5900EBB8}" type="presParOf" srcId="{A8096F4D-FF65-4E48-A478-CC86416F44FA}" destId="{D28E1507-8D30-49C3-AF84-E54407EA6487}" srcOrd="1" destOrd="0" presId="urn:microsoft.com/office/officeart/2008/layout/LinedList"/>
    <dgm:cxn modelId="{62CCDF5C-E285-4916-8401-BBB2F73CDE20}" type="presParOf" srcId="{3EB02B1F-7BCB-4E1B-9358-0EB42864B861}" destId="{CB67C459-9296-4C40-8ADF-D42AE9AAD412}" srcOrd="10" destOrd="0" presId="urn:microsoft.com/office/officeart/2008/layout/LinedList"/>
    <dgm:cxn modelId="{7C55C557-791F-4DB4-BEF3-10DD9E090474}" type="presParOf" srcId="{3EB02B1F-7BCB-4E1B-9358-0EB42864B861}" destId="{F0249A18-3246-49E1-9311-ADF3CAA63376}" srcOrd="11" destOrd="0" presId="urn:microsoft.com/office/officeart/2008/layout/LinedList"/>
    <dgm:cxn modelId="{F822F359-F31F-4144-B9F4-745B3BED6A73}" type="presParOf" srcId="{F0249A18-3246-49E1-9311-ADF3CAA63376}" destId="{6E692B8D-C80A-429B-B0DF-9E06C0509748}" srcOrd="0" destOrd="0" presId="urn:microsoft.com/office/officeart/2008/layout/LinedList"/>
    <dgm:cxn modelId="{8618C221-49DD-4764-9F39-3902C58B50F7}" type="presParOf" srcId="{F0249A18-3246-49E1-9311-ADF3CAA63376}" destId="{E71FBF13-08E9-4812-A9BD-1B54987B67B7}" srcOrd="1" destOrd="0" presId="urn:microsoft.com/office/officeart/2008/layout/LinedList"/>
    <dgm:cxn modelId="{2F1AC10B-931D-4F29-A610-B812D4A0D66F}" type="presParOf" srcId="{3EB02B1F-7BCB-4E1B-9358-0EB42864B861}" destId="{933F1F09-C966-4455-9B8F-F2406694344B}" srcOrd="12" destOrd="0" presId="urn:microsoft.com/office/officeart/2008/layout/LinedList"/>
    <dgm:cxn modelId="{E1EC0A3E-30DC-493F-BAF5-892218E76E95}" type="presParOf" srcId="{3EB02B1F-7BCB-4E1B-9358-0EB42864B861}" destId="{6F69C4F3-9618-4773-8378-8DF6F466FFAC}" srcOrd="13" destOrd="0" presId="urn:microsoft.com/office/officeart/2008/layout/LinedList"/>
    <dgm:cxn modelId="{69CEADF7-C3EC-45F1-BB13-8BCAACA6D76C}" type="presParOf" srcId="{6F69C4F3-9618-4773-8378-8DF6F466FFAC}" destId="{E769F012-1330-40D6-85BA-7B38E9691E4C}" srcOrd="0" destOrd="0" presId="urn:microsoft.com/office/officeart/2008/layout/LinedList"/>
    <dgm:cxn modelId="{66691CFC-91D9-46F1-8472-E71E0BCF6F1A}" type="presParOf" srcId="{6F69C4F3-9618-4773-8378-8DF6F466FFAC}" destId="{9D250FC4-0AB3-45FF-BA76-45469D7D9BD1}" srcOrd="1" destOrd="0" presId="urn:microsoft.com/office/officeart/2008/layout/LinedList"/>
    <dgm:cxn modelId="{E865EB68-3713-422F-824B-138B65DA7F27}" type="presParOf" srcId="{3EB02B1F-7BCB-4E1B-9358-0EB42864B861}" destId="{EEE2C583-AEFB-40C3-8FCE-B2EC45941F86}" srcOrd="14" destOrd="0" presId="urn:microsoft.com/office/officeart/2008/layout/LinedList"/>
    <dgm:cxn modelId="{12B8980C-46B6-423D-8A37-9DDB59F00CFE}" type="presParOf" srcId="{3EB02B1F-7BCB-4E1B-9358-0EB42864B861}" destId="{BF71866F-1408-4DEA-AAFA-463B768C44BA}" srcOrd="15" destOrd="0" presId="urn:microsoft.com/office/officeart/2008/layout/LinedList"/>
    <dgm:cxn modelId="{ECF22703-F23D-4F05-A68C-4F47736ABF30}" type="presParOf" srcId="{BF71866F-1408-4DEA-AAFA-463B768C44BA}" destId="{76C0F2EC-8ED3-4FCE-957D-474A63B9F164}" srcOrd="0" destOrd="0" presId="urn:microsoft.com/office/officeart/2008/layout/LinedList"/>
    <dgm:cxn modelId="{A50CA8EF-BDFA-4831-A32D-7965DD6926FB}" type="presParOf" srcId="{BF71866F-1408-4DEA-AAFA-463B768C44BA}" destId="{9EEE6E96-5744-4E14-B3F2-1487486529FC}" srcOrd="1" destOrd="0" presId="urn:microsoft.com/office/officeart/2008/layout/LinedList"/>
    <dgm:cxn modelId="{5C697013-83C6-43B6-B3B4-566A31C4A8E3}" type="presParOf" srcId="{3EB02B1F-7BCB-4E1B-9358-0EB42864B861}" destId="{F3F64E9C-5DD8-42CB-B968-F3FA7E67301F}" srcOrd="16" destOrd="0" presId="urn:microsoft.com/office/officeart/2008/layout/LinedList"/>
    <dgm:cxn modelId="{1F97A2F1-08C9-4710-8157-C37CA17DE9D3}" type="presParOf" srcId="{3EB02B1F-7BCB-4E1B-9358-0EB42864B861}" destId="{A91949FC-A842-4B17-8FC8-98DC62A7B4C0}" srcOrd="17" destOrd="0" presId="urn:microsoft.com/office/officeart/2008/layout/LinedList"/>
    <dgm:cxn modelId="{0A6A2AAD-6BCC-41D9-8A36-C7017786331D}" type="presParOf" srcId="{A91949FC-A842-4B17-8FC8-98DC62A7B4C0}" destId="{21F21C55-58F5-4EEC-B270-0DA8A7330937}" srcOrd="0" destOrd="0" presId="urn:microsoft.com/office/officeart/2008/layout/LinedList"/>
    <dgm:cxn modelId="{6886C5F8-2287-4058-992E-CFE7A316528D}" type="presParOf" srcId="{A91949FC-A842-4B17-8FC8-98DC62A7B4C0}" destId="{6374BC8F-740D-47FB-9F83-7F6F491EC8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1A3B8-6844-4F7B-AE4C-2040ECF74D66}">
      <dsp:nvSpPr>
        <dsp:cNvPr id="0" name=""/>
        <dsp:cNvSpPr/>
      </dsp:nvSpPr>
      <dsp:spPr>
        <a:xfrm>
          <a:off x="0" y="604"/>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FE4F6-2C8B-4F30-93B3-36483F5AB97C}">
      <dsp:nvSpPr>
        <dsp:cNvPr id="0" name=""/>
        <dsp:cNvSpPr/>
      </dsp:nvSpPr>
      <dsp:spPr>
        <a:xfrm>
          <a:off x="0" y="604"/>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C000"/>
              </a:solidFill>
              <a:latin typeface="Aharoni" panose="02010803020104030203" pitchFamily="2" charset="-79"/>
              <a:cs typeface="Aharoni" panose="02010803020104030203" pitchFamily="2" charset="-79"/>
            </a:rPr>
            <a:t>Step1: Creating an Urgency</a:t>
          </a:r>
          <a:r>
            <a:rPr lang="en-GB" sz="1800" b="1" kern="1200" dirty="0">
              <a:solidFill>
                <a:srgbClr val="FFC000"/>
              </a:solidFill>
            </a:rPr>
            <a:t>. </a:t>
          </a:r>
          <a:r>
            <a:rPr lang="en-GB" sz="1400" b="1" kern="1200" dirty="0"/>
            <a:t>Identifying threats, opportunities. Communicating with stakeholders.</a:t>
          </a:r>
          <a:r>
            <a:rPr lang="en-GB" sz="1400" kern="1200" dirty="0"/>
            <a:t> </a:t>
          </a:r>
          <a:endParaRPr lang="en-US" sz="1800" kern="1200" dirty="0"/>
        </a:p>
      </dsp:txBody>
      <dsp:txXfrm>
        <a:off x="0" y="604"/>
        <a:ext cx="9945666" cy="549800"/>
      </dsp:txXfrm>
    </dsp:sp>
    <dsp:sp modelId="{BE1D4EF6-92E9-42B4-A885-41CC8379A8DA}">
      <dsp:nvSpPr>
        <dsp:cNvPr id="0" name=""/>
        <dsp:cNvSpPr/>
      </dsp:nvSpPr>
      <dsp:spPr>
        <a:xfrm>
          <a:off x="0" y="550404"/>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088DB-82E6-40C2-B944-90BFF1AFB52D}">
      <dsp:nvSpPr>
        <dsp:cNvPr id="0" name=""/>
        <dsp:cNvSpPr/>
      </dsp:nvSpPr>
      <dsp:spPr>
        <a:xfrm>
          <a:off x="0" y="550404"/>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C000"/>
              </a:solidFill>
              <a:latin typeface="Aharoni" panose="02010803020104030203" pitchFamily="2" charset="-79"/>
              <a:cs typeface="Aharoni" panose="02010803020104030203" pitchFamily="2" charset="-79"/>
            </a:rPr>
            <a:t>Step2: Build Guiding Team</a:t>
          </a:r>
          <a:r>
            <a:rPr lang="en-GB" sz="1800" b="1" kern="1200" dirty="0">
              <a:solidFill>
                <a:srgbClr val="FFC000"/>
              </a:solidFill>
            </a:rPr>
            <a:t>. </a:t>
          </a:r>
          <a:r>
            <a:rPr lang="en-GB" sz="1500" b="1" kern="1200" dirty="0"/>
            <a:t>Form a coalition with effective and influential people. Identify weak areas, involve people from different department. </a:t>
          </a:r>
          <a:endParaRPr lang="en-US" sz="1500" kern="1200" dirty="0"/>
        </a:p>
      </dsp:txBody>
      <dsp:txXfrm>
        <a:off x="0" y="550404"/>
        <a:ext cx="9945666" cy="549800"/>
      </dsp:txXfrm>
    </dsp:sp>
    <dsp:sp modelId="{ED06CECE-C8ED-4761-969F-74B74ED6FB49}">
      <dsp:nvSpPr>
        <dsp:cNvPr id="0" name=""/>
        <dsp:cNvSpPr/>
      </dsp:nvSpPr>
      <dsp:spPr>
        <a:xfrm>
          <a:off x="0" y="1100204"/>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C6F058-CE0C-4FFF-85AA-EE5C5A9DB8B9}">
      <dsp:nvSpPr>
        <dsp:cNvPr id="0" name=""/>
        <dsp:cNvSpPr/>
      </dsp:nvSpPr>
      <dsp:spPr>
        <a:xfrm>
          <a:off x="0" y="1100204"/>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Step 3: Develop the Vision. </a:t>
          </a:r>
          <a:endParaRPr lang="en-US" sz="2500" kern="1200"/>
        </a:p>
      </dsp:txBody>
      <dsp:txXfrm>
        <a:off x="0" y="1100204"/>
        <a:ext cx="9945666" cy="549800"/>
      </dsp:txXfrm>
    </dsp:sp>
    <dsp:sp modelId="{BBF3C1A7-5CA7-4109-9E53-0873490021C4}">
      <dsp:nvSpPr>
        <dsp:cNvPr id="0" name=""/>
        <dsp:cNvSpPr/>
      </dsp:nvSpPr>
      <dsp:spPr>
        <a:xfrm>
          <a:off x="0" y="1650005"/>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4C07E-C6C2-41DC-B4A0-D6D3E9E03382}">
      <dsp:nvSpPr>
        <dsp:cNvPr id="0" name=""/>
        <dsp:cNvSpPr/>
      </dsp:nvSpPr>
      <dsp:spPr>
        <a:xfrm>
          <a:off x="0" y="1650005"/>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Step 4: Communicate for Buy-in. </a:t>
          </a:r>
          <a:endParaRPr lang="en-US" sz="2500" kern="1200"/>
        </a:p>
      </dsp:txBody>
      <dsp:txXfrm>
        <a:off x="0" y="1650005"/>
        <a:ext cx="9945666" cy="549800"/>
      </dsp:txXfrm>
    </dsp:sp>
    <dsp:sp modelId="{C5F312A3-8C37-421B-9423-53641EDE2AD2}">
      <dsp:nvSpPr>
        <dsp:cNvPr id="0" name=""/>
        <dsp:cNvSpPr/>
      </dsp:nvSpPr>
      <dsp:spPr>
        <a:xfrm>
          <a:off x="0" y="2199805"/>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6CD965-3400-4D6E-A2AA-96DDC60FD11D}">
      <dsp:nvSpPr>
        <dsp:cNvPr id="0" name=""/>
        <dsp:cNvSpPr/>
      </dsp:nvSpPr>
      <dsp:spPr>
        <a:xfrm>
          <a:off x="0" y="2199805"/>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Step 5: Empower Action.</a:t>
          </a:r>
          <a:r>
            <a:rPr lang="en-GB" sz="2500" kern="1200"/>
            <a:t> </a:t>
          </a:r>
          <a:endParaRPr lang="en-US" sz="2500" kern="1200"/>
        </a:p>
      </dsp:txBody>
      <dsp:txXfrm>
        <a:off x="0" y="2199805"/>
        <a:ext cx="9945666" cy="549800"/>
      </dsp:txXfrm>
    </dsp:sp>
    <dsp:sp modelId="{CB67C459-9296-4C40-8ADF-D42AE9AAD412}">
      <dsp:nvSpPr>
        <dsp:cNvPr id="0" name=""/>
        <dsp:cNvSpPr/>
      </dsp:nvSpPr>
      <dsp:spPr>
        <a:xfrm>
          <a:off x="0" y="2749606"/>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92B8D-C80A-429B-B0DF-9E06C0509748}">
      <dsp:nvSpPr>
        <dsp:cNvPr id="0" name=""/>
        <dsp:cNvSpPr/>
      </dsp:nvSpPr>
      <dsp:spPr>
        <a:xfrm>
          <a:off x="0" y="2749606"/>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Step 6: Create Short Term Wins. </a:t>
          </a:r>
          <a:endParaRPr lang="en-US" sz="2500" kern="1200"/>
        </a:p>
      </dsp:txBody>
      <dsp:txXfrm>
        <a:off x="0" y="2749606"/>
        <a:ext cx="9945666" cy="549800"/>
      </dsp:txXfrm>
    </dsp:sp>
    <dsp:sp modelId="{933F1F09-C966-4455-9B8F-F2406694344B}">
      <dsp:nvSpPr>
        <dsp:cNvPr id="0" name=""/>
        <dsp:cNvSpPr/>
      </dsp:nvSpPr>
      <dsp:spPr>
        <a:xfrm>
          <a:off x="0" y="3299406"/>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9F012-1330-40D6-85BA-7B38E9691E4C}">
      <dsp:nvSpPr>
        <dsp:cNvPr id="0" name=""/>
        <dsp:cNvSpPr/>
      </dsp:nvSpPr>
      <dsp:spPr>
        <a:xfrm>
          <a:off x="0" y="3299406"/>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Step 7: Don’t Let Up.</a:t>
          </a:r>
          <a:r>
            <a:rPr lang="en-GB" sz="2500" kern="1200"/>
            <a:t> </a:t>
          </a:r>
          <a:endParaRPr lang="en-US" sz="2500" kern="1200"/>
        </a:p>
      </dsp:txBody>
      <dsp:txXfrm>
        <a:off x="0" y="3299406"/>
        <a:ext cx="9945666" cy="549800"/>
      </dsp:txXfrm>
    </dsp:sp>
    <dsp:sp modelId="{EEE2C583-AEFB-40C3-8FCE-B2EC45941F86}">
      <dsp:nvSpPr>
        <dsp:cNvPr id="0" name=""/>
        <dsp:cNvSpPr/>
      </dsp:nvSpPr>
      <dsp:spPr>
        <a:xfrm>
          <a:off x="0" y="3849207"/>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C0F2EC-8ED3-4FCE-957D-474A63B9F164}">
      <dsp:nvSpPr>
        <dsp:cNvPr id="0" name=""/>
        <dsp:cNvSpPr/>
      </dsp:nvSpPr>
      <dsp:spPr>
        <a:xfrm>
          <a:off x="0" y="3849207"/>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Step 8: Make Change Stick. </a:t>
          </a:r>
          <a:r>
            <a:rPr lang="en-GB" sz="2500" kern="1200" dirty="0"/>
            <a:t> </a:t>
          </a:r>
          <a:endParaRPr lang="en-US" sz="2500" kern="1200" dirty="0"/>
        </a:p>
      </dsp:txBody>
      <dsp:txXfrm>
        <a:off x="0" y="3849207"/>
        <a:ext cx="9945666" cy="549800"/>
      </dsp:txXfrm>
    </dsp:sp>
    <dsp:sp modelId="{F3F64E9C-5DD8-42CB-B968-F3FA7E67301F}">
      <dsp:nvSpPr>
        <dsp:cNvPr id="0" name=""/>
        <dsp:cNvSpPr/>
      </dsp:nvSpPr>
      <dsp:spPr>
        <a:xfrm>
          <a:off x="0" y="4399007"/>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21C55-58F5-4EEC-B270-0DA8A7330937}">
      <dsp:nvSpPr>
        <dsp:cNvPr id="0" name=""/>
        <dsp:cNvSpPr/>
      </dsp:nvSpPr>
      <dsp:spPr>
        <a:xfrm>
          <a:off x="0" y="4399007"/>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8-Step Process for Leading Change | </a:t>
          </a:r>
          <a:r>
            <a:rPr lang="en-GB" sz="2500" kern="1200" dirty="0" err="1"/>
            <a:t>Dr.</a:t>
          </a:r>
          <a:r>
            <a:rPr lang="en-GB" sz="2500" kern="1200" dirty="0"/>
            <a:t> John Kotter, 2020).</a:t>
          </a:r>
        </a:p>
      </dsp:txBody>
      <dsp:txXfrm>
        <a:off x="0" y="4399007"/>
        <a:ext cx="9945666" cy="5498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27BDC-1ACC-4CDA-AEC3-ECB53933AF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0716A8-563F-4B5C-9A12-9A7F70810D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1C3F76-CC11-41FA-AE84-15F54A12FCB5}"/>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5" name="Footer Placeholder 4">
            <a:extLst>
              <a:ext uri="{FF2B5EF4-FFF2-40B4-BE49-F238E27FC236}">
                <a16:creationId xmlns:a16="http://schemas.microsoft.com/office/drawing/2014/main" id="{D0307884-58C8-40A8-A44F-A556BD0B8E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B908FB-A242-4867-AAB6-1DADCBAD8AAE}"/>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4246271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7731F-5206-4CF6-ACAD-FE6AC0F908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222D34-93ED-4EA4-B76F-12896EAF29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9E60EC-FFFB-462E-B26B-A064F9C27784}"/>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5" name="Footer Placeholder 4">
            <a:extLst>
              <a:ext uri="{FF2B5EF4-FFF2-40B4-BE49-F238E27FC236}">
                <a16:creationId xmlns:a16="http://schemas.microsoft.com/office/drawing/2014/main" id="{882C067B-C438-4C71-95D0-46D0DCDB24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4394C8-B7D4-47DE-A7E5-D1F41A004139}"/>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589507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06A3D-BFB5-4431-BBCF-BB9385B5A2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570590-25FB-4265-8726-49F6CA659D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63522A-5CD5-4597-BD9D-1D133AF26AFA}"/>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5" name="Footer Placeholder 4">
            <a:extLst>
              <a:ext uri="{FF2B5EF4-FFF2-40B4-BE49-F238E27FC236}">
                <a16:creationId xmlns:a16="http://schemas.microsoft.com/office/drawing/2014/main" id="{0BD305FE-67B5-4578-B357-E146BF30DA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59A7E0-1109-45AE-AFB1-DEFE0CAEDF18}"/>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3904652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9DD00-3DB2-4CE5-A688-463402724B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885C99-A369-47A2-8744-35340B18F5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A6FB5B-B10F-4B44-9C9D-6C28263601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5A8F48-BA36-45D8-BA85-0D284F04946D}"/>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6" name="Footer Placeholder 5">
            <a:extLst>
              <a:ext uri="{FF2B5EF4-FFF2-40B4-BE49-F238E27FC236}">
                <a16:creationId xmlns:a16="http://schemas.microsoft.com/office/drawing/2014/main" id="{DCB802B5-0702-471D-A62E-DC8FD0492C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619278-5282-439C-8044-3BAB59B00D17}"/>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277977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EEF87-0797-48C1-AFFF-EF3DE2032A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17ADA8-42DC-447B-8B39-05357DEAE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F2965B-E407-4C3C-8DCD-9BF505D7E7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D100C8-B15F-4CC7-AFDB-DEDCDDC672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42F668-7000-4B05-9524-30C9F09068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9D3EFA-12C1-49A5-9994-5EB0BC2863D9}"/>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8" name="Footer Placeholder 7">
            <a:extLst>
              <a:ext uri="{FF2B5EF4-FFF2-40B4-BE49-F238E27FC236}">
                <a16:creationId xmlns:a16="http://schemas.microsoft.com/office/drawing/2014/main" id="{C84F2BFF-6B36-4457-B91B-26E4A6FA04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064C89-6DC5-4BBA-83AD-FE07AAB67185}"/>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4239261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2548-286F-4C73-A10F-A874F09340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B23B03-3D10-4272-8B06-EC3A4F27DDF7}"/>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4" name="Footer Placeholder 3">
            <a:extLst>
              <a:ext uri="{FF2B5EF4-FFF2-40B4-BE49-F238E27FC236}">
                <a16:creationId xmlns:a16="http://schemas.microsoft.com/office/drawing/2014/main" id="{E6F5F086-92B2-4853-BA98-1EA904D29D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3BF3CB-E3C2-48A7-A0B4-3FC80367CDE2}"/>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2134794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F0274E-CC92-4C4A-9E6B-44427717E00E}"/>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3" name="Footer Placeholder 2">
            <a:extLst>
              <a:ext uri="{FF2B5EF4-FFF2-40B4-BE49-F238E27FC236}">
                <a16:creationId xmlns:a16="http://schemas.microsoft.com/office/drawing/2014/main" id="{286B4355-62FC-47CA-B7F9-8ECFD2BF40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E64B92-EE6D-4B70-A832-3259B15E0CB9}"/>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3762234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8B3FF-CC5E-440E-8633-6CACBB1ACC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C95D5D-C168-4484-BC5A-28C31709E9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3BB2B3-EB09-4C8E-B8D6-D0205FBFC1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94B979-F1E6-486C-80B5-BBC9141D889D}"/>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6" name="Footer Placeholder 5">
            <a:extLst>
              <a:ext uri="{FF2B5EF4-FFF2-40B4-BE49-F238E27FC236}">
                <a16:creationId xmlns:a16="http://schemas.microsoft.com/office/drawing/2014/main" id="{FB6DAAA3-39FF-4FD4-9DDF-CD3E83F876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4E100-B6AF-4F41-833C-E64010DE119A}"/>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299763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BF329-DDDD-48E8-B231-A2977E8730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BE2788-BE54-4C93-8A18-A1F5A1241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B468F8-AE02-465F-9006-D4626A9EE0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BF02AD-C1FC-4F4F-A6A2-63EB2751DA5F}"/>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6" name="Footer Placeholder 5">
            <a:extLst>
              <a:ext uri="{FF2B5EF4-FFF2-40B4-BE49-F238E27FC236}">
                <a16:creationId xmlns:a16="http://schemas.microsoft.com/office/drawing/2014/main" id="{A4699308-45E1-4EFE-BEFF-4CB8595767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1A264-4895-4088-A6EC-4F535511BA12}"/>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3594031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350F8-CBBC-4AFB-88F1-9F3216A347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56C55D-79D3-4C20-B374-D0F158D70C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AF7A1B-EE70-49A6-A971-E7C089B1937C}"/>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5" name="Footer Placeholder 4">
            <a:extLst>
              <a:ext uri="{FF2B5EF4-FFF2-40B4-BE49-F238E27FC236}">
                <a16:creationId xmlns:a16="http://schemas.microsoft.com/office/drawing/2014/main" id="{49237EFC-B720-473F-B5C5-6B40BC0C61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0454E2-EDE0-46D6-B461-C85D2573182F}"/>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3705942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9AB635-0EA9-47AD-A537-72643135C0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97C3DF-7F15-47E2-9A19-146291FDCA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A3447-05C2-4092-89CC-C77B6933A8D0}"/>
              </a:ext>
            </a:extLst>
          </p:cNvPr>
          <p:cNvSpPr>
            <a:spLocks noGrp="1"/>
          </p:cNvSpPr>
          <p:nvPr>
            <p:ph type="dt" sz="half" idx="10"/>
          </p:nvPr>
        </p:nvSpPr>
        <p:spPr/>
        <p:txBody>
          <a:bodyPr/>
          <a:lstStyle/>
          <a:p>
            <a:fld id="{7A3E8CAF-8A53-444D-A9E1-16041DDD2872}" type="datetimeFigureOut">
              <a:rPr lang="en-GB" smtClean="0"/>
              <a:t>23/05/2020</a:t>
            </a:fld>
            <a:endParaRPr lang="en-GB"/>
          </a:p>
        </p:txBody>
      </p:sp>
      <p:sp>
        <p:nvSpPr>
          <p:cNvPr id="5" name="Footer Placeholder 4">
            <a:extLst>
              <a:ext uri="{FF2B5EF4-FFF2-40B4-BE49-F238E27FC236}">
                <a16:creationId xmlns:a16="http://schemas.microsoft.com/office/drawing/2014/main" id="{7F5D25B0-F79C-4081-9C34-16C4AB8775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CBBEB-998E-493E-B49B-1E07D2409E5B}"/>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51170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FE8530-D34F-49AA-804A-F64E99606B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5D4D45-CB43-4977-9ED1-9A719A10C7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B1B65-6400-4241-8A37-4A91F350EC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3E8CAF-8A53-444D-A9E1-16041DDD2872}" type="datetimeFigureOut">
              <a:rPr lang="en-GB" smtClean="0"/>
              <a:t>23/05/2020</a:t>
            </a:fld>
            <a:endParaRPr lang="en-GB"/>
          </a:p>
        </p:txBody>
      </p:sp>
      <p:sp>
        <p:nvSpPr>
          <p:cNvPr id="5" name="Footer Placeholder 4">
            <a:extLst>
              <a:ext uri="{FF2B5EF4-FFF2-40B4-BE49-F238E27FC236}">
                <a16:creationId xmlns:a16="http://schemas.microsoft.com/office/drawing/2014/main" id="{1C19EE04-0B7E-4F6A-AE5F-705CE649FA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358D55-7D75-47E4-8617-3D315A7D5D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CE5F83-5784-46A3-B1B8-C9006BBDBCCF}" type="slidenum">
              <a:rPr lang="en-GB" smtClean="0"/>
              <a:t>‹#›</a:t>
            </a:fld>
            <a:endParaRPr lang="en-GB"/>
          </a:p>
        </p:txBody>
      </p:sp>
    </p:spTree>
    <p:extLst>
      <p:ext uri="{BB962C8B-B14F-4D97-AF65-F5344CB8AC3E}">
        <p14:creationId xmlns:p14="http://schemas.microsoft.com/office/powerpoint/2010/main" val="1737823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marketer.com/content/amazon-remains-the-undisputed-no-1" TargetMode="External"/><Relationship Id="rId2" Type="http://schemas.openxmlformats.org/officeDocument/2006/relationships/hyperlink" Target="https://www.investopedia.com/articles/insights/052816/top-4-amazon-shareholders-amzn.asp" TargetMode="External"/><Relationship Id="rId1" Type="http://schemas.openxmlformats.org/officeDocument/2006/relationships/slideLayout" Target="../slideLayouts/slideLayout2.xml"/><Relationship Id="rId5" Type="http://schemas.openxmlformats.org/officeDocument/2006/relationships/hyperlink" Target="https://edition.cnn.com/interactive/2018/10/business/amazon-history-timeline/index.html" TargetMode="External"/><Relationship Id="rId4" Type="http://schemas.openxmlformats.org/officeDocument/2006/relationships/hyperlink" Target="https://www.cnbc.com/2020/01/30/amazon-amzn-q4-2019-earning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BA0D1-6365-4491-8553-A736DCB63007}"/>
              </a:ext>
            </a:extLst>
          </p:cNvPr>
          <p:cNvSpPr>
            <a:spLocks noGrp="1"/>
          </p:cNvSpPr>
          <p:nvPr>
            <p:ph type="title"/>
          </p:nvPr>
        </p:nvSpPr>
        <p:spPr/>
        <p:txBody>
          <a:bodyPr/>
          <a:lstStyle/>
          <a:p>
            <a:r>
              <a:rPr lang="en-GB" dirty="0"/>
              <a:t>HI Maria</a:t>
            </a:r>
          </a:p>
        </p:txBody>
      </p:sp>
      <p:sp>
        <p:nvSpPr>
          <p:cNvPr id="3" name="Content Placeholder 2">
            <a:extLst>
              <a:ext uri="{FF2B5EF4-FFF2-40B4-BE49-F238E27FC236}">
                <a16:creationId xmlns:a16="http://schemas.microsoft.com/office/drawing/2014/main" id="{776DE61F-15EF-489D-BF4E-ACF7F5962BE6}"/>
              </a:ext>
            </a:extLst>
          </p:cNvPr>
          <p:cNvSpPr>
            <a:spLocks noGrp="1"/>
          </p:cNvSpPr>
          <p:nvPr>
            <p:ph idx="1"/>
          </p:nvPr>
        </p:nvSpPr>
        <p:spPr/>
        <p:txBody>
          <a:bodyPr/>
          <a:lstStyle/>
          <a:p>
            <a:r>
              <a:rPr lang="en-GB" dirty="0"/>
              <a:t>This is what I have done so far. It will be completed before the presentation date. I still have more to add to the slides. Slide 1 and 2 and 3 are complete the others have just been started on. For most of the tasks I have more words on the speaker notes and I have only put some of it on the slides.</a:t>
            </a:r>
          </a:p>
        </p:txBody>
      </p:sp>
    </p:spTree>
    <p:extLst>
      <p:ext uri="{BB962C8B-B14F-4D97-AF65-F5344CB8AC3E}">
        <p14:creationId xmlns:p14="http://schemas.microsoft.com/office/powerpoint/2010/main" val="3282055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4B668-503D-4B9A-AD3B-705FEFA3D90D}"/>
              </a:ext>
            </a:extLst>
          </p:cNvPr>
          <p:cNvSpPr>
            <a:spLocks noGrp="1"/>
          </p:cNvSpPr>
          <p:nvPr>
            <p:ph type="title"/>
          </p:nvPr>
        </p:nvSpPr>
        <p:spPr>
          <a:xfrm>
            <a:off x="589560" y="-193329"/>
            <a:ext cx="4560584" cy="2177577"/>
          </a:xfrm>
        </p:spPr>
        <p:txBody>
          <a:bodyPr anchor="ctr">
            <a:normAutofit/>
          </a:bodyPr>
          <a:lstStyle/>
          <a:p>
            <a:r>
              <a:rPr lang="en-GB" sz="4000" b="1" dirty="0"/>
              <a:t>Presentation </a:t>
            </a:r>
          </a:p>
        </p:txBody>
      </p:sp>
      <p:grpSp>
        <p:nvGrpSpPr>
          <p:cNvPr id="40"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7CEF79-1CBB-4C3E-82B2-77E120A683BC}"/>
              </a:ext>
            </a:extLst>
          </p:cNvPr>
          <p:cNvSpPr>
            <a:spLocks noGrp="1"/>
          </p:cNvSpPr>
          <p:nvPr>
            <p:ph idx="1"/>
          </p:nvPr>
        </p:nvSpPr>
        <p:spPr>
          <a:xfrm>
            <a:off x="590719" y="2330505"/>
            <a:ext cx="4803113" cy="3979585"/>
          </a:xfrm>
        </p:spPr>
        <p:txBody>
          <a:bodyPr anchor="ctr">
            <a:normAutofit fontScale="55000" lnSpcReduction="20000"/>
          </a:bodyPr>
          <a:lstStyle/>
          <a:p>
            <a:pPr marL="0" indent="0">
              <a:buNone/>
            </a:pPr>
            <a:r>
              <a:rPr lang="en-GB" sz="4400" b="1" dirty="0">
                <a:latin typeface="Aharoni" panose="02010803020104030203" pitchFamily="2" charset="-79"/>
                <a:cs typeface="Aharoni" panose="02010803020104030203" pitchFamily="2" charset="-79"/>
              </a:rPr>
              <a:t>Amazon working conditions</a:t>
            </a:r>
          </a:p>
          <a:p>
            <a:pPr marL="0" indent="0">
              <a:buNone/>
            </a:pPr>
            <a:endParaRPr lang="en-GB" sz="2000" b="1" dirty="0"/>
          </a:p>
          <a:p>
            <a:pPr marL="0" indent="0">
              <a:buNone/>
            </a:pPr>
            <a:r>
              <a:rPr lang="en-GB" sz="2900" b="1" dirty="0"/>
              <a:t>Amazon is recognised as the worlds largest online shopping retailer. Online sale of music, video and a variety of other consumer goods. Jeff Bezos is the richest man in the world with a estimated fortune of $150 billion, he is the founder and CEO of Amazon.</a:t>
            </a:r>
          </a:p>
          <a:p>
            <a:pPr marL="0" indent="0">
              <a:buNone/>
            </a:pPr>
            <a:r>
              <a:rPr lang="en-GB" sz="3600" b="1" dirty="0">
                <a:latin typeface="Aharoni" panose="02010803020104030203" pitchFamily="2" charset="-79"/>
                <a:cs typeface="Aharoni" panose="02010803020104030203" pitchFamily="2" charset="-79"/>
              </a:rPr>
              <a:t>Amazon UK harsh working conditions,</a:t>
            </a:r>
          </a:p>
          <a:p>
            <a:pPr marL="0" indent="0">
              <a:buNone/>
            </a:pPr>
            <a:r>
              <a:rPr lang="en-GB" sz="3600" b="1" dirty="0">
                <a:latin typeface="Aharoni" panose="02010803020104030203" pitchFamily="2" charset="-79"/>
                <a:cs typeface="Aharoni" panose="02010803020104030203" pitchFamily="2" charset="-79"/>
              </a:rPr>
              <a:t> accused by staff of being treated like robots</a:t>
            </a:r>
          </a:p>
          <a:p>
            <a:pPr marL="0" indent="0">
              <a:buNone/>
            </a:pPr>
            <a:r>
              <a:rPr lang="en-GB" sz="2900" b="1" dirty="0"/>
              <a:t>James Bloodworth reports as part of research into UK low-wage workers.in the Observer.</a:t>
            </a:r>
          </a:p>
          <a:p>
            <a:pPr marL="0" indent="0">
              <a:buNone/>
            </a:pPr>
            <a:r>
              <a:rPr lang="en-GB" sz="2900" b="1" dirty="0"/>
              <a:t>Amazon deny these claims, in a statement  Amazon say they provide a safe and positive workplace and give competitive pay and benefits. LinkedIn has ranked Amazon as one of the top places of work in the UK and US. </a:t>
            </a:r>
            <a:r>
              <a:rPr lang="en-GB" sz="2900" dirty="0"/>
              <a:t>(</a:t>
            </a:r>
            <a:r>
              <a:rPr lang="en-GB" sz="2900" dirty="0" err="1"/>
              <a:t>Bonazzo</a:t>
            </a:r>
            <a:r>
              <a:rPr lang="en-GB" sz="2900" dirty="0"/>
              <a:t>, 2018)</a:t>
            </a:r>
          </a:p>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sz="2000" b="1" dirty="0"/>
          </a:p>
        </p:txBody>
      </p:sp>
      <p:sp>
        <p:nvSpPr>
          <p:cNvPr id="44"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in front of a store&#10;&#10;Description automatically generated">
            <a:extLst>
              <a:ext uri="{FF2B5EF4-FFF2-40B4-BE49-F238E27FC236}">
                <a16:creationId xmlns:a16="http://schemas.microsoft.com/office/drawing/2014/main" id="{AFF06F0A-E842-4C0E-96D9-36CF2611653A}"/>
              </a:ext>
            </a:extLst>
          </p:cNvPr>
          <p:cNvPicPr>
            <a:picLocks noChangeAspect="1"/>
          </p:cNvPicPr>
          <p:nvPr/>
        </p:nvPicPr>
        <p:blipFill rotWithShape="1">
          <a:blip r:embed="rId2">
            <a:extLst>
              <a:ext uri="{28A0092B-C50C-407E-A947-70E740481C1C}">
                <a14:useLocalDpi xmlns:a14="http://schemas.microsoft.com/office/drawing/2010/main" val="0"/>
              </a:ext>
            </a:extLst>
          </a:blip>
          <a:srcRect l="23691" r="7452" b="1"/>
          <a:stretch/>
        </p:blipFill>
        <p:spPr>
          <a:xfrm>
            <a:off x="5977788" y="799352"/>
            <a:ext cx="5425410" cy="5259296"/>
          </a:xfrm>
          <a:prstGeom prst="rect">
            <a:avLst/>
          </a:prstGeom>
        </p:spPr>
      </p:pic>
    </p:spTree>
    <p:extLst>
      <p:ext uri="{BB962C8B-B14F-4D97-AF65-F5344CB8AC3E}">
        <p14:creationId xmlns:p14="http://schemas.microsoft.com/office/powerpoint/2010/main" val="1009493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87367-9EFA-4AD6-B8F4-7D4AA1999D91}"/>
              </a:ext>
            </a:extLst>
          </p:cNvPr>
          <p:cNvSpPr>
            <a:spLocks noGrp="1"/>
          </p:cNvSpPr>
          <p:nvPr>
            <p:ph type="ctrTitle"/>
          </p:nvPr>
        </p:nvSpPr>
        <p:spPr>
          <a:xfrm>
            <a:off x="1946786" y="204840"/>
            <a:ext cx="8721213" cy="1041400"/>
          </a:xfrm>
        </p:spPr>
        <p:txBody>
          <a:bodyPr>
            <a:normAutofit/>
          </a:bodyPr>
          <a:lstStyle/>
          <a:p>
            <a:r>
              <a:rPr lang="en-GB" sz="5400" b="1" dirty="0">
                <a:latin typeface="Arial Black" panose="020B0A04020102020204" pitchFamily="34" charset="0"/>
                <a:cs typeface="Aharoni" panose="02010803020104030203" pitchFamily="2" charset="-79"/>
              </a:rPr>
              <a:t>5</a:t>
            </a:r>
            <a:r>
              <a:rPr lang="en-GB" sz="5400" b="1" dirty="0">
                <a:latin typeface="Aharoni" panose="02010803020104030203" pitchFamily="2" charset="-79"/>
                <a:cs typeface="Aharoni" panose="02010803020104030203" pitchFamily="2" charset="-79"/>
              </a:rPr>
              <a:t> key dates</a:t>
            </a:r>
          </a:p>
        </p:txBody>
      </p:sp>
      <p:sp>
        <p:nvSpPr>
          <p:cNvPr id="3" name="Subtitle 2">
            <a:extLst>
              <a:ext uri="{FF2B5EF4-FFF2-40B4-BE49-F238E27FC236}">
                <a16:creationId xmlns:a16="http://schemas.microsoft.com/office/drawing/2014/main" id="{A2C692A0-052A-4177-9522-AE72C714154F}"/>
              </a:ext>
            </a:extLst>
          </p:cNvPr>
          <p:cNvSpPr>
            <a:spLocks noGrp="1"/>
          </p:cNvSpPr>
          <p:nvPr>
            <p:ph type="subTitle" idx="1"/>
          </p:nvPr>
        </p:nvSpPr>
        <p:spPr>
          <a:xfrm>
            <a:off x="3544865" y="3231714"/>
            <a:ext cx="8509483" cy="3191209"/>
          </a:xfrm>
        </p:spPr>
        <p:txBody>
          <a:bodyPr>
            <a:normAutofit/>
          </a:bodyPr>
          <a:lstStyle/>
          <a:p>
            <a:pPr algn="l"/>
            <a:r>
              <a:rPr lang="en-GB" sz="1400" b="1" dirty="0"/>
              <a:t>July 1994 </a:t>
            </a:r>
            <a:r>
              <a:rPr lang="en-GB" sz="1400" dirty="0"/>
              <a:t>is the day that Amazon was founded by Jeff Bezos at the age of 30.</a:t>
            </a:r>
          </a:p>
          <a:p>
            <a:pPr algn="l"/>
            <a:r>
              <a:rPr lang="en-GB" sz="1400" b="1" dirty="0"/>
              <a:t>May 1997</a:t>
            </a:r>
            <a:r>
              <a:rPr lang="en-GB" sz="1400" dirty="0"/>
              <a:t> amazon goes public with a value of $18 per share the stock as of 2019 was recorded as $960 </a:t>
            </a:r>
          </a:p>
          <a:p>
            <a:pPr algn="l"/>
            <a:r>
              <a:rPr lang="en-GB" sz="1400" b="1" dirty="0"/>
              <a:t>July 2002</a:t>
            </a:r>
            <a:r>
              <a:rPr lang="en-GB" sz="1400" dirty="0"/>
              <a:t> Amazon enters the Cloud computing market which essentially saves businesses a lot of space and money as they won’t need to run and maintain their own servers as it would be done by Amazons Web Service. The service currently is being used in 190 countries around the world.</a:t>
            </a:r>
          </a:p>
          <a:p>
            <a:pPr algn="l"/>
            <a:r>
              <a:rPr lang="en-GB" sz="1400" b="1" dirty="0"/>
              <a:t>August 2004</a:t>
            </a:r>
            <a:r>
              <a:rPr lang="en-GB" sz="1400" dirty="0"/>
              <a:t> Amazon takes a huge step forward and enters China. Amazon originally purchased a chinses business called Joyo for $75 million to buy Joyo then renames it Amazon China. In 2018struggled to keep up against competitors such as Alibaba's and eMarketer which were already developed and well known in China.</a:t>
            </a:r>
          </a:p>
          <a:p>
            <a:pPr algn="l"/>
            <a:r>
              <a:rPr lang="en-GB" sz="1400" dirty="0"/>
              <a:t>In </a:t>
            </a:r>
            <a:r>
              <a:rPr lang="en-GB" sz="1400" b="1" dirty="0"/>
              <a:t>November 2013</a:t>
            </a:r>
            <a:r>
              <a:rPr lang="en-GB" sz="1400" dirty="0"/>
              <a:t> Amazon takes delivery into their own hands and changes the norm as they begin delivering on Sundays. This was done originally with the postal service in Los Angles and New York which later rolled out nationwide.</a:t>
            </a:r>
          </a:p>
          <a:p>
            <a:pPr algn="l"/>
            <a:r>
              <a:rPr lang="en-GB" sz="1400" b="1" dirty="0"/>
              <a:t>(Sherman, 2019)</a:t>
            </a:r>
            <a:endParaRPr lang="en-GB" sz="1400" dirty="0"/>
          </a:p>
          <a:p>
            <a:endParaRPr lang="en-GB" dirty="0"/>
          </a:p>
        </p:txBody>
      </p:sp>
    </p:spTree>
    <p:extLst>
      <p:ext uri="{BB962C8B-B14F-4D97-AF65-F5344CB8AC3E}">
        <p14:creationId xmlns:p14="http://schemas.microsoft.com/office/powerpoint/2010/main" val="345620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68142-24A1-47B9-8362-2B5B26D0BF9C}"/>
              </a:ext>
            </a:extLst>
          </p:cNvPr>
          <p:cNvSpPr>
            <a:spLocks noGrp="1"/>
          </p:cNvSpPr>
          <p:nvPr>
            <p:ph type="title"/>
          </p:nvPr>
        </p:nvSpPr>
        <p:spPr>
          <a:xfrm>
            <a:off x="1043631" y="809898"/>
            <a:ext cx="9942716" cy="1554480"/>
          </a:xfrm>
        </p:spPr>
        <p:txBody>
          <a:bodyPr anchor="ctr">
            <a:normAutofit/>
          </a:bodyPr>
          <a:lstStyle/>
          <a:p>
            <a:r>
              <a:rPr lang="en-GB" sz="4800" b="1" dirty="0">
                <a:latin typeface="Aharoni" panose="02010803020104030203" pitchFamily="2" charset="-79"/>
                <a:cs typeface="Aharoni" panose="02010803020104030203" pitchFamily="2" charset="-79"/>
              </a:rPr>
              <a:t>SWOT on Amazon</a:t>
            </a:r>
          </a:p>
        </p:txBody>
      </p:sp>
      <p:sp>
        <p:nvSpPr>
          <p:cNvPr id="3" name="Content Placeholder 2">
            <a:extLst>
              <a:ext uri="{FF2B5EF4-FFF2-40B4-BE49-F238E27FC236}">
                <a16:creationId xmlns:a16="http://schemas.microsoft.com/office/drawing/2014/main" id="{C8403FC1-1FD6-460A-B956-8B56A4471BC7}"/>
              </a:ext>
            </a:extLst>
          </p:cNvPr>
          <p:cNvSpPr>
            <a:spLocks noGrp="1"/>
          </p:cNvSpPr>
          <p:nvPr>
            <p:ph idx="1"/>
          </p:nvPr>
        </p:nvSpPr>
        <p:spPr>
          <a:xfrm>
            <a:off x="1045028" y="2704014"/>
            <a:ext cx="9941319" cy="3438166"/>
          </a:xfrm>
        </p:spPr>
        <p:txBody>
          <a:bodyPr anchor="ctr">
            <a:normAutofit/>
          </a:bodyPr>
          <a:lstStyle/>
          <a:p>
            <a:pPr marL="0" indent="0">
              <a:buNone/>
            </a:pPr>
            <a:r>
              <a:rPr lang="en-GB" sz="1900" b="1" dirty="0">
                <a:latin typeface="Aharoni" panose="02010803020104030203" pitchFamily="2" charset="-79"/>
                <a:cs typeface="Aharoni" panose="02010803020104030203" pitchFamily="2" charset="-79"/>
              </a:rPr>
              <a:t>Strengths</a:t>
            </a:r>
            <a:r>
              <a:rPr lang="en-GB" sz="1900" dirty="0"/>
              <a:t>-</a:t>
            </a:r>
          </a:p>
          <a:p>
            <a:pPr marL="0" indent="0">
              <a:buNone/>
            </a:pPr>
            <a:r>
              <a:rPr lang="en-GB" sz="1900" dirty="0"/>
              <a:t>Amazon have high revenue, Amazon can offer higher wages. Well-known brand. Millions of unemployed people.</a:t>
            </a:r>
          </a:p>
          <a:p>
            <a:pPr marL="0" indent="0">
              <a:buNone/>
            </a:pPr>
            <a:r>
              <a:rPr lang="en-GB" sz="1900" b="1" dirty="0">
                <a:latin typeface="Aharoni" panose="02010803020104030203" pitchFamily="2" charset="-79"/>
                <a:cs typeface="Aharoni" panose="02010803020104030203" pitchFamily="2" charset="-79"/>
              </a:rPr>
              <a:t>Weakness</a:t>
            </a:r>
            <a:r>
              <a:rPr lang="en-GB" sz="1900" dirty="0"/>
              <a:t>-Bad rumours about the treatment of employees, Failing products such as the Kindle fire device.</a:t>
            </a:r>
          </a:p>
          <a:p>
            <a:pPr marL="0" indent="0">
              <a:buNone/>
            </a:pPr>
            <a:r>
              <a:rPr lang="en-GB" sz="1900" dirty="0">
                <a:latin typeface="Aharoni" panose="02010803020104030203" pitchFamily="2" charset="-79"/>
                <a:cs typeface="Aharoni" panose="02010803020104030203" pitchFamily="2" charset="-79"/>
              </a:rPr>
              <a:t>Opportunities</a:t>
            </a:r>
            <a:r>
              <a:rPr lang="en-GB" sz="1900" dirty="0"/>
              <a:t>-Coronavirus has increased sales, People need work. Amazon have strong buying power.</a:t>
            </a:r>
          </a:p>
          <a:p>
            <a:pPr marL="0" indent="0">
              <a:buNone/>
            </a:pPr>
            <a:r>
              <a:rPr lang="en-GB" sz="1900" b="1" dirty="0">
                <a:latin typeface="Aharoni" panose="02010803020104030203" pitchFamily="2" charset="-79"/>
                <a:cs typeface="Aharoni" panose="02010803020104030203" pitchFamily="2" charset="-79"/>
              </a:rPr>
              <a:t>Threats</a:t>
            </a:r>
            <a:r>
              <a:rPr lang="en-GB" sz="1900" dirty="0"/>
              <a:t>-Cybercrime and scams which are getting worse every day. Competitors such as Netflix, E-bay and YouTube can take advantage and possibly overtake Amazon in the different markets it has entered.</a:t>
            </a:r>
          </a:p>
          <a:p>
            <a:pPr marL="0" indent="0">
              <a:buNone/>
            </a:pPr>
            <a:endParaRPr lang="en-GB" sz="19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5560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0">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2">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24">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54268-A7AC-4C2E-AB91-6D7584A2384C}"/>
              </a:ext>
            </a:extLst>
          </p:cNvPr>
          <p:cNvSpPr>
            <a:spLocks noGrp="1"/>
          </p:cNvSpPr>
          <p:nvPr>
            <p:ph type="title"/>
          </p:nvPr>
        </p:nvSpPr>
        <p:spPr>
          <a:xfrm>
            <a:off x="987689" y="-629"/>
            <a:ext cx="9910296" cy="5661840"/>
          </a:xfrm>
        </p:spPr>
        <p:txBody>
          <a:bodyPr vert="horz" lIns="91440" tIns="45720" rIns="91440" bIns="45720" rtlCol="0" anchor="t">
            <a:normAutofit fontScale="90000"/>
          </a:bodyPr>
          <a:lstStyle/>
          <a:p>
            <a:br>
              <a:rPr lang="en-US" sz="2000" b="1" kern="1200" dirty="0">
                <a:solidFill>
                  <a:schemeClr val="tx1"/>
                </a:solidFill>
                <a:latin typeface="+mj-lt"/>
                <a:ea typeface="+mj-ea"/>
                <a:cs typeface="+mj-cs"/>
              </a:rPr>
            </a:br>
            <a:r>
              <a:rPr lang="en-US" sz="2700" b="1" kern="1200" dirty="0">
                <a:solidFill>
                  <a:schemeClr val="tx1"/>
                </a:solidFill>
                <a:latin typeface="Aharoni" panose="02010803020104030203" pitchFamily="2" charset="-79"/>
                <a:cs typeface="Aharoni" panose="02010803020104030203" pitchFamily="2" charset="-79"/>
              </a:rPr>
              <a:t>PESTLE factors of Amazon</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r>
              <a:rPr lang="en-US" sz="2000" b="1" kern="1200" dirty="0">
                <a:solidFill>
                  <a:schemeClr val="tx1"/>
                </a:solidFill>
                <a:latin typeface="Aharoni" panose="02010803020104030203" pitchFamily="2" charset="-79"/>
                <a:cs typeface="Aharoni" panose="02010803020104030203" pitchFamily="2" charset="-79"/>
              </a:rPr>
              <a:t>Political</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Replaceable employees.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A lot of employees feel mistreated in the company ad due to the fact there are many other unemployed people in the world Amazon can easily fill I their space.</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r>
              <a:rPr lang="en-US" sz="2000" b="1" kern="1200" dirty="0">
                <a:solidFill>
                  <a:schemeClr val="tx1"/>
                </a:solidFill>
                <a:latin typeface="Aharoni" panose="02010803020104030203" pitchFamily="2" charset="-79"/>
                <a:cs typeface="Aharoni" panose="02010803020104030203" pitchFamily="2" charset="-79"/>
              </a:rPr>
              <a:t>Social Factors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Keeping Staff happy</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It’s a difficult situation when trying to keep all staff happy as monitoring needs to be detailed and everyone has their own needs, but Amazon has its own methods which they are implementing such as: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Talk about one of their methods they use</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r>
              <a:rPr lang="en-US" sz="2000" b="1" kern="1200" dirty="0">
                <a:solidFill>
                  <a:schemeClr val="tx1"/>
                </a:solidFill>
                <a:latin typeface="Aharoni" panose="02010803020104030203" pitchFamily="2" charset="-79"/>
                <a:cs typeface="Aharoni" panose="02010803020104030203" pitchFamily="2" charset="-79"/>
              </a:rPr>
              <a:t>Technological Factors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Advancing technology to reduce stress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Improved tech can make the daily job for employees less strenuous </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More equipment can make jobs more efficient</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Equipment for staff to relax using during their break can be implemented.</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Communication in large warehouses can be made easier with better communication devices and systems</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endParaRPr lang="en-US" sz="2000" b="1" kern="1200" dirty="0">
              <a:solidFill>
                <a:schemeClr val="tx1"/>
              </a:solidFill>
              <a:latin typeface="+mj-lt"/>
              <a:ea typeface="+mj-ea"/>
              <a:cs typeface="+mj-cs"/>
            </a:endParaRPr>
          </a:p>
        </p:txBody>
      </p:sp>
      <p:sp>
        <p:nvSpPr>
          <p:cNvPr id="27" name="Rectangle 26">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6806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EE7F-DFF7-4BF4-AC38-86FE1236ACAA}"/>
              </a:ext>
            </a:extLst>
          </p:cNvPr>
          <p:cNvSpPr>
            <a:spLocks noGrp="1"/>
          </p:cNvSpPr>
          <p:nvPr>
            <p:ph type="title"/>
          </p:nvPr>
        </p:nvSpPr>
        <p:spPr>
          <a:xfrm>
            <a:off x="1282963" y="248194"/>
            <a:ext cx="9849751" cy="1267097"/>
          </a:xfrm>
        </p:spPr>
        <p:txBody>
          <a:bodyPr anchor="b">
            <a:normAutofit/>
          </a:bodyPr>
          <a:lstStyle/>
          <a:p>
            <a:r>
              <a:rPr lang="en-GB" sz="5400" b="1" dirty="0">
                <a:latin typeface="Aharoni" panose="02010803020104030203" pitchFamily="2" charset="-79"/>
                <a:cs typeface="Aharoni" panose="02010803020104030203" pitchFamily="2" charset="-79"/>
              </a:rPr>
              <a:t>Lewin’s Change Model</a:t>
            </a:r>
          </a:p>
        </p:txBody>
      </p:sp>
      <p:sp>
        <p:nvSpPr>
          <p:cNvPr id="3" name="Content Placeholder 2">
            <a:extLst>
              <a:ext uri="{FF2B5EF4-FFF2-40B4-BE49-F238E27FC236}">
                <a16:creationId xmlns:a16="http://schemas.microsoft.com/office/drawing/2014/main" id="{88514373-1CAD-43D5-A014-72047134ADD4}"/>
              </a:ext>
            </a:extLst>
          </p:cNvPr>
          <p:cNvSpPr>
            <a:spLocks noGrp="1"/>
          </p:cNvSpPr>
          <p:nvPr>
            <p:ph idx="1"/>
          </p:nvPr>
        </p:nvSpPr>
        <p:spPr>
          <a:xfrm>
            <a:off x="1289304" y="1515291"/>
            <a:ext cx="9849751" cy="4419790"/>
          </a:xfrm>
        </p:spPr>
        <p:txBody>
          <a:bodyPr anchor="ctr">
            <a:normAutofit/>
          </a:bodyPr>
          <a:lstStyle/>
          <a:p>
            <a:pPr marL="0" indent="0">
              <a:buNone/>
            </a:pPr>
            <a:r>
              <a:rPr lang="en-GB" b="1" dirty="0">
                <a:latin typeface="Aharoni" panose="02010803020104030203" pitchFamily="2" charset="-79"/>
                <a:cs typeface="Aharoni" panose="02010803020104030203" pitchFamily="2" charset="-79"/>
              </a:rPr>
              <a:t>Unfreeze stage</a:t>
            </a:r>
          </a:p>
          <a:p>
            <a:pPr marL="0" indent="0">
              <a:buNone/>
            </a:pPr>
            <a:r>
              <a:rPr lang="en-GB" sz="2000" dirty="0"/>
              <a:t>Employees need to be involved in the change with clear communication.</a:t>
            </a:r>
          </a:p>
          <a:p>
            <a:pPr marL="0" indent="0">
              <a:buNone/>
            </a:pPr>
            <a:r>
              <a:rPr lang="en-GB" b="1" dirty="0">
                <a:latin typeface="Aharoni" panose="02010803020104030203" pitchFamily="2" charset="-79"/>
                <a:cs typeface="Aharoni" panose="02010803020104030203" pitchFamily="2" charset="-79"/>
              </a:rPr>
              <a:t>Change stage</a:t>
            </a:r>
          </a:p>
          <a:p>
            <a:pPr marL="0" indent="0">
              <a:buNone/>
            </a:pPr>
            <a:r>
              <a:rPr lang="en-GB" sz="2000" dirty="0"/>
              <a:t>The change needs to be implemented in a short time to avoid people going back to old habit and rituals.</a:t>
            </a:r>
          </a:p>
          <a:p>
            <a:pPr marL="0" indent="0">
              <a:buNone/>
            </a:pPr>
            <a:r>
              <a:rPr lang="en-GB" b="1" dirty="0">
                <a:latin typeface="Aharoni" panose="02010803020104030203" pitchFamily="2" charset="-79"/>
                <a:cs typeface="Aharoni" panose="02010803020104030203" pitchFamily="2" charset="-79"/>
              </a:rPr>
              <a:t>Refreeze stage</a:t>
            </a:r>
          </a:p>
          <a:p>
            <a:pPr marL="0" indent="0">
              <a:buNone/>
            </a:pPr>
            <a:r>
              <a:rPr lang="en-GB" sz="2000" dirty="0"/>
              <a:t>The change will need to be evaluated and adjustments made if needed. The management have to be open and honest to convince people of the change process(Mulder, P., 2020).</a:t>
            </a:r>
          </a:p>
        </p:txBody>
      </p:sp>
    </p:spTree>
    <p:extLst>
      <p:ext uri="{BB962C8B-B14F-4D97-AF65-F5344CB8AC3E}">
        <p14:creationId xmlns:p14="http://schemas.microsoft.com/office/powerpoint/2010/main" val="3979436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F43AE-113A-48A7-B0B4-3EC1BC7510B8}"/>
              </a:ext>
            </a:extLst>
          </p:cNvPr>
          <p:cNvSpPr>
            <a:spLocks noGrp="1"/>
          </p:cNvSpPr>
          <p:nvPr>
            <p:ph type="title"/>
          </p:nvPr>
        </p:nvSpPr>
        <p:spPr>
          <a:xfrm>
            <a:off x="838200" y="365125"/>
            <a:ext cx="10515600" cy="1325563"/>
          </a:xfrm>
        </p:spPr>
        <p:txBody>
          <a:bodyPr>
            <a:normAutofit fontScale="90000"/>
          </a:bodyPr>
          <a:lstStyle/>
          <a:p>
            <a:r>
              <a:rPr lang="en-GB" b="1" dirty="0">
                <a:latin typeface="Aharoni" panose="02010803020104030203" pitchFamily="2" charset="-79"/>
                <a:cs typeface="Aharoni" panose="02010803020104030203" pitchFamily="2" charset="-79"/>
              </a:rPr>
              <a:t>Kotter’s </a:t>
            </a:r>
            <a:r>
              <a:rPr lang="en-GB" sz="6000" b="1" dirty="0">
                <a:latin typeface="Aharoni" panose="02010803020104030203" pitchFamily="2" charset="-79"/>
                <a:cs typeface="Aharoni" panose="02010803020104030203" pitchFamily="2" charset="-79"/>
              </a:rPr>
              <a:t>8</a:t>
            </a:r>
            <a:r>
              <a:rPr lang="en-GB" b="1" dirty="0">
                <a:latin typeface="Aharoni" panose="02010803020104030203" pitchFamily="2" charset="-79"/>
                <a:cs typeface="Aharoni" panose="02010803020104030203" pitchFamily="2" charset="-79"/>
              </a:rPr>
              <a:t> step Model of Change</a:t>
            </a:r>
            <a:br>
              <a:rPr lang="en-GB" dirty="0"/>
            </a:br>
            <a:endParaRPr lang="en-GB" dirty="0"/>
          </a:p>
        </p:txBody>
      </p:sp>
      <p:graphicFrame>
        <p:nvGraphicFramePr>
          <p:cNvPr id="5" name="Content Placeholder 2">
            <a:extLst>
              <a:ext uri="{FF2B5EF4-FFF2-40B4-BE49-F238E27FC236}">
                <a16:creationId xmlns:a16="http://schemas.microsoft.com/office/drawing/2014/main" id="{753E8507-4C57-4DC6-98DD-8C750688D0B4}"/>
              </a:ext>
            </a:extLst>
          </p:cNvPr>
          <p:cNvGraphicFramePr>
            <a:graphicFrameLocks noGrp="1"/>
          </p:cNvGraphicFramePr>
          <p:nvPr>
            <p:ph idx="1"/>
            <p:extLst>
              <p:ext uri="{D42A27DB-BD31-4B8C-83A1-F6EECF244321}">
                <p14:modId xmlns:p14="http://schemas.microsoft.com/office/powerpoint/2010/main" val="1577963564"/>
              </p:ext>
            </p:extLst>
          </p:nvPr>
        </p:nvGraphicFramePr>
        <p:xfrm>
          <a:off x="1077238" y="1227551"/>
          <a:ext cx="9945666" cy="4949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66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D0DA3-96A3-4D63-9800-8B169A0081DF}"/>
              </a:ext>
            </a:extLst>
          </p:cNvPr>
          <p:cNvSpPr>
            <a:spLocks noGrp="1"/>
          </p:cNvSpPr>
          <p:nvPr>
            <p:ph type="title"/>
          </p:nvPr>
        </p:nvSpPr>
        <p:spPr/>
        <p:txBody>
          <a:bodyPr/>
          <a:lstStyle/>
          <a:p>
            <a:r>
              <a:rPr lang="en-GB" b="1" dirty="0">
                <a:latin typeface="Aharoni" panose="02010803020104030203" pitchFamily="2" charset="-79"/>
                <a:cs typeface="Aharoni" panose="02010803020104030203" pitchFamily="2" charset="-79"/>
              </a:rPr>
              <a:t>Change Model applied to Amazon Change</a:t>
            </a:r>
          </a:p>
        </p:txBody>
      </p:sp>
      <p:sp>
        <p:nvSpPr>
          <p:cNvPr id="3" name="Content Placeholder 2">
            <a:extLst>
              <a:ext uri="{FF2B5EF4-FFF2-40B4-BE49-F238E27FC236}">
                <a16:creationId xmlns:a16="http://schemas.microsoft.com/office/drawing/2014/main" id="{113EDDD7-293C-4C5F-8241-3B767969F82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302200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6AC0-1E07-4E33-B6CB-91143D0C6BE1}"/>
              </a:ext>
            </a:extLst>
          </p:cNvPr>
          <p:cNvSpPr>
            <a:spLocks noGrp="1"/>
          </p:cNvSpPr>
          <p:nvPr>
            <p:ph type="title"/>
          </p:nvPr>
        </p:nvSpPr>
        <p:spPr/>
        <p:txBody>
          <a:bodyPr>
            <a:normAutofit/>
          </a:bodyPr>
          <a:lstStyle/>
          <a:p>
            <a:r>
              <a:rPr lang="en-GB" sz="4800" b="1" dirty="0">
                <a:solidFill>
                  <a:srgbClr val="C00000"/>
                </a:solidFill>
                <a:latin typeface="Aharoni" panose="02010803020104030203" pitchFamily="2" charset="-79"/>
                <a:cs typeface="Aharoni" panose="02010803020104030203" pitchFamily="2" charset="-79"/>
              </a:rPr>
              <a:t>Amazon tout high  wages</a:t>
            </a:r>
          </a:p>
        </p:txBody>
      </p:sp>
      <p:sp>
        <p:nvSpPr>
          <p:cNvPr id="3" name="Content Placeholder 2">
            <a:extLst>
              <a:ext uri="{FF2B5EF4-FFF2-40B4-BE49-F238E27FC236}">
                <a16:creationId xmlns:a16="http://schemas.microsoft.com/office/drawing/2014/main" id="{869E7EAD-D65F-44E2-8760-E22811BF8AE8}"/>
              </a:ext>
            </a:extLst>
          </p:cNvPr>
          <p:cNvSpPr>
            <a:spLocks noGrp="1"/>
          </p:cNvSpPr>
          <p:nvPr>
            <p:ph idx="1"/>
          </p:nvPr>
        </p:nvSpPr>
        <p:spPr/>
        <p:txBody>
          <a:bodyPr/>
          <a:lstStyle/>
          <a:p>
            <a:pPr marL="0" indent="0">
              <a:buNone/>
            </a:pPr>
            <a:r>
              <a:rPr lang="en-GB" b="1" dirty="0">
                <a:latin typeface="Aharoni" panose="02010803020104030203" pitchFamily="2" charset="-79"/>
                <a:cs typeface="Aharoni" panose="02010803020104030203" pitchFamily="2" charset="-79"/>
              </a:rPr>
              <a:t>Amazon has increased the minimum wage of staff to $15 an hour in October 2018. other serious workplace issues remain that are still not being addressed</a:t>
            </a:r>
            <a:r>
              <a:rPr lang="en-GB" dirty="0">
                <a:cs typeface="Aharoni" panose="02010803020104030203" pitchFamily="2" charset="-79"/>
              </a:rPr>
              <a:t>(</a:t>
            </a:r>
            <a:r>
              <a:rPr lang="en-GB" dirty="0" err="1">
                <a:cs typeface="Aharoni" panose="02010803020104030203" pitchFamily="2" charset="-79"/>
              </a:rPr>
              <a:t>Sainato</a:t>
            </a:r>
            <a:r>
              <a:rPr lang="en-GB" dirty="0">
                <a:cs typeface="Aharoni" panose="02010803020104030203" pitchFamily="2" charset="-79"/>
              </a:rPr>
              <a:t>, 2019).</a:t>
            </a:r>
          </a:p>
        </p:txBody>
      </p:sp>
    </p:spTree>
    <p:extLst>
      <p:ext uri="{BB962C8B-B14F-4D97-AF65-F5344CB8AC3E}">
        <p14:creationId xmlns:p14="http://schemas.microsoft.com/office/powerpoint/2010/main" val="896868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0D978-BA37-4D63-8542-F5C6AA388D8D}"/>
              </a:ext>
            </a:extLst>
          </p:cNvPr>
          <p:cNvSpPr>
            <a:spLocks noGrp="1"/>
          </p:cNvSpPr>
          <p:nvPr>
            <p:ph type="title"/>
          </p:nvPr>
        </p:nvSpPr>
        <p:spPr>
          <a:xfrm>
            <a:off x="1523999" y="1501905"/>
            <a:ext cx="9144000" cy="867451"/>
          </a:xfrm>
        </p:spPr>
        <p:txBody>
          <a:bodyPr vert="horz" lIns="91440" tIns="45720" rIns="91440" bIns="45720" rtlCol="0" anchor="ctr">
            <a:normAutofit fontScale="90000"/>
          </a:bodyPr>
          <a:lstStyle/>
          <a:p>
            <a:pPr algn="ctr"/>
            <a:r>
              <a:rPr lang="en-US" sz="7200" b="1" kern="1200" dirty="0">
                <a:solidFill>
                  <a:schemeClr val="tx1"/>
                </a:solidFill>
                <a:latin typeface="Aharoni" panose="02010803020104030203" pitchFamily="2" charset="-79"/>
                <a:cs typeface="Aharoni" panose="02010803020104030203" pitchFamily="2" charset="-79"/>
              </a:rPr>
              <a:t>References</a:t>
            </a:r>
            <a:r>
              <a:rPr lang="en-US" sz="7200" kern="1200" dirty="0">
                <a:solidFill>
                  <a:schemeClr val="tx1"/>
                </a:solidFill>
                <a:latin typeface="+mj-lt"/>
                <a:ea typeface="+mj-ea"/>
                <a:cs typeface="+mj-cs"/>
              </a:rPr>
              <a:t> </a:t>
            </a:r>
            <a:br>
              <a:rPr lang="en-US" sz="7200" kern="1200" dirty="0">
                <a:solidFill>
                  <a:schemeClr val="tx1"/>
                </a:solidFill>
                <a:latin typeface="+mj-lt"/>
                <a:ea typeface="+mj-ea"/>
                <a:cs typeface="+mj-cs"/>
              </a:rPr>
            </a:br>
            <a:br>
              <a:rPr lang="en-US" sz="7200" kern="1200" dirty="0">
                <a:solidFill>
                  <a:schemeClr val="tx1"/>
                </a:solidFill>
                <a:latin typeface="+mj-lt"/>
                <a:ea typeface="+mj-ea"/>
                <a:cs typeface="+mj-cs"/>
              </a:rPr>
            </a:br>
            <a:endParaRPr lang="en-US" sz="7200" kern="1200" dirty="0">
              <a:solidFill>
                <a:schemeClr val="tx1"/>
              </a:solidFill>
              <a:latin typeface="+mj-lt"/>
              <a:ea typeface="+mj-ea"/>
              <a:cs typeface="+mj-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66FC545D-3C76-4FA4-8D48-A6F40B40C909}"/>
              </a:ext>
            </a:extLst>
          </p:cNvPr>
          <p:cNvSpPr txBox="1"/>
          <p:nvPr/>
        </p:nvSpPr>
        <p:spPr>
          <a:xfrm>
            <a:off x="862149" y="1515291"/>
            <a:ext cx="9901645" cy="3693319"/>
          </a:xfrm>
          <a:prstGeom prst="rect">
            <a:avLst/>
          </a:prstGeom>
          <a:noFill/>
        </p:spPr>
        <p:txBody>
          <a:bodyPr wrap="square" rtlCol="0">
            <a:spAutoFit/>
          </a:bodyPr>
          <a:lstStyle/>
          <a:p>
            <a:r>
              <a:rPr lang="en-GB" sz="1200" dirty="0"/>
              <a:t>Anthony, C. (2020, 02 04). The Top 4 Amazon Shareholders. Retrieved from Investopedia: </a:t>
            </a:r>
            <a:r>
              <a:rPr lang="en-GB" sz="1200" dirty="0">
                <a:hlinkClick r:id="rId2"/>
              </a:rPr>
              <a:t>https://www.investopedia.com/articles/insights/052816/top-4-amazon-shareholders-amzn.asp</a:t>
            </a:r>
            <a:endParaRPr lang="en-GB" sz="1200" dirty="0"/>
          </a:p>
          <a:p>
            <a:endParaRPr lang="en-GB" sz="1200" dirty="0"/>
          </a:p>
          <a:p>
            <a:r>
              <a:rPr lang="en-GB" sz="1200" dirty="0"/>
              <a:t>eMarketer. (2020, 03 11). Amazon Remains the Undisputed No. 1. Retrieved from </a:t>
            </a:r>
            <a:r>
              <a:rPr lang="en-GB" sz="1200" dirty="0" err="1"/>
              <a:t>emarketer</a:t>
            </a:r>
            <a:r>
              <a:rPr lang="en-GB" sz="1200" dirty="0"/>
              <a:t>: </a:t>
            </a:r>
            <a:r>
              <a:rPr lang="en-GB" sz="1200" dirty="0">
                <a:hlinkClick r:id="rId3"/>
              </a:rPr>
              <a:t>https://www.emarketer.com/content/amazon-remains-the-undisputed-no-1</a:t>
            </a:r>
            <a:endParaRPr lang="en-GB" sz="1200" dirty="0"/>
          </a:p>
          <a:p>
            <a:endParaRPr lang="en-GB" sz="1200" dirty="0"/>
          </a:p>
          <a:p>
            <a:r>
              <a:rPr lang="en-GB" sz="1200" dirty="0"/>
              <a:t>Palmer, A. (2020, 01 30). Amazon Soars after huge earning beat. Retrieved from CNBC: </a:t>
            </a:r>
            <a:r>
              <a:rPr lang="en-GB" sz="1200" dirty="0">
                <a:hlinkClick r:id="rId4"/>
              </a:rPr>
              <a:t>https://www.cnbc.com/2020/01/30/amazon-amzn-q4-2019-earnings.html</a:t>
            </a:r>
            <a:endParaRPr lang="en-GB" sz="1200" dirty="0"/>
          </a:p>
          <a:p>
            <a:endParaRPr lang="en-GB" sz="1200" dirty="0"/>
          </a:p>
          <a:p>
            <a:r>
              <a:rPr lang="en-GB" sz="1200" dirty="0"/>
              <a:t>Sherman, L. D. (2019, 07 05). AMAZON'S EXTRAORDINARY 25-YEAR EVOLUTION. Retrieved from CNN Business: </a:t>
            </a:r>
            <a:r>
              <a:rPr lang="en-GB" sz="1200" dirty="0">
                <a:hlinkClick r:id="rId5"/>
              </a:rPr>
              <a:t>https://edition.cnn.com/interactive/2018/10/business/amazon-history-timeline/index.html</a:t>
            </a:r>
            <a:endParaRPr lang="en-GB" sz="1200" dirty="0"/>
          </a:p>
          <a:p>
            <a:endParaRPr lang="en-US" sz="1200" dirty="0"/>
          </a:p>
          <a:p>
            <a:r>
              <a:rPr lang="en-US" sz="1200" dirty="0"/>
              <a:t>Mulder, P., 2020. What Is Lewin's Change Model? A Behavior Change Theory | </a:t>
            </a:r>
            <a:r>
              <a:rPr lang="en-US" sz="1200" dirty="0" err="1"/>
              <a:t>Toolshero</a:t>
            </a:r>
            <a:r>
              <a:rPr lang="en-US" sz="1200" dirty="0"/>
              <a:t>. [online] </a:t>
            </a:r>
            <a:r>
              <a:rPr lang="en-US" sz="1200" dirty="0" err="1"/>
              <a:t>toolshero</a:t>
            </a:r>
            <a:r>
              <a:rPr lang="en-US" sz="1200" dirty="0"/>
              <a:t>. Available at: &lt;https://www.toolshero.com/change-management/lewin-change-model/https://www.toolshero.com/change-management/lewin-change-model/&gt; [Accessed 24 March 2020].</a:t>
            </a:r>
          </a:p>
          <a:p>
            <a:endParaRPr lang="en-GB" sz="1200" dirty="0"/>
          </a:p>
          <a:p>
            <a:r>
              <a:rPr lang="en-GB" sz="1200" dirty="0"/>
              <a:t>Kotter. 2020. </a:t>
            </a:r>
            <a:r>
              <a:rPr lang="en-GB" sz="1200" i="1" dirty="0"/>
              <a:t>The 8-Step Process For Leading Change | </a:t>
            </a:r>
            <a:r>
              <a:rPr lang="en-GB" sz="1200" i="1" dirty="0" err="1"/>
              <a:t>Dr.</a:t>
            </a:r>
            <a:r>
              <a:rPr lang="en-GB" sz="1200" i="1" dirty="0"/>
              <a:t> John Kotter</a:t>
            </a:r>
            <a:r>
              <a:rPr lang="en-GB" sz="1200" dirty="0"/>
              <a:t>. [online] Available at: &lt;https://www.kotterinc.com/8-steps-process-for-leading-change/&gt; [Accessed 25 March 2020].</a:t>
            </a:r>
          </a:p>
          <a:p>
            <a:endParaRPr lang="en-GB" dirty="0"/>
          </a:p>
        </p:txBody>
      </p:sp>
    </p:spTree>
    <p:extLst>
      <p:ext uri="{BB962C8B-B14F-4D97-AF65-F5344CB8AC3E}">
        <p14:creationId xmlns:p14="http://schemas.microsoft.com/office/powerpoint/2010/main" val="3221082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1128</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Aharoni</vt:lpstr>
      <vt:lpstr>Arial</vt:lpstr>
      <vt:lpstr>Arial Black</vt:lpstr>
      <vt:lpstr>Calibri</vt:lpstr>
      <vt:lpstr>Calibri Light</vt:lpstr>
      <vt:lpstr>Office Theme</vt:lpstr>
      <vt:lpstr>HI Maria</vt:lpstr>
      <vt:lpstr>Presentation </vt:lpstr>
      <vt:lpstr>5 key dates</vt:lpstr>
      <vt:lpstr>SWOT on Amazon</vt:lpstr>
      <vt:lpstr> PESTLE factors of Amazon  Political Replaceable employees. A lot of employees feel mistreated in the company ad due to the fact there are many other unemployed people in the world Amazon can easily fill I their space.  Social Factors Keeping Staff happy It’s a difficult situation when trying to keep all staff happy as monitoring needs to be detailed and everyone has their own needs, but Amazon has its own methods which they are implementing such as: • Talk about one of their methods they use  Technological Factors Advancing technology to reduce stress • Improved tech can make the daily job for employees less strenuous  • More equipment can make jobs more efficient • Equipment for staff to relax using during their break can be implemented. • Communication in large warehouses can be made easier with better communication devices and systems   </vt:lpstr>
      <vt:lpstr>Lewin’s Change Model</vt:lpstr>
      <vt:lpstr>Kotter’s 8 step Model of Change </vt:lpstr>
      <vt:lpstr>Change Model applied to Amazon Change</vt:lpstr>
      <vt:lpstr>Amazon tout high  wages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dc:title>
  <dc:creator>khayum ALI</dc:creator>
  <cp:lastModifiedBy>khayum ALI</cp:lastModifiedBy>
  <cp:revision>15</cp:revision>
  <dcterms:created xsi:type="dcterms:W3CDTF">2020-05-22T16:10:14Z</dcterms:created>
  <dcterms:modified xsi:type="dcterms:W3CDTF">2020-05-23T21:58:23Z</dcterms:modified>
</cp:coreProperties>
</file>